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438912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5A4E"/>
    <a:srgbClr val="E87722"/>
    <a:srgbClr val="3C1053"/>
    <a:srgbClr val="1D3C34"/>
    <a:srgbClr val="006F62"/>
    <a:srgbClr val="00BBDC"/>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695" autoAdjust="0"/>
    <p:restoredTop sz="94660"/>
  </p:normalViewPr>
  <p:slideViewPr>
    <p:cSldViewPr snapToGrid="0">
      <p:cViewPr>
        <p:scale>
          <a:sx n="30" d="100"/>
          <a:sy n="30" d="100"/>
        </p:scale>
        <p:origin x="-14" y="-2429"/>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a:t>Click to edit Master title style</a:t>
            </a:r>
            <a:endParaRPr lang="en-US" dirty="0"/>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6/5/2026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180693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6/5/2026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799148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6/5/2026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582409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6/5/2026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87636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a:t>Click to edit Master title style</a:t>
            </a:r>
            <a:endParaRPr lang="en-US" dirty="0"/>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6/5/2026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294834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6/5/2026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713725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6/5/2026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626627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6/5/2026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686389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6/5/2026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099596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6/5/2026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171204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6/5/2026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835672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33F4D72E-D2A3-4604-AA61-F15E56CAB2B4}" type="datetimeFigureOut">
              <a:rPr lang="en-US" smtClean="0"/>
              <a:t>6/5/2026</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396161862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699718" y="3619025"/>
            <a:ext cx="41364489" cy="3093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1700" b="1" dirty="0">
                <a:solidFill>
                  <a:srgbClr val="2C5A4E"/>
                </a:solidFill>
                <a:latin typeface="Arial" panose="020B0604020202020204" pitchFamily="34" charset="0"/>
                <a:cs typeface="Arial" panose="020B0604020202020204" pitchFamily="34" charset="0"/>
              </a:rPr>
              <a:t>Poster Title – Use Strictly the Minimum Number of Words</a:t>
            </a:r>
          </a:p>
          <a:p>
            <a:r>
              <a:rPr lang="en-US" altLang="en-US" sz="7800"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7800" dirty="0" err="1">
                <a:solidFill>
                  <a:srgbClr val="4F2C1D"/>
                </a:solidFill>
                <a:latin typeface="Arial" panose="020B0604020202020204" pitchFamily="34" charset="0"/>
                <a:cs typeface="Arial" panose="020B0604020202020204" pitchFamily="34" charset="0"/>
              </a:rPr>
              <a:t>colours</a:t>
            </a:r>
            <a:r>
              <a:rPr lang="en-US" altLang="en-US" sz="7800"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1462479" y="30198808"/>
            <a:ext cx="30790617" cy="1939276"/>
          </a:xfrm>
          <a:prstGeom prst="rect">
            <a:avLst/>
          </a:prstGeom>
          <a:noFill/>
          <a:ln>
            <a:noFill/>
          </a:ln>
          <a:effec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28" b="1" dirty="0">
                <a:latin typeface="Arial" panose="020B0604020202020204" pitchFamily="34" charset="0"/>
                <a:cs typeface="Arial" panose="020B0604020202020204" pitchFamily="34" charset="0"/>
              </a:rPr>
              <a:t>ACKNOWLEDGEMENTS</a:t>
            </a:r>
          </a:p>
          <a:p>
            <a:pPr>
              <a:spcBef>
                <a:spcPct val="50000"/>
              </a:spcBef>
            </a:pPr>
            <a:r>
              <a:rPr lang="en-AU" altLang="en-US" dirty="0">
                <a:latin typeface="Arial" panose="020B0604020202020204" pitchFamily="34" charset="0"/>
                <a:cs typeface="Arial" panose="020B0604020202020204" pitchFamily="34" charset="0"/>
              </a:rPr>
              <a:t>Just highlight this text and replace with your own text. Replace this with your text. </a:t>
            </a:r>
            <a:endParaRPr lang="en-US" altLang="en-US" sz="3428" b="1" dirty="0">
              <a:solidFill>
                <a:srgbClr val="CC3300"/>
              </a:solidFill>
              <a:latin typeface="Arial" panose="020B0604020202020204" pitchFamily="34" charset="0"/>
              <a:cs typeface="Arial" panose="020B0604020202020204" pitchFamily="34" charset="0"/>
            </a:endParaRPr>
          </a:p>
        </p:txBody>
      </p:sp>
      <p:sp>
        <p:nvSpPr>
          <p:cNvPr id="8" name="Rectangle 1057"/>
          <p:cNvSpPr>
            <a:spLocks noChangeArrowheads="1"/>
          </p:cNvSpPr>
          <p:nvPr/>
        </p:nvSpPr>
        <p:spPr bwMode="auto">
          <a:xfrm>
            <a:off x="1699718" y="18133175"/>
            <a:ext cx="12641822" cy="9903806"/>
          </a:xfrm>
          <a:prstGeom prst="rect">
            <a:avLst/>
          </a:prstGeom>
          <a:noFill/>
          <a:ln>
            <a:noFill/>
          </a:ln>
          <a:effectLst/>
        </p:spPr>
        <p:txBody>
          <a:bodyPr lIns="0"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ts val="2000"/>
              </a:spcBef>
              <a:spcAft>
                <a:spcPts val="1000"/>
              </a:spcAft>
            </a:pPr>
            <a:r>
              <a:rPr lang="en-GB" altLang="en-US" sz="3428" b="1" dirty="0">
                <a:latin typeface="Arial" panose="020B0604020202020204" pitchFamily="34" charset="0"/>
                <a:cs typeface="Arial" panose="020B0604020202020204" pitchFamily="34" charset="0"/>
              </a:rPr>
              <a:t>METHODS</a:t>
            </a:r>
          </a:p>
          <a:p>
            <a:pPr>
              <a:spcBef>
                <a:spcPts val="2000"/>
              </a:spcBef>
            </a:pPr>
            <a:r>
              <a:rPr lang="en-AU" altLang="en-US" sz="2800" b="1" dirty="0">
                <a:solidFill>
                  <a:srgbClr val="4F2C1D"/>
                </a:solidFill>
                <a:latin typeface="Arial" panose="020B0604020202020204" pitchFamily="34" charset="0"/>
                <a:cs typeface="Arial" panose="020B0604020202020204" pitchFamily="34" charset="0"/>
              </a:rPr>
              <a:t>How to use this poster template</a:t>
            </a:r>
          </a:p>
          <a:p>
            <a:pPr>
              <a:spcBef>
                <a:spcPts val="2000"/>
              </a:spcBef>
            </a:pPr>
            <a:r>
              <a:rPr lang="en-AU" altLang="en-US" sz="2800"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ts val="2000"/>
              </a:spcBef>
            </a:pPr>
            <a:r>
              <a:rPr lang="en-AU" altLang="en-US" sz="2800" dirty="0">
                <a:latin typeface="Arial" panose="020B0604020202020204" pitchFamily="34" charset="0"/>
                <a:cs typeface="Arial" panose="020B0604020202020204" pitchFamily="34" charset="0"/>
              </a:rPr>
              <a:t>Please stick to Arial in various weights (italic, regular, bold) and sizes to remain consistent with the new UM brand. For more information, please see the UM brand. </a:t>
            </a:r>
          </a:p>
          <a:p>
            <a:pPr>
              <a:spcBef>
                <a:spcPts val="2000"/>
              </a:spcBef>
            </a:pPr>
            <a:r>
              <a:rPr lang="en-AU" altLang="en-US" sz="2800" dirty="0">
                <a:latin typeface="Arial" panose="020B0604020202020204" pitchFamily="34" charset="0"/>
                <a:cs typeface="Arial" panose="020B0604020202020204" pitchFamily="34" charset="0"/>
              </a:rPr>
              <a:t>The body text / font size should be between 24 and 32 points. Arial font. </a:t>
            </a:r>
            <a:br>
              <a:rPr lang="en-AU" altLang="en-US" sz="2800" dirty="0">
                <a:latin typeface="Arial" panose="020B0604020202020204" pitchFamily="34" charset="0"/>
                <a:cs typeface="Arial" panose="020B0604020202020204" pitchFamily="34" charset="0"/>
              </a:rPr>
            </a:br>
            <a:r>
              <a:rPr lang="en-US" altLang="en-US" sz="2800" dirty="0">
                <a:latin typeface="Arial" panose="020B0604020202020204" pitchFamily="34" charset="0"/>
                <a:cs typeface="Arial" panose="020B0604020202020204" pitchFamily="34" charset="0"/>
              </a:rPr>
              <a:t>The title </a:t>
            </a:r>
            <a:r>
              <a:rPr lang="en-US" altLang="en-US" sz="2800" dirty="0" err="1">
                <a:latin typeface="Arial" panose="020B0604020202020204" pitchFamily="34" charset="0"/>
                <a:cs typeface="Arial" panose="020B0604020202020204" pitchFamily="34" charset="0"/>
              </a:rPr>
              <a:t>colour</a:t>
            </a:r>
            <a:r>
              <a:rPr lang="en-US" altLang="en-US" sz="2800" dirty="0">
                <a:latin typeface="Arial" panose="020B0604020202020204" pitchFamily="34" charset="0"/>
                <a:cs typeface="Arial" panose="020B0604020202020204" pitchFamily="34" charset="0"/>
              </a:rPr>
              <a:t> above is the designated College of Rehabilitation Sciences </a:t>
            </a:r>
            <a:r>
              <a:rPr lang="en-US" altLang="en-US" sz="2800" dirty="0" err="1">
                <a:latin typeface="Arial" panose="020B0604020202020204" pitchFamily="34" charset="0"/>
                <a:cs typeface="Arial" panose="020B0604020202020204" pitchFamily="34" charset="0"/>
              </a:rPr>
              <a:t>colour</a:t>
            </a:r>
            <a:r>
              <a:rPr lang="en-AU" altLang="en-US" sz="2800" dirty="0">
                <a:latin typeface="Arial" panose="020B0604020202020204" pitchFamily="34" charset="0"/>
                <a:cs typeface="Arial" panose="020B0604020202020204" pitchFamily="34" charset="0"/>
              </a:rPr>
              <a:t>.</a:t>
            </a:r>
          </a:p>
          <a:p>
            <a:pPr>
              <a:spcBef>
                <a:spcPts val="2000"/>
              </a:spcBef>
            </a:pPr>
            <a:r>
              <a:rPr lang="en-AU" altLang="en-US" sz="2800" dirty="0">
                <a:latin typeface="Arial" panose="020B0604020202020204" pitchFamily="34" charset="0"/>
                <a:cs typeface="Arial" panose="020B0604020202020204" pitchFamily="34" charset="0"/>
              </a:rPr>
              <a:t>Keep body text left-aligned, do </a:t>
            </a:r>
            <a:r>
              <a:rPr lang="en-AU" altLang="en-US" sz="2800" b="1" dirty="0">
                <a:latin typeface="Arial" panose="020B0604020202020204" pitchFamily="34" charset="0"/>
                <a:cs typeface="Arial" panose="020B0604020202020204" pitchFamily="34" charset="0"/>
              </a:rPr>
              <a:t>not</a:t>
            </a:r>
            <a:r>
              <a:rPr lang="en-AU" altLang="en-US" sz="2800" dirty="0">
                <a:latin typeface="Arial" panose="020B0604020202020204" pitchFamily="34" charset="0"/>
                <a:cs typeface="Arial" panose="020B0604020202020204" pitchFamily="34" charset="0"/>
              </a:rPr>
              <a:t> justify text.</a:t>
            </a:r>
          </a:p>
          <a:p>
            <a:pPr>
              <a:spcBef>
                <a:spcPts val="2000"/>
              </a:spcBef>
            </a:pPr>
            <a:r>
              <a:rPr lang="en-AU" altLang="en-US" sz="2800" dirty="0">
                <a:latin typeface="Arial" panose="020B0604020202020204" pitchFamily="34" charset="0"/>
                <a:cs typeface="Arial" panose="020B0604020202020204" pitchFamily="34" charset="0"/>
              </a:rPr>
              <a:t>Please maintain an even border of whitespace along the edges. Use the line separator if desired. Keep the </a:t>
            </a:r>
            <a:r>
              <a:rPr lang="en-AU" altLang="en-US" sz="2800">
                <a:latin typeface="Arial" panose="020B0604020202020204" pitchFamily="34" charset="0"/>
                <a:cs typeface="Arial" panose="020B0604020202020204" pitchFamily="34" charset="0"/>
              </a:rPr>
              <a:t>same dark </a:t>
            </a:r>
            <a:r>
              <a:rPr lang="en-AU" altLang="en-US" sz="2800" dirty="0">
                <a:latin typeface="Arial" panose="020B0604020202020204" pitchFamily="34" charset="0"/>
                <a:cs typeface="Arial" panose="020B0604020202020204" pitchFamily="34" charset="0"/>
              </a:rPr>
              <a:t>green colour as the title.</a:t>
            </a:r>
          </a:p>
          <a:p>
            <a:pPr>
              <a:spcBef>
                <a:spcPts val="2000"/>
              </a:spcBef>
            </a:pPr>
            <a:r>
              <a:rPr lang="en-AU" altLang="en-US" sz="2800" dirty="0">
                <a:latin typeface="Arial" panose="020B0604020202020204" pitchFamily="34" charset="0"/>
                <a:cs typeface="Arial" panose="020B0604020202020204" pitchFamily="34" charset="0"/>
              </a:rPr>
              <a:t>The </a:t>
            </a:r>
            <a:r>
              <a:rPr lang="en-AU" altLang="en-US" sz="2800" dirty="0" err="1">
                <a:latin typeface="Arial" panose="020B0604020202020204" pitchFamily="34" charset="0"/>
                <a:cs typeface="Arial" panose="020B0604020202020204" pitchFamily="34" charset="0"/>
              </a:rPr>
              <a:t>Rady</a:t>
            </a:r>
            <a:r>
              <a:rPr lang="en-AU" altLang="en-US" sz="2800" dirty="0">
                <a:latin typeface="Arial" panose="020B0604020202020204" pitchFamily="34" charset="0"/>
                <a:cs typeface="Arial" panose="020B0604020202020204" pitchFamily="34" charset="0"/>
              </a:rPr>
              <a:t>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p>
        </p:txBody>
      </p:sp>
      <p:sp>
        <p:nvSpPr>
          <p:cNvPr id="9" name="Rectangle 1053"/>
          <p:cNvSpPr>
            <a:spLocks noChangeArrowheads="1"/>
          </p:cNvSpPr>
          <p:nvPr/>
        </p:nvSpPr>
        <p:spPr bwMode="auto">
          <a:xfrm>
            <a:off x="1751936" y="10266555"/>
            <a:ext cx="12950719" cy="6001312"/>
          </a:xfrm>
          <a:prstGeom prst="rect">
            <a:avLst/>
          </a:prstGeom>
          <a:noFill/>
          <a:ln>
            <a:noFill/>
          </a:ln>
          <a:effectLst/>
        </p:spPr>
        <p:txBody>
          <a:bodyPr lIns="0"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ts val="2000"/>
              </a:spcBef>
              <a:spcAft>
                <a:spcPts val="1000"/>
              </a:spcAft>
            </a:pPr>
            <a:r>
              <a:rPr lang="en-GB" altLang="en-US" sz="3428" b="1" dirty="0">
                <a:latin typeface="Arial" panose="020B0604020202020204" pitchFamily="34" charset="0"/>
                <a:cs typeface="Arial" panose="020B0604020202020204" pitchFamily="34" charset="0"/>
              </a:rPr>
              <a:t>INTRODUCTION</a:t>
            </a:r>
          </a:p>
          <a:p>
            <a:pPr>
              <a:spcBef>
                <a:spcPts val="2000"/>
              </a:spcBef>
            </a:pPr>
            <a:r>
              <a:rPr lang="en-AU" altLang="en-US" sz="2800"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maximum poster size; landscape, portrait or square.</a:t>
            </a:r>
          </a:p>
          <a:p>
            <a:pPr>
              <a:spcBef>
                <a:spcPts val="2000"/>
              </a:spcBef>
            </a:pPr>
            <a:r>
              <a:rPr lang="en-AU" altLang="en-US" sz="2800" dirty="0">
                <a:latin typeface="Arial" panose="020B0604020202020204" pitchFamily="34" charset="0"/>
                <a:cs typeface="Arial" panose="020B0604020202020204" pitchFamily="34" charset="0"/>
              </a:rPr>
              <a:t>The page size of this poster template is 48in x 36in, landscape (horizontal) format. </a:t>
            </a:r>
            <a:r>
              <a:rPr lang="en-US" altLang="en-US" sz="2800" dirty="0">
                <a:latin typeface="Arial" panose="020B0604020202020204" pitchFamily="34" charset="0"/>
                <a:cs typeface="Arial" panose="020B0604020202020204" pitchFamily="34" charset="0"/>
              </a:rPr>
              <a:t>Do not change this page size. A professional printing company of your choice can scale this template to a smaller or larger size when printing. If you need a different format, start with either a portrait (vertical) or landscape (horizontal) poster template</a:t>
            </a:r>
            <a:r>
              <a:rPr lang="en-AU" altLang="en-US" sz="2800" dirty="0">
                <a:latin typeface="Arial" panose="020B0604020202020204" pitchFamily="34" charset="0"/>
                <a:cs typeface="Arial" panose="020B0604020202020204" pitchFamily="34" charset="0"/>
              </a:rPr>
              <a:t>. </a:t>
            </a:r>
          </a:p>
          <a:p>
            <a:pPr>
              <a:spcBef>
                <a:spcPts val="2000"/>
              </a:spcBef>
            </a:pPr>
            <a:r>
              <a:rPr lang="en-AU" altLang="en-US" sz="2800"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8ftx4ft in the USA). Do not make your poster bigger than necessary just to fill that given size.</a:t>
            </a:r>
            <a:endParaRPr lang="en-US" altLang="en-US" sz="2800"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15792292" y="10238561"/>
            <a:ext cx="12950719" cy="7530638"/>
          </a:xfrm>
          <a:prstGeom prst="rect">
            <a:avLst/>
          </a:prstGeom>
          <a:noFill/>
          <a:ln>
            <a:noFill/>
          </a:ln>
          <a:effectLst/>
        </p:spPr>
        <p:txBody>
          <a:bodyPr lIns="0" tIns="308571" rIns="308571" bIns="308571"/>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ts val="2000"/>
              </a:spcBef>
              <a:spcAft>
                <a:spcPts val="1000"/>
              </a:spcAft>
            </a:pPr>
            <a:r>
              <a:rPr lang="en-GB" altLang="en-US" sz="3428" b="1" dirty="0">
                <a:latin typeface="Arial" panose="020B0604020202020204" pitchFamily="34" charset="0"/>
                <a:cs typeface="Arial" panose="020B0604020202020204" pitchFamily="34" charset="0"/>
              </a:rPr>
              <a:t>RESULTS</a:t>
            </a:r>
          </a:p>
          <a:p>
            <a:pPr>
              <a:spcBef>
                <a:spcPts val="2000"/>
              </a:spcBef>
              <a:buSzPct val="60000"/>
              <a:buFont typeface="Monotype Sorts" pitchFamily="2" charset="2"/>
              <a:buNone/>
            </a:pPr>
            <a:r>
              <a:rPr lang="en-AU" altLang="en-US" sz="2800"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Re-write your paper into poster format </a:t>
            </a:r>
            <a:r>
              <a:rPr lang="en-AU" altLang="en-US" sz="2800" dirty="0" err="1">
                <a:latin typeface="Arial" panose="020B0604020202020204" pitchFamily="34" charset="0"/>
                <a:cs typeface="Arial" panose="020B0604020202020204" pitchFamily="34" charset="0"/>
              </a:rPr>
              <a:t>ie</a:t>
            </a:r>
            <a:r>
              <a:rPr lang="en-AU" altLang="en-US" sz="2800" dirty="0">
                <a:latin typeface="Arial" panose="020B0604020202020204" pitchFamily="34" charset="0"/>
                <a:cs typeface="Arial" panose="020B0604020202020204" pitchFamily="34" charset="0"/>
              </a:rPr>
              <a:t>. Simplify everything, avoid data overkill.</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Never do whole sentences in capitals or underline to stress your point, use </a:t>
            </a:r>
            <a:r>
              <a:rPr lang="en-AU" altLang="en-US" sz="2800" b="1" dirty="0">
                <a:latin typeface="Arial" panose="020B0604020202020204" pitchFamily="34" charset="0"/>
                <a:cs typeface="Arial" panose="020B0604020202020204" pitchFamily="34" charset="0"/>
              </a:rPr>
              <a:t>bold</a:t>
            </a:r>
            <a:r>
              <a:rPr lang="en-AU" altLang="en-US" sz="2800"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Spell check and get someone else to proof-read.</a:t>
            </a:r>
            <a:endParaRPr lang="en-US" altLang="en-US" sz="2800"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29420577" y="15831162"/>
            <a:ext cx="12959646" cy="7419236"/>
          </a:xfrm>
          <a:prstGeom prst="rect">
            <a:avLst/>
          </a:prstGeom>
          <a:noFill/>
          <a:ln w="9525">
            <a:noFill/>
            <a:miter lim="800000"/>
            <a:headEnd/>
            <a:tailEnd/>
          </a:ln>
          <a:effectLst/>
        </p:spPr>
        <p:txBody>
          <a:bodyPr lIns="0"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ts val="2000"/>
              </a:spcBef>
              <a:spcAft>
                <a:spcPts val="1000"/>
              </a:spcAft>
            </a:pPr>
            <a:r>
              <a:rPr lang="en-GB" altLang="en-US" sz="3428" b="1" dirty="0">
                <a:latin typeface="Arial" panose="020B0604020202020204" pitchFamily="34" charset="0"/>
                <a:cs typeface="Arial" panose="020B0604020202020204" pitchFamily="34" charset="0"/>
              </a:rPr>
              <a:t>RESULTS</a:t>
            </a:r>
          </a:p>
          <a:p>
            <a:pPr>
              <a:spcBef>
                <a:spcPts val="2000"/>
              </a:spcBef>
            </a:pPr>
            <a:r>
              <a:rPr lang="en-AU" altLang="en-US" sz="2800" b="1" dirty="0">
                <a:solidFill>
                  <a:srgbClr val="4F2C1D"/>
                </a:solidFill>
                <a:latin typeface="Arial" panose="020B0604020202020204" pitchFamily="34" charset="0"/>
                <a:cs typeface="Arial" panose="020B0604020202020204" pitchFamily="34" charset="0"/>
              </a:rPr>
              <a:t>Importing / inserting files</a:t>
            </a:r>
          </a:p>
          <a:p>
            <a:pPr>
              <a:spcBef>
                <a:spcPts val="2000"/>
              </a:spcBef>
            </a:pPr>
            <a:r>
              <a:rPr lang="en-AU" altLang="en-US" sz="2800" dirty="0">
                <a:latin typeface="Arial" panose="020B0604020202020204" pitchFamily="34" charset="0"/>
                <a:cs typeface="Arial" panose="020B0604020202020204" pitchFamily="34" charset="0"/>
              </a:rPr>
              <a:t>Images such as photographs, graphs, diagrams, logos, etc, can be added to </a:t>
            </a:r>
            <a:br>
              <a:rPr lang="en-AU" altLang="en-US" sz="2800" dirty="0">
                <a:latin typeface="Arial" panose="020B0604020202020204" pitchFamily="34" charset="0"/>
                <a:cs typeface="Arial" panose="020B0604020202020204" pitchFamily="34" charset="0"/>
              </a:rPr>
            </a:br>
            <a:r>
              <a:rPr lang="en-AU" altLang="en-US" sz="2800" dirty="0">
                <a:latin typeface="Arial" panose="020B0604020202020204" pitchFamily="34" charset="0"/>
                <a:cs typeface="Arial" panose="020B0604020202020204" pitchFamily="34" charset="0"/>
              </a:rPr>
              <a:t>the poster.</a:t>
            </a:r>
          </a:p>
          <a:p>
            <a:pPr>
              <a:spcBef>
                <a:spcPts val="2000"/>
              </a:spcBef>
            </a:pPr>
            <a:r>
              <a:rPr lang="en-AU" altLang="en-US" sz="2800"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ts val="2000"/>
              </a:spcBef>
            </a:pPr>
            <a:r>
              <a:rPr lang="en-AU" altLang="en-US" sz="2800" dirty="0">
                <a:latin typeface="Arial" panose="020B0604020202020204" pitchFamily="34" charset="0"/>
                <a:cs typeface="Arial" panose="020B0604020202020204" pitchFamily="34" charset="0"/>
              </a:rPr>
              <a:t>The best type of image files to insert are JPEG or TIFF, JPEG is the preferred format.</a:t>
            </a:r>
          </a:p>
          <a:p>
            <a:pPr>
              <a:spcBef>
                <a:spcPts val="2000"/>
              </a:spcBef>
            </a:pPr>
            <a:r>
              <a:rPr lang="en-AU" altLang="en-US" sz="2800" b="1" dirty="0">
                <a:latin typeface="Arial" panose="020B0604020202020204" pitchFamily="34" charset="0"/>
                <a:cs typeface="Arial" panose="020B0604020202020204" pitchFamily="34" charset="0"/>
              </a:rPr>
              <a:t>Be aware</a:t>
            </a:r>
            <a:r>
              <a:rPr lang="en-AU" altLang="en-US" sz="2800" dirty="0">
                <a:latin typeface="Arial" panose="020B0604020202020204" pitchFamily="34" charset="0"/>
                <a:cs typeface="Arial" panose="020B0604020202020204" pitchFamily="34" charset="0"/>
              </a:rPr>
              <a:t> of the image size you are importing. The average colour photo </a:t>
            </a:r>
            <a:br>
              <a:rPr lang="en-AU" altLang="en-US" sz="2800" dirty="0">
                <a:latin typeface="Arial" panose="020B0604020202020204" pitchFamily="34" charset="0"/>
                <a:cs typeface="Arial" panose="020B0604020202020204" pitchFamily="34" charset="0"/>
              </a:rPr>
            </a:br>
            <a:r>
              <a:rPr lang="en-AU" altLang="en-US" sz="2800" dirty="0">
                <a:latin typeface="Arial" panose="020B0604020202020204" pitchFamily="34" charset="0"/>
                <a:cs typeface="Arial" panose="020B0604020202020204" pitchFamily="34" charset="0"/>
              </a:rPr>
              <a:t>(13 x 18cm at 180dpi) would be about 3Mb (1Mb for B/W greyscale.</a:t>
            </a:r>
          </a:p>
          <a:p>
            <a:pPr>
              <a:spcBef>
                <a:spcPts val="2000"/>
              </a:spcBef>
            </a:pPr>
            <a:r>
              <a:rPr lang="en-AU" altLang="en-US" sz="2800" dirty="0">
                <a:latin typeface="Arial" panose="020B0604020202020204" pitchFamily="34" charset="0"/>
                <a:cs typeface="Arial" panose="020B0604020202020204" pitchFamily="34" charset="0"/>
              </a:rPr>
              <a:t>Do </a:t>
            </a:r>
            <a:r>
              <a:rPr lang="en-AU" altLang="en-US" sz="2800" b="1" dirty="0">
                <a:latin typeface="Arial" panose="020B0604020202020204" pitchFamily="34" charset="0"/>
                <a:cs typeface="Arial" panose="020B0604020202020204" pitchFamily="34" charset="0"/>
              </a:rPr>
              <a:t>not </a:t>
            </a:r>
            <a:r>
              <a:rPr lang="en-AU" altLang="en-US" sz="2800" dirty="0">
                <a:latin typeface="Arial" panose="020B0604020202020204" pitchFamily="34" charset="0"/>
                <a:cs typeface="Arial" panose="020B0604020202020204" pitchFamily="34" charset="0"/>
              </a:rPr>
              <a:t>use images from the web.</a:t>
            </a:r>
            <a:endParaRPr lang="en-US" altLang="en-US" sz="2800"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1478074" y="7459491"/>
            <a:ext cx="35661600"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4801" b="1" dirty="0">
                <a:latin typeface="Arial" panose="020B0604020202020204" pitchFamily="34" charset="0"/>
              </a:rPr>
              <a:t>Author’s Name/s Goes Here, Author’s Name/s Goes Here, Author’s Name/s Goes Here</a:t>
            </a:r>
          </a:p>
          <a:p>
            <a:pPr>
              <a:spcBef>
                <a:spcPct val="20000"/>
              </a:spcBef>
            </a:pPr>
            <a:r>
              <a:rPr lang="en-GB" altLang="en-US" sz="4286" dirty="0">
                <a:latin typeface="Arial" panose="020B0604020202020204" pitchFamily="34" charset="0"/>
              </a:rPr>
              <a:t>Address/</a:t>
            </a:r>
            <a:r>
              <a:rPr lang="en-GB" altLang="en-US" sz="4286" dirty="0" err="1">
                <a:latin typeface="Arial" panose="020B0604020202020204" pitchFamily="34" charset="0"/>
              </a:rPr>
              <a:t>es</a:t>
            </a:r>
            <a:r>
              <a:rPr lang="en-GB" altLang="en-US" sz="4286" dirty="0">
                <a:latin typeface="Arial" panose="020B0604020202020204" pitchFamily="34" charset="0"/>
              </a:rPr>
              <a:t> Goes Here, Address/</a:t>
            </a:r>
            <a:r>
              <a:rPr lang="en-GB" altLang="en-US" sz="4286" dirty="0" err="1">
                <a:latin typeface="Arial" panose="020B0604020202020204" pitchFamily="34" charset="0"/>
              </a:rPr>
              <a:t>es</a:t>
            </a:r>
            <a:r>
              <a:rPr lang="en-GB" altLang="en-US" sz="4286" dirty="0">
                <a:latin typeface="Arial" panose="020B0604020202020204" pitchFamily="34" charset="0"/>
              </a:rPr>
              <a:t> Goes Here, Address/</a:t>
            </a:r>
            <a:r>
              <a:rPr lang="en-GB" altLang="en-US" sz="4286" dirty="0" err="1">
                <a:latin typeface="Arial" panose="020B0604020202020204" pitchFamily="34" charset="0"/>
              </a:rPr>
              <a:t>es</a:t>
            </a:r>
            <a:r>
              <a:rPr lang="en-GB" altLang="en-US" sz="4286" dirty="0">
                <a:latin typeface="Arial" panose="020B0604020202020204" pitchFamily="34" charset="0"/>
              </a:rPr>
              <a:t> Goes Here</a:t>
            </a:r>
          </a:p>
        </p:txBody>
      </p:sp>
      <p:sp>
        <p:nvSpPr>
          <p:cNvPr id="15" name="Rectangle 1059"/>
          <p:cNvSpPr>
            <a:spLocks noChangeArrowheads="1"/>
          </p:cNvSpPr>
          <p:nvPr/>
        </p:nvSpPr>
        <p:spPr bwMode="auto">
          <a:xfrm>
            <a:off x="1546247" y="974122"/>
            <a:ext cx="19831283" cy="993827"/>
          </a:xfrm>
          <a:prstGeom prst="rect">
            <a:avLst/>
          </a:prstGeom>
          <a:noFill/>
          <a:ln>
            <a:noFill/>
          </a:ln>
          <a:effec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3400" dirty="0">
                <a:solidFill>
                  <a:srgbClr val="4F2C1D"/>
                </a:solidFill>
                <a:latin typeface="Arial" panose="020B0604020202020204" pitchFamily="34" charset="0"/>
                <a:cs typeface="Arial" panose="020B0604020202020204" pitchFamily="34" charset="0"/>
              </a:rPr>
              <a:t>RFHS / </a:t>
            </a:r>
            <a:r>
              <a:rPr lang="en-US" altLang="en-US" sz="3400" b="1" dirty="0">
                <a:solidFill>
                  <a:srgbClr val="4F2C1D"/>
                </a:solidFill>
                <a:latin typeface="Arial" panose="020B0604020202020204" pitchFamily="34" charset="0"/>
                <a:cs typeface="Arial" panose="020B0604020202020204" pitchFamily="34" charset="0"/>
              </a:rPr>
              <a:t>College of Rehabilitation Sciences</a:t>
            </a:r>
          </a:p>
        </p:txBody>
      </p:sp>
      <p:cxnSp>
        <p:nvCxnSpPr>
          <p:cNvPr id="16" name="Straight Connector 15"/>
          <p:cNvCxnSpPr>
            <a:cxnSpLocks/>
          </p:cNvCxnSpPr>
          <p:nvPr/>
        </p:nvCxnSpPr>
        <p:spPr>
          <a:xfrm>
            <a:off x="1847461" y="7167911"/>
            <a:ext cx="40214939" cy="0"/>
          </a:xfrm>
          <a:prstGeom prst="line">
            <a:avLst/>
          </a:prstGeom>
          <a:ln w="120650">
            <a:solidFill>
              <a:srgbClr val="2C5A4E"/>
            </a:solidFill>
          </a:ln>
        </p:spPr>
        <p:style>
          <a:lnRef idx="3">
            <a:schemeClr val="dk1"/>
          </a:lnRef>
          <a:fillRef idx="0">
            <a:schemeClr val="dk1"/>
          </a:fillRef>
          <a:effectRef idx="2">
            <a:schemeClr val="dk1"/>
          </a:effectRef>
          <a:fontRef idx="minor">
            <a:schemeClr val="tx1"/>
          </a:fontRef>
        </p:style>
      </p:cxnSp>
      <p:cxnSp>
        <p:nvCxnSpPr>
          <p:cNvPr id="18" name="Straight Connector 17"/>
          <p:cNvCxnSpPr>
            <a:cxnSpLocks/>
          </p:cNvCxnSpPr>
          <p:nvPr/>
        </p:nvCxnSpPr>
        <p:spPr>
          <a:xfrm>
            <a:off x="1702828" y="17585716"/>
            <a:ext cx="12641822" cy="0"/>
          </a:xfrm>
          <a:prstGeom prst="line">
            <a:avLst/>
          </a:prstGeom>
          <a:ln w="120650">
            <a:solidFill>
              <a:srgbClr val="2C5A4E"/>
            </a:solidFill>
          </a:ln>
        </p:spPr>
        <p:style>
          <a:lnRef idx="3">
            <a:schemeClr val="dk1"/>
          </a:lnRef>
          <a:fillRef idx="0">
            <a:schemeClr val="dk1"/>
          </a:fillRef>
          <a:effectRef idx="2">
            <a:schemeClr val="dk1"/>
          </a:effectRef>
          <a:fontRef idx="minor">
            <a:schemeClr val="tx1"/>
          </a:fontRef>
        </p:style>
      </p:cxnSp>
      <p:cxnSp>
        <p:nvCxnSpPr>
          <p:cNvPr id="21" name="Straight Connector 20"/>
          <p:cNvCxnSpPr>
            <a:cxnSpLocks/>
          </p:cNvCxnSpPr>
          <p:nvPr/>
        </p:nvCxnSpPr>
        <p:spPr>
          <a:xfrm>
            <a:off x="1762699" y="29549749"/>
            <a:ext cx="40299701" cy="0"/>
          </a:xfrm>
          <a:prstGeom prst="line">
            <a:avLst/>
          </a:prstGeom>
          <a:ln w="120650">
            <a:solidFill>
              <a:srgbClr val="2C5A4E"/>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15792293" y="18276124"/>
            <a:ext cx="12325507" cy="948838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23"/>
          </a:p>
        </p:txBody>
      </p:sp>
      <p:pic>
        <p:nvPicPr>
          <p:cNvPr id="19" name="Picture 1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432750" y="29974671"/>
            <a:ext cx="8629650" cy="2221598"/>
          </a:xfrm>
          <a:prstGeom prst="rect">
            <a:avLst/>
          </a:prstGeom>
        </p:spPr>
      </p:pic>
      <p:sp>
        <p:nvSpPr>
          <p:cNvPr id="3" name="Rectangle 1055">
            <a:extLst>
              <a:ext uri="{FF2B5EF4-FFF2-40B4-BE49-F238E27FC236}">
                <a16:creationId xmlns:a16="http://schemas.microsoft.com/office/drawing/2014/main" id="{F0583783-D5ED-7F14-591B-05A7B73D96CB}"/>
              </a:ext>
            </a:extLst>
          </p:cNvPr>
          <p:cNvSpPr>
            <a:spLocks noChangeArrowheads="1"/>
          </p:cNvSpPr>
          <p:nvPr/>
        </p:nvSpPr>
        <p:spPr bwMode="auto">
          <a:xfrm>
            <a:off x="29420577" y="24385511"/>
            <a:ext cx="12445880" cy="3875453"/>
          </a:xfrm>
          <a:prstGeom prst="rect">
            <a:avLst/>
          </a:prstGeom>
          <a:noFill/>
          <a:ln w="9525">
            <a:noFill/>
            <a:miter lim="800000"/>
            <a:headEnd/>
            <a:tailEnd/>
          </a:ln>
          <a:effectLst/>
        </p:spPr>
        <p:txBody>
          <a:bodyPr lIns="0"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ts val="2000"/>
              </a:spcBef>
              <a:spcAft>
                <a:spcPts val="1000"/>
              </a:spcAft>
            </a:pPr>
            <a:r>
              <a:rPr lang="en-GB" altLang="en-US" sz="3428" b="1" dirty="0">
                <a:latin typeface="Arial" panose="020B0604020202020204" pitchFamily="34" charset="0"/>
                <a:cs typeface="Arial" panose="020B0604020202020204" pitchFamily="34" charset="0"/>
              </a:rPr>
              <a:t>CONCLUSIONS</a:t>
            </a:r>
          </a:p>
          <a:p>
            <a:pPr>
              <a:spcBef>
                <a:spcPts val="2000"/>
              </a:spcBef>
            </a:pPr>
            <a:r>
              <a:rPr lang="en-AU" altLang="en-US" sz="2800" b="1" dirty="0">
                <a:solidFill>
                  <a:srgbClr val="4F2C1D"/>
                </a:solidFill>
                <a:latin typeface="Arial" panose="020B0604020202020204" pitchFamily="34" charset="0"/>
                <a:cs typeface="Arial" panose="020B0604020202020204" pitchFamily="34" charset="0"/>
              </a:rPr>
              <a:t>Notes about graphs</a:t>
            </a:r>
          </a:p>
          <a:p>
            <a:pPr>
              <a:spcBef>
                <a:spcPts val="2000"/>
              </a:spcBef>
            </a:pPr>
            <a:r>
              <a:rPr lang="en-AU" altLang="en-US" sz="2800" dirty="0">
                <a:latin typeface="Arial" panose="020B0604020202020204" pitchFamily="34" charset="0"/>
                <a:cs typeface="Arial" panose="020B0604020202020204" pitchFamily="34" charset="0"/>
              </a:rPr>
              <a:t>For simple graphs use MS Excel, or do the graph directly in PowerPoint.</a:t>
            </a:r>
          </a:p>
          <a:p>
            <a:pPr>
              <a:spcBef>
                <a:spcPts val="2000"/>
              </a:spcBef>
            </a:pPr>
            <a:r>
              <a:rPr lang="en-AU" altLang="en-US" sz="2800" dirty="0">
                <a:latin typeface="Arial" panose="020B0604020202020204" pitchFamily="34" charset="0"/>
                <a:cs typeface="Arial" panose="020B0604020202020204" pitchFamily="34" charset="0"/>
              </a:rPr>
              <a:t>Graphs done in a scientific graphing programs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Sigma Plot, Prism, SPSS, </a:t>
            </a:r>
            <a:r>
              <a:rPr lang="en-AU" altLang="en-US" sz="2800" dirty="0" err="1">
                <a:latin typeface="Arial" panose="020B0604020202020204" pitchFamily="34" charset="0"/>
                <a:cs typeface="Arial" panose="020B0604020202020204" pitchFamily="34" charset="0"/>
              </a:rPr>
              <a:t>Statistica</a:t>
            </a:r>
            <a:r>
              <a:rPr lang="en-AU" altLang="en-US" sz="2800" dirty="0">
                <a:latin typeface="Arial" panose="020B0604020202020204" pitchFamily="34" charset="0"/>
                <a:cs typeface="Arial" panose="020B0604020202020204" pitchFamily="34" charset="0"/>
              </a:rPr>
              <a:t>) should be saved as JPEG or TIFF if possible. </a:t>
            </a:r>
            <a:endParaRPr lang="en-US" altLang="en-US" sz="2800" dirty="0">
              <a:latin typeface="Arial" panose="020B0604020202020204" pitchFamily="34" charset="0"/>
            </a:endParaRPr>
          </a:p>
          <a:p>
            <a:pPr>
              <a:spcBef>
                <a:spcPts val="2000"/>
              </a:spcBef>
            </a:pPr>
            <a:endParaRPr lang="en-US" altLang="en-US" sz="2743" b="1" dirty="0">
              <a:solidFill>
                <a:srgbClr val="CC3300"/>
              </a:solidFill>
              <a:latin typeface="Arial" panose="020B0604020202020204" pitchFamily="34" charset="0"/>
              <a:cs typeface="Arial" panose="020B0604020202020204" pitchFamily="34" charset="0"/>
            </a:endParaRPr>
          </a:p>
        </p:txBody>
      </p:sp>
      <p:sp>
        <p:nvSpPr>
          <p:cNvPr id="22" name="Rectangle 21">
            <a:extLst>
              <a:ext uri="{FF2B5EF4-FFF2-40B4-BE49-F238E27FC236}">
                <a16:creationId xmlns:a16="http://schemas.microsoft.com/office/drawing/2014/main" id="{1404394B-1A58-3466-184D-92496A0035F6}"/>
              </a:ext>
            </a:extLst>
          </p:cNvPr>
          <p:cNvSpPr/>
          <p:nvPr/>
        </p:nvSpPr>
        <p:spPr>
          <a:xfrm>
            <a:off x="29489244" y="10433553"/>
            <a:ext cx="5950683" cy="465108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23"/>
          </a:p>
        </p:txBody>
      </p:sp>
      <p:sp>
        <p:nvSpPr>
          <p:cNvPr id="23" name="Rectangle 22">
            <a:extLst>
              <a:ext uri="{FF2B5EF4-FFF2-40B4-BE49-F238E27FC236}">
                <a16:creationId xmlns:a16="http://schemas.microsoft.com/office/drawing/2014/main" id="{787CF7BC-4C13-1B75-4BA0-016CB218424B}"/>
              </a:ext>
            </a:extLst>
          </p:cNvPr>
          <p:cNvSpPr/>
          <p:nvPr/>
        </p:nvSpPr>
        <p:spPr>
          <a:xfrm>
            <a:off x="35917751" y="10433552"/>
            <a:ext cx="6144648" cy="462771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23"/>
          </a:p>
        </p:txBody>
      </p:sp>
      <p:cxnSp>
        <p:nvCxnSpPr>
          <p:cNvPr id="26" name="Straight Connector 25">
            <a:extLst>
              <a:ext uri="{FF2B5EF4-FFF2-40B4-BE49-F238E27FC236}">
                <a16:creationId xmlns:a16="http://schemas.microsoft.com/office/drawing/2014/main" id="{1263AE47-CD05-5C19-A784-0FB3DA104653}"/>
              </a:ext>
            </a:extLst>
          </p:cNvPr>
          <p:cNvCxnSpPr>
            <a:cxnSpLocks/>
          </p:cNvCxnSpPr>
          <p:nvPr/>
        </p:nvCxnSpPr>
        <p:spPr>
          <a:xfrm>
            <a:off x="29420577" y="23817954"/>
            <a:ext cx="12641822" cy="0"/>
          </a:xfrm>
          <a:prstGeom prst="line">
            <a:avLst/>
          </a:prstGeom>
          <a:ln w="120650">
            <a:solidFill>
              <a:srgbClr val="2C5A4E"/>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Custom 6">
      <a:dk1>
        <a:sysClr val="windowText" lastClr="000000"/>
      </a:dk1>
      <a:lt1>
        <a:sysClr val="window" lastClr="FFFFFF"/>
      </a:lt1>
      <a:dk2>
        <a:srgbClr val="44546A"/>
      </a:dk2>
      <a:lt2>
        <a:srgbClr val="E7E6E6"/>
      </a:lt2>
      <a:accent1>
        <a:srgbClr val="4472C4"/>
      </a:accent1>
      <a:accent2>
        <a:srgbClr val="3C1053"/>
      </a:accent2>
      <a:accent3>
        <a:srgbClr val="A5A5A5"/>
      </a:accent3>
      <a:accent4>
        <a:srgbClr val="FFC000"/>
      </a:accent4>
      <a:accent5>
        <a:srgbClr val="5B9BD5"/>
      </a:accent5>
      <a:accent6>
        <a:srgbClr val="3C1053"/>
      </a:accent6>
      <a:hlink>
        <a:srgbClr val="0563C1"/>
      </a:hlink>
      <a:folHlink>
        <a:srgbClr val="3C1053"/>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1115</TotalTime>
  <Words>703</Words>
  <Application>Microsoft Office PowerPoint</Application>
  <PresentationFormat>Custom</PresentationFormat>
  <Paragraphs>38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Yuliia Madinova</cp:lastModifiedBy>
  <cp:revision>64</cp:revision>
  <dcterms:created xsi:type="dcterms:W3CDTF">2017-10-06T13:36:28Z</dcterms:created>
  <dcterms:modified xsi:type="dcterms:W3CDTF">2026-06-05T21:27:54Z</dcterms:modified>
</cp:coreProperties>
</file>