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Lst>
  <p:sldSz cx="38404800" cy="384048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088" userDrawn="1">
          <p15:clr>
            <a:srgbClr val="A4A3A4"/>
          </p15:clr>
        </p15:guide>
        <p15:guide id="2" pos="984" userDrawn="1">
          <p15:clr>
            <a:srgbClr val="A4A3A4"/>
          </p15:clr>
        </p15:guide>
        <p15:guide id="3" pos="23112" userDrawn="1">
          <p15:clr>
            <a:srgbClr val="A4A3A4"/>
          </p15:clr>
        </p15:guide>
        <p15:guide id="4" pos="8544" userDrawn="1">
          <p15:clr>
            <a:srgbClr val="A4A3A4"/>
          </p15:clr>
        </p15:guide>
        <p15:guide id="5" pos="159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62"/>
    <a:srgbClr val="2C5A4E"/>
    <a:srgbClr val="E87722"/>
    <a:srgbClr val="3C1053"/>
    <a:srgbClr val="1D3C34"/>
    <a:srgbClr val="706359"/>
    <a:srgbClr val="002F6C"/>
    <a:srgbClr val="4F2C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30" d="100"/>
          <a:sy n="30" d="100"/>
        </p:scale>
        <p:origin x="154" y="-629"/>
      </p:cViewPr>
      <p:guideLst>
        <p:guide orient="horz" pos="8088"/>
        <p:guide pos="984"/>
        <p:guide pos="23112"/>
        <p:guide pos="8544"/>
        <p:guide pos="15912"/>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0360" y="6285233"/>
            <a:ext cx="32644080" cy="13370560"/>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4800600" y="20171413"/>
            <a:ext cx="28803600" cy="9272267"/>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F4D72E-D2A3-4604-AA61-F15E56CAB2B4}"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408853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F4D72E-D2A3-4604-AA61-F15E56CAB2B4}"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3313566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483437" y="2044700"/>
            <a:ext cx="8281035" cy="3254629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640332" y="2044700"/>
            <a:ext cx="24363045" cy="325462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F4D72E-D2A3-4604-AA61-F15E56CAB2B4}"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2155910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F4D72E-D2A3-4604-AA61-F15E56CAB2B4}"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216636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20330" y="9574541"/>
            <a:ext cx="33124140" cy="15975327"/>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2620330" y="25701001"/>
            <a:ext cx="33124140" cy="840104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F4D72E-D2A3-4604-AA61-F15E56CAB2B4}"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109992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640330" y="10223500"/>
            <a:ext cx="16322040" cy="243674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9442430" y="10223500"/>
            <a:ext cx="16322040" cy="243674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F4D72E-D2A3-4604-AA61-F15E56CAB2B4}"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2977448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45332" y="2044708"/>
            <a:ext cx="33124140" cy="742315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45336" y="9414513"/>
            <a:ext cx="16247028" cy="461390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645336" y="14028420"/>
            <a:ext cx="16247028" cy="20633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9442432" y="9414513"/>
            <a:ext cx="16327042" cy="461390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9442432" y="14028420"/>
            <a:ext cx="16327042" cy="20633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F4D72E-D2A3-4604-AA61-F15E56CAB2B4}" type="datetimeFigureOut">
              <a:rPr lang="en-US" smtClean="0"/>
              <a:t>6/5/2026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1804625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F4D72E-D2A3-4604-AA61-F15E56CAB2B4}" type="datetimeFigureOut">
              <a:rPr lang="en-US" smtClean="0"/>
              <a:t>6/5/2026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4209055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F4D72E-D2A3-4604-AA61-F15E56CAB2B4}" type="datetimeFigureOut">
              <a:rPr lang="en-US" smtClean="0"/>
              <a:t>6/5/2026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3382286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2" y="2560320"/>
            <a:ext cx="12386548" cy="896112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16327042" y="5529588"/>
            <a:ext cx="19442430" cy="27292300"/>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645332" y="11521440"/>
            <a:ext cx="12386548" cy="21344893"/>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33F4D72E-D2A3-4604-AA61-F15E56CAB2B4}"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2271705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2" y="2560320"/>
            <a:ext cx="12386548" cy="896112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6327042" y="5529588"/>
            <a:ext cx="19442430" cy="27292300"/>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2645332" y="11521440"/>
            <a:ext cx="12386548" cy="21344893"/>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33F4D72E-D2A3-4604-AA61-F15E56CAB2B4}"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2105773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40330" y="2044708"/>
            <a:ext cx="33124140" cy="742315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40330" y="10223500"/>
            <a:ext cx="33124140" cy="2436749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40330" y="35595568"/>
            <a:ext cx="8641080" cy="2044700"/>
          </a:xfrm>
          <a:prstGeom prst="rect">
            <a:avLst/>
          </a:prstGeom>
        </p:spPr>
        <p:txBody>
          <a:bodyPr vert="horz" lIns="91440" tIns="45720" rIns="91440" bIns="45720" rtlCol="0" anchor="ctr"/>
          <a:lstStyle>
            <a:lvl1pPr algn="l">
              <a:defRPr sz="5040">
                <a:solidFill>
                  <a:schemeClr val="tx1">
                    <a:tint val="75000"/>
                  </a:schemeClr>
                </a:solidFill>
              </a:defRPr>
            </a:lvl1pPr>
          </a:lstStyle>
          <a:p>
            <a:fld id="{33F4D72E-D2A3-4604-AA61-F15E56CAB2B4}" type="datetimeFigureOut">
              <a:rPr lang="en-US" smtClean="0"/>
              <a:t>6/5/2026</a:t>
            </a:fld>
            <a:endParaRPr lang="en-US"/>
          </a:p>
        </p:txBody>
      </p:sp>
      <p:sp>
        <p:nvSpPr>
          <p:cNvPr id="5" name="Footer Placeholder 4"/>
          <p:cNvSpPr>
            <a:spLocks noGrp="1"/>
          </p:cNvSpPr>
          <p:nvPr>
            <p:ph type="ftr" sz="quarter" idx="3"/>
          </p:nvPr>
        </p:nvSpPr>
        <p:spPr>
          <a:xfrm>
            <a:off x="12721590" y="35595568"/>
            <a:ext cx="12961620" cy="2044700"/>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7123390" y="35595568"/>
            <a:ext cx="8641080" cy="2044700"/>
          </a:xfrm>
          <a:prstGeom prst="rect">
            <a:avLst/>
          </a:prstGeom>
        </p:spPr>
        <p:txBody>
          <a:bodyPr vert="horz" lIns="91440" tIns="45720" rIns="91440" bIns="45720" rtlCol="0" anchor="ctr"/>
          <a:lstStyle>
            <a:lvl1pPr algn="r">
              <a:defRPr sz="5040">
                <a:solidFill>
                  <a:schemeClr val="tx1">
                    <a:tint val="75000"/>
                  </a:schemeClr>
                </a:solidFill>
              </a:defRPr>
            </a:lvl1pPr>
          </a:lstStyle>
          <a:p>
            <a:fld id="{17874379-5441-4D0F-9AB6-7AC09386F40C}" type="slidenum">
              <a:rPr lang="en-US" smtClean="0"/>
              <a:t>‹#›</a:t>
            </a:fld>
            <a:endParaRPr lang="en-US"/>
          </a:p>
        </p:txBody>
      </p:sp>
    </p:spTree>
    <p:extLst>
      <p:ext uri="{BB962C8B-B14F-4D97-AF65-F5344CB8AC3E}">
        <p14:creationId xmlns:p14="http://schemas.microsoft.com/office/powerpoint/2010/main" val="41071883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ChangeArrowheads="1"/>
          </p:cNvSpPr>
          <p:nvPr/>
        </p:nvSpPr>
        <p:spPr bwMode="auto">
          <a:xfrm>
            <a:off x="1444390" y="4102790"/>
            <a:ext cx="36193928" cy="4732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90000"/>
              </a:lnSpc>
            </a:pPr>
            <a:r>
              <a:rPr lang="en-US" altLang="en-US" sz="13000" b="1" dirty="0">
                <a:solidFill>
                  <a:srgbClr val="006F62"/>
                </a:solidFill>
                <a:latin typeface="Arial" panose="020B0604020202020204" pitchFamily="34" charset="0"/>
                <a:cs typeface="Arial" panose="020B0604020202020204" pitchFamily="34" charset="0"/>
              </a:rPr>
              <a:t>Poster Title – Use Strictly the Minimum </a:t>
            </a:r>
            <a:br>
              <a:rPr lang="en-US" altLang="en-US" sz="13000" b="1" dirty="0">
                <a:solidFill>
                  <a:srgbClr val="006F62"/>
                </a:solidFill>
                <a:latin typeface="Arial" panose="020B0604020202020204" pitchFamily="34" charset="0"/>
                <a:cs typeface="Arial" panose="020B0604020202020204" pitchFamily="34" charset="0"/>
              </a:rPr>
            </a:br>
            <a:r>
              <a:rPr lang="en-US" altLang="en-US" sz="13000" b="1" dirty="0">
                <a:solidFill>
                  <a:srgbClr val="006F62"/>
                </a:solidFill>
                <a:latin typeface="Arial" panose="020B0604020202020204" pitchFamily="34" charset="0"/>
                <a:cs typeface="Arial" panose="020B0604020202020204" pitchFamily="34" charset="0"/>
              </a:rPr>
              <a:t>Number of Words</a:t>
            </a:r>
          </a:p>
          <a:p>
            <a:r>
              <a:rPr lang="en-US" altLang="en-US" sz="6750" dirty="0">
                <a:solidFill>
                  <a:srgbClr val="4F2C1D"/>
                </a:solidFill>
                <a:latin typeface="Arial" panose="020B0604020202020204" pitchFamily="34" charset="0"/>
                <a:cs typeface="Arial" panose="020B0604020202020204" pitchFamily="34" charset="0"/>
              </a:rPr>
              <a:t>Subtitle set in regular, lowercase and smaller font. Use Arial bold for title. Keep </a:t>
            </a:r>
            <a:r>
              <a:rPr lang="en-US" altLang="en-US" sz="6750" dirty="0" err="1">
                <a:solidFill>
                  <a:srgbClr val="4F2C1D"/>
                </a:solidFill>
                <a:latin typeface="Arial" panose="020B0604020202020204" pitchFamily="34" charset="0"/>
                <a:cs typeface="Arial" panose="020B0604020202020204" pitchFamily="34" charset="0"/>
              </a:rPr>
              <a:t>colours</a:t>
            </a:r>
            <a:r>
              <a:rPr lang="en-US" altLang="en-US" sz="6750" dirty="0">
                <a:solidFill>
                  <a:srgbClr val="4F2C1D"/>
                </a:solidFill>
                <a:latin typeface="Arial" panose="020B0604020202020204" pitchFamily="34" charset="0"/>
                <a:cs typeface="Arial" panose="020B0604020202020204" pitchFamily="34" charset="0"/>
              </a:rPr>
              <a:t> as is. </a:t>
            </a:r>
          </a:p>
        </p:txBody>
      </p:sp>
      <p:sp>
        <p:nvSpPr>
          <p:cNvPr id="6" name="Rectangle 1059"/>
          <p:cNvSpPr>
            <a:spLocks noChangeArrowheads="1"/>
          </p:cNvSpPr>
          <p:nvPr/>
        </p:nvSpPr>
        <p:spPr bwMode="auto">
          <a:xfrm>
            <a:off x="1562100" y="36284572"/>
            <a:ext cx="26941790" cy="169686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270000" rIns="270000" bIns="2700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GB" altLang="en-US" sz="3000" b="1" dirty="0">
                <a:latin typeface="Arial" panose="020B0604020202020204" pitchFamily="34" charset="0"/>
                <a:cs typeface="Arial" panose="020B0604020202020204" pitchFamily="34" charset="0"/>
              </a:rPr>
              <a:t>ACKNOWLEDGEMENTS</a:t>
            </a:r>
          </a:p>
          <a:p>
            <a:pPr>
              <a:spcBef>
                <a:spcPct val="50000"/>
              </a:spcBef>
            </a:pPr>
            <a:r>
              <a:rPr lang="en-AU" altLang="en-US" sz="2100" dirty="0">
                <a:latin typeface="Arial" panose="020B0604020202020204" pitchFamily="34" charset="0"/>
                <a:cs typeface="Arial" panose="020B0604020202020204" pitchFamily="34" charset="0"/>
              </a:rPr>
              <a:t>Just highlight this text and replace with your own text. Replace this with your text. </a:t>
            </a:r>
            <a:endParaRPr lang="en-US" altLang="en-US" sz="3000" b="1" dirty="0">
              <a:solidFill>
                <a:srgbClr val="CC3300"/>
              </a:solidFill>
              <a:latin typeface="Arial" panose="020B0604020202020204" pitchFamily="34" charset="0"/>
              <a:cs typeface="Arial" panose="020B0604020202020204" pitchFamily="34" charset="0"/>
            </a:endParaRPr>
          </a:p>
        </p:txBody>
      </p:sp>
      <p:sp>
        <p:nvSpPr>
          <p:cNvPr id="13" name="Text Box 1028"/>
          <p:cNvSpPr txBox="1">
            <a:spLocks noChangeArrowheads="1"/>
          </p:cNvSpPr>
          <p:nvPr/>
        </p:nvSpPr>
        <p:spPr bwMode="auto">
          <a:xfrm>
            <a:off x="1293315" y="9972054"/>
            <a:ext cx="31203900"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70000" tIns="270000" rIns="270000" bIns="2700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pPr>
            <a:r>
              <a:rPr lang="en-GB" altLang="en-US" sz="4800" b="1" dirty="0">
                <a:latin typeface="Arial" panose="020B0604020202020204" pitchFamily="34" charset="0"/>
              </a:rPr>
              <a:t>Author’s Name/s Goes Here, Author’s Name/s Goes Here, Author’s Name/s Goes Here</a:t>
            </a:r>
          </a:p>
          <a:p>
            <a:pPr>
              <a:spcBef>
                <a:spcPct val="20000"/>
              </a:spcBef>
            </a:pPr>
            <a:r>
              <a:rPr lang="en-GB" altLang="en-US" sz="4200" dirty="0">
                <a:latin typeface="Arial" panose="020B0604020202020204" pitchFamily="34" charset="0"/>
              </a:rPr>
              <a:t>Address/</a:t>
            </a:r>
            <a:r>
              <a:rPr lang="en-GB" altLang="en-US" sz="4200" dirty="0" err="1">
                <a:latin typeface="Arial" panose="020B0604020202020204" pitchFamily="34" charset="0"/>
              </a:rPr>
              <a:t>es</a:t>
            </a:r>
            <a:r>
              <a:rPr lang="en-GB" altLang="en-US" sz="4200" dirty="0">
                <a:latin typeface="Arial" panose="020B0604020202020204" pitchFamily="34" charset="0"/>
              </a:rPr>
              <a:t> Goes Here, Address/</a:t>
            </a:r>
            <a:r>
              <a:rPr lang="en-GB" altLang="en-US" sz="4200" dirty="0" err="1">
                <a:latin typeface="Arial" panose="020B0604020202020204" pitchFamily="34" charset="0"/>
              </a:rPr>
              <a:t>es</a:t>
            </a:r>
            <a:r>
              <a:rPr lang="en-GB" altLang="en-US" sz="4200" dirty="0">
                <a:latin typeface="Arial" panose="020B0604020202020204" pitchFamily="34" charset="0"/>
              </a:rPr>
              <a:t> Goes Here, Address/</a:t>
            </a:r>
            <a:r>
              <a:rPr lang="en-GB" altLang="en-US" sz="4200" dirty="0" err="1">
                <a:latin typeface="Arial" panose="020B0604020202020204" pitchFamily="34" charset="0"/>
              </a:rPr>
              <a:t>es</a:t>
            </a:r>
            <a:r>
              <a:rPr lang="en-GB" altLang="en-US" sz="4200" dirty="0">
                <a:latin typeface="Arial" panose="020B0604020202020204" pitchFamily="34" charset="0"/>
              </a:rPr>
              <a:t> Goes Here</a:t>
            </a:r>
          </a:p>
        </p:txBody>
      </p:sp>
      <p:sp>
        <p:nvSpPr>
          <p:cNvPr id="15" name="Rectangle 1059"/>
          <p:cNvSpPr>
            <a:spLocks noChangeArrowheads="1"/>
          </p:cNvSpPr>
          <p:nvPr/>
        </p:nvSpPr>
        <p:spPr bwMode="auto">
          <a:xfrm>
            <a:off x="1352966" y="1077887"/>
            <a:ext cx="17352373" cy="869599"/>
          </a:xfrm>
          <a:prstGeom prst="rect">
            <a:avLst/>
          </a:prstGeom>
          <a:noFill/>
          <a:ln>
            <a:noFill/>
          </a:ln>
          <a:effectLst/>
        </p:spPr>
        <p:txBody>
          <a:bodyPr lIns="270000" tIns="270000" rIns="270000" bIns="2700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600" dirty="0">
                <a:solidFill>
                  <a:srgbClr val="4F2C1D"/>
                </a:solidFill>
                <a:latin typeface="Arial" panose="020B0604020202020204" pitchFamily="34" charset="0"/>
                <a:cs typeface="Arial" panose="020B0604020202020204" pitchFamily="34" charset="0"/>
              </a:rPr>
              <a:t>RFHS / </a:t>
            </a:r>
            <a:r>
              <a:rPr lang="en-US" altLang="en-US" sz="3600" b="1" dirty="0">
                <a:solidFill>
                  <a:srgbClr val="4F2C1D"/>
                </a:solidFill>
                <a:latin typeface="Arial" panose="020B0604020202020204" pitchFamily="34" charset="0"/>
                <a:cs typeface="Arial" panose="020B0604020202020204" pitchFamily="34" charset="0"/>
              </a:rPr>
              <a:t>College of Nursing</a:t>
            </a:r>
          </a:p>
        </p:txBody>
      </p:sp>
      <p:cxnSp>
        <p:nvCxnSpPr>
          <p:cNvPr id="16" name="Straight Connector 15"/>
          <p:cNvCxnSpPr/>
          <p:nvPr/>
        </p:nvCxnSpPr>
        <p:spPr>
          <a:xfrm>
            <a:off x="1616528" y="9603537"/>
            <a:ext cx="35049279" cy="0"/>
          </a:xfrm>
          <a:prstGeom prst="line">
            <a:avLst/>
          </a:prstGeom>
          <a:ln w="120650">
            <a:solidFill>
              <a:srgbClr val="006F62"/>
            </a:solidFill>
          </a:ln>
        </p:spPr>
        <p:style>
          <a:lnRef idx="3">
            <a:schemeClr val="dk1"/>
          </a:lnRef>
          <a:fillRef idx="0">
            <a:schemeClr val="dk1"/>
          </a:fillRef>
          <a:effectRef idx="2">
            <a:schemeClr val="dk1"/>
          </a:effectRef>
          <a:fontRef idx="minor">
            <a:schemeClr val="tx1"/>
          </a:fontRef>
        </p:style>
      </p:cxnSp>
      <p:cxnSp>
        <p:nvCxnSpPr>
          <p:cNvPr id="18" name="Straight Connector 17"/>
          <p:cNvCxnSpPr>
            <a:cxnSpLocks/>
          </p:cNvCxnSpPr>
          <p:nvPr/>
        </p:nvCxnSpPr>
        <p:spPr>
          <a:xfrm>
            <a:off x="1542362" y="21551760"/>
            <a:ext cx="11126033" cy="0"/>
          </a:xfrm>
          <a:prstGeom prst="line">
            <a:avLst/>
          </a:prstGeom>
          <a:ln w="120650">
            <a:solidFill>
              <a:srgbClr val="006F62"/>
            </a:solidFill>
          </a:ln>
        </p:spPr>
        <p:style>
          <a:lnRef idx="3">
            <a:schemeClr val="dk1"/>
          </a:lnRef>
          <a:fillRef idx="0">
            <a:schemeClr val="dk1"/>
          </a:fillRef>
          <a:effectRef idx="2">
            <a:schemeClr val="dk1"/>
          </a:effectRef>
          <a:fontRef idx="minor">
            <a:schemeClr val="tx1"/>
          </a:fontRef>
        </p:style>
      </p:cxnSp>
      <p:cxnSp>
        <p:nvCxnSpPr>
          <p:cNvPr id="20" name="Straight Connector 19"/>
          <p:cNvCxnSpPr>
            <a:cxnSpLocks/>
          </p:cNvCxnSpPr>
          <p:nvPr/>
        </p:nvCxnSpPr>
        <p:spPr>
          <a:xfrm>
            <a:off x="25260300" y="28719983"/>
            <a:ext cx="11493398" cy="0"/>
          </a:xfrm>
          <a:prstGeom prst="line">
            <a:avLst/>
          </a:prstGeom>
          <a:ln w="120650">
            <a:solidFill>
              <a:srgbClr val="006F62"/>
            </a:solidFill>
          </a:ln>
        </p:spPr>
        <p:style>
          <a:lnRef idx="3">
            <a:schemeClr val="dk1"/>
          </a:lnRef>
          <a:fillRef idx="0">
            <a:schemeClr val="dk1"/>
          </a:fillRef>
          <a:effectRef idx="2">
            <a:schemeClr val="dk1"/>
          </a:effectRef>
          <a:fontRef idx="minor">
            <a:schemeClr val="tx1"/>
          </a:fontRef>
        </p:style>
      </p:cxnSp>
      <p:cxnSp>
        <p:nvCxnSpPr>
          <p:cNvPr id="21" name="Straight Connector 20"/>
          <p:cNvCxnSpPr>
            <a:cxnSpLocks/>
          </p:cNvCxnSpPr>
          <p:nvPr/>
        </p:nvCxnSpPr>
        <p:spPr>
          <a:xfrm>
            <a:off x="1616528" y="35663971"/>
            <a:ext cx="35137170" cy="0"/>
          </a:xfrm>
          <a:prstGeom prst="line">
            <a:avLst/>
          </a:prstGeom>
          <a:ln w="120650">
            <a:solidFill>
              <a:srgbClr val="006F62"/>
            </a:solidFill>
          </a:ln>
        </p:spPr>
        <p:style>
          <a:lnRef idx="3">
            <a:schemeClr val="dk1"/>
          </a:lnRef>
          <a:fillRef idx="0">
            <a:schemeClr val="dk1"/>
          </a:fillRef>
          <a:effectRef idx="2">
            <a:schemeClr val="dk1"/>
          </a:effectRef>
          <a:fontRef idx="minor">
            <a:schemeClr val="tx1"/>
          </a:fontRef>
        </p:style>
      </p:cxn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93456" y="35952889"/>
            <a:ext cx="7372351" cy="1897922"/>
          </a:xfrm>
          <a:prstGeom prst="rect">
            <a:avLst/>
          </a:prstGeom>
        </p:spPr>
      </p:pic>
      <p:sp>
        <p:nvSpPr>
          <p:cNvPr id="5" name="Rectangle 1053">
            <a:extLst>
              <a:ext uri="{FF2B5EF4-FFF2-40B4-BE49-F238E27FC236}">
                <a16:creationId xmlns:a16="http://schemas.microsoft.com/office/drawing/2014/main" id="{419875D0-6408-AA6A-D745-B61C3A64A2F5}"/>
              </a:ext>
            </a:extLst>
          </p:cNvPr>
          <p:cNvSpPr>
            <a:spLocks noChangeArrowheads="1"/>
          </p:cNvSpPr>
          <p:nvPr/>
        </p:nvSpPr>
        <p:spPr bwMode="auto">
          <a:xfrm>
            <a:off x="1616528" y="12839699"/>
            <a:ext cx="11051867" cy="7530637"/>
          </a:xfrm>
          <a:prstGeom prst="rect">
            <a:avLst/>
          </a:prstGeom>
          <a:noFill/>
          <a:ln>
            <a:noFill/>
          </a:ln>
          <a:effectLst/>
        </p:spPr>
        <p:txBody>
          <a:bodyPr lIns="0" tIns="308571" rIns="308571" bIns="308571" numCol="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2000"/>
              </a:spcBef>
              <a:spcAft>
                <a:spcPts val="1000"/>
              </a:spcAft>
            </a:pPr>
            <a:r>
              <a:rPr lang="en-GB" altLang="en-US" sz="3500" b="1" dirty="0">
                <a:latin typeface="Arial" panose="020B0604020202020204" pitchFamily="34" charset="0"/>
                <a:cs typeface="Arial" panose="020B0604020202020204" pitchFamily="34" charset="0"/>
              </a:rPr>
              <a:t>INTRODUCTION</a:t>
            </a:r>
          </a:p>
          <a:p>
            <a:pPr>
              <a:spcBef>
                <a:spcPts val="2000"/>
              </a:spcBef>
            </a:pPr>
            <a:r>
              <a:rPr lang="en-AU" altLang="en-US" sz="3000" dirty="0">
                <a:latin typeface="Arial" panose="020B0604020202020204" pitchFamily="34" charset="0"/>
                <a:cs typeface="Arial" panose="020B0604020202020204" pitchFamily="34" charset="0"/>
              </a:rPr>
              <a:t>First, check with conference organisers on their specifications of size and orientation, before you start your poster </a:t>
            </a:r>
            <a:r>
              <a:rPr lang="en-AU" altLang="en-US" sz="3000" dirty="0" err="1">
                <a:latin typeface="Arial" panose="020B0604020202020204" pitchFamily="34" charset="0"/>
                <a:cs typeface="Arial" panose="020B0604020202020204" pitchFamily="34" charset="0"/>
              </a:rPr>
              <a:t>eg</a:t>
            </a:r>
            <a:r>
              <a:rPr lang="en-AU" altLang="en-US" sz="3000" dirty="0">
                <a:latin typeface="Arial" panose="020B0604020202020204" pitchFamily="34" charset="0"/>
                <a:cs typeface="Arial" panose="020B0604020202020204" pitchFamily="34" charset="0"/>
              </a:rPr>
              <a:t>. maximum poster size; landscape, portrait or square.</a:t>
            </a:r>
          </a:p>
          <a:p>
            <a:pPr>
              <a:spcBef>
                <a:spcPts val="2000"/>
              </a:spcBef>
            </a:pPr>
            <a:r>
              <a:rPr lang="en-US" altLang="en-US" sz="3000" dirty="0">
                <a:latin typeface="Arial" panose="020B0604020202020204" pitchFamily="34" charset="0"/>
                <a:cs typeface="Arial" panose="020B0604020202020204" pitchFamily="34" charset="0"/>
              </a:rPr>
              <a:t>The page size of this poster template is 42in x 42in (square format). Do not change this page size. A professional printing company of your choice can scale this template to a smaller or larger size when printing. If you need a different format, start with either a portrait (vertical) or landscape (horizontal) poster template</a:t>
            </a:r>
            <a:r>
              <a:rPr lang="en-AU" altLang="en-US" sz="3000" dirty="0">
                <a:latin typeface="Arial" panose="020B0604020202020204" pitchFamily="34" charset="0"/>
                <a:cs typeface="Arial" panose="020B0604020202020204" pitchFamily="34" charset="0"/>
              </a:rPr>
              <a:t>. </a:t>
            </a:r>
          </a:p>
          <a:p>
            <a:pPr>
              <a:spcBef>
                <a:spcPts val="2000"/>
              </a:spcBef>
            </a:pPr>
            <a:r>
              <a:rPr lang="en-AU" altLang="en-US" sz="3000" dirty="0">
                <a:latin typeface="Arial" panose="020B0604020202020204" pitchFamily="34" charset="0"/>
                <a:cs typeface="Arial" panose="020B0604020202020204" pitchFamily="34" charset="0"/>
              </a:rPr>
              <a:t>Bear in mind you do not need to fill up the whole space allocated by some conference organisers (</a:t>
            </a:r>
            <a:r>
              <a:rPr lang="en-AU" altLang="en-US" sz="3000" dirty="0" err="1">
                <a:latin typeface="Arial" panose="020B0604020202020204" pitchFamily="34" charset="0"/>
                <a:cs typeface="Arial" panose="020B0604020202020204" pitchFamily="34" charset="0"/>
              </a:rPr>
              <a:t>eg</a:t>
            </a:r>
            <a:r>
              <a:rPr lang="en-AU" altLang="en-US" sz="3000" dirty="0">
                <a:latin typeface="Arial" panose="020B0604020202020204" pitchFamily="34" charset="0"/>
                <a:cs typeface="Arial" panose="020B0604020202020204" pitchFamily="34" charset="0"/>
              </a:rPr>
              <a:t>. 8ftx4ft in the USA). Do not make your poster bigger than necessary just to fill that given size.</a:t>
            </a:r>
          </a:p>
        </p:txBody>
      </p:sp>
      <p:sp>
        <p:nvSpPr>
          <p:cNvPr id="12" name="Rectangle 1054">
            <a:extLst>
              <a:ext uri="{FF2B5EF4-FFF2-40B4-BE49-F238E27FC236}">
                <a16:creationId xmlns:a16="http://schemas.microsoft.com/office/drawing/2014/main" id="{F2DEF49A-ACB9-148E-2AE2-37D3A1B0C880}"/>
              </a:ext>
            </a:extLst>
          </p:cNvPr>
          <p:cNvSpPr>
            <a:spLocks noChangeArrowheads="1"/>
          </p:cNvSpPr>
          <p:nvPr/>
        </p:nvSpPr>
        <p:spPr bwMode="auto">
          <a:xfrm>
            <a:off x="13600840" y="12839700"/>
            <a:ext cx="11160149" cy="7530638"/>
          </a:xfrm>
          <a:prstGeom prst="rect">
            <a:avLst/>
          </a:prstGeom>
          <a:noFill/>
          <a:ln>
            <a:noFill/>
          </a:ln>
          <a:effectLst/>
        </p:spPr>
        <p:txBody>
          <a:bodyPr lIns="0" tIns="308571" rIns="308571" bIns="308571"/>
          <a:lstStyle>
            <a:lvl1pPr marL="381000" indent="-3810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2000"/>
              </a:spcBef>
              <a:spcAft>
                <a:spcPts val="1000"/>
              </a:spcAft>
            </a:pPr>
            <a:r>
              <a:rPr lang="en-GB" altLang="en-US" sz="3500" b="1" dirty="0">
                <a:latin typeface="Arial" panose="020B0604020202020204" pitchFamily="34" charset="0"/>
                <a:cs typeface="Arial" panose="020B0604020202020204" pitchFamily="34" charset="0"/>
              </a:rPr>
              <a:t>RESULTS</a:t>
            </a:r>
          </a:p>
          <a:p>
            <a:pPr>
              <a:spcBef>
                <a:spcPts val="2000"/>
              </a:spcBef>
              <a:buSzPct val="60000"/>
              <a:buFont typeface="Monotype Sorts" pitchFamily="2" charset="2"/>
              <a:buNone/>
            </a:pPr>
            <a:r>
              <a:rPr lang="en-AU" altLang="en-US" sz="3000" b="1" dirty="0">
                <a:solidFill>
                  <a:srgbClr val="4F2C1D"/>
                </a:solidFill>
                <a:latin typeface="Arial" panose="020B0604020202020204" pitchFamily="34" charset="0"/>
                <a:cs typeface="Arial" panose="020B0604020202020204" pitchFamily="34" charset="0"/>
              </a:rPr>
              <a:t>Tips for making a successful poster</a:t>
            </a:r>
          </a:p>
          <a:p>
            <a:pPr>
              <a:spcBef>
                <a:spcPct val="50000"/>
              </a:spcBef>
              <a:buFont typeface="Wingdings" panose="05000000000000000000" pitchFamily="2" charset="2"/>
              <a:buChar char="§"/>
            </a:pPr>
            <a:r>
              <a:rPr lang="en-AU" altLang="en-US" sz="3000" dirty="0">
                <a:latin typeface="Arial" panose="020B0604020202020204" pitchFamily="34" charset="0"/>
                <a:cs typeface="Arial" panose="020B0604020202020204" pitchFamily="34" charset="0"/>
              </a:rPr>
              <a:t>Re-write your paper into poster format </a:t>
            </a:r>
            <a:r>
              <a:rPr lang="en-AU" altLang="en-US" sz="3000" dirty="0" err="1">
                <a:latin typeface="Arial" panose="020B0604020202020204" pitchFamily="34" charset="0"/>
                <a:cs typeface="Arial" panose="020B0604020202020204" pitchFamily="34" charset="0"/>
              </a:rPr>
              <a:t>ie</a:t>
            </a:r>
            <a:r>
              <a:rPr lang="en-AU" altLang="en-US" sz="3000" dirty="0">
                <a:latin typeface="Arial" panose="020B0604020202020204" pitchFamily="34" charset="0"/>
                <a:cs typeface="Arial" panose="020B0604020202020204" pitchFamily="34" charset="0"/>
              </a:rPr>
              <a:t>. Simplify everything, avoid data overkill.</a:t>
            </a:r>
          </a:p>
          <a:p>
            <a:pPr>
              <a:spcBef>
                <a:spcPct val="50000"/>
              </a:spcBef>
              <a:buFont typeface="Wingdings" panose="05000000000000000000" pitchFamily="2" charset="2"/>
              <a:buChar char="§"/>
            </a:pPr>
            <a:r>
              <a:rPr lang="en-AU" altLang="en-US" sz="3000" dirty="0">
                <a:latin typeface="Arial" panose="020B0604020202020204" pitchFamily="34" charset="0"/>
                <a:cs typeface="Arial" panose="020B0604020202020204" pitchFamily="34" charset="0"/>
              </a:rPr>
              <a:t>Headings of more than 6 words should be in upper and lower case, not all capitals.</a:t>
            </a:r>
          </a:p>
          <a:p>
            <a:pPr>
              <a:spcBef>
                <a:spcPct val="50000"/>
              </a:spcBef>
              <a:buFont typeface="Wingdings" panose="05000000000000000000" pitchFamily="2" charset="2"/>
              <a:buChar char="§"/>
            </a:pPr>
            <a:r>
              <a:rPr lang="en-AU" altLang="en-US" sz="3000" dirty="0">
                <a:latin typeface="Arial" panose="020B0604020202020204" pitchFamily="34" charset="0"/>
                <a:cs typeface="Arial" panose="020B0604020202020204" pitchFamily="34" charset="0"/>
              </a:rPr>
              <a:t>Never do whole sentences in capitals or underline to stress your point, use </a:t>
            </a:r>
            <a:r>
              <a:rPr lang="en-AU" altLang="en-US" sz="3000" b="1" dirty="0">
                <a:latin typeface="Arial" panose="020B0604020202020204" pitchFamily="34" charset="0"/>
                <a:cs typeface="Arial" panose="020B0604020202020204" pitchFamily="34" charset="0"/>
              </a:rPr>
              <a:t>bold</a:t>
            </a:r>
            <a:r>
              <a:rPr lang="en-AU" altLang="en-US" sz="3000" dirty="0">
                <a:latin typeface="Arial" panose="020B0604020202020204" pitchFamily="34" charset="0"/>
                <a:cs typeface="Arial" panose="020B0604020202020204" pitchFamily="34" charset="0"/>
              </a:rPr>
              <a:t> characters instead.</a:t>
            </a:r>
          </a:p>
          <a:p>
            <a:pPr>
              <a:spcBef>
                <a:spcPct val="50000"/>
              </a:spcBef>
              <a:buFont typeface="Wingdings" panose="05000000000000000000" pitchFamily="2" charset="2"/>
              <a:buChar char="§"/>
            </a:pPr>
            <a:r>
              <a:rPr lang="en-AU" altLang="en-US" sz="3000" dirty="0">
                <a:latin typeface="Arial" panose="020B0604020202020204" pitchFamily="34" charset="0"/>
                <a:cs typeface="Arial" panose="020B0604020202020204" pitchFamily="34" charset="0"/>
              </a:rPr>
              <a:t>When laying out your poster leave breathing space around your text. Don’t overcrowd your poster.</a:t>
            </a:r>
          </a:p>
          <a:p>
            <a:pPr>
              <a:spcBef>
                <a:spcPct val="50000"/>
              </a:spcBef>
              <a:buFont typeface="Wingdings" panose="05000000000000000000" pitchFamily="2" charset="2"/>
              <a:buChar char="§"/>
            </a:pPr>
            <a:r>
              <a:rPr lang="en-AU" altLang="en-US" sz="3000" dirty="0">
                <a:latin typeface="Arial" panose="020B0604020202020204" pitchFamily="34" charset="0"/>
                <a:cs typeface="Arial" panose="020B0604020202020204" pitchFamily="34" charset="0"/>
              </a:rPr>
              <a:t>Try using photographs or coloured graphs. Avoid long numerical tables.</a:t>
            </a:r>
          </a:p>
          <a:p>
            <a:pPr>
              <a:spcBef>
                <a:spcPct val="50000"/>
              </a:spcBef>
              <a:buFont typeface="Wingdings" panose="05000000000000000000" pitchFamily="2" charset="2"/>
              <a:buChar char="§"/>
            </a:pPr>
            <a:r>
              <a:rPr lang="en-AU" altLang="en-US" sz="3000" dirty="0">
                <a:latin typeface="Arial" panose="020B0604020202020204" pitchFamily="34" charset="0"/>
                <a:cs typeface="Arial" panose="020B0604020202020204" pitchFamily="34" charset="0"/>
              </a:rPr>
              <a:t>Spell check and get someone else to proof-read.</a:t>
            </a:r>
            <a:endParaRPr lang="en-US" altLang="en-US" sz="3000" b="1" dirty="0">
              <a:solidFill>
                <a:srgbClr val="CC33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E9E97EE1-D548-7D5B-7CFB-778F2C0784BE}"/>
              </a:ext>
            </a:extLst>
          </p:cNvPr>
          <p:cNvSpPr/>
          <p:nvPr/>
        </p:nvSpPr>
        <p:spPr>
          <a:xfrm>
            <a:off x="13600840" y="22049114"/>
            <a:ext cx="10727014" cy="1207244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23"/>
          </a:p>
        </p:txBody>
      </p:sp>
      <p:sp>
        <p:nvSpPr>
          <p:cNvPr id="17" name="Rectangle 1057">
            <a:extLst>
              <a:ext uri="{FF2B5EF4-FFF2-40B4-BE49-F238E27FC236}">
                <a16:creationId xmlns:a16="http://schemas.microsoft.com/office/drawing/2014/main" id="{C97F48DB-B98C-0D79-7FA2-B7E8109D4472}"/>
              </a:ext>
            </a:extLst>
          </p:cNvPr>
          <p:cNvSpPr>
            <a:spLocks noChangeArrowheads="1"/>
          </p:cNvSpPr>
          <p:nvPr/>
        </p:nvSpPr>
        <p:spPr bwMode="auto">
          <a:xfrm>
            <a:off x="1562101" y="22277713"/>
            <a:ext cx="11106294" cy="12644866"/>
          </a:xfrm>
          <a:prstGeom prst="rect">
            <a:avLst/>
          </a:prstGeom>
          <a:noFill/>
          <a:ln>
            <a:noFill/>
          </a:ln>
          <a:effectLst/>
        </p:spPr>
        <p:txBody>
          <a:bodyPr lIns="0" tIns="308571" rIns="308571" bIns="30857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2000"/>
              </a:spcBef>
              <a:spcAft>
                <a:spcPts val="1000"/>
              </a:spcAft>
            </a:pPr>
            <a:r>
              <a:rPr lang="en-GB" altLang="en-US" sz="3500" b="1" dirty="0">
                <a:latin typeface="Arial" panose="020B0604020202020204" pitchFamily="34" charset="0"/>
                <a:cs typeface="Arial" panose="020B0604020202020204" pitchFamily="34" charset="0"/>
              </a:rPr>
              <a:t>METHODS</a:t>
            </a:r>
          </a:p>
          <a:p>
            <a:pPr>
              <a:spcBef>
                <a:spcPts val="2000"/>
              </a:spcBef>
            </a:pPr>
            <a:r>
              <a:rPr lang="en-AU" altLang="en-US" sz="3000" b="1" dirty="0">
                <a:solidFill>
                  <a:srgbClr val="4F2C1D"/>
                </a:solidFill>
                <a:latin typeface="Arial" panose="020B0604020202020204" pitchFamily="34" charset="0"/>
                <a:cs typeface="Arial" panose="020B0604020202020204" pitchFamily="34" charset="0"/>
              </a:rPr>
              <a:t>How to use this poster template</a:t>
            </a:r>
          </a:p>
          <a:p>
            <a:pPr>
              <a:spcBef>
                <a:spcPts val="2000"/>
              </a:spcBef>
            </a:pPr>
            <a:r>
              <a:rPr lang="en-AU" altLang="en-US" sz="3000" dirty="0">
                <a:latin typeface="Arial" panose="020B0604020202020204" pitchFamily="34" charset="0"/>
                <a:cs typeface="Arial" panose="020B0604020202020204" pitchFamily="34" charset="0"/>
              </a:rPr>
              <a:t>Simply highlight this text and replace it by typing in your own text, or copy and paste your text from a MS Word document or a PowerPoint slide presentation. </a:t>
            </a:r>
          </a:p>
          <a:p>
            <a:pPr>
              <a:spcBef>
                <a:spcPts val="2000"/>
              </a:spcBef>
            </a:pPr>
            <a:r>
              <a:rPr lang="en-AU" altLang="en-US" sz="3000" dirty="0">
                <a:latin typeface="Arial" panose="020B0604020202020204" pitchFamily="34" charset="0"/>
                <a:cs typeface="Arial" panose="020B0604020202020204" pitchFamily="34" charset="0"/>
              </a:rPr>
              <a:t>Please stick to Arial in various weights (italic, regular, bold) and sizes to remain consistent with the new UM brand. For more information, please see the UM brand. </a:t>
            </a:r>
          </a:p>
          <a:p>
            <a:pPr>
              <a:spcBef>
                <a:spcPts val="2000"/>
              </a:spcBef>
            </a:pPr>
            <a:r>
              <a:rPr lang="en-AU" altLang="en-US" sz="3000" dirty="0">
                <a:latin typeface="Arial" panose="020B0604020202020204" pitchFamily="34" charset="0"/>
                <a:cs typeface="Arial" panose="020B0604020202020204" pitchFamily="34" charset="0"/>
              </a:rPr>
              <a:t>The body text / font size should be between 24 and 32 points. Arial font. The title colour above is the designated College of Nursing colour.</a:t>
            </a:r>
          </a:p>
          <a:p>
            <a:pPr>
              <a:spcBef>
                <a:spcPts val="2000"/>
              </a:spcBef>
            </a:pPr>
            <a:r>
              <a:rPr lang="en-AU" altLang="en-US" sz="3000" dirty="0">
                <a:latin typeface="Arial" panose="020B0604020202020204" pitchFamily="34" charset="0"/>
                <a:cs typeface="Arial" panose="020B0604020202020204" pitchFamily="34" charset="0"/>
              </a:rPr>
              <a:t>Keep body text left-aligned, do </a:t>
            </a:r>
            <a:r>
              <a:rPr lang="en-AU" altLang="en-US" sz="3000" b="1" dirty="0">
                <a:latin typeface="Arial" panose="020B0604020202020204" pitchFamily="34" charset="0"/>
                <a:cs typeface="Arial" panose="020B0604020202020204" pitchFamily="34" charset="0"/>
              </a:rPr>
              <a:t>not</a:t>
            </a:r>
            <a:r>
              <a:rPr lang="en-AU" altLang="en-US" sz="3000" dirty="0">
                <a:latin typeface="Arial" panose="020B0604020202020204" pitchFamily="34" charset="0"/>
                <a:cs typeface="Arial" panose="020B0604020202020204" pitchFamily="34" charset="0"/>
              </a:rPr>
              <a:t> justify text.</a:t>
            </a:r>
          </a:p>
          <a:p>
            <a:pPr>
              <a:spcBef>
                <a:spcPts val="2000"/>
              </a:spcBef>
            </a:pPr>
            <a:r>
              <a:rPr lang="en-AU" altLang="en-US" sz="3000" dirty="0">
                <a:latin typeface="Arial" panose="020B0604020202020204" pitchFamily="34" charset="0"/>
                <a:cs typeface="Arial" panose="020B0604020202020204" pitchFamily="34" charset="0"/>
              </a:rPr>
              <a:t>Please maintain an even border of whitespace along the edges.</a:t>
            </a:r>
          </a:p>
          <a:p>
            <a:pPr>
              <a:spcBef>
                <a:spcPts val="2000"/>
              </a:spcBef>
            </a:pPr>
            <a:r>
              <a:rPr lang="en-AU" altLang="en-US" sz="3000" dirty="0">
                <a:latin typeface="Arial" panose="020B0604020202020204" pitchFamily="34" charset="0"/>
                <a:cs typeface="Arial" panose="020B0604020202020204" pitchFamily="34" charset="0"/>
              </a:rPr>
              <a:t>Use the line separator if desired. Keep the same green colour as the title.</a:t>
            </a:r>
          </a:p>
          <a:p>
            <a:pPr>
              <a:spcBef>
                <a:spcPts val="2000"/>
              </a:spcBef>
            </a:pPr>
            <a:r>
              <a:rPr lang="en-AU" altLang="en-US" sz="3000" dirty="0">
                <a:latin typeface="Arial" panose="020B0604020202020204" pitchFamily="34" charset="0"/>
                <a:cs typeface="Arial" panose="020B0604020202020204" pitchFamily="34" charset="0"/>
              </a:rPr>
              <a:t>The </a:t>
            </a:r>
            <a:r>
              <a:rPr lang="en-AU" altLang="en-US" sz="3000" dirty="0" err="1">
                <a:latin typeface="Arial" panose="020B0604020202020204" pitchFamily="34" charset="0"/>
                <a:cs typeface="Arial" panose="020B0604020202020204" pitchFamily="34" charset="0"/>
              </a:rPr>
              <a:t>Rady</a:t>
            </a:r>
            <a:r>
              <a:rPr lang="en-AU" altLang="en-US" sz="3000" dirty="0">
                <a:latin typeface="Arial" panose="020B0604020202020204" pitchFamily="34" charset="0"/>
                <a:cs typeface="Arial" panose="020B0604020202020204" pitchFamily="34" charset="0"/>
              </a:rPr>
              <a:t> Faculty of Health Sciences logo can be moved as long as it is aligned with the left hand edge with poster text or the right hand edge where it is currently placed. Please maintain a buffer of whitespace around the logo, as it appears now. Refer to the UM brand guidelines for more details.</a:t>
            </a:r>
          </a:p>
        </p:txBody>
      </p:sp>
      <p:sp>
        <p:nvSpPr>
          <p:cNvPr id="26" name="Rectangle 1055">
            <a:extLst>
              <a:ext uri="{FF2B5EF4-FFF2-40B4-BE49-F238E27FC236}">
                <a16:creationId xmlns:a16="http://schemas.microsoft.com/office/drawing/2014/main" id="{CC8A6937-CB9A-8255-B282-F7BC677DA5DB}"/>
              </a:ext>
            </a:extLst>
          </p:cNvPr>
          <p:cNvSpPr>
            <a:spLocks noChangeArrowheads="1"/>
          </p:cNvSpPr>
          <p:nvPr/>
        </p:nvSpPr>
        <p:spPr bwMode="auto">
          <a:xfrm>
            <a:off x="25260300" y="19747709"/>
            <a:ext cx="11430000" cy="8365389"/>
          </a:xfrm>
          <a:prstGeom prst="rect">
            <a:avLst/>
          </a:prstGeom>
          <a:noFill/>
          <a:ln w="9525">
            <a:noFill/>
            <a:miter lim="800000"/>
            <a:headEnd/>
            <a:tailEnd/>
          </a:ln>
          <a:effectLst/>
        </p:spPr>
        <p:txBody>
          <a:bodyPr lIns="0" tIns="308571" rIns="308571" bIns="30857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2000"/>
              </a:spcBef>
              <a:spcAft>
                <a:spcPts val="1000"/>
              </a:spcAft>
            </a:pPr>
            <a:r>
              <a:rPr lang="en-GB" altLang="en-US" sz="3500" b="1" dirty="0">
                <a:latin typeface="Arial" panose="020B0604020202020204" pitchFamily="34" charset="0"/>
                <a:cs typeface="Arial" panose="020B0604020202020204" pitchFamily="34" charset="0"/>
              </a:rPr>
              <a:t>RESULTS</a:t>
            </a:r>
          </a:p>
          <a:p>
            <a:pPr>
              <a:spcBef>
                <a:spcPts val="2000"/>
              </a:spcBef>
            </a:pPr>
            <a:r>
              <a:rPr lang="en-AU" altLang="en-US" sz="3000" b="1" dirty="0">
                <a:solidFill>
                  <a:srgbClr val="4F2C1D"/>
                </a:solidFill>
                <a:latin typeface="Arial" panose="020B0604020202020204" pitchFamily="34" charset="0"/>
                <a:cs typeface="Arial" panose="020B0604020202020204" pitchFamily="34" charset="0"/>
              </a:rPr>
              <a:t>Importing / inserting files</a:t>
            </a:r>
          </a:p>
          <a:p>
            <a:pPr>
              <a:spcBef>
                <a:spcPts val="2000"/>
              </a:spcBef>
            </a:pPr>
            <a:r>
              <a:rPr lang="en-AU" altLang="en-US" sz="3000" dirty="0">
                <a:latin typeface="Arial" panose="020B0604020202020204" pitchFamily="34" charset="0"/>
                <a:cs typeface="Arial" panose="020B0604020202020204" pitchFamily="34" charset="0"/>
              </a:rPr>
              <a:t>Images such as photographs, graphs, diagrams, logos, etc, can be added to the poster.</a:t>
            </a:r>
          </a:p>
          <a:p>
            <a:pPr>
              <a:spcBef>
                <a:spcPts val="2000"/>
              </a:spcBef>
            </a:pPr>
            <a:r>
              <a:rPr lang="en-AU" altLang="en-US" sz="3000" dirty="0">
                <a:latin typeface="Arial" panose="020B0604020202020204" pitchFamily="34" charset="0"/>
                <a:cs typeface="Arial" panose="020B0604020202020204" pitchFamily="34" charset="0"/>
              </a:rPr>
              <a:t>To insert scanned images into your poster, go through the menus as follows: Insert / Picture / From File… then find the file on your computer, select it, and press OK.</a:t>
            </a:r>
          </a:p>
          <a:p>
            <a:pPr>
              <a:spcBef>
                <a:spcPts val="2000"/>
              </a:spcBef>
            </a:pPr>
            <a:r>
              <a:rPr lang="en-AU" altLang="en-US" sz="3000" dirty="0">
                <a:latin typeface="Arial" panose="020B0604020202020204" pitchFamily="34" charset="0"/>
                <a:cs typeface="Arial" panose="020B0604020202020204" pitchFamily="34" charset="0"/>
              </a:rPr>
              <a:t>The best type of image files to insert are JPEG or TIFF, JPEG is the preferred format.</a:t>
            </a:r>
          </a:p>
          <a:p>
            <a:pPr>
              <a:spcBef>
                <a:spcPts val="2000"/>
              </a:spcBef>
            </a:pPr>
            <a:r>
              <a:rPr lang="en-AU" altLang="en-US" sz="3000" b="1" dirty="0">
                <a:latin typeface="Arial" panose="020B0604020202020204" pitchFamily="34" charset="0"/>
                <a:cs typeface="Arial" panose="020B0604020202020204" pitchFamily="34" charset="0"/>
              </a:rPr>
              <a:t>Be aware</a:t>
            </a:r>
            <a:r>
              <a:rPr lang="en-AU" altLang="en-US" sz="3000" dirty="0">
                <a:latin typeface="Arial" panose="020B0604020202020204" pitchFamily="34" charset="0"/>
                <a:cs typeface="Arial" panose="020B0604020202020204" pitchFamily="34" charset="0"/>
              </a:rPr>
              <a:t> of the image size you are importing. The average colour photo (13 x 18cm at 180dpi) would be about 3Mb (1Mb for B/W greyscale).</a:t>
            </a:r>
          </a:p>
          <a:p>
            <a:pPr>
              <a:spcBef>
                <a:spcPts val="2000"/>
              </a:spcBef>
            </a:pPr>
            <a:r>
              <a:rPr lang="en-AU" altLang="en-US" sz="3000" dirty="0">
                <a:latin typeface="Arial" panose="020B0604020202020204" pitchFamily="34" charset="0"/>
                <a:cs typeface="Arial" panose="020B0604020202020204" pitchFamily="34" charset="0"/>
              </a:rPr>
              <a:t>Do </a:t>
            </a:r>
            <a:r>
              <a:rPr lang="en-AU" altLang="en-US" sz="3000" b="1" dirty="0">
                <a:latin typeface="Arial" panose="020B0604020202020204" pitchFamily="34" charset="0"/>
                <a:cs typeface="Arial" panose="020B0604020202020204" pitchFamily="34" charset="0"/>
              </a:rPr>
              <a:t>not </a:t>
            </a:r>
            <a:r>
              <a:rPr lang="en-AU" altLang="en-US" sz="3000" dirty="0">
                <a:latin typeface="Arial" panose="020B0604020202020204" pitchFamily="34" charset="0"/>
                <a:cs typeface="Arial" panose="020B0604020202020204" pitchFamily="34" charset="0"/>
              </a:rPr>
              <a:t>use images from the web.</a:t>
            </a:r>
            <a:endParaRPr lang="en-US" altLang="en-US" sz="3000" b="1" dirty="0">
              <a:solidFill>
                <a:srgbClr val="CC3300"/>
              </a:solidFill>
              <a:latin typeface="Arial" panose="020B0604020202020204" pitchFamily="34" charset="0"/>
              <a:cs typeface="Arial" panose="020B0604020202020204" pitchFamily="34" charset="0"/>
            </a:endParaRPr>
          </a:p>
        </p:txBody>
      </p:sp>
      <p:sp>
        <p:nvSpPr>
          <p:cNvPr id="28" name="Rectangle 1055">
            <a:extLst>
              <a:ext uri="{FF2B5EF4-FFF2-40B4-BE49-F238E27FC236}">
                <a16:creationId xmlns:a16="http://schemas.microsoft.com/office/drawing/2014/main" id="{23BE9571-A3D6-019A-A2B7-15166460E6D3}"/>
              </a:ext>
            </a:extLst>
          </p:cNvPr>
          <p:cNvSpPr>
            <a:spLocks noChangeArrowheads="1"/>
          </p:cNvSpPr>
          <p:nvPr/>
        </p:nvSpPr>
        <p:spPr bwMode="auto">
          <a:xfrm>
            <a:off x="25260300" y="29474997"/>
            <a:ext cx="11430000" cy="4570360"/>
          </a:xfrm>
          <a:prstGeom prst="rect">
            <a:avLst/>
          </a:prstGeom>
          <a:noFill/>
          <a:ln w="9525">
            <a:noFill/>
            <a:miter lim="800000"/>
            <a:headEnd/>
            <a:tailEnd/>
          </a:ln>
          <a:effectLst/>
        </p:spPr>
        <p:txBody>
          <a:bodyPr lIns="0" tIns="308571" rIns="308571" bIns="30857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2000"/>
              </a:spcBef>
              <a:spcAft>
                <a:spcPts val="1000"/>
              </a:spcAft>
            </a:pPr>
            <a:r>
              <a:rPr lang="en-GB" altLang="en-US" sz="3500" b="1" dirty="0">
                <a:latin typeface="Arial" panose="020B0604020202020204" pitchFamily="34" charset="0"/>
                <a:cs typeface="Arial" panose="020B0604020202020204" pitchFamily="34" charset="0"/>
              </a:rPr>
              <a:t>CONCLUSIONS</a:t>
            </a:r>
          </a:p>
          <a:p>
            <a:pPr>
              <a:spcBef>
                <a:spcPts val="2000"/>
              </a:spcBef>
            </a:pPr>
            <a:r>
              <a:rPr lang="en-AU" altLang="en-US" sz="3000" b="1" dirty="0">
                <a:solidFill>
                  <a:srgbClr val="4F2C1D"/>
                </a:solidFill>
                <a:latin typeface="Arial" panose="020B0604020202020204" pitchFamily="34" charset="0"/>
                <a:cs typeface="Arial" panose="020B0604020202020204" pitchFamily="34" charset="0"/>
              </a:rPr>
              <a:t>Notes about graphs</a:t>
            </a:r>
          </a:p>
          <a:p>
            <a:pPr>
              <a:spcBef>
                <a:spcPts val="2000"/>
              </a:spcBef>
            </a:pPr>
            <a:r>
              <a:rPr lang="en-AU" altLang="en-US" sz="3000" dirty="0">
                <a:latin typeface="Arial" panose="020B0604020202020204" pitchFamily="34" charset="0"/>
                <a:cs typeface="Arial" panose="020B0604020202020204" pitchFamily="34" charset="0"/>
              </a:rPr>
              <a:t>For simple graphs use MS Excel, or do the graph directly in PowerPoint.</a:t>
            </a:r>
          </a:p>
          <a:p>
            <a:pPr>
              <a:spcBef>
                <a:spcPts val="2000"/>
              </a:spcBef>
            </a:pPr>
            <a:r>
              <a:rPr lang="en-AU" altLang="en-US" sz="3000" dirty="0">
                <a:latin typeface="Arial" panose="020B0604020202020204" pitchFamily="34" charset="0"/>
                <a:cs typeface="Arial" panose="020B0604020202020204" pitchFamily="34" charset="0"/>
              </a:rPr>
              <a:t>Graphs done in a scientific graphing programs (</a:t>
            </a:r>
            <a:r>
              <a:rPr lang="en-AU" altLang="en-US" sz="3000" dirty="0" err="1">
                <a:latin typeface="Arial" panose="020B0604020202020204" pitchFamily="34" charset="0"/>
                <a:cs typeface="Arial" panose="020B0604020202020204" pitchFamily="34" charset="0"/>
              </a:rPr>
              <a:t>eg</a:t>
            </a:r>
            <a:r>
              <a:rPr lang="en-AU" altLang="en-US" sz="3000" dirty="0">
                <a:latin typeface="Arial" panose="020B0604020202020204" pitchFamily="34" charset="0"/>
                <a:cs typeface="Arial" panose="020B0604020202020204" pitchFamily="34" charset="0"/>
              </a:rPr>
              <a:t>. Sigma Plot, Prism, SPSS, </a:t>
            </a:r>
            <a:r>
              <a:rPr lang="en-AU" altLang="en-US" sz="3000" dirty="0" err="1">
                <a:latin typeface="Arial" panose="020B0604020202020204" pitchFamily="34" charset="0"/>
                <a:cs typeface="Arial" panose="020B0604020202020204" pitchFamily="34" charset="0"/>
              </a:rPr>
              <a:t>Statistica</a:t>
            </a:r>
            <a:r>
              <a:rPr lang="en-AU" altLang="en-US" sz="3000" dirty="0">
                <a:latin typeface="Arial" panose="020B0604020202020204" pitchFamily="34" charset="0"/>
                <a:cs typeface="Arial" panose="020B0604020202020204" pitchFamily="34" charset="0"/>
              </a:rPr>
              <a:t>) should be saved as JPEG or TIFF if possible. </a:t>
            </a:r>
            <a:endParaRPr lang="en-US" altLang="en-US" sz="3000" dirty="0">
              <a:latin typeface="Arial" panose="020B0604020202020204" pitchFamily="34" charset="0"/>
            </a:endParaRPr>
          </a:p>
          <a:p>
            <a:pPr>
              <a:spcBef>
                <a:spcPts val="2000"/>
              </a:spcBef>
            </a:pPr>
            <a:endParaRPr lang="en-US" altLang="en-US" sz="2743" b="1" dirty="0">
              <a:solidFill>
                <a:srgbClr val="CC3300"/>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5430E0EF-C1FA-4028-AA41-946770B7B0A9}"/>
              </a:ext>
            </a:extLst>
          </p:cNvPr>
          <p:cNvSpPr/>
          <p:nvPr/>
        </p:nvSpPr>
        <p:spPr>
          <a:xfrm>
            <a:off x="25308425" y="13185320"/>
            <a:ext cx="5527547" cy="57937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23"/>
          </a:p>
        </p:txBody>
      </p:sp>
      <p:sp>
        <p:nvSpPr>
          <p:cNvPr id="30" name="Rectangle 29">
            <a:extLst>
              <a:ext uri="{FF2B5EF4-FFF2-40B4-BE49-F238E27FC236}">
                <a16:creationId xmlns:a16="http://schemas.microsoft.com/office/drawing/2014/main" id="{5AC0B5D7-322D-2BF0-D497-312CB26CC05A}"/>
              </a:ext>
            </a:extLst>
          </p:cNvPr>
          <p:cNvSpPr/>
          <p:nvPr/>
        </p:nvSpPr>
        <p:spPr>
          <a:xfrm>
            <a:off x="31138259" y="13185318"/>
            <a:ext cx="5527547" cy="579370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23"/>
          </a:p>
        </p:txBody>
      </p:sp>
    </p:spTree>
    <p:extLst>
      <p:ext uri="{BB962C8B-B14F-4D97-AF65-F5344CB8AC3E}">
        <p14:creationId xmlns:p14="http://schemas.microsoft.com/office/powerpoint/2010/main" val="2611215188"/>
      </p:ext>
    </p:extLst>
  </p:cSld>
  <p:clrMapOvr>
    <a:masterClrMapping/>
  </p:clrMapOvr>
</p:sld>
</file>

<file path=ppt/theme/theme1.xml><?xml version="1.0" encoding="utf-8"?>
<a:theme xmlns:a="http://schemas.openxmlformats.org/drawingml/2006/main" name="Office Theme">
  <a:themeElements>
    <a:clrScheme name="Custom 7">
      <a:dk1>
        <a:sysClr val="windowText" lastClr="000000"/>
      </a:dk1>
      <a:lt1>
        <a:sysClr val="window" lastClr="FFFFFF"/>
      </a:lt1>
      <a:dk2>
        <a:srgbClr val="44546A"/>
      </a:dk2>
      <a:lt2>
        <a:srgbClr val="E7E6E6"/>
      </a:lt2>
      <a:accent1>
        <a:srgbClr val="4472C4"/>
      </a:accent1>
      <a:accent2>
        <a:srgbClr val="3C1053"/>
      </a:accent2>
      <a:accent3>
        <a:srgbClr val="A5A5A5"/>
      </a:accent3>
      <a:accent4>
        <a:srgbClr val="FFC000"/>
      </a:accent4>
      <a:accent5>
        <a:srgbClr val="5B9BD5"/>
      </a:accent5>
      <a:accent6>
        <a:srgbClr val="3C1053"/>
      </a:accent6>
      <a:hlink>
        <a:srgbClr val="0563C1"/>
      </a:hlink>
      <a:folHlink>
        <a:srgbClr val="3C1053"/>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874</TotalTime>
  <Words>695</Words>
  <Application>Microsoft Office PowerPoint</Application>
  <PresentationFormat>Custom</PresentationFormat>
  <Paragraphs>39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Monotype Sorts</vt:lpstr>
      <vt:lpstr>Wingdings</vt:lpstr>
      <vt:lpstr>Office Theme</vt:lpstr>
      <vt:lpstr>PowerPoint Presentation</vt:lpstr>
    </vt:vector>
  </TitlesOfParts>
  <Company>Faculty of Health Sciences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Doan</dc:creator>
  <cp:lastModifiedBy>Yuliia Madinova</cp:lastModifiedBy>
  <cp:revision>65</cp:revision>
  <dcterms:created xsi:type="dcterms:W3CDTF">2017-10-06T13:36:28Z</dcterms:created>
  <dcterms:modified xsi:type="dcterms:W3CDTF">2026-06-05T21:14:20Z</dcterms:modified>
</cp:coreProperties>
</file>