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84048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088" userDrawn="1">
          <p15:clr>
            <a:srgbClr val="A4A3A4"/>
          </p15:clr>
        </p15:guide>
        <p15:guide id="2" pos="984" userDrawn="1">
          <p15:clr>
            <a:srgbClr val="A4A3A4"/>
          </p15:clr>
        </p15:guide>
        <p15:guide id="3" pos="23112" userDrawn="1">
          <p15:clr>
            <a:srgbClr val="A4A3A4"/>
          </p15:clr>
        </p15:guide>
        <p15:guide id="4" pos="8544" userDrawn="1">
          <p15:clr>
            <a:srgbClr val="A4A3A4"/>
          </p15:clr>
        </p15:guide>
        <p15:guide id="5" pos="159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62"/>
    <a:srgbClr val="2C5A4E"/>
    <a:srgbClr val="E87722"/>
    <a:srgbClr val="3C1053"/>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p:scale>
          <a:sx n="30" d="100"/>
          <a:sy n="30" d="100"/>
        </p:scale>
        <p:origin x="154" y="-629"/>
      </p:cViewPr>
      <p:guideLst>
        <p:guide orient="horz" pos="8088"/>
        <p:guide pos="984"/>
        <p:guide pos="23112"/>
        <p:guide pos="8544"/>
        <p:guide pos="15912"/>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6285233"/>
            <a:ext cx="32644080" cy="1337056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20171413"/>
            <a:ext cx="28803600" cy="9272267"/>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8853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1356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2044700"/>
            <a:ext cx="8281035"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2044700"/>
            <a:ext cx="24363045" cy="325462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5591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6636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9574541"/>
            <a:ext cx="33124140" cy="15975327"/>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5701001"/>
            <a:ext cx="33124140" cy="8401047"/>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9992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7744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044708"/>
            <a:ext cx="3312414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9414513"/>
            <a:ext cx="16247028"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4028420"/>
            <a:ext cx="16247028"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9414513"/>
            <a:ext cx="16327042"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4028420"/>
            <a:ext cx="16327042"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6/5/2026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04625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6/5/2026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09055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6/5/2026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8228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5529588"/>
            <a:ext cx="19442430" cy="272923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71705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5529588"/>
            <a:ext cx="19442430" cy="272923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0577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2044708"/>
            <a:ext cx="3312414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10223500"/>
            <a:ext cx="33124140" cy="243674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5595568"/>
            <a:ext cx="8641080" cy="20447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6/5/2026</a:t>
            </a:fld>
            <a:endParaRPr lang="en-US"/>
          </a:p>
        </p:txBody>
      </p:sp>
      <p:sp>
        <p:nvSpPr>
          <p:cNvPr id="5" name="Footer Placeholder 4"/>
          <p:cNvSpPr>
            <a:spLocks noGrp="1"/>
          </p:cNvSpPr>
          <p:nvPr>
            <p:ph type="ftr" sz="quarter" idx="3"/>
          </p:nvPr>
        </p:nvSpPr>
        <p:spPr>
          <a:xfrm>
            <a:off x="12721590" y="35595568"/>
            <a:ext cx="12961620" cy="20447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5595568"/>
            <a:ext cx="8641080" cy="20447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41071883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444390" y="4102790"/>
            <a:ext cx="36193928" cy="473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pPr>
            <a:r>
              <a:rPr lang="en-US" altLang="en-US" sz="13000" b="1" dirty="0">
                <a:solidFill>
                  <a:srgbClr val="006F62"/>
                </a:solidFill>
                <a:latin typeface="Arial" panose="020B0604020202020204" pitchFamily="34" charset="0"/>
                <a:cs typeface="Arial" panose="020B0604020202020204" pitchFamily="34" charset="0"/>
              </a:rPr>
              <a:t>Poster Title – Use Strictly the Minimum </a:t>
            </a:r>
            <a:br>
              <a:rPr lang="en-US" altLang="en-US" sz="13000" b="1" dirty="0">
                <a:solidFill>
                  <a:srgbClr val="006F62"/>
                </a:solidFill>
                <a:latin typeface="Arial" panose="020B0604020202020204" pitchFamily="34" charset="0"/>
                <a:cs typeface="Arial" panose="020B0604020202020204" pitchFamily="34" charset="0"/>
              </a:rPr>
            </a:br>
            <a:r>
              <a:rPr lang="en-US" altLang="en-US" sz="13000" b="1" dirty="0">
                <a:solidFill>
                  <a:srgbClr val="006F62"/>
                </a:solidFill>
                <a:latin typeface="Arial" panose="020B0604020202020204" pitchFamily="34" charset="0"/>
                <a:cs typeface="Arial" panose="020B0604020202020204" pitchFamily="34" charset="0"/>
              </a:rPr>
              <a:t>Number of Words</a:t>
            </a:r>
          </a:p>
          <a:p>
            <a:r>
              <a:rPr lang="en-US" altLang="en-US" sz="675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750" dirty="0" err="1">
                <a:solidFill>
                  <a:srgbClr val="4F2C1D"/>
                </a:solidFill>
                <a:latin typeface="Arial" panose="020B0604020202020204" pitchFamily="34" charset="0"/>
                <a:cs typeface="Arial" panose="020B0604020202020204" pitchFamily="34" charset="0"/>
              </a:rPr>
              <a:t>colours</a:t>
            </a:r>
            <a:r>
              <a:rPr lang="en-US" altLang="en-US" sz="675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562100" y="36284572"/>
            <a:ext cx="26941790" cy="16968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000" b="1" dirty="0">
                <a:latin typeface="Arial" panose="020B0604020202020204" pitchFamily="34" charset="0"/>
                <a:cs typeface="Arial" panose="020B0604020202020204" pitchFamily="34" charset="0"/>
              </a:rPr>
              <a:t>ACKNOWLEDGEMENTS</a:t>
            </a:r>
          </a:p>
          <a:p>
            <a:pPr>
              <a:spcBef>
                <a:spcPct val="50000"/>
              </a:spcBef>
            </a:pPr>
            <a:r>
              <a:rPr lang="en-AU" altLang="en-US" sz="21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000"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93315" y="9972054"/>
            <a:ext cx="312039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0"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sp>
        <p:nvSpPr>
          <p:cNvPr id="15" name="Rectangle 1059"/>
          <p:cNvSpPr>
            <a:spLocks noChangeArrowheads="1"/>
          </p:cNvSpPr>
          <p:nvPr/>
        </p:nvSpPr>
        <p:spPr bwMode="auto">
          <a:xfrm>
            <a:off x="1352966" y="1077887"/>
            <a:ext cx="17352373" cy="869599"/>
          </a:xfrm>
          <a:prstGeom prst="rect">
            <a:avLst/>
          </a:prstGeom>
          <a:noFill/>
          <a:ln>
            <a:noFill/>
          </a:ln>
          <a:effec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dirty="0">
                <a:solidFill>
                  <a:srgbClr val="4F2C1D"/>
                </a:solidFill>
                <a:latin typeface="Arial" panose="020B0604020202020204" pitchFamily="34" charset="0"/>
                <a:cs typeface="Arial" panose="020B0604020202020204" pitchFamily="34" charset="0"/>
              </a:rPr>
              <a:t>RFHS / </a:t>
            </a:r>
            <a:r>
              <a:rPr lang="en-US" altLang="en-US" sz="3600" b="1" dirty="0">
                <a:solidFill>
                  <a:srgbClr val="4F2C1D"/>
                </a:solidFill>
                <a:latin typeface="Arial" panose="020B0604020202020204" pitchFamily="34" charset="0"/>
                <a:cs typeface="Arial" panose="020B0604020202020204" pitchFamily="34" charset="0"/>
              </a:rPr>
              <a:t>College of Nursing</a:t>
            </a:r>
          </a:p>
        </p:txBody>
      </p:sp>
      <p:cxnSp>
        <p:nvCxnSpPr>
          <p:cNvPr id="16" name="Straight Connector 15"/>
          <p:cNvCxnSpPr/>
          <p:nvPr/>
        </p:nvCxnSpPr>
        <p:spPr>
          <a:xfrm>
            <a:off x="1616528" y="9603537"/>
            <a:ext cx="35049279"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18" name="Straight Connector 17"/>
          <p:cNvCxnSpPr>
            <a:cxnSpLocks/>
          </p:cNvCxnSpPr>
          <p:nvPr/>
        </p:nvCxnSpPr>
        <p:spPr>
          <a:xfrm>
            <a:off x="1542362" y="21551760"/>
            <a:ext cx="11126033"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0" name="Straight Connector 19"/>
          <p:cNvCxnSpPr>
            <a:cxnSpLocks/>
          </p:cNvCxnSpPr>
          <p:nvPr/>
        </p:nvCxnSpPr>
        <p:spPr>
          <a:xfrm>
            <a:off x="25260300" y="28719983"/>
            <a:ext cx="11493398"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616528" y="35663971"/>
            <a:ext cx="35137170"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pic>
        <p:nvPicPr>
          <p:cNvPr id="19" name="Picture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293456" y="35952889"/>
            <a:ext cx="7372351" cy="1897922"/>
          </a:xfrm>
          <a:prstGeom prst="rect">
            <a:avLst/>
          </a:prstGeom>
        </p:spPr>
      </p:pic>
      <p:sp>
        <p:nvSpPr>
          <p:cNvPr id="5" name="Rectangle 1053">
            <a:extLst>
              <a:ext uri="{FF2B5EF4-FFF2-40B4-BE49-F238E27FC236}">
                <a16:creationId xmlns:a16="http://schemas.microsoft.com/office/drawing/2014/main" id="{419875D0-6408-AA6A-D745-B61C3A64A2F5}"/>
              </a:ext>
            </a:extLst>
          </p:cNvPr>
          <p:cNvSpPr>
            <a:spLocks noChangeArrowheads="1"/>
          </p:cNvSpPr>
          <p:nvPr/>
        </p:nvSpPr>
        <p:spPr bwMode="auto">
          <a:xfrm>
            <a:off x="1616528" y="12839699"/>
            <a:ext cx="11051867" cy="7530637"/>
          </a:xfrm>
          <a:prstGeom prst="rect">
            <a:avLst/>
          </a:prstGeom>
          <a:noFill/>
          <a:ln>
            <a:noFill/>
          </a:ln>
          <a:effectLst/>
        </p:spPr>
        <p:txBody>
          <a:bodyPr lIns="0" tIns="308571" rIns="308571" bIns="308571" numCol="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500" b="1" dirty="0">
                <a:latin typeface="Arial" panose="020B0604020202020204" pitchFamily="34" charset="0"/>
                <a:cs typeface="Arial" panose="020B0604020202020204" pitchFamily="34" charset="0"/>
              </a:rPr>
              <a:t>INTRODUCTION</a:t>
            </a:r>
          </a:p>
          <a:p>
            <a:pPr>
              <a:spcBef>
                <a:spcPts val="2000"/>
              </a:spcBef>
            </a:pPr>
            <a:r>
              <a:rPr lang="en-AU" altLang="en-US" sz="30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3000" dirty="0" err="1">
                <a:latin typeface="Arial" panose="020B0604020202020204" pitchFamily="34" charset="0"/>
                <a:cs typeface="Arial" panose="020B0604020202020204" pitchFamily="34" charset="0"/>
              </a:rPr>
              <a:t>eg</a:t>
            </a:r>
            <a:r>
              <a:rPr lang="en-AU" altLang="en-US" sz="3000" dirty="0">
                <a:latin typeface="Arial" panose="020B0604020202020204" pitchFamily="34" charset="0"/>
                <a:cs typeface="Arial" panose="020B0604020202020204" pitchFamily="34" charset="0"/>
              </a:rPr>
              <a:t>. maximum poster size; landscape, portrait or square.</a:t>
            </a:r>
          </a:p>
          <a:p>
            <a:pPr>
              <a:spcBef>
                <a:spcPts val="2000"/>
              </a:spcBef>
            </a:pPr>
            <a:r>
              <a:rPr lang="en-US" altLang="en-US" sz="3000" dirty="0">
                <a:latin typeface="Arial" panose="020B0604020202020204" pitchFamily="34" charset="0"/>
                <a:cs typeface="Arial" panose="020B0604020202020204" pitchFamily="34" charset="0"/>
              </a:rPr>
              <a:t>The page size of this poster template is 42in x 42in (square format). Do not change this page size. A professional printing company of your choice can scale this template to a smaller or larger size when printing. If you need a different format, start with either a portrait (vertical) or landscape (horizontal) poster template</a:t>
            </a:r>
            <a:r>
              <a:rPr lang="en-AU" altLang="en-US" sz="3000" dirty="0">
                <a:latin typeface="Arial" panose="020B0604020202020204" pitchFamily="34" charset="0"/>
                <a:cs typeface="Arial" panose="020B0604020202020204" pitchFamily="34" charset="0"/>
              </a:rPr>
              <a:t>. </a:t>
            </a:r>
          </a:p>
          <a:p>
            <a:pPr>
              <a:spcBef>
                <a:spcPts val="2000"/>
              </a:spcBef>
            </a:pPr>
            <a:r>
              <a:rPr lang="en-AU" altLang="en-US" sz="30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3000" dirty="0" err="1">
                <a:latin typeface="Arial" panose="020B0604020202020204" pitchFamily="34" charset="0"/>
                <a:cs typeface="Arial" panose="020B0604020202020204" pitchFamily="34" charset="0"/>
              </a:rPr>
              <a:t>eg</a:t>
            </a:r>
            <a:r>
              <a:rPr lang="en-AU" altLang="en-US" sz="3000" dirty="0">
                <a:latin typeface="Arial" panose="020B0604020202020204" pitchFamily="34" charset="0"/>
                <a:cs typeface="Arial" panose="020B0604020202020204" pitchFamily="34" charset="0"/>
              </a:rPr>
              <a:t>. 8ftx4ft in the USA). Do not make your poster bigger than necessary just to fill that given size.</a:t>
            </a:r>
          </a:p>
        </p:txBody>
      </p:sp>
      <p:sp>
        <p:nvSpPr>
          <p:cNvPr id="12" name="Rectangle 1054">
            <a:extLst>
              <a:ext uri="{FF2B5EF4-FFF2-40B4-BE49-F238E27FC236}">
                <a16:creationId xmlns:a16="http://schemas.microsoft.com/office/drawing/2014/main" id="{F2DEF49A-ACB9-148E-2AE2-37D3A1B0C880}"/>
              </a:ext>
            </a:extLst>
          </p:cNvPr>
          <p:cNvSpPr>
            <a:spLocks noChangeArrowheads="1"/>
          </p:cNvSpPr>
          <p:nvPr/>
        </p:nvSpPr>
        <p:spPr bwMode="auto">
          <a:xfrm>
            <a:off x="13600840" y="12839700"/>
            <a:ext cx="11160149" cy="7530638"/>
          </a:xfrm>
          <a:prstGeom prst="rect">
            <a:avLst/>
          </a:prstGeom>
          <a:noFill/>
          <a:ln>
            <a:noFill/>
          </a:ln>
          <a:effectLst/>
        </p:spPr>
        <p:txBody>
          <a:bodyPr lIns="0"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500" b="1" dirty="0">
                <a:latin typeface="Arial" panose="020B0604020202020204" pitchFamily="34" charset="0"/>
                <a:cs typeface="Arial" panose="020B0604020202020204" pitchFamily="34" charset="0"/>
              </a:rPr>
              <a:t>RESULTS</a:t>
            </a:r>
          </a:p>
          <a:p>
            <a:pPr>
              <a:spcBef>
                <a:spcPts val="2000"/>
              </a:spcBef>
              <a:buSzPct val="60000"/>
              <a:buFont typeface="Monotype Sorts" pitchFamily="2" charset="2"/>
              <a:buNone/>
            </a:pPr>
            <a:r>
              <a:rPr lang="en-AU" altLang="en-US" sz="30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3000" dirty="0">
                <a:latin typeface="Arial" panose="020B0604020202020204" pitchFamily="34" charset="0"/>
                <a:cs typeface="Arial" panose="020B0604020202020204" pitchFamily="34" charset="0"/>
              </a:rPr>
              <a:t>Re-write your paper into poster format </a:t>
            </a:r>
            <a:r>
              <a:rPr lang="en-AU" altLang="en-US" sz="3000" dirty="0" err="1">
                <a:latin typeface="Arial" panose="020B0604020202020204" pitchFamily="34" charset="0"/>
                <a:cs typeface="Arial" panose="020B0604020202020204" pitchFamily="34" charset="0"/>
              </a:rPr>
              <a:t>ie</a:t>
            </a:r>
            <a:r>
              <a:rPr lang="en-AU" altLang="en-US" sz="3000" dirty="0">
                <a:latin typeface="Arial" panose="020B0604020202020204" pitchFamily="34" charset="0"/>
                <a:cs typeface="Arial" panose="020B0604020202020204" pitchFamily="34" charset="0"/>
              </a:rPr>
              <a:t>. Simplify everything, avoid data overkill.</a:t>
            </a:r>
          </a:p>
          <a:p>
            <a:pPr>
              <a:spcBef>
                <a:spcPct val="50000"/>
              </a:spcBef>
              <a:buFont typeface="Wingdings" panose="05000000000000000000" pitchFamily="2" charset="2"/>
              <a:buChar char="§"/>
            </a:pPr>
            <a:r>
              <a:rPr lang="en-AU" altLang="en-US" sz="30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3000" dirty="0">
                <a:latin typeface="Arial" panose="020B0604020202020204" pitchFamily="34" charset="0"/>
                <a:cs typeface="Arial" panose="020B0604020202020204" pitchFamily="34" charset="0"/>
              </a:rPr>
              <a:t>Never do whole sentences in capitals or underline to stress your point, use </a:t>
            </a:r>
            <a:r>
              <a:rPr lang="en-AU" altLang="en-US" sz="3000" b="1" dirty="0">
                <a:latin typeface="Arial" panose="020B0604020202020204" pitchFamily="34" charset="0"/>
                <a:cs typeface="Arial" panose="020B0604020202020204" pitchFamily="34" charset="0"/>
              </a:rPr>
              <a:t>bold</a:t>
            </a:r>
            <a:r>
              <a:rPr lang="en-AU" altLang="en-US" sz="30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3000" dirty="0">
                <a:latin typeface="Arial" panose="020B0604020202020204" pitchFamily="34" charset="0"/>
                <a:cs typeface="Arial" panose="020B0604020202020204" pitchFamily="34" charset="0"/>
              </a:rPr>
              <a:t>When laying out your poster leave breathing space around your text. Don’t overcrowd your poster.</a:t>
            </a:r>
          </a:p>
          <a:p>
            <a:pPr>
              <a:spcBef>
                <a:spcPct val="50000"/>
              </a:spcBef>
              <a:buFont typeface="Wingdings" panose="05000000000000000000" pitchFamily="2" charset="2"/>
              <a:buChar char="§"/>
            </a:pPr>
            <a:r>
              <a:rPr lang="en-AU" altLang="en-US" sz="30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3000" dirty="0">
                <a:latin typeface="Arial" panose="020B0604020202020204" pitchFamily="34" charset="0"/>
                <a:cs typeface="Arial" panose="020B0604020202020204" pitchFamily="34" charset="0"/>
              </a:rPr>
              <a:t>Spell check and get someone else to proof-read.</a:t>
            </a:r>
            <a:endParaRPr lang="en-US" altLang="en-US" sz="3000" b="1" dirty="0">
              <a:solidFill>
                <a:srgbClr val="CC3300"/>
              </a:solidFill>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E9E97EE1-D548-7D5B-7CFB-778F2C0784BE}"/>
              </a:ext>
            </a:extLst>
          </p:cNvPr>
          <p:cNvSpPr/>
          <p:nvPr/>
        </p:nvSpPr>
        <p:spPr>
          <a:xfrm>
            <a:off x="13600840" y="22049114"/>
            <a:ext cx="10727014" cy="1207244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sp>
        <p:nvSpPr>
          <p:cNvPr id="17" name="Rectangle 1057">
            <a:extLst>
              <a:ext uri="{FF2B5EF4-FFF2-40B4-BE49-F238E27FC236}">
                <a16:creationId xmlns:a16="http://schemas.microsoft.com/office/drawing/2014/main" id="{C97F48DB-B98C-0D79-7FA2-B7E8109D4472}"/>
              </a:ext>
            </a:extLst>
          </p:cNvPr>
          <p:cNvSpPr>
            <a:spLocks noChangeArrowheads="1"/>
          </p:cNvSpPr>
          <p:nvPr/>
        </p:nvSpPr>
        <p:spPr bwMode="auto">
          <a:xfrm>
            <a:off x="1562101" y="22277713"/>
            <a:ext cx="11106294" cy="12644866"/>
          </a:xfrm>
          <a:prstGeom prst="rect">
            <a:avLst/>
          </a:prstGeom>
          <a:noFill/>
          <a:ln>
            <a:noFill/>
          </a:ln>
          <a:effectLst/>
        </p:spPr>
        <p:txBody>
          <a:bodyPr lIns="0"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500" b="1" dirty="0">
                <a:latin typeface="Arial" panose="020B0604020202020204" pitchFamily="34" charset="0"/>
                <a:cs typeface="Arial" panose="020B0604020202020204" pitchFamily="34" charset="0"/>
              </a:rPr>
              <a:t>METHODS</a:t>
            </a:r>
          </a:p>
          <a:p>
            <a:pPr>
              <a:spcBef>
                <a:spcPts val="2000"/>
              </a:spcBef>
            </a:pPr>
            <a:r>
              <a:rPr lang="en-AU" altLang="en-US" sz="3000" b="1" dirty="0">
                <a:solidFill>
                  <a:srgbClr val="4F2C1D"/>
                </a:solidFill>
                <a:latin typeface="Arial" panose="020B0604020202020204" pitchFamily="34" charset="0"/>
                <a:cs typeface="Arial" panose="020B0604020202020204" pitchFamily="34" charset="0"/>
              </a:rPr>
              <a:t>How to use this poster template</a:t>
            </a:r>
          </a:p>
          <a:p>
            <a:pPr>
              <a:spcBef>
                <a:spcPts val="2000"/>
              </a:spcBef>
            </a:pPr>
            <a:r>
              <a:rPr lang="en-AU" altLang="en-US" sz="30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ts val="2000"/>
              </a:spcBef>
            </a:pPr>
            <a:r>
              <a:rPr lang="en-AU" altLang="en-US" sz="30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a:t>
            </a:r>
          </a:p>
          <a:p>
            <a:pPr>
              <a:spcBef>
                <a:spcPts val="2000"/>
              </a:spcBef>
            </a:pPr>
            <a:r>
              <a:rPr lang="en-AU" altLang="en-US" sz="3000" dirty="0">
                <a:latin typeface="Arial" panose="020B0604020202020204" pitchFamily="34" charset="0"/>
                <a:cs typeface="Arial" panose="020B0604020202020204" pitchFamily="34" charset="0"/>
              </a:rPr>
              <a:t>The body text / font size should be between 24 and 32 points. Arial font. The title colour above is the designated College of Nursing colour.</a:t>
            </a:r>
          </a:p>
          <a:p>
            <a:pPr>
              <a:spcBef>
                <a:spcPts val="2000"/>
              </a:spcBef>
            </a:pPr>
            <a:r>
              <a:rPr lang="en-AU" altLang="en-US" sz="3000" dirty="0">
                <a:latin typeface="Arial" panose="020B0604020202020204" pitchFamily="34" charset="0"/>
                <a:cs typeface="Arial" panose="020B0604020202020204" pitchFamily="34" charset="0"/>
              </a:rPr>
              <a:t>Keep body text left-aligned, do </a:t>
            </a:r>
            <a:r>
              <a:rPr lang="en-AU" altLang="en-US" sz="3000" b="1" dirty="0">
                <a:latin typeface="Arial" panose="020B0604020202020204" pitchFamily="34" charset="0"/>
                <a:cs typeface="Arial" panose="020B0604020202020204" pitchFamily="34" charset="0"/>
              </a:rPr>
              <a:t>not</a:t>
            </a:r>
            <a:r>
              <a:rPr lang="en-AU" altLang="en-US" sz="3000" dirty="0">
                <a:latin typeface="Arial" panose="020B0604020202020204" pitchFamily="34" charset="0"/>
                <a:cs typeface="Arial" panose="020B0604020202020204" pitchFamily="34" charset="0"/>
              </a:rPr>
              <a:t> justify text.</a:t>
            </a:r>
          </a:p>
          <a:p>
            <a:pPr>
              <a:spcBef>
                <a:spcPts val="2000"/>
              </a:spcBef>
            </a:pPr>
            <a:r>
              <a:rPr lang="en-AU" altLang="en-US" sz="3000" dirty="0">
                <a:latin typeface="Arial" panose="020B0604020202020204" pitchFamily="34" charset="0"/>
                <a:cs typeface="Arial" panose="020B0604020202020204" pitchFamily="34" charset="0"/>
              </a:rPr>
              <a:t>Please maintain an even border of whitespace along the edges.</a:t>
            </a:r>
          </a:p>
          <a:p>
            <a:pPr>
              <a:spcBef>
                <a:spcPts val="2000"/>
              </a:spcBef>
            </a:pPr>
            <a:r>
              <a:rPr lang="en-AU" altLang="en-US" sz="3000" dirty="0">
                <a:latin typeface="Arial" panose="020B0604020202020204" pitchFamily="34" charset="0"/>
                <a:cs typeface="Arial" panose="020B0604020202020204" pitchFamily="34" charset="0"/>
              </a:rPr>
              <a:t>Use the line separator if desired. Keep the same green colour as the title.</a:t>
            </a:r>
          </a:p>
          <a:p>
            <a:pPr>
              <a:spcBef>
                <a:spcPts val="2000"/>
              </a:spcBef>
            </a:pPr>
            <a:r>
              <a:rPr lang="en-AU" altLang="en-US" sz="3000" dirty="0">
                <a:latin typeface="Arial" panose="020B0604020202020204" pitchFamily="34" charset="0"/>
                <a:cs typeface="Arial" panose="020B0604020202020204" pitchFamily="34" charset="0"/>
              </a:rPr>
              <a:t>The </a:t>
            </a:r>
            <a:r>
              <a:rPr lang="en-AU" altLang="en-US" sz="3000" dirty="0" err="1">
                <a:latin typeface="Arial" panose="020B0604020202020204" pitchFamily="34" charset="0"/>
                <a:cs typeface="Arial" panose="020B0604020202020204" pitchFamily="34" charset="0"/>
              </a:rPr>
              <a:t>Rady</a:t>
            </a:r>
            <a:r>
              <a:rPr lang="en-AU" altLang="en-US" sz="30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26" name="Rectangle 1055">
            <a:extLst>
              <a:ext uri="{FF2B5EF4-FFF2-40B4-BE49-F238E27FC236}">
                <a16:creationId xmlns:a16="http://schemas.microsoft.com/office/drawing/2014/main" id="{CC8A6937-CB9A-8255-B282-F7BC677DA5DB}"/>
              </a:ext>
            </a:extLst>
          </p:cNvPr>
          <p:cNvSpPr>
            <a:spLocks noChangeArrowheads="1"/>
          </p:cNvSpPr>
          <p:nvPr/>
        </p:nvSpPr>
        <p:spPr bwMode="auto">
          <a:xfrm>
            <a:off x="25260300" y="19747709"/>
            <a:ext cx="11430000" cy="8365389"/>
          </a:xfrm>
          <a:prstGeom prst="rect">
            <a:avLst/>
          </a:prstGeom>
          <a:noFill/>
          <a:ln w="9525">
            <a:noFill/>
            <a:miter lim="800000"/>
            <a:headEnd/>
            <a:tailEnd/>
          </a:ln>
          <a:effectLst/>
        </p:spPr>
        <p:txBody>
          <a:bodyPr lIns="0"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500" b="1" dirty="0">
                <a:latin typeface="Arial" panose="020B0604020202020204" pitchFamily="34" charset="0"/>
                <a:cs typeface="Arial" panose="020B0604020202020204" pitchFamily="34" charset="0"/>
              </a:rPr>
              <a:t>RESULTS</a:t>
            </a:r>
          </a:p>
          <a:p>
            <a:pPr>
              <a:spcBef>
                <a:spcPts val="2000"/>
              </a:spcBef>
            </a:pPr>
            <a:r>
              <a:rPr lang="en-AU" altLang="en-US" sz="3000" b="1" dirty="0">
                <a:solidFill>
                  <a:srgbClr val="4F2C1D"/>
                </a:solidFill>
                <a:latin typeface="Arial" panose="020B0604020202020204" pitchFamily="34" charset="0"/>
                <a:cs typeface="Arial" panose="020B0604020202020204" pitchFamily="34" charset="0"/>
              </a:rPr>
              <a:t>Importing / inserting files</a:t>
            </a:r>
          </a:p>
          <a:p>
            <a:pPr>
              <a:spcBef>
                <a:spcPts val="2000"/>
              </a:spcBef>
            </a:pPr>
            <a:r>
              <a:rPr lang="en-AU" altLang="en-US" sz="3000" dirty="0">
                <a:latin typeface="Arial" panose="020B0604020202020204" pitchFamily="34" charset="0"/>
                <a:cs typeface="Arial" panose="020B0604020202020204" pitchFamily="34" charset="0"/>
              </a:rPr>
              <a:t>Images such as photographs, graphs, diagrams, logos, etc, can be added to the poster.</a:t>
            </a:r>
          </a:p>
          <a:p>
            <a:pPr>
              <a:spcBef>
                <a:spcPts val="2000"/>
              </a:spcBef>
            </a:pPr>
            <a:r>
              <a:rPr lang="en-AU" altLang="en-US" sz="30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ts val="2000"/>
              </a:spcBef>
            </a:pPr>
            <a:r>
              <a:rPr lang="en-AU" altLang="en-US" sz="3000" dirty="0">
                <a:latin typeface="Arial" panose="020B0604020202020204" pitchFamily="34" charset="0"/>
                <a:cs typeface="Arial" panose="020B0604020202020204" pitchFamily="34" charset="0"/>
              </a:rPr>
              <a:t>The best type of image files to insert are JPEG or TIFF, JPEG is the preferred format.</a:t>
            </a:r>
          </a:p>
          <a:p>
            <a:pPr>
              <a:spcBef>
                <a:spcPts val="2000"/>
              </a:spcBef>
            </a:pPr>
            <a:r>
              <a:rPr lang="en-AU" altLang="en-US" sz="3000" b="1" dirty="0">
                <a:latin typeface="Arial" panose="020B0604020202020204" pitchFamily="34" charset="0"/>
                <a:cs typeface="Arial" panose="020B0604020202020204" pitchFamily="34" charset="0"/>
              </a:rPr>
              <a:t>Be aware</a:t>
            </a:r>
            <a:r>
              <a:rPr lang="en-AU" altLang="en-US" sz="3000" dirty="0">
                <a:latin typeface="Arial" panose="020B0604020202020204" pitchFamily="34" charset="0"/>
                <a:cs typeface="Arial" panose="020B0604020202020204" pitchFamily="34" charset="0"/>
              </a:rPr>
              <a:t> of the image size you are importing. The average colour photo (13 x 18cm at 180dpi) would be about 3Mb (1Mb for B/W greyscale).</a:t>
            </a:r>
          </a:p>
          <a:p>
            <a:pPr>
              <a:spcBef>
                <a:spcPts val="2000"/>
              </a:spcBef>
            </a:pPr>
            <a:r>
              <a:rPr lang="en-AU" altLang="en-US" sz="3000" dirty="0">
                <a:latin typeface="Arial" panose="020B0604020202020204" pitchFamily="34" charset="0"/>
                <a:cs typeface="Arial" panose="020B0604020202020204" pitchFamily="34" charset="0"/>
              </a:rPr>
              <a:t>Do </a:t>
            </a:r>
            <a:r>
              <a:rPr lang="en-AU" altLang="en-US" sz="3000" b="1" dirty="0">
                <a:latin typeface="Arial" panose="020B0604020202020204" pitchFamily="34" charset="0"/>
                <a:cs typeface="Arial" panose="020B0604020202020204" pitchFamily="34" charset="0"/>
              </a:rPr>
              <a:t>not </a:t>
            </a:r>
            <a:r>
              <a:rPr lang="en-AU" altLang="en-US" sz="3000" dirty="0">
                <a:latin typeface="Arial" panose="020B0604020202020204" pitchFamily="34" charset="0"/>
                <a:cs typeface="Arial" panose="020B0604020202020204" pitchFamily="34" charset="0"/>
              </a:rPr>
              <a:t>use images from the web.</a:t>
            </a:r>
            <a:endParaRPr lang="en-US" altLang="en-US" sz="3000" b="1" dirty="0">
              <a:solidFill>
                <a:srgbClr val="CC3300"/>
              </a:solidFill>
              <a:latin typeface="Arial" panose="020B0604020202020204" pitchFamily="34" charset="0"/>
              <a:cs typeface="Arial" panose="020B0604020202020204" pitchFamily="34" charset="0"/>
            </a:endParaRPr>
          </a:p>
        </p:txBody>
      </p:sp>
      <p:sp>
        <p:nvSpPr>
          <p:cNvPr id="28" name="Rectangle 1055">
            <a:extLst>
              <a:ext uri="{FF2B5EF4-FFF2-40B4-BE49-F238E27FC236}">
                <a16:creationId xmlns:a16="http://schemas.microsoft.com/office/drawing/2014/main" id="{23BE9571-A3D6-019A-A2B7-15166460E6D3}"/>
              </a:ext>
            </a:extLst>
          </p:cNvPr>
          <p:cNvSpPr>
            <a:spLocks noChangeArrowheads="1"/>
          </p:cNvSpPr>
          <p:nvPr/>
        </p:nvSpPr>
        <p:spPr bwMode="auto">
          <a:xfrm>
            <a:off x="25260300" y="29474997"/>
            <a:ext cx="11430000" cy="4570360"/>
          </a:xfrm>
          <a:prstGeom prst="rect">
            <a:avLst/>
          </a:prstGeom>
          <a:noFill/>
          <a:ln w="9525">
            <a:noFill/>
            <a:miter lim="800000"/>
            <a:headEnd/>
            <a:tailEnd/>
          </a:ln>
          <a:effectLst/>
        </p:spPr>
        <p:txBody>
          <a:bodyPr lIns="0"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2000"/>
              </a:spcBef>
              <a:spcAft>
                <a:spcPts val="1000"/>
              </a:spcAft>
            </a:pPr>
            <a:r>
              <a:rPr lang="en-GB" altLang="en-US" sz="3500" b="1" dirty="0">
                <a:latin typeface="Arial" panose="020B0604020202020204" pitchFamily="34" charset="0"/>
                <a:cs typeface="Arial" panose="020B0604020202020204" pitchFamily="34" charset="0"/>
              </a:rPr>
              <a:t>CONCLUSIONS</a:t>
            </a:r>
          </a:p>
          <a:p>
            <a:pPr>
              <a:spcBef>
                <a:spcPts val="2000"/>
              </a:spcBef>
            </a:pPr>
            <a:r>
              <a:rPr lang="en-AU" altLang="en-US" sz="3000" b="1" dirty="0">
                <a:solidFill>
                  <a:srgbClr val="4F2C1D"/>
                </a:solidFill>
                <a:latin typeface="Arial" panose="020B0604020202020204" pitchFamily="34" charset="0"/>
                <a:cs typeface="Arial" panose="020B0604020202020204" pitchFamily="34" charset="0"/>
              </a:rPr>
              <a:t>Notes about graphs</a:t>
            </a:r>
          </a:p>
          <a:p>
            <a:pPr>
              <a:spcBef>
                <a:spcPts val="2000"/>
              </a:spcBef>
            </a:pPr>
            <a:r>
              <a:rPr lang="en-AU" altLang="en-US" sz="3000" dirty="0">
                <a:latin typeface="Arial" panose="020B0604020202020204" pitchFamily="34" charset="0"/>
                <a:cs typeface="Arial" panose="020B0604020202020204" pitchFamily="34" charset="0"/>
              </a:rPr>
              <a:t>For simple graphs use MS Excel, or do the graph directly in PowerPoint.</a:t>
            </a:r>
          </a:p>
          <a:p>
            <a:pPr>
              <a:spcBef>
                <a:spcPts val="2000"/>
              </a:spcBef>
            </a:pPr>
            <a:r>
              <a:rPr lang="en-AU" altLang="en-US" sz="3000" dirty="0">
                <a:latin typeface="Arial" panose="020B0604020202020204" pitchFamily="34" charset="0"/>
                <a:cs typeface="Arial" panose="020B0604020202020204" pitchFamily="34" charset="0"/>
              </a:rPr>
              <a:t>Graphs done in a scientific graphing programs (</a:t>
            </a:r>
            <a:r>
              <a:rPr lang="en-AU" altLang="en-US" sz="3000" dirty="0" err="1">
                <a:latin typeface="Arial" panose="020B0604020202020204" pitchFamily="34" charset="0"/>
                <a:cs typeface="Arial" panose="020B0604020202020204" pitchFamily="34" charset="0"/>
              </a:rPr>
              <a:t>eg</a:t>
            </a:r>
            <a:r>
              <a:rPr lang="en-AU" altLang="en-US" sz="3000" dirty="0">
                <a:latin typeface="Arial" panose="020B0604020202020204" pitchFamily="34" charset="0"/>
                <a:cs typeface="Arial" panose="020B0604020202020204" pitchFamily="34" charset="0"/>
              </a:rPr>
              <a:t>. Sigma Plot, Prism, SPSS, </a:t>
            </a:r>
            <a:r>
              <a:rPr lang="en-AU" altLang="en-US" sz="3000" dirty="0" err="1">
                <a:latin typeface="Arial" panose="020B0604020202020204" pitchFamily="34" charset="0"/>
                <a:cs typeface="Arial" panose="020B0604020202020204" pitchFamily="34" charset="0"/>
              </a:rPr>
              <a:t>Statistica</a:t>
            </a:r>
            <a:r>
              <a:rPr lang="en-AU" altLang="en-US" sz="3000" dirty="0">
                <a:latin typeface="Arial" panose="020B0604020202020204" pitchFamily="34" charset="0"/>
                <a:cs typeface="Arial" panose="020B0604020202020204" pitchFamily="34" charset="0"/>
              </a:rPr>
              <a:t>) should be saved as JPEG or TIFF if possible. </a:t>
            </a:r>
            <a:endParaRPr lang="en-US" altLang="en-US" sz="3000" dirty="0">
              <a:latin typeface="Arial" panose="020B0604020202020204" pitchFamily="34" charset="0"/>
            </a:endParaRPr>
          </a:p>
          <a:p>
            <a:pPr>
              <a:spcBef>
                <a:spcPts val="2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5430E0EF-C1FA-4028-AA41-946770B7B0A9}"/>
              </a:ext>
            </a:extLst>
          </p:cNvPr>
          <p:cNvSpPr/>
          <p:nvPr/>
        </p:nvSpPr>
        <p:spPr>
          <a:xfrm>
            <a:off x="25308425" y="13185320"/>
            <a:ext cx="5527547" cy="579370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sp>
        <p:nvSpPr>
          <p:cNvPr id="30" name="Rectangle 29">
            <a:extLst>
              <a:ext uri="{FF2B5EF4-FFF2-40B4-BE49-F238E27FC236}">
                <a16:creationId xmlns:a16="http://schemas.microsoft.com/office/drawing/2014/main" id="{5AC0B5D7-322D-2BF0-D497-312CB26CC05A}"/>
              </a:ext>
            </a:extLst>
          </p:cNvPr>
          <p:cNvSpPr/>
          <p:nvPr/>
        </p:nvSpPr>
        <p:spPr>
          <a:xfrm>
            <a:off x="31138259" y="13185318"/>
            <a:ext cx="5527547" cy="57937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Custom 7">
      <a:dk1>
        <a:sysClr val="windowText" lastClr="000000"/>
      </a:dk1>
      <a:lt1>
        <a:sysClr val="window" lastClr="FFFFFF"/>
      </a:lt1>
      <a:dk2>
        <a:srgbClr val="44546A"/>
      </a:dk2>
      <a:lt2>
        <a:srgbClr val="E7E6E6"/>
      </a:lt2>
      <a:accent1>
        <a:srgbClr val="4472C4"/>
      </a:accent1>
      <a:accent2>
        <a:srgbClr val="3C1053"/>
      </a:accent2>
      <a:accent3>
        <a:srgbClr val="A5A5A5"/>
      </a:accent3>
      <a:accent4>
        <a:srgbClr val="FFC000"/>
      </a:accent4>
      <a:accent5>
        <a:srgbClr val="5B9BD5"/>
      </a:accent5>
      <a:accent6>
        <a:srgbClr val="3C1053"/>
      </a:accent6>
      <a:hlink>
        <a:srgbClr val="0563C1"/>
      </a:hlink>
      <a:folHlink>
        <a:srgbClr val="3C1053"/>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874</TotalTime>
  <Words>695</Words>
  <Application>Microsoft Office PowerPoint</Application>
  <PresentationFormat>Custom</PresentationFormat>
  <Paragraphs>39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Yuliia Madinova</cp:lastModifiedBy>
  <cp:revision>65</cp:revision>
  <dcterms:created xsi:type="dcterms:W3CDTF">2017-10-06T13:36:28Z</dcterms:created>
  <dcterms:modified xsi:type="dcterms:W3CDTF">2026-06-05T21:14:20Z</dcterms:modified>
</cp:coreProperties>
</file>