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62"/>
    <a:srgbClr val="7C878E"/>
    <a:srgbClr val="1D3C34"/>
    <a:srgbClr val="002F6C"/>
    <a:srgbClr val="E87722"/>
    <a:srgbClr val="00BBDC"/>
    <a:srgbClr val="4F2C1D"/>
    <a:srgbClr val="4858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4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7406" y="1078357"/>
            <a:ext cx="9144000" cy="2387600"/>
          </a:xfrm>
          <a:prstGeom prst="rect">
            <a:avLst/>
          </a:prstGeom>
        </p:spPr>
        <p:txBody>
          <a:bodyPr anchor="b"/>
          <a:lstStyle>
            <a:lvl1pPr algn="l">
              <a:defRPr sz="6000" b="1">
                <a:solidFill>
                  <a:srgbClr val="006F62"/>
                </a:solidFill>
                <a:latin typeface="Arial" panose="020B0604020202020204" pitchFamily="34" charset="0"/>
                <a:cs typeface="Arial" panose="020B0604020202020204" pitchFamily="34" charset="0"/>
              </a:defRPr>
            </a:lvl1pPr>
          </a:lstStyle>
          <a:p>
            <a:r>
              <a:rPr lang="en-US" dirty="0"/>
              <a:t>Presentation Title</a:t>
            </a:r>
          </a:p>
        </p:txBody>
      </p:sp>
      <p:sp>
        <p:nvSpPr>
          <p:cNvPr id="3" name="Subtitle 2"/>
          <p:cNvSpPr>
            <a:spLocks noGrp="1"/>
          </p:cNvSpPr>
          <p:nvPr>
            <p:ph type="subTitle" idx="1" hasCustomPrompt="1"/>
          </p:nvPr>
        </p:nvSpPr>
        <p:spPr>
          <a:xfrm>
            <a:off x="537406" y="3481718"/>
            <a:ext cx="914400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9173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7995" y="2771363"/>
            <a:ext cx="5674017" cy="1346269"/>
          </a:xfrm>
          <a:prstGeom prst="rect">
            <a:avLst/>
          </a:prstGeom>
        </p:spPr>
      </p:pic>
    </p:spTree>
    <p:extLst>
      <p:ext uri="{BB962C8B-B14F-4D97-AF65-F5344CB8AC3E}">
        <p14:creationId xmlns:p14="http://schemas.microsoft.com/office/powerpoint/2010/main" val="101222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006F62"/>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561474" y="2739022"/>
            <a:ext cx="10916652" cy="2589964"/>
          </a:xfrm>
          <a:prstGeom prst="rect">
            <a:avLst/>
          </a:prstGeom>
        </p:spPr>
        <p:txBody>
          <a:bodyPr/>
          <a:lstStyle>
            <a:lvl1pPr>
              <a:lnSpc>
                <a:spcPct val="100000"/>
              </a:lnSpc>
              <a:defRPr sz="21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561474" y="2129590"/>
            <a:ext cx="10916652" cy="393700"/>
          </a:xfrm>
          <a:prstGeom prst="rect">
            <a:avLst/>
          </a:prstGeom>
        </p:spPr>
        <p:txBody>
          <a:bodyPr/>
          <a:lstStyle>
            <a:lvl1pPr marL="0" indent="0">
              <a:buNone/>
              <a:defRPr sz="26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100593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006F62"/>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47830"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47830"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4457377"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4457376"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8302312" y="4172198"/>
            <a:ext cx="3106981"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8302312" y="3668514"/>
            <a:ext cx="3106982"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675770" y="2355081"/>
            <a:ext cx="308504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567736" y="2355080"/>
            <a:ext cx="3085044"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8392511" y="2359622"/>
            <a:ext cx="307832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8217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974489"/>
            <a:ext cx="5258461" cy="2427687"/>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Picture Placeholder 5">
            <a:extLst>
              <a:ext uri="{FF2B5EF4-FFF2-40B4-BE49-F238E27FC236}">
                <a16:creationId xmlns:a16="http://schemas.microsoft.com/office/drawing/2014/main" id="{5E900500-829A-8D46-9FE9-2146BDF77F64}"/>
              </a:ext>
            </a:extLst>
          </p:cNvPr>
          <p:cNvSpPr>
            <a:spLocks noGrp="1"/>
          </p:cNvSpPr>
          <p:nvPr>
            <p:ph type="pic" sz="quarter" idx="11"/>
          </p:nvPr>
        </p:nvSpPr>
        <p:spPr>
          <a:xfrm>
            <a:off x="6091992" y="2367590"/>
            <a:ext cx="5386133" cy="3034587"/>
          </a:xfrm>
          <a:prstGeom prst="rect">
            <a:avLst/>
          </a:prstGeom>
        </p:spPr>
        <p:txBody>
          <a:bodyPr/>
          <a:lstStyle/>
          <a:p>
            <a:endParaRPr lang="en-US" dirty="0"/>
          </a:p>
        </p:txBody>
      </p:sp>
      <p:sp>
        <p:nvSpPr>
          <p:cNvPr id="10" name="Text Placeholder 3">
            <a:extLst>
              <a:ext uri="{FF2B5EF4-FFF2-40B4-BE49-F238E27FC236}">
                <a16:creationId xmlns:a16="http://schemas.microsoft.com/office/drawing/2014/main" id="{F8D391E8-C76A-E046-AF18-6F9786B8332D}"/>
              </a:ext>
            </a:extLst>
          </p:cNvPr>
          <p:cNvSpPr>
            <a:spLocks noGrp="1"/>
          </p:cNvSpPr>
          <p:nvPr>
            <p:ph type="body" sz="quarter" idx="12" hasCustomPrompt="1"/>
          </p:nvPr>
        </p:nvSpPr>
        <p:spPr>
          <a:xfrm>
            <a:off x="561474" y="2367590"/>
            <a:ext cx="5258461" cy="393700"/>
          </a:xfrm>
          <a:prstGeom prst="rect">
            <a:avLst/>
          </a:prstGeom>
        </p:spPr>
        <p:txBody>
          <a:bodyPr/>
          <a:lstStyle>
            <a:lvl1pPr marL="0" indent="0">
              <a:buFontTx/>
              <a:buNone/>
              <a:defRPr sz="2500">
                <a:solidFill>
                  <a:srgbClr val="4F2C1D"/>
                </a:solidFill>
                <a:latin typeface="Arial" panose="020B0604020202020204" pitchFamily="34" charset="0"/>
                <a:cs typeface="Arial" panose="020B0604020202020204" pitchFamily="34" charset="0"/>
              </a:defRPr>
            </a:lvl1pPr>
          </a:lstStyle>
          <a:p>
            <a:r>
              <a:rPr lang="en-US" dirty="0"/>
              <a:t>Subhead</a:t>
            </a:r>
          </a:p>
        </p:txBody>
      </p:sp>
      <p:sp>
        <p:nvSpPr>
          <p:cNvPr id="1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006F62"/>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213742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71FF94BB-FD69-2C49-9E5A-9E68DBE37C4D}"/>
              </a:ext>
            </a:extLst>
          </p:cNvPr>
          <p:cNvSpPr>
            <a:spLocks noGrp="1"/>
          </p:cNvSpPr>
          <p:nvPr>
            <p:ph type="pic" sz="quarter" idx="10"/>
          </p:nvPr>
        </p:nvSpPr>
        <p:spPr>
          <a:xfrm>
            <a:off x="1" y="1070811"/>
            <a:ext cx="12192000" cy="433136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07647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BDDE0F12-FF96-9C43-A14D-576CC5F418FE}"/>
              </a:ext>
            </a:extLst>
          </p:cNvPr>
          <p:cNvSpPr>
            <a:spLocks noGrp="1"/>
          </p:cNvSpPr>
          <p:nvPr>
            <p:ph type="body" sz="quarter" idx="10" hasCustomPrompt="1"/>
          </p:nvPr>
        </p:nvSpPr>
        <p:spPr>
          <a:xfrm>
            <a:off x="617040" y="1272329"/>
            <a:ext cx="2595392" cy="4286259"/>
          </a:xfrm>
          <a:prstGeom prst="rect">
            <a:avLst/>
          </a:prstGeom>
        </p:spPr>
        <p:txBody>
          <a:bodyPr/>
          <a:lstStyle>
            <a:lvl1pPr marL="0" indent="0">
              <a:buNone/>
              <a:defRPr sz="20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Picture Placeholder 3">
            <a:extLst>
              <a:ext uri="{FF2B5EF4-FFF2-40B4-BE49-F238E27FC236}">
                <a16:creationId xmlns:a16="http://schemas.microsoft.com/office/drawing/2014/main" id="{A8F00FAC-9108-6C41-9CDD-082F77FE0525}"/>
              </a:ext>
            </a:extLst>
          </p:cNvPr>
          <p:cNvSpPr>
            <a:spLocks noGrp="1"/>
          </p:cNvSpPr>
          <p:nvPr>
            <p:ph type="pic" sz="quarter" idx="11"/>
          </p:nvPr>
        </p:nvSpPr>
        <p:spPr>
          <a:xfrm>
            <a:off x="3962400" y="0"/>
            <a:ext cx="8229600" cy="5558589"/>
          </a:xfrm>
          <a:prstGeom prst="rect">
            <a:avLst/>
          </a:prstGeom>
        </p:spPr>
        <p:txBody>
          <a:bodyPr/>
          <a:lstStyle/>
          <a:p>
            <a:endParaRPr lang="en-US"/>
          </a:p>
        </p:txBody>
      </p:sp>
    </p:spTree>
    <p:extLst>
      <p:ext uri="{BB962C8B-B14F-4D97-AF65-F5344CB8AC3E}">
        <p14:creationId xmlns:p14="http://schemas.microsoft.com/office/powerpoint/2010/main" val="2766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716630"/>
            <a:ext cx="7511714" cy="2553870"/>
          </a:xfrm>
          <a:prstGeom prst="rect">
            <a:avLst/>
          </a:prstGeom>
        </p:spPr>
        <p:txBody>
          <a:bodyPr/>
          <a:lstStyle>
            <a:lvl1pPr>
              <a:lnSpc>
                <a:spcPct val="100000"/>
              </a:lnSpc>
              <a:defRPr sz="2400" b="0" i="0">
                <a:latin typeface="Arial" panose="020B0604020202020204" pitchFamily="34" charset="0"/>
                <a:cs typeface="Arial" panose="020B0604020202020204" pitchFamily="34" charset="0"/>
              </a:defRPr>
            </a:lvl1pPr>
            <a:lvl2pPr>
              <a:lnSpc>
                <a:spcPct val="100000"/>
              </a:lnSpc>
              <a:defRPr sz="2000" b="0" i="0">
                <a:latin typeface="Arial" panose="020B0604020202020204" pitchFamily="34" charset="0"/>
                <a:cs typeface="Arial" panose="020B0604020202020204" pitchFamily="34" charset="0"/>
              </a:defRPr>
            </a:lvl2pPr>
            <a:lvl3pPr>
              <a:lnSpc>
                <a:spcPct val="100000"/>
              </a:lnSpc>
              <a:defRPr sz="1800" b="0" i="0">
                <a:latin typeface="Arial" panose="020B0604020202020204" pitchFamily="34" charset="0"/>
                <a:cs typeface="Arial" panose="020B0604020202020204" pitchFamily="34" charset="0"/>
              </a:defRPr>
            </a:lvl3pPr>
            <a:lvl4pPr>
              <a:lnSpc>
                <a:spcPct val="100000"/>
              </a:lnSpc>
              <a:defRPr sz="1600" b="0" i="0">
                <a:latin typeface="Arial" panose="020B0604020202020204" pitchFamily="34" charset="0"/>
                <a:cs typeface="Arial" panose="020B0604020202020204" pitchFamily="34" charset="0"/>
              </a:defRPr>
            </a:lvl4pPr>
            <a:lvl5pPr>
              <a:lnSpc>
                <a:spcPct val="100000"/>
              </a:lnSpc>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61471" y="2159516"/>
            <a:ext cx="7511717" cy="367116"/>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Picture Placeholder 3">
            <a:extLst>
              <a:ext uri="{FF2B5EF4-FFF2-40B4-BE49-F238E27FC236}">
                <a16:creationId xmlns:a16="http://schemas.microsoft.com/office/drawing/2014/main" id="{D446A48D-3A91-D042-B9BD-0834A734BB8B}"/>
              </a:ext>
            </a:extLst>
          </p:cNvPr>
          <p:cNvSpPr>
            <a:spLocks noGrp="1"/>
          </p:cNvSpPr>
          <p:nvPr>
            <p:ph type="pic" sz="quarter" idx="11"/>
          </p:nvPr>
        </p:nvSpPr>
        <p:spPr>
          <a:xfrm>
            <a:off x="8647039" y="-1"/>
            <a:ext cx="3544961" cy="5270501"/>
          </a:xfrm>
          <a:prstGeom prst="rect">
            <a:avLst/>
          </a:prstGeom>
        </p:spPr>
        <p:txBody>
          <a:bodyPr/>
          <a:lstStyle/>
          <a:p>
            <a:endParaRPr lang="en-US"/>
          </a:p>
        </p:txBody>
      </p:sp>
      <p:sp>
        <p:nvSpPr>
          <p:cNvPr id="13" name="Title 1"/>
          <p:cNvSpPr>
            <a:spLocks noGrp="1"/>
          </p:cNvSpPr>
          <p:nvPr>
            <p:ph type="title" hasCustomPrompt="1"/>
          </p:nvPr>
        </p:nvSpPr>
        <p:spPr>
          <a:xfrm>
            <a:off x="561474" y="1520158"/>
            <a:ext cx="7511715" cy="639358"/>
          </a:xfrm>
          <a:prstGeom prst="rect">
            <a:avLst/>
          </a:prstGeom>
        </p:spPr>
        <p:txBody>
          <a:bodyPr/>
          <a:lstStyle>
            <a:lvl1pPr>
              <a:defRPr sz="3600" b="1">
                <a:solidFill>
                  <a:srgbClr val="006F62"/>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62686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77705" y="2045369"/>
            <a:ext cx="3856782" cy="3347372"/>
          </a:xfrm>
          <a:prstGeom prst="rect">
            <a:avLst/>
          </a:prstGeom>
        </p:spPr>
        <p:txBody>
          <a:bodyPr/>
          <a:lstStyle>
            <a:lvl1pPr>
              <a:lnSpc>
                <a:spcPct val="100000"/>
              </a:lnSpc>
              <a:defRPr sz="1600" b="0" i="0">
                <a:latin typeface="Arial" panose="020B0604020202020204" pitchFamily="34" charset="0"/>
                <a:cs typeface="Arial" panose="020B0604020202020204" pitchFamily="34" charset="0"/>
              </a:defRPr>
            </a:lvl1pPr>
            <a:lvl2pPr>
              <a:defRPr sz="1200" b="0" i="0">
                <a:latin typeface="Arial" panose="020B0604020202020204" pitchFamily="34" charset="0"/>
                <a:cs typeface="Arial" panose="020B0604020202020204" pitchFamily="34" charset="0"/>
              </a:defRPr>
            </a:lvl2pPr>
            <a:lvl3pPr>
              <a:defRPr sz="1100" b="0" i="0">
                <a:latin typeface="Arial" panose="020B0604020202020204" pitchFamily="34" charset="0"/>
                <a:cs typeface="Arial" panose="020B0604020202020204" pitchFamily="34" charset="0"/>
              </a:defRPr>
            </a:lvl3pPr>
            <a:lvl4pPr>
              <a:defRPr sz="1051" b="0" i="0">
                <a:latin typeface="Arial" panose="020B0604020202020204" pitchFamily="34" charset="0"/>
                <a:cs typeface="Arial" panose="020B0604020202020204" pitchFamily="34" charset="0"/>
              </a:defRPr>
            </a:lvl4pPr>
            <a:lvl5pPr>
              <a:defRPr sz="1051"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77705" y="1533527"/>
            <a:ext cx="3856782" cy="511841"/>
          </a:xfrm>
          <a:prstGeom prst="rect">
            <a:avLst/>
          </a:prstGeom>
        </p:spPr>
        <p:txBody>
          <a:bodyPr/>
          <a:lstStyle>
            <a:lvl1pPr marL="0" indent="0">
              <a:buNone/>
              <a:defRPr>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Chart Placeholder 7">
            <a:extLst>
              <a:ext uri="{FF2B5EF4-FFF2-40B4-BE49-F238E27FC236}">
                <a16:creationId xmlns:a16="http://schemas.microsoft.com/office/drawing/2014/main" id="{1839F63E-1986-AB40-9697-98B13AB7A530}"/>
              </a:ext>
            </a:extLst>
          </p:cNvPr>
          <p:cNvSpPr>
            <a:spLocks noGrp="1"/>
          </p:cNvSpPr>
          <p:nvPr>
            <p:ph type="chart" sz="quarter" idx="11"/>
          </p:nvPr>
        </p:nvSpPr>
        <p:spPr>
          <a:xfrm>
            <a:off x="4816706" y="1533527"/>
            <a:ext cx="6834619" cy="3859213"/>
          </a:xfrm>
          <a:prstGeom prst="rect">
            <a:avLst/>
          </a:prstGeom>
        </p:spPr>
        <p:txBody>
          <a:bodyPr/>
          <a:lstStyle/>
          <a:p>
            <a:endParaRPr lang="en-US"/>
          </a:p>
        </p:txBody>
      </p:sp>
      <p:sp>
        <p:nvSpPr>
          <p:cNvPr id="12" name="Title 1"/>
          <p:cNvSpPr txBox="1">
            <a:spLocks/>
          </p:cNvSpPr>
          <p:nvPr userDrawn="1"/>
        </p:nvSpPr>
        <p:spPr>
          <a:xfrm>
            <a:off x="4816706" y="894169"/>
            <a:ext cx="6834619" cy="639358"/>
          </a:xfrm>
          <a:prstGeom prst="rect">
            <a:avLst/>
          </a:prstGeom>
        </p:spPr>
        <p:txBody>
          <a:bodyPr/>
          <a:lstStyle>
            <a:lvl1pPr algn="l" defTabSz="914400" rtl="0" eaLnBrk="1" latinLnBrk="0" hangingPunct="1">
              <a:lnSpc>
                <a:spcPct val="90000"/>
              </a:lnSpc>
              <a:spcBef>
                <a:spcPct val="0"/>
              </a:spcBef>
              <a:buNone/>
              <a:defRPr sz="3600" b="1" kern="1200">
                <a:solidFill>
                  <a:srgbClr val="00BBDC"/>
                </a:solidFill>
                <a:latin typeface="Arial" panose="020B0604020202020204" pitchFamily="34" charset="0"/>
                <a:ea typeface="+mj-ea"/>
                <a:cs typeface="Arial" panose="020B0604020202020204" pitchFamily="34" charset="0"/>
              </a:defRPr>
            </a:lvl1pPr>
          </a:lstStyle>
          <a:p>
            <a:pPr algn="ctr"/>
            <a:r>
              <a:rPr lang="en-US" dirty="0">
                <a:solidFill>
                  <a:srgbClr val="006F62"/>
                </a:solidFill>
              </a:rPr>
              <a:t>Header</a:t>
            </a:r>
          </a:p>
        </p:txBody>
      </p:sp>
    </p:spTree>
    <p:extLst>
      <p:ext uri="{BB962C8B-B14F-4D97-AF65-F5344CB8AC3E}">
        <p14:creationId xmlns:p14="http://schemas.microsoft.com/office/powerpoint/2010/main" val="163162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77944EE-6796-BB5F-7354-C4B72DBC89C6}"/>
              </a:ext>
            </a:extLst>
          </p:cNvPr>
          <p:cNvSpPr txBox="1">
            <a:spLocks/>
          </p:cNvSpPr>
          <p:nvPr userDrawn="1"/>
        </p:nvSpPr>
        <p:spPr>
          <a:xfrm>
            <a:off x="666751" y="2634811"/>
            <a:ext cx="10858499"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The University of Manitoba campuses are located on original lands of Anishinaabeg, Cree,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Ojibwe-Cree, Dakota and Dene peoples, and on the National Homeland of the Red River Métis.</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We respect the Treaties that were made on these territories, we acknowledge the harms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and mistakes of the past, and we dedicate ourselves to move forward in partnership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with Indigenous communities in a spirit of Reconciliation and collaboration.</a:t>
            </a:r>
            <a:endParaRPr lang="en-US" sz="2000" dirty="0">
              <a:latin typeface="Calibri" panose="020F0502020204030204" pitchFamily="34" charset="0"/>
              <a:ea typeface="Calibri" panose="020F0502020204030204" pitchFamily="34" charset="0"/>
            </a:endParaRPr>
          </a:p>
        </p:txBody>
      </p:sp>
      <p:sp>
        <p:nvSpPr>
          <p:cNvPr id="4" name="Content Placeholder 2">
            <a:extLst>
              <a:ext uri="{FF2B5EF4-FFF2-40B4-BE49-F238E27FC236}">
                <a16:creationId xmlns:a16="http://schemas.microsoft.com/office/drawing/2014/main" id="{7408B043-1F2B-2A04-11DB-702282906FA5}"/>
              </a:ext>
            </a:extLst>
          </p:cNvPr>
          <p:cNvSpPr txBox="1">
            <a:spLocks/>
          </p:cNvSpPr>
          <p:nvPr userDrawn="1"/>
        </p:nvSpPr>
        <p:spPr>
          <a:xfrm>
            <a:off x="2260934" y="2024391"/>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b="1" dirty="0">
                <a:solidFill>
                  <a:srgbClr val="002F6C"/>
                </a:solidFill>
                <a:latin typeface="Arial" panose="020B0604020202020204" pitchFamily="34" charset="0"/>
                <a:cs typeface="Arial" panose="020B0604020202020204" pitchFamily="34" charset="0"/>
              </a:rPr>
              <a:t>Traditional Territories Acknowledgement</a:t>
            </a:r>
          </a:p>
        </p:txBody>
      </p:sp>
      <p:pic>
        <p:nvPicPr>
          <p:cNvPr id="5" name="Picture 4">
            <a:extLst>
              <a:ext uri="{FF2B5EF4-FFF2-40B4-BE49-F238E27FC236}">
                <a16:creationId xmlns:a16="http://schemas.microsoft.com/office/drawing/2014/main" id="{714CD0F3-0945-BBBA-E748-710602D0EC74}"/>
              </a:ext>
            </a:extLst>
          </p:cNvPr>
          <p:cNvPicPr>
            <a:picLocks noChangeAspect="1"/>
          </p:cNvPicPr>
          <p:nvPr userDrawn="1"/>
        </p:nvPicPr>
        <p:blipFill>
          <a:blip r:embed="rId2"/>
          <a:stretch>
            <a:fillRect/>
          </a:stretch>
        </p:blipFill>
        <p:spPr>
          <a:xfrm>
            <a:off x="0" y="-15875"/>
            <a:ext cx="12192000" cy="381000"/>
          </a:xfrm>
          <a:prstGeom prst="rect">
            <a:avLst/>
          </a:prstGeom>
        </p:spPr>
      </p:pic>
    </p:spTree>
    <p:extLst>
      <p:ext uri="{BB962C8B-B14F-4D97-AF65-F5344CB8AC3E}">
        <p14:creationId xmlns:p14="http://schemas.microsoft.com/office/powerpoint/2010/main" val="50801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698832" y="5790050"/>
            <a:ext cx="2955642" cy="760894"/>
          </a:xfrm>
          <a:prstGeom prst="rect">
            <a:avLst/>
          </a:prstGeom>
        </p:spPr>
      </p:pic>
      <p:sp>
        <p:nvSpPr>
          <p:cNvPr id="8" name="Footer Placeholder 4"/>
          <p:cNvSpPr txBox="1">
            <a:spLocks/>
          </p:cNvSpPr>
          <p:nvPr userDrawn="1"/>
        </p:nvSpPr>
        <p:spPr>
          <a:xfrm>
            <a:off x="549442" y="389240"/>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a:t>College of Nursing</a:t>
            </a:r>
          </a:p>
        </p:txBody>
      </p:sp>
      <p:sp>
        <p:nvSpPr>
          <p:cNvPr id="9" name="Rectangle 8"/>
          <p:cNvSpPr/>
          <p:nvPr userDrawn="1"/>
        </p:nvSpPr>
        <p:spPr>
          <a:xfrm>
            <a:off x="549442" y="6107851"/>
            <a:ext cx="2582758" cy="369332"/>
          </a:xfrm>
          <a:prstGeom prst="rect">
            <a:avLst/>
          </a:prstGeom>
        </p:spPr>
        <p:txBody>
          <a:bodyPr wrap="none">
            <a:spAutoFit/>
          </a:bodyPr>
          <a:lstStyle/>
          <a:p>
            <a:r>
              <a:rPr lang="en-US" b="1" dirty="0">
                <a:solidFill>
                  <a:srgbClr val="4F2C1D"/>
                </a:solidFill>
                <a:latin typeface="Arial" panose="020B0604020202020204" pitchFamily="34" charset="0"/>
                <a:cs typeface="Arial" panose="020B0604020202020204" pitchFamily="34" charset="0"/>
              </a:rPr>
              <a:t>umanitoba.ca/nursing</a:t>
            </a:r>
          </a:p>
        </p:txBody>
      </p:sp>
    </p:spTree>
    <p:extLst>
      <p:ext uri="{BB962C8B-B14F-4D97-AF65-F5344CB8AC3E}">
        <p14:creationId xmlns:p14="http://schemas.microsoft.com/office/powerpoint/2010/main" val="1022972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9"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Presentation Title</a:t>
            </a:r>
            <a:endParaRPr lang="en-US" dirty="0"/>
          </a:p>
        </p:txBody>
      </p:sp>
      <p:sp>
        <p:nvSpPr>
          <p:cNvPr id="3" name="Subtitle 2"/>
          <p:cNvSpPr>
            <a:spLocks noGrp="1"/>
          </p:cNvSpPr>
          <p:nvPr>
            <p:ph type="subTitle" idx="1"/>
          </p:nvPr>
        </p:nvSpPr>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60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561474" y="2129590"/>
            <a:ext cx="10916652" cy="2589964"/>
          </a:xfrm>
        </p:spPr>
        <p:txBody>
          <a:bodyPr/>
          <a:lstStyle/>
          <a:p>
            <a:pPr marL="0" indent="0">
              <a:lnSpc>
                <a:spcPct val="130000"/>
              </a:lnSpc>
              <a:buNone/>
            </a:pPr>
            <a:r>
              <a:rPr lang="en-US" sz="1800" b="1" dirty="0"/>
              <a:t>Please note: </a:t>
            </a:r>
            <a:r>
              <a:rPr lang="en-US" sz="18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lnSpc>
                <a:spcPct val="130000"/>
              </a:lnSpc>
              <a:spcBef>
                <a:spcPts val="1224"/>
              </a:spcBef>
              <a:buNone/>
            </a:pPr>
            <a:r>
              <a:rPr lang="en-US" sz="1800" dirty="0"/>
              <a:t>The following slides are here for visual reference only. Please delete this “How to” slide and edit the presentation as needed. When the presentation is complete, select the appropriate file size for output under the “Reduce File Size” menu.</a:t>
            </a:r>
          </a:p>
          <a:p>
            <a:endParaRPr lang="en-US" sz="1800" dirty="0"/>
          </a:p>
        </p:txBody>
      </p:sp>
    </p:spTree>
    <p:extLst>
      <p:ext uri="{BB962C8B-B14F-4D97-AF65-F5344CB8AC3E}">
        <p14:creationId xmlns:p14="http://schemas.microsoft.com/office/powerpoint/2010/main" val="367744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2000" dirty="0"/>
              <a:t>Plenty of space for text and images without additional restrictions due to graphic elements. Increased ease of use and adaptability. Please ensure the colours assigned remain the same for consistency across all colleges and the </a:t>
            </a:r>
            <a:r>
              <a:rPr lang="en-CA" sz="2000" dirty="0" err="1"/>
              <a:t>Rady</a:t>
            </a:r>
            <a:r>
              <a:rPr lang="en-CA" sz="2000" dirty="0"/>
              <a:t> faculty.</a:t>
            </a:r>
          </a:p>
        </p:txBody>
      </p:sp>
      <p:sp>
        <p:nvSpPr>
          <p:cNvPr id="4" name="Subtitle 2"/>
          <p:cNvSpPr txBox="1">
            <a:spLocks/>
          </p:cNvSpPr>
          <p:nvPr/>
        </p:nvSpPr>
        <p:spPr>
          <a:xfrm>
            <a:off x="537406" y="2114092"/>
            <a:ext cx="9144000" cy="440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solidFill>
                  <a:srgbClr val="4F2C1D"/>
                </a:solidFill>
              </a:rPr>
              <a:t>One font used (Arial) at different sizes, colours and weights</a:t>
            </a:r>
            <a:endParaRPr lang="en-US"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Campus Life</a:t>
            </a:r>
            <a:endParaRPr lang="en-US" dirty="0"/>
          </a:p>
        </p:txBody>
      </p:sp>
      <p:sp>
        <p:nvSpPr>
          <p:cNvPr id="6" name="Content Placeholder 5"/>
          <p:cNvSpPr>
            <a:spLocks noGrp="1"/>
          </p:cNvSpPr>
          <p:nvPr>
            <p:ph idx="1"/>
          </p:nvPr>
        </p:nvSpPr>
        <p:spPr>
          <a:xfrm>
            <a:off x="626961" y="4172198"/>
            <a:ext cx="3098690" cy="1435250"/>
          </a:xfrm>
        </p:spPr>
        <p:txBody>
          <a:bodyPr/>
          <a:lstStyle/>
          <a:p>
            <a:r>
              <a:rPr lang="en-US" sz="1600" dirty="0"/>
              <a:t>Lorem ipsum dolor sit </a:t>
            </a:r>
            <a:r>
              <a:rPr lang="en-US" sz="1600" dirty="0" err="1"/>
              <a:t>amet</a:t>
            </a:r>
            <a:r>
              <a:rPr lang="en-US" sz="1600" dirty="0"/>
              <a:t>, </a:t>
            </a:r>
            <a:r>
              <a:rPr lang="en-US" sz="1600" dirty="0" err="1"/>
              <a:t>consectetur</a:t>
            </a:r>
            <a:r>
              <a:rPr lang="en-US" sz="1600" dirty="0"/>
              <a:t> </a:t>
            </a:r>
            <a:r>
              <a:rPr lang="en-US" sz="1600" dirty="0" err="1"/>
              <a:t>adipiscing</a:t>
            </a:r>
            <a:r>
              <a:rPr lang="en-US" sz="1600" dirty="0"/>
              <a:t> </a:t>
            </a:r>
            <a:r>
              <a:rPr lang="en-US" sz="1600" dirty="0" err="1"/>
              <a:t>elit</a:t>
            </a:r>
            <a:r>
              <a:rPr lang="en-US" sz="1600" dirty="0"/>
              <a:t>. </a:t>
            </a:r>
            <a:r>
              <a:rPr lang="en-US" sz="1600" dirty="0" err="1"/>
              <a:t>Suspendisse</a:t>
            </a:r>
            <a:r>
              <a:rPr lang="en-US" sz="1600" dirty="0"/>
              <a:t> </a:t>
            </a:r>
            <a:r>
              <a:rPr lang="en-US" sz="1600" dirty="0" err="1"/>
              <a:t>hendrerit</a:t>
            </a:r>
            <a:r>
              <a:rPr lang="en-US" sz="1600" dirty="0"/>
              <a:t> nisi </a:t>
            </a:r>
            <a:r>
              <a:rPr lang="en-US" sz="1600" dirty="0" err="1"/>
              <a:t>orci</a:t>
            </a:r>
            <a:r>
              <a:rPr lang="en-US" sz="1600" dirty="0"/>
              <a:t>, ac </a:t>
            </a:r>
            <a:r>
              <a:rPr lang="en-US" sz="1600" dirty="0" err="1"/>
              <a:t>efficitur</a:t>
            </a:r>
            <a:r>
              <a:rPr lang="en-US" sz="1600" dirty="0"/>
              <a:t> </a:t>
            </a:r>
            <a:r>
              <a:rPr lang="en-US" sz="1600" dirty="0" err="1"/>
              <a:t>massa</a:t>
            </a:r>
            <a:r>
              <a:rPr lang="en-US" sz="1600" dirty="0"/>
              <a:t> semper </a:t>
            </a:r>
            <a:r>
              <a:rPr lang="en-US" sz="1600" dirty="0" err="1"/>
              <a:t>quis</a:t>
            </a:r>
            <a:r>
              <a:rPr lang="en-US" sz="1600" dirty="0"/>
              <a:t>.</a:t>
            </a:r>
          </a:p>
        </p:txBody>
      </p:sp>
      <p:sp>
        <p:nvSpPr>
          <p:cNvPr id="7" name="Text Placeholder 6"/>
          <p:cNvSpPr>
            <a:spLocks noGrp="1"/>
          </p:cNvSpPr>
          <p:nvPr>
            <p:ph type="body" sz="quarter" idx="10"/>
          </p:nvPr>
        </p:nvSpPr>
        <p:spPr>
          <a:xfrm>
            <a:off x="591790" y="3668514"/>
            <a:ext cx="3098690" cy="393700"/>
          </a:xfrm>
        </p:spPr>
        <p:txBody>
          <a:bodyPr/>
          <a:lstStyle/>
          <a:p>
            <a:r>
              <a:rPr lang="en-CA" dirty="0"/>
              <a:t>Environment</a:t>
            </a:r>
            <a:endParaRPr lang="en-US" dirty="0"/>
          </a:p>
        </p:txBody>
      </p:sp>
      <p:sp>
        <p:nvSpPr>
          <p:cNvPr id="8" name="Content Placeholder 7"/>
          <p:cNvSpPr>
            <a:spLocks noGrp="1"/>
          </p:cNvSpPr>
          <p:nvPr>
            <p:ph idx="12"/>
          </p:nvPr>
        </p:nvSpPr>
        <p:spPr>
          <a:xfrm>
            <a:off x="4368652" y="4172198"/>
            <a:ext cx="3098690" cy="1435250"/>
          </a:xfrm>
        </p:spPr>
        <p:txBody>
          <a:bodyPr/>
          <a:lstStyle/>
          <a:p>
            <a:r>
              <a:rPr lang="en-US" sz="1600" dirty="0" err="1"/>
              <a:t>Mauris</a:t>
            </a:r>
            <a:r>
              <a:rPr lang="en-US" sz="1600" dirty="0"/>
              <a:t> a </a:t>
            </a:r>
            <a:r>
              <a:rPr lang="en-US" sz="1600" dirty="0" err="1"/>
              <a:t>varius</a:t>
            </a:r>
            <a:r>
              <a:rPr lang="en-US" sz="1600" dirty="0"/>
              <a:t> nisi, </a:t>
            </a:r>
            <a:r>
              <a:rPr lang="en-US" sz="1600" dirty="0" err="1"/>
              <a:t>nec</a:t>
            </a:r>
            <a:r>
              <a:rPr lang="en-US" sz="1600" dirty="0"/>
              <a:t> </a:t>
            </a:r>
            <a:r>
              <a:rPr lang="en-US" sz="1600" dirty="0" err="1"/>
              <a:t>malesuada</a:t>
            </a:r>
            <a:r>
              <a:rPr lang="en-US" sz="1600" dirty="0"/>
              <a:t> </a:t>
            </a:r>
            <a:r>
              <a:rPr lang="en-US" sz="1600" dirty="0" err="1"/>
              <a:t>nunc</a:t>
            </a:r>
            <a:r>
              <a:rPr lang="en-US" sz="1600" dirty="0"/>
              <a:t>. </a:t>
            </a:r>
            <a:r>
              <a:rPr lang="en-US" sz="1600" dirty="0" err="1"/>
              <a:t>Sed</a:t>
            </a:r>
            <a:r>
              <a:rPr lang="en-US" sz="1600" dirty="0"/>
              <a:t> </a:t>
            </a:r>
            <a:r>
              <a:rPr lang="en-US" sz="1600" dirty="0" err="1"/>
              <a:t>varius</a:t>
            </a:r>
            <a:r>
              <a:rPr lang="en-US" sz="1600" dirty="0"/>
              <a:t> </a:t>
            </a:r>
            <a:r>
              <a:rPr lang="en-US" sz="1600" dirty="0" err="1"/>
              <a:t>nibh</a:t>
            </a:r>
            <a:r>
              <a:rPr lang="en-US" sz="1600" dirty="0"/>
              <a:t> </a:t>
            </a:r>
            <a:r>
              <a:rPr lang="en-US" sz="1600" dirty="0" err="1"/>
              <a:t>nec</a:t>
            </a:r>
            <a:r>
              <a:rPr lang="en-US" sz="1600" dirty="0"/>
              <a:t> </a:t>
            </a:r>
            <a:r>
              <a:rPr lang="en-US" sz="1600" dirty="0" err="1"/>
              <a:t>odio</a:t>
            </a:r>
            <a:r>
              <a:rPr lang="en-US" sz="1600" dirty="0"/>
              <a:t> </a:t>
            </a:r>
            <a:r>
              <a:rPr lang="en-US" sz="1600" dirty="0" err="1"/>
              <a:t>pellentesque</a:t>
            </a:r>
            <a:r>
              <a:rPr lang="en-US" sz="1600" dirty="0"/>
              <a:t> </a:t>
            </a:r>
            <a:r>
              <a:rPr lang="en-US" sz="1600" dirty="0" err="1"/>
              <a:t>rutrum</a:t>
            </a:r>
            <a:r>
              <a:rPr lang="en-US" sz="1600" dirty="0"/>
              <a:t>.</a:t>
            </a:r>
          </a:p>
        </p:txBody>
      </p:sp>
      <p:sp>
        <p:nvSpPr>
          <p:cNvPr id="9" name="Text Placeholder 8"/>
          <p:cNvSpPr>
            <a:spLocks noGrp="1"/>
          </p:cNvSpPr>
          <p:nvPr>
            <p:ph type="body" sz="quarter" idx="13"/>
          </p:nvPr>
        </p:nvSpPr>
        <p:spPr>
          <a:xfrm>
            <a:off x="4379166" y="3668514"/>
            <a:ext cx="3098690" cy="393700"/>
          </a:xfrm>
        </p:spPr>
        <p:txBody>
          <a:bodyPr/>
          <a:lstStyle/>
          <a:p>
            <a:r>
              <a:rPr lang="en-CA" dirty="0"/>
              <a:t>Student Services</a:t>
            </a:r>
            <a:endParaRPr lang="en-US" dirty="0"/>
          </a:p>
        </p:txBody>
      </p:sp>
      <p:sp>
        <p:nvSpPr>
          <p:cNvPr id="10" name="Content Placeholder 9"/>
          <p:cNvSpPr>
            <a:spLocks noGrp="1"/>
          </p:cNvSpPr>
          <p:nvPr>
            <p:ph idx="15"/>
          </p:nvPr>
        </p:nvSpPr>
        <p:spPr>
          <a:xfrm>
            <a:off x="8164341" y="4172198"/>
            <a:ext cx="3098690" cy="1435250"/>
          </a:xfrm>
        </p:spPr>
        <p:txBody>
          <a:bodyPr/>
          <a:lstStyle/>
          <a:p>
            <a:r>
              <a:rPr lang="en-US" sz="1600" dirty="0"/>
              <a:t>Nam </a:t>
            </a:r>
            <a:r>
              <a:rPr lang="en-US" sz="1600" dirty="0" err="1"/>
              <a:t>sed</a:t>
            </a:r>
            <a:r>
              <a:rPr lang="en-US" sz="1600" dirty="0"/>
              <a:t> </a:t>
            </a:r>
            <a:r>
              <a:rPr lang="en-US" sz="1600" dirty="0" err="1"/>
              <a:t>congue</a:t>
            </a:r>
            <a:r>
              <a:rPr lang="en-US" sz="1600" dirty="0"/>
              <a:t> </a:t>
            </a:r>
            <a:r>
              <a:rPr lang="en-US" sz="1600" dirty="0" err="1"/>
              <a:t>turpis</a:t>
            </a:r>
            <a:r>
              <a:rPr lang="en-US" sz="1600" dirty="0"/>
              <a:t>. </a:t>
            </a:r>
          </a:p>
        </p:txBody>
      </p:sp>
      <p:sp>
        <p:nvSpPr>
          <p:cNvPr id="11" name="Text Placeholder 10"/>
          <p:cNvSpPr>
            <a:spLocks noGrp="1"/>
          </p:cNvSpPr>
          <p:nvPr>
            <p:ph type="body" sz="quarter" idx="16"/>
          </p:nvPr>
        </p:nvSpPr>
        <p:spPr>
          <a:xfrm>
            <a:off x="8164340" y="3668514"/>
            <a:ext cx="3098690" cy="393700"/>
          </a:xfrm>
        </p:spPr>
        <p:txBody>
          <a:bodyPr/>
          <a:lstStyle/>
          <a:p>
            <a:r>
              <a:rPr lang="en-CA" dirty="0"/>
              <a:t>Accessibility</a:t>
            </a:r>
            <a:endParaRPr lang="en-US" dirty="0"/>
          </a:p>
        </p:txBody>
      </p:sp>
      <p:pic>
        <p:nvPicPr>
          <p:cNvPr id="15" name="Picture Placeholder 2">
            <a:extLst>
              <a:ext uri="{FF2B5EF4-FFF2-40B4-BE49-F238E27FC236}">
                <a16:creationId xmlns:a16="http://schemas.microsoft.com/office/drawing/2014/main" id="{1B7E9E2B-C59D-B24A-8F5B-5B1342E52276}"/>
              </a:ext>
            </a:extLst>
          </p:cNvPr>
          <p:cNvPicPr>
            <a:picLocks noGrp="1" noChangeAspect="1"/>
          </p:cNvPicPr>
          <p:nvPr>
            <p:ph type="pic" sz="quarter" idx="17"/>
          </p:nvPr>
        </p:nvPicPr>
        <p:blipFill>
          <a:blip r:embed="rId2" cstate="print">
            <a:extLst>
              <a:ext uri="{28A0092B-C50C-407E-A947-70E740481C1C}">
                <a14:useLocalDpi xmlns:a14="http://schemas.microsoft.com/office/drawing/2010/main"/>
              </a:ext>
            </a:extLst>
          </a:blip>
          <a:srcRect t="4610" b="4610"/>
          <a:stretch>
            <a:fillRect/>
          </a:stretch>
        </p:blipFill>
        <p:spPr>
          <a:xfrm>
            <a:off x="675770" y="2355081"/>
            <a:ext cx="3085046" cy="1100138"/>
          </a:xfrm>
        </p:spPr>
      </p:pic>
      <p:pic>
        <p:nvPicPr>
          <p:cNvPr id="17" name="Picture Placeholder 6">
            <a:extLst>
              <a:ext uri="{FF2B5EF4-FFF2-40B4-BE49-F238E27FC236}">
                <a16:creationId xmlns:a16="http://schemas.microsoft.com/office/drawing/2014/main" id="{FB28626A-049E-B240-A7FF-AE6FA06B26DB}"/>
              </a:ext>
            </a:extLst>
          </p:cNvPr>
          <p:cNvPicPr>
            <a:picLocks noGrp="1" noChangeAspect="1"/>
          </p:cNvPicPr>
          <p:nvPr>
            <p:ph type="pic" sz="quarter" idx="19"/>
          </p:nvPr>
        </p:nvPicPr>
        <p:blipFill rotWithShape="1">
          <a:blip r:embed="rId3" cstate="print">
            <a:extLst>
              <a:ext uri="{28A0092B-C50C-407E-A947-70E740481C1C}">
                <a14:useLocalDpi xmlns:a14="http://schemas.microsoft.com/office/drawing/2010/main"/>
              </a:ext>
            </a:extLst>
          </a:blip>
          <a:srcRect t="8730" b="8730"/>
          <a:stretch/>
        </p:blipFill>
        <p:spPr>
          <a:xfrm>
            <a:off x="8243041" y="2359622"/>
            <a:ext cx="3078326" cy="1100138"/>
          </a:xfrm>
        </p:spPr>
      </p:pic>
      <p:sp>
        <p:nvSpPr>
          <p:cNvPr id="14"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471826" y="2355082"/>
            <a:ext cx="309025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pic>
        <p:nvPicPr>
          <p:cNvPr id="18" name="Picture Placeholder 4">
            <a:extLst>
              <a:ext uri="{FF2B5EF4-FFF2-40B4-BE49-F238E27FC236}">
                <a16:creationId xmlns:a16="http://schemas.microsoft.com/office/drawing/2014/main" id="{3B821144-59CE-3745-BC57-876A268EC362}"/>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t="2120" b="11213"/>
          <a:stretch/>
        </p:blipFill>
        <p:spPr>
          <a:xfrm>
            <a:off x="4463390" y="2343047"/>
            <a:ext cx="3098690" cy="1112171"/>
          </a:xfrm>
          <a:prstGeom prst="rect">
            <a:avLst/>
          </a:prstGeom>
        </p:spPr>
      </p:pic>
    </p:spTree>
    <p:extLst>
      <p:ext uri="{BB962C8B-B14F-4D97-AF65-F5344CB8AC3E}">
        <p14:creationId xmlns:p14="http://schemas.microsoft.com/office/powerpoint/2010/main" val="366633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TotalTime>
  <Words>228</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Campus Life</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28</cp:revision>
  <dcterms:created xsi:type="dcterms:W3CDTF">2020-12-17T18:26:14Z</dcterms:created>
  <dcterms:modified xsi:type="dcterms:W3CDTF">2023-12-07T21:37:25Z</dcterms:modified>
</cp:coreProperties>
</file>