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9" d="100"/>
          <a:sy n="29" d="100"/>
        </p:scale>
        <p:origin x="1194" y="1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167278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63684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31415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433511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808941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32265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234370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070588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419779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99589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722759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171702922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650732" y="3619025"/>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571" b="1" dirty="0">
                <a:solidFill>
                  <a:srgbClr val="002F6C"/>
                </a:solidFill>
                <a:latin typeface="Arial" panose="020B0604020202020204" pitchFamily="34" charset="0"/>
                <a:cs typeface="Arial" panose="020B0604020202020204" pitchFamily="34" charset="0"/>
              </a:rPr>
              <a:t>Poster Title – Use Strictly the Minimum Number of Words</a:t>
            </a:r>
          </a:p>
          <a:p>
            <a:r>
              <a:rPr lang="en-US" altLang="en-US" sz="7714"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14" dirty="0" err="1">
                <a:solidFill>
                  <a:srgbClr val="4F2C1D"/>
                </a:solidFill>
                <a:latin typeface="Arial" panose="020B0604020202020204" pitchFamily="34" charset="0"/>
                <a:cs typeface="Arial" panose="020B0604020202020204" pitchFamily="34" charset="0"/>
              </a:rPr>
              <a:t>colours</a:t>
            </a:r>
            <a:r>
              <a:rPr lang="en-US" altLang="en-US" sz="7714"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434770" y="29977136"/>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2467338" y="24975187"/>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463797" y="17487639"/>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AIM</a:t>
            </a:r>
          </a:p>
          <a:p>
            <a:pPr>
              <a:spcBef>
                <a:spcPct val="20000"/>
              </a:spcBef>
            </a:pPr>
            <a:r>
              <a:rPr lang="en-AU" altLang="en-US" sz="2743"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743"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743" dirty="0">
                <a:latin typeface="Arial" panose="020B0604020202020204" pitchFamily="34" charset="0"/>
                <a:cs typeface="Arial" panose="020B0604020202020204" pitchFamily="34" charset="0"/>
              </a:rPr>
              <a:t>Please stick to Arial in various weights (italic, regular, bold) and sizes to remain consistent with the new UM brand and RFHS’ corresponding look. For more information, please see the UM brand guidelines and the RFHS brand guidelines. </a:t>
            </a:r>
          </a:p>
          <a:p>
            <a:pPr>
              <a:spcBef>
                <a:spcPct val="40000"/>
              </a:spcBef>
            </a:pPr>
            <a:r>
              <a:rPr lang="en-AU" altLang="en-US" sz="2743" dirty="0">
                <a:latin typeface="Arial" panose="020B0604020202020204" pitchFamily="34" charset="0"/>
                <a:cs typeface="Arial" panose="020B0604020202020204" pitchFamily="34" charset="0"/>
              </a:rPr>
              <a:t>The body text / font size should be between 24 and 32 points. Arial font. The title colour above is the designated </a:t>
            </a:r>
            <a:r>
              <a:rPr lang="en-AU" altLang="en-US" sz="2743" dirty="0" err="1">
                <a:latin typeface="Arial" panose="020B0604020202020204" pitchFamily="34" charset="0"/>
                <a:cs typeface="Arial" panose="020B0604020202020204" pitchFamily="34" charset="0"/>
              </a:rPr>
              <a:t>Rady</a:t>
            </a:r>
            <a:r>
              <a:rPr lang="en-AU" altLang="en-US" sz="2743" dirty="0">
                <a:latin typeface="Arial" panose="020B0604020202020204" pitchFamily="34" charset="0"/>
                <a:cs typeface="Arial" panose="020B0604020202020204" pitchFamily="34" charset="0"/>
              </a:rPr>
              <a:t> Faculty colour.</a:t>
            </a:r>
          </a:p>
          <a:p>
            <a:pPr>
              <a:spcBef>
                <a:spcPct val="40000"/>
              </a:spcBef>
            </a:pPr>
            <a:r>
              <a:rPr lang="en-AU" altLang="en-US" sz="2743" dirty="0">
                <a:latin typeface="Arial" panose="020B0604020202020204" pitchFamily="34" charset="0"/>
                <a:cs typeface="Arial" panose="020B0604020202020204" pitchFamily="34" charset="0"/>
              </a:rPr>
              <a:t>Keep body text left-aligned, do </a:t>
            </a:r>
            <a:r>
              <a:rPr lang="en-AU" altLang="en-US" sz="2743" b="1" dirty="0">
                <a:latin typeface="Arial" panose="020B0604020202020204" pitchFamily="34" charset="0"/>
                <a:cs typeface="Arial" panose="020B0604020202020204" pitchFamily="34" charset="0"/>
              </a:rPr>
              <a:t>not</a:t>
            </a:r>
            <a:r>
              <a:rPr lang="en-AU" altLang="en-US" sz="2743" dirty="0">
                <a:latin typeface="Arial" panose="020B0604020202020204" pitchFamily="34" charset="0"/>
                <a:cs typeface="Arial" panose="020B0604020202020204" pitchFamily="34" charset="0"/>
              </a:rPr>
              <a:t> justify text.</a:t>
            </a:r>
          </a:p>
          <a:p>
            <a:pPr>
              <a:spcBef>
                <a:spcPct val="40000"/>
              </a:spcBef>
            </a:pPr>
            <a:r>
              <a:rPr lang="en-AU" altLang="en-US" sz="2743"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743" dirty="0">
                <a:latin typeface="Arial" panose="020B0604020202020204" pitchFamily="34" charset="0"/>
                <a:cs typeface="Arial" panose="020B0604020202020204" pitchFamily="34" charset="0"/>
              </a:rPr>
              <a:t>Use the line separator if desired. Keep the same blue colour as the title.</a:t>
            </a:r>
          </a:p>
          <a:p>
            <a:pPr>
              <a:spcBef>
                <a:spcPct val="40000"/>
              </a:spcBef>
            </a:pPr>
            <a:r>
              <a:rPr lang="en-AU" altLang="en-US" sz="2743" dirty="0">
                <a:latin typeface="Arial" panose="020B0604020202020204" pitchFamily="34" charset="0"/>
                <a:cs typeface="Arial" panose="020B0604020202020204" pitchFamily="34" charset="0"/>
              </a:rPr>
              <a:t>The </a:t>
            </a:r>
            <a:r>
              <a:rPr lang="en-AU" altLang="en-US" sz="2743" dirty="0" err="1">
                <a:latin typeface="Arial" panose="020B0604020202020204" pitchFamily="34" charset="0"/>
                <a:cs typeface="Arial" panose="020B0604020202020204" pitchFamily="34" charset="0"/>
              </a:rPr>
              <a:t>Rady</a:t>
            </a:r>
            <a:r>
              <a:rPr lang="en-AU" altLang="en-US" sz="2743"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510978"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INTRODUCTION</a:t>
            </a:r>
          </a:p>
          <a:p>
            <a:pPr>
              <a:spcBef>
                <a:spcPct val="50000"/>
              </a:spcBef>
            </a:pPr>
            <a:r>
              <a:rPr lang="en-AU" altLang="en-US" sz="2743"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743"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743"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1701175" y="9686111"/>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743"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Re-write your paper into poster format </a:t>
            </a:r>
            <a:r>
              <a:rPr lang="en-AU" altLang="en-US" sz="2743" dirty="0" err="1">
                <a:latin typeface="Arial" panose="020B0604020202020204" pitchFamily="34" charset="0"/>
                <a:cs typeface="Arial" panose="020B0604020202020204" pitchFamily="34" charset="0"/>
              </a:rPr>
              <a:t>ie</a:t>
            </a:r>
            <a:r>
              <a:rPr lang="en-AU" altLang="en-US" sz="2743" dirty="0">
                <a:latin typeface="Arial" panose="020B0604020202020204" pitchFamily="34" charset="0"/>
                <a:cs typeface="Arial" panose="020B0604020202020204" pitchFamily="34" charset="0"/>
              </a:rPr>
              <a:t>.</a:t>
            </a:r>
            <a:br>
              <a:rPr lang="en-AU" altLang="en-US" sz="2743" dirty="0">
                <a:latin typeface="Arial" panose="020B0604020202020204" pitchFamily="34" charset="0"/>
                <a:cs typeface="Arial" panose="020B0604020202020204" pitchFamily="34" charset="0"/>
              </a:rPr>
            </a:br>
            <a:r>
              <a:rPr lang="en-AU" altLang="en-US" sz="2743"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Never do whole sentences in capitals or underline to stress your point, use </a:t>
            </a:r>
            <a:r>
              <a:rPr lang="en-AU" altLang="en-US" sz="2743" b="1" dirty="0">
                <a:latin typeface="Arial" panose="020B0604020202020204" pitchFamily="34" charset="0"/>
                <a:cs typeface="Arial" panose="020B0604020202020204" pitchFamily="34" charset="0"/>
              </a:rPr>
              <a:t>bold</a:t>
            </a:r>
            <a:r>
              <a:rPr lang="en-AU" altLang="en-US" sz="2743"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Spell check and get someone else to proof-read.</a:t>
            </a: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2030480" y="9676778"/>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RESULTS</a:t>
            </a: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743" dirty="0">
                <a:latin typeface="Arial" panose="020B0604020202020204" pitchFamily="34" charset="0"/>
                <a:cs typeface="Arial" panose="020B0604020202020204" pitchFamily="34" charset="0"/>
              </a:rPr>
              <a:t>Images such as photographs, graphs, diagrams, logos, </a:t>
            </a:r>
            <a:r>
              <a:rPr lang="en-AU" altLang="en-US" sz="2743" dirty="0" err="1">
                <a:latin typeface="Arial" panose="020B0604020202020204" pitchFamily="34" charset="0"/>
                <a:cs typeface="Arial" panose="020B0604020202020204" pitchFamily="34" charset="0"/>
              </a:rPr>
              <a:t>etc</a:t>
            </a:r>
            <a:r>
              <a:rPr lang="en-AU" altLang="en-US" sz="2743" dirty="0">
                <a:latin typeface="Arial" panose="020B0604020202020204" pitchFamily="34" charset="0"/>
                <a:cs typeface="Arial" panose="020B0604020202020204" pitchFamily="34" charset="0"/>
              </a:rPr>
              <a:t>, can be added to the poster.</a:t>
            </a:r>
          </a:p>
          <a:p>
            <a:pPr>
              <a:spcBef>
                <a:spcPct val="50000"/>
              </a:spcBef>
            </a:pPr>
            <a:r>
              <a:rPr lang="en-AU" altLang="en-US" sz="2743"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743"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743" b="1" dirty="0">
                <a:latin typeface="Arial" panose="020B0604020202020204" pitchFamily="34" charset="0"/>
                <a:cs typeface="Arial" panose="020B0604020202020204" pitchFamily="34" charset="0"/>
              </a:rPr>
              <a:t>Be aware</a:t>
            </a:r>
            <a:r>
              <a:rPr lang="en-AU" altLang="en-US" sz="2743"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743" dirty="0">
                <a:latin typeface="Arial" panose="020B0604020202020204" pitchFamily="34" charset="0"/>
                <a:cs typeface="Arial" panose="020B0604020202020204" pitchFamily="34" charset="0"/>
              </a:rPr>
              <a:t>Do </a:t>
            </a:r>
            <a:r>
              <a:rPr lang="en-AU" altLang="en-US" sz="2743" b="1" dirty="0">
                <a:latin typeface="Arial" panose="020B0604020202020204" pitchFamily="34" charset="0"/>
                <a:cs typeface="Arial" panose="020B0604020202020204" pitchFamily="34" charset="0"/>
              </a:rPr>
              <a:t>not </a:t>
            </a:r>
            <a:r>
              <a:rPr lang="en-AU" altLang="en-US" sz="2743" dirty="0">
                <a:latin typeface="Arial" panose="020B0604020202020204" pitchFamily="34" charset="0"/>
                <a:cs typeface="Arial" panose="020B0604020202020204" pitchFamily="34" charset="0"/>
              </a:rPr>
              <a:t>use images from the web.</a:t>
            </a:r>
          </a:p>
          <a:p>
            <a:pPr>
              <a:spcBef>
                <a:spcPct val="50000"/>
              </a:spcBef>
            </a:pPr>
            <a:endParaRPr lang="en-AU" altLang="en-US" sz="2743" dirty="0">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743"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743" dirty="0">
                <a:latin typeface="Arial" panose="020B0604020202020204" pitchFamily="34" charset="0"/>
                <a:cs typeface="Arial" panose="020B0604020202020204" pitchFamily="34" charset="0"/>
              </a:rPr>
              <a:t>Graphs done in a scientific graphing programs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Sigma Plot, Prism, SPSS, </a:t>
            </a:r>
            <a:r>
              <a:rPr lang="en-AU" altLang="en-US" sz="2743" dirty="0" err="1">
                <a:latin typeface="Arial" panose="020B0604020202020204" pitchFamily="34" charset="0"/>
                <a:cs typeface="Arial" panose="020B0604020202020204" pitchFamily="34" charset="0"/>
              </a:rPr>
              <a:t>Statistica</a:t>
            </a:r>
            <a:r>
              <a:rPr lang="en-AU" altLang="en-US" sz="2743"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743" dirty="0" err="1">
                <a:latin typeface="Arial" panose="020B0604020202020204" pitchFamily="34" charset="0"/>
                <a:cs typeface="Arial" panose="020B0604020202020204" pitchFamily="34" charset="0"/>
              </a:rPr>
              <a:t>Bannatyne</a:t>
            </a:r>
            <a:r>
              <a:rPr lang="en-AU" altLang="en-US" sz="2743" dirty="0">
                <a:latin typeface="Arial" panose="020B0604020202020204" pitchFamily="34" charset="0"/>
                <a:cs typeface="Arial" panose="020B0604020202020204" pitchFamily="34" charset="0"/>
              </a:rPr>
              <a:t> campus.</a:t>
            </a:r>
          </a:p>
          <a:p>
            <a:pPr>
              <a:spcBef>
                <a:spcPct val="50000"/>
              </a:spcBef>
            </a:pPr>
            <a:endParaRPr lang="en-AU" altLang="en-US" sz="2743"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Printing and Laminating</a:t>
            </a:r>
          </a:p>
          <a:p>
            <a:pPr>
              <a:spcBef>
                <a:spcPct val="50000"/>
              </a:spcBef>
            </a:pPr>
            <a:r>
              <a:rPr lang="en-AU" altLang="en-US" sz="2743"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743"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743" dirty="0">
                <a:latin typeface="Arial" panose="020B0604020202020204" pitchFamily="34" charset="0"/>
              </a:rPr>
              <a:t>Simply highlight this text and replace.</a:t>
            </a:r>
          </a:p>
          <a:p>
            <a:pPr>
              <a:spcBef>
                <a:spcPct val="50000"/>
              </a:spcBef>
            </a:pPr>
            <a:endParaRPr lang="en-AU" altLang="en-US" sz="2743" dirty="0">
              <a:latin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Cost</a:t>
            </a:r>
          </a:p>
          <a:p>
            <a:pPr>
              <a:spcBef>
                <a:spcPct val="50000"/>
              </a:spcBef>
            </a:pPr>
            <a:r>
              <a:rPr lang="en-AU" altLang="en-US" sz="2743" dirty="0">
                <a:solidFill>
                  <a:srgbClr val="000000"/>
                </a:solidFill>
                <a:latin typeface="Arial" panose="020B0604020202020204" pitchFamily="34" charset="0"/>
                <a:cs typeface="Arial" panose="020B0604020202020204" pitchFamily="34" charset="0"/>
              </a:rPr>
              <a:t>For poster-printing and laminating charges: </a:t>
            </a:r>
            <a:r>
              <a:rPr lang="en-US" altLang="en-US" sz="2743" dirty="0">
                <a:solidFill>
                  <a:srgbClr val="000000"/>
                </a:solidFill>
                <a:latin typeface="Arial" panose="020B0604020202020204" pitchFamily="34" charset="0"/>
                <a:cs typeface="Arial" panose="020B0604020202020204" pitchFamily="34" charset="0"/>
              </a:rPr>
              <a:t>Both the Fort Garry and </a:t>
            </a:r>
            <a:r>
              <a:rPr lang="en-US" altLang="en-US" sz="2743" dirty="0" err="1">
                <a:solidFill>
                  <a:srgbClr val="000000"/>
                </a:solidFill>
                <a:latin typeface="Arial" panose="020B0604020202020204" pitchFamily="34" charset="0"/>
                <a:cs typeface="Arial" panose="020B0604020202020204" pitchFamily="34" charset="0"/>
              </a:rPr>
              <a:t>Bannatyne</a:t>
            </a:r>
            <a:r>
              <a:rPr lang="en-US" altLang="en-US" sz="2743" dirty="0">
                <a:solidFill>
                  <a:srgbClr val="000000"/>
                </a:solidFill>
                <a:latin typeface="Arial" panose="020B0604020202020204" pitchFamily="34" charset="0"/>
                <a:cs typeface="Arial" panose="020B0604020202020204" pitchFamily="34" charset="0"/>
              </a:rPr>
              <a:t> Campuses offer poster printing services: </a:t>
            </a:r>
            <a:r>
              <a:rPr lang="en-US" altLang="en-US" sz="2743"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743" dirty="0">
                <a:solidFill>
                  <a:srgbClr val="000000"/>
                </a:solidFill>
                <a:latin typeface="Arial" panose="020B0604020202020204" pitchFamily="34" charset="0"/>
                <a:cs typeface="Arial" panose="020B0604020202020204" pitchFamily="34" charset="0"/>
              </a:rPr>
              <a:t>  </a:t>
            </a: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478074"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86" dirty="0">
                <a:latin typeface="Arial" panose="020B0604020202020204" pitchFamily="34" charset="0"/>
              </a:rPr>
              <a:t>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a:t>
            </a:r>
          </a:p>
        </p:txBody>
      </p:sp>
      <p:sp>
        <p:nvSpPr>
          <p:cNvPr id="15" name="Rectangle 1059"/>
          <p:cNvSpPr>
            <a:spLocks noChangeArrowheads="1"/>
          </p:cNvSpPr>
          <p:nvPr/>
        </p:nvSpPr>
        <p:spPr bwMode="auto">
          <a:xfrm>
            <a:off x="1546247" y="974122"/>
            <a:ext cx="19831283" cy="993827"/>
          </a:xfrm>
          <a:prstGeom prst="rect">
            <a:avLst/>
          </a:prstGeom>
          <a:noFill/>
          <a:ln>
            <a:noFill/>
          </a:ln>
          <a:effec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28" b="1" dirty="0" err="1">
                <a:solidFill>
                  <a:srgbClr val="4F2C1D"/>
                </a:solidFill>
                <a:latin typeface="Arial" panose="020B0604020202020204" pitchFamily="34" charset="0"/>
                <a:cs typeface="Arial" panose="020B0604020202020204" pitchFamily="34" charset="0"/>
              </a:rPr>
              <a:t>Rady</a:t>
            </a:r>
            <a:r>
              <a:rPr lang="en-US" altLang="en-US" sz="3428" b="1" dirty="0">
                <a:solidFill>
                  <a:srgbClr val="4F2C1D"/>
                </a:solidFill>
                <a:latin typeface="Arial" panose="020B0604020202020204" pitchFamily="34" charset="0"/>
                <a:cs typeface="Arial" panose="020B0604020202020204" pitchFamily="34" charset="0"/>
              </a:rPr>
              <a:t> Faculty of Health Sciences</a:t>
            </a:r>
          </a:p>
        </p:txBody>
      </p:sp>
      <p:cxnSp>
        <p:nvCxnSpPr>
          <p:cNvPr id="16" name="Straight Connector 15"/>
          <p:cNvCxnSpPr/>
          <p:nvPr/>
        </p:nvCxnSpPr>
        <p:spPr>
          <a:xfrm>
            <a:off x="1847461" y="7200568"/>
            <a:ext cx="40056319"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762699" y="17240307"/>
            <a:ext cx="9266338"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2737888" y="24732789"/>
            <a:ext cx="9266338"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650733" y="29697023"/>
            <a:ext cx="29990411" cy="0"/>
          </a:xfrm>
          <a:prstGeom prst="line">
            <a:avLst/>
          </a:prstGeom>
          <a:ln w="120650">
            <a:solidFill>
              <a:srgbClr val="002F6C"/>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2001343" y="17434200"/>
            <a:ext cx="9264711" cy="112599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sp>
        <p:nvSpPr>
          <p:cNvPr id="25" name="Rectangle 24"/>
          <p:cNvSpPr/>
          <p:nvPr/>
        </p:nvSpPr>
        <p:spPr>
          <a:xfrm>
            <a:off x="32747255" y="10000589"/>
            <a:ext cx="9264711" cy="139884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737888" y="29836622"/>
            <a:ext cx="9165892" cy="2359647"/>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457</TotalTime>
  <Words>776</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39</cp:revision>
  <dcterms:created xsi:type="dcterms:W3CDTF">2017-10-06T13:36:28Z</dcterms:created>
  <dcterms:modified xsi:type="dcterms:W3CDTF">2021-05-10T15:11:22Z</dcterms:modified>
</cp:coreProperties>
</file>