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38404800" cy="38404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878E"/>
    <a:srgbClr val="00BBDC"/>
    <a:srgbClr val="006F62"/>
    <a:srgbClr val="E87722"/>
    <a:srgbClr val="1D3C34"/>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23" d="100"/>
          <a:sy n="23" d="100"/>
        </p:scale>
        <p:origin x="1968" y="4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360" y="6285233"/>
            <a:ext cx="32644080" cy="13370560"/>
          </a:xfrm>
        </p:spPr>
        <p:txBody>
          <a:bodyPr anchor="b"/>
          <a:lstStyle>
            <a:lvl1pPr algn="ctr">
              <a:defRPr sz="25200"/>
            </a:lvl1pPr>
          </a:lstStyle>
          <a:p>
            <a:r>
              <a:rPr lang="en-US"/>
              <a:t>Click to edit Master title style</a:t>
            </a:r>
            <a:endParaRPr lang="en-US" dirty="0"/>
          </a:p>
        </p:txBody>
      </p:sp>
      <p:sp>
        <p:nvSpPr>
          <p:cNvPr id="3" name="Subtitle 2"/>
          <p:cNvSpPr>
            <a:spLocks noGrp="1"/>
          </p:cNvSpPr>
          <p:nvPr>
            <p:ph type="subTitle" idx="1"/>
          </p:nvPr>
        </p:nvSpPr>
        <p:spPr>
          <a:xfrm>
            <a:off x="4800600" y="20171413"/>
            <a:ext cx="28803600" cy="9272267"/>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08853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313566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483437" y="2044700"/>
            <a:ext cx="8281035" cy="3254629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640332" y="2044700"/>
            <a:ext cx="24363045" cy="3254629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55910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6636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20330" y="9574541"/>
            <a:ext cx="33124140" cy="15975327"/>
          </a:xfrm>
        </p:spPr>
        <p:txBody>
          <a:bodyPr anchor="b"/>
          <a:lstStyle>
            <a:lvl1pPr>
              <a:defRPr sz="25200"/>
            </a:lvl1pPr>
          </a:lstStyle>
          <a:p>
            <a:r>
              <a:rPr lang="en-US"/>
              <a:t>Click to edit Master title style</a:t>
            </a:r>
            <a:endParaRPr lang="en-US" dirty="0"/>
          </a:p>
        </p:txBody>
      </p:sp>
      <p:sp>
        <p:nvSpPr>
          <p:cNvPr id="3" name="Text Placeholder 2"/>
          <p:cNvSpPr>
            <a:spLocks noGrp="1"/>
          </p:cNvSpPr>
          <p:nvPr>
            <p:ph type="body" idx="1"/>
          </p:nvPr>
        </p:nvSpPr>
        <p:spPr>
          <a:xfrm>
            <a:off x="2620330" y="25701001"/>
            <a:ext cx="33124140" cy="8401047"/>
          </a:xfrm>
        </p:spPr>
        <p:txBody>
          <a:bodyPr/>
          <a:lstStyle>
            <a:lvl1pPr marL="0" indent="0">
              <a:buNone/>
              <a:defRPr sz="10080">
                <a:solidFill>
                  <a:schemeClr val="tx1"/>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099925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640330" y="10223500"/>
            <a:ext cx="16322040" cy="243674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9442430" y="10223500"/>
            <a:ext cx="16322040" cy="243674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977448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044708"/>
            <a:ext cx="33124140" cy="7423153"/>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45336" y="9414513"/>
            <a:ext cx="16247028" cy="4613907"/>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4" name="Content Placeholder 3"/>
          <p:cNvSpPr>
            <a:spLocks noGrp="1"/>
          </p:cNvSpPr>
          <p:nvPr>
            <p:ph sz="half" idx="2"/>
          </p:nvPr>
        </p:nvSpPr>
        <p:spPr>
          <a:xfrm>
            <a:off x="2645336" y="14028420"/>
            <a:ext cx="16247028" cy="20633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9442432" y="9414513"/>
            <a:ext cx="16327042" cy="4613907"/>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6" name="Content Placeholder 5"/>
          <p:cNvSpPr>
            <a:spLocks noGrp="1"/>
          </p:cNvSpPr>
          <p:nvPr>
            <p:ph sz="quarter" idx="4"/>
          </p:nvPr>
        </p:nvSpPr>
        <p:spPr>
          <a:xfrm>
            <a:off x="19442432" y="14028420"/>
            <a:ext cx="16327042" cy="20633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804625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209055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382286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560320"/>
            <a:ext cx="12386548" cy="8961120"/>
          </a:xfrm>
        </p:spPr>
        <p:txBody>
          <a:bodyPr anchor="b"/>
          <a:lstStyle>
            <a:lvl1pPr>
              <a:defRPr sz="13440"/>
            </a:lvl1pPr>
          </a:lstStyle>
          <a:p>
            <a:r>
              <a:rPr lang="en-US"/>
              <a:t>Click to edit Master title style</a:t>
            </a:r>
            <a:endParaRPr lang="en-US" dirty="0"/>
          </a:p>
        </p:txBody>
      </p:sp>
      <p:sp>
        <p:nvSpPr>
          <p:cNvPr id="3" name="Content Placeholder 2"/>
          <p:cNvSpPr>
            <a:spLocks noGrp="1"/>
          </p:cNvSpPr>
          <p:nvPr>
            <p:ph idx="1"/>
          </p:nvPr>
        </p:nvSpPr>
        <p:spPr>
          <a:xfrm>
            <a:off x="16327042" y="5529588"/>
            <a:ext cx="19442430" cy="27292300"/>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645332" y="11521440"/>
            <a:ext cx="12386548" cy="21344893"/>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271705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560320"/>
            <a:ext cx="12386548" cy="8961120"/>
          </a:xfrm>
        </p:spPr>
        <p:txBody>
          <a:bodyPr anchor="b"/>
          <a:lstStyle>
            <a:lvl1pPr>
              <a:defRPr sz="13440"/>
            </a:lvl1pPr>
          </a:lstStyle>
          <a:p>
            <a:r>
              <a:rPr lang="en-US"/>
              <a:t>Click to edit Master title style</a:t>
            </a:r>
            <a:endParaRPr lang="en-US" dirty="0"/>
          </a:p>
        </p:txBody>
      </p:sp>
      <p:sp>
        <p:nvSpPr>
          <p:cNvPr id="3" name="Picture Placeholder 2"/>
          <p:cNvSpPr>
            <a:spLocks noGrp="1" noChangeAspect="1"/>
          </p:cNvSpPr>
          <p:nvPr>
            <p:ph type="pic" idx="1"/>
          </p:nvPr>
        </p:nvSpPr>
        <p:spPr>
          <a:xfrm>
            <a:off x="16327042" y="5529588"/>
            <a:ext cx="19442430" cy="27292300"/>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a:t>Click icon to add picture</a:t>
            </a:r>
            <a:endParaRPr lang="en-US" dirty="0"/>
          </a:p>
        </p:txBody>
      </p:sp>
      <p:sp>
        <p:nvSpPr>
          <p:cNvPr id="4" name="Text Placeholder 3"/>
          <p:cNvSpPr>
            <a:spLocks noGrp="1"/>
          </p:cNvSpPr>
          <p:nvPr>
            <p:ph type="body" sz="half" idx="2"/>
          </p:nvPr>
        </p:nvSpPr>
        <p:spPr>
          <a:xfrm>
            <a:off x="2645332" y="11521440"/>
            <a:ext cx="12386548" cy="21344893"/>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05773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40330" y="2044708"/>
            <a:ext cx="33124140" cy="742315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640330" y="10223500"/>
            <a:ext cx="33124140" cy="2436749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40330" y="35595568"/>
            <a:ext cx="8641080" cy="2044700"/>
          </a:xfrm>
          <a:prstGeom prst="rect">
            <a:avLst/>
          </a:prstGeom>
        </p:spPr>
        <p:txBody>
          <a:bodyPr vert="horz" lIns="91440" tIns="45720" rIns="91440" bIns="45720" rtlCol="0" anchor="ctr"/>
          <a:lstStyle>
            <a:lvl1pPr algn="l">
              <a:defRPr sz="5040">
                <a:solidFill>
                  <a:schemeClr val="tx1">
                    <a:tint val="75000"/>
                  </a:schemeClr>
                </a:solidFill>
              </a:defRPr>
            </a:lvl1pPr>
          </a:lstStyle>
          <a:p>
            <a:fld id="{33F4D72E-D2A3-4604-AA61-F15E56CAB2B4}" type="datetimeFigureOut">
              <a:rPr lang="en-US" smtClean="0"/>
              <a:t>5/11/2021</a:t>
            </a:fld>
            <a:endParaRPr lang="en-US"/>
          </a:p>
        </p:txBody>
      </p:sp>
      <p:sp>
        <p:nvSpPr>
          <p:cNvPr id="5" name="Footer Placeholder 4"/>
          <p:cNvSpPr>
            <a:spLocks noGrp="1"/>
          </p:cNvSpPr>
          <p:nvPr>
            <p:ph type="ftr" sz="quarter" idx="3"/>
          </p:nvPr>
        </p:nvSpPr>
        <p:spPr>
          <a:xfrm>
            <a:off x="12721590" y="35595568"/>
            <a:ext cx="12961620" cy="2044700"/>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7123390" y="35595568"/>
            <a:ext cx="8641080" cy="2044700"/>
          </a:xfrm>
          <a:prstGeom prst="rect">
            <a:avLst/>
          </a:prstGeom>
        </p:spPr>
        <p:txBody>
          <a:bodyPr vert="horz" lIns="91440" tIns="45720" rIns="91440" bIns="45720" rtlCol="0" anchor="ctr"/>
          <a:lstStyle>
            <a:lvl1pPr algn="r">
              <a:defRPr sz="504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410718839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444390" y="4384142"/>
            <a:ext cx="36193928" cy="4824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2000" b="1" dirty="0">
                <a:solidFill>
                  <a:srgbClr val="7C878E"/>
                </a:solidFill>
                <a:latin typeface="Arial" panose="020B0604020202020204" pitchFamily="34" charset="0"/>
                <a:cs typeface="Arial" panose="020B0604020202020204" pitchFamily="34" charset="0"/>
              </a:rPr>
              <a:t>Poster Title – Use Strictly the Minimum </a:t>
            </a:r>
            <a:br>
              <a:rPr lang="en-US" altLang="en-US" sz="12000" b="1" dirty="0">
                <a:solidFill>
                  <a:srgbClr val="7C878E"/>
                </a:solidFill>
                <a:latin typeface="Arial" panose="020B0604020202020204" pitchFamily="34" charset="0"/>
                <a:cs typeface="Arial" panose="020B0604020202020204" pitchFamily="34" charset="0"/>
              </a:rPr>
            </a:br>
            <a:r>
              <a:rPr lang="en-US" altLang="en-US" sz="12000" b="1" dirty="0">
                <a:solidFill>
                  <a:srgbClr val="7C878E"/>
                </a:solidFill>
                <a:latin typeface="Arial" panose="020B0604020202020204" pitchFamily="34" charset="0"/>
                <a:cs typeface="Arial" panose="020B0604020202020204" pitchFamily="34" charset="0"/>
              </a:rPr>
              <a:t>Number of Words</a:t>
            </a:r>
          </a:p>
          <a:p>
            <a:r>
              <a:rPr lang="en-US" altLang="en-US" sz="6750"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6750" dirty="0" err="1">
                <a:solidFill>
                  <a:srgbClr val="4F2C1D"/>
                </a:solidFill>
                <a:latin typeface="Arial" panose="020B0604020202020204" pitchFamily="34" charset="0"/>
                <a:cs typeface="Arial" panose="020B0604020202020204" pitchFamily="34" charset="0"/>
              </a:rPr>
              <a:t>colours</a:t>
            </a:r>
            <a:r>
              <a:rPr lang="en-US" altLang="en-US" sz="6750"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255424" y="35909070"/>
            <a:ext cx="26941790" cy="169686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000" b="1" dirty="0">
                <a:latin typeface="Arial" panose="020B0604020202020204" pitchFamily="34" charset="0"/>
                <a:cs typeface="Arial" panose="020B0604020202020204" pitchFamily="34" charset="0"/>
              </a:rPr>
              <a:t>ACKNOWLEDGEMENTS</a:t>
            </a:r>
          </a:p>
          <a:p>
            <a:pPr>
              <a:spcBef>
                <a:spcPct val="50000"/>
              </a:spcBef>
            </a:pPr>
            <a:r>
              <a:rPr lang="en-AU" altLang="en-US" sz="2100" dirty="0">
                <a:latin typeface="Arial" panose="020B0604020202020204" pitchFamily="34" charset="0"/>
                <a:cs typeface="Arial" panose="020B0604020202020204" pitchFamily="34" charset="0"/>
              </a:rPr>
              <a:t>Just highlight this text and replace with your own text. Replace this with your text. </a:t>
            </a:r>
            <a:endParaRPr lang="en-US" altLang="en-US" sz="3000"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28408921" y="29904173"/>
            <a:ext cx="8630493" cy="413847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CONCLUSION</a:t>
            </a:r>
          </a:p>
          <a:p>
            <a:pPr>
              <a:spcBef>
                <a:spcPct val="50000"/>
              </a:spcBef>
            </a:pPr>
            <a:r>
              <a:rPr lang="en-AU" altLang="en-US"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S206 Medical Services Building 750 </a:t>
            </a:r>
            <a:r>
              <a:rPr lang="en-AU" altLang="en-US" b="1" dirty="0" err="1">
                <a:solidFill>
                  <a:srgbClr val="4F2C1D"/>
                </a:solidFill>
                <a:latin typeface="Arial" panose="020B0604020202020204" pitchFamily="34" charset="0"/>
                <a:cs typeface="Arial" panose="020B0604020202020204" pitchFamily="34" charset="0"/>
              </a:rPr>
              <a:t>Bannatyne</a:t>
            </a:r>
            <a:r>
              <a:rPr lang="en-AU" altLang="en-US"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280823" y="21595251"/>
            <a:ext cx="8410867" cy="1311384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AIM</a:t>
            </a:r>
          </a:p>
          <a:p>
            <a:pPr>
              <a:spcBef>
                <a:spcPct val="20000"/>
              </a:spcBef>
            </a:pPr>
            <a:r>
              <a:rPr lang="en-AU" altLang="en-US"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2800"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2800" dirty="0">
                <a:latin typeface="Arial" panose="020B0604020202020204" pitchFamily="34" charset="0"/>
                <a:cs typeface="Arial" panose="020B0604020202020204" pitchFamily="34" charset="0"/>
              </a:rPr>
              <a:t>Please stick to Arial in various weights (italic, regular, bold) and sizes to remain consistent with the new UM. For more information, please see the UM brand guidelines. </a:t>
            </a:r>
          </a:p>
          <a:p>
            <a:pPr>
              <a:spcBef>
                <a:spcPct val="40000"/>
              </a:spcBef>
            </a:pPr>
            <a:r>
              <a:rPr lang="en-AU" altLang="en-US" sz="2800" dirty="0">
                <a:latin typeface="Arial" panose="020B0604020202020204" pitchFamily="34" charset="0"/>
                <a:cs typeface="Arial" panose="020B0604020202020204" pitchFamily="34" charset="0"/>
              </a:rPr>
              <a:t>The body text / font size should be between 24 and 32 points. Arial font. The title colour above is the </a:t>
            </a:r>
            <a:r>
              <a:rPr lang="en-AU" altLang="en-US" sz="2800">
                <a:latin typeface="Arial" panose="020B0604020202020204" pitchFamily="34" charset="0"/>
                <a:cs typeface="Arial" panose="020B0604020202020204" pitchFamily="34" charset="0"/>
              </a:rPr>
              <a:t>designated Dentistry colour</a:t>
            </a:r>
            <a:r>
              <a:rPr lang="en-AU" altLang="en-US" sz="2800" dirty="0">
                <a:latin typeface="Arial" panose="020B0604020202020204" pitchFamily="34" charset="0"/>
                <a:cs typeface="Arial" panose="020B0604020202020204" pitchFamily="34" charset="0"/>
              </a:rPr>
              <a:t>.</a:t>
            </a:r>
          </a:p>
          <a:p>
            <a:pPr>
              <a:spcBef>
                <a:spcPct val="40000"/>
              </a:spcBef>
            </a:pPr>
            <a:r>
              <a:rPr lang="en-AU" altLang="en-US" sz="2800" dirty="0">
                <a:latin typeface="Arial" panose="020B0604020202020204" pitchFamily="34" charset="0"/>
                <a:cs typeface="Arial" panose="020B0604020202020204" pitchFamily="34" charset="0"/>
              </a:rPr>
              <a:t>Keep body text left-aligned, do </a:t>
            </a:r>
            <a:r>
              <a:rPr lang="en-AU" altLang="en-US" sz="2800" b="1" dirty="0">
                <a:latin typeface="Arial" panose="020B0604020202020204" pitchFamily="34" charset="0"/>
                <a:cs typeface="Arial" panose="020B0604020202020204" pitchFamily="34" charset="0"/>
              </a:rPr>
              <a:t>not</a:t>
            </a:r>
            <a:r>
              <a:rPr lang="en-AU" altLang="en-US" sz="2800" dirty="0">
                <a:latin typeface="Arial" panose="020B0604020202020204" pitchFamily="34" charset="0"/>
                <a:cs typeface="Arial" panose="020B0604020202020204" pitchFamily="34" charset="0"/>
              </a:rPr>
              <a:t> justify text.</a:t>
            </a:r>
          </a:p>
          <a:p>
            <a:pPr>
              <a:spcBef>
                <a:spcPct val="40000"/>
              </a:spcBef>
            </a:pPr>
            <a:r>
              <a:rPr lang="en-AU" altLang="en-US" sz="2800"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sz="2800" dirty="0">
                <a:latin typeface="Arial" panose="020B0604020202020204" pitchFamily="34" charset="0"/>
                <a:cs typeface="Arial" panose="020B0604020202020204" pitchFamily="34" charset="0"/>
              </a:rPr>
              <a:t>Use the line separator if desired. Keep the same grey colour as the title.</a:t>
            </a:r>
          </a:p>
          <a:p>
            <a:pPr>
              <a:spcBef>
                <a:spcPct val="40000"/>
              </a:spcBef>
            </a:pPr>
            <a:r>
              <a:rPr lang="en-AU" altLang="en-US" sz="2800" dirty="0">
                <a:latin typeface="Arial" panose="020B0604020202020204" pitchFamily="34" charset="0"/>
                <a:cs typeface="Arial" panose="020B0604020202020204" pitchFamily="34" charset="0"/>
              </a:rPr>
              <a:t>The </a:t>
            </a:r>
            <a:r>
              <a:rPr lang="en-AU" altLang="en-US" sz="2800" dirty="0" err="1">
                <a:latin typeface="Arial" panose="020B0604020202020204" pitchFamily="34" charset="0"/>
                <a:cs typeface="Arial" panose="020B0604020202020204" pitchFamily="34" charset="0"/>
              </a:rPr>
              <a:t>Rady</a:t>
            </a:r>
            <a:r>
              <a:rPr lang="en-AU" altLang="en-US" sz="2800"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322106" y="12635129"/>
            <a:ext cx="8328302" cy="820556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INTRODUCTION</a:t>
            </a:r>
          </a:p>
          <a:p>
            <a:pPr>
              <a:spcBef>
                <a:spcPct val="50000"/>
              </a:spcBef>
            </a:pPr>
            <a:r>
              <a:rPr lang="en-AU" altLang="en-US" sz="2800"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2800"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2800"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8ftx4ft in the USA). Do not make your poster bigger than necessary just to fill that given size.</a:t>
            </a:r>
            <a:endParaRPr lang="en-US" altLang="en-US" sz="2800"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10238529" y="12610635"/>
            <a:ext cx="8630492" cy="898461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2800"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Re-write your paper into poster format </a:t>
            </a:r>
            <a:r>
              <a:rPr lang="en-AU" altLang="en-US" sz="2800" dirty="0" err="1">
                <a:latin typeface="Arial" panose="020B0604020202020204" pitchFamily="34" charset="0"/>
                <a:cs typeface="Arial" panose="020B0604020202020204" pitchFamily="34" charset="0"/>
              </a:rPr>
              <a:t>ie</a:t>
            </a:r>
            <a:r>
              <a:rPr lang="en-AU" altLang="en-US" sz="2800" dirty="0">
                <a:latin typeface="Arial" panose="020B0604020202020204" pitchFamily="34" charset="0"/>
                <a:cs typeface="Arial" panose="020B0604020202020204" pitchFamily="34" charset="0"/>
              </a:rPr>
              <a:t>.</a:t>
            </a:r>
            <a:br>
              <a:rPr lang="en-AU" altLang="en-US" sz="2800" dirty="0">
                <a:latin typeface="Arial" panose="020B0604020202020204" pitchFamily="34" charset="0"/>
                <a:cs typeface="Arial" panose="020B0604020202020204" pitchFamily="34" charset="0"/>
              </a:rPr>
            </a:br>
            <a:r>
              <a:rPr lang="en-AU" altLang="en-US" sz="2800"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Never do whole sentences in capitals or underline to stress your point, use </a:t>
            </a:r>
            <a:r>
              <a:rPr lang="en-AU" altLang="en-US" sz="2800" b="1" dirty="0">
                <a:latin typeface="Arial" panose="020B0604020202020204" pitchFamily="34" charset="0"/>
                <a:cs typeface="Arial" panose="020B0604020202020204" pitchFamily="34" charset="0"/>
              </a:rPr>
              <a:t>bold</a:t>
            </a:r>
            <a:r>
              <a:rPr lang="en-AU" altLang="en-US" sz="2800"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Spell check and get someone else to proof-read.</a:t>
            </a:r>
            <a:endParaRPr lang="en-US" altLang="en-US" sz="2800"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19276670" y="12602468"/>
            <a:ext cx="8920544" cy="21687532"/>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RESULTS</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2800" dirty="0">
                <a:latin typeface="Arial" panose="020B0604020202020204" pitchFamily="34" charset="0"/>
                <a:cs typeface="Arial" panose="020B0604020202020204" pitchFamily="34" charset="0"/>
              </a:rPr>
              <a:t>Images such as photographs, graphs, diagrams, logos, </a:t>
            </a:r>
            <a:r>
              <a:rPr lang="en-AU" altLang="en-US" sz="2800" dirty="0" err="1">
                <a:latin typeface="Arial" panose="020B0604020202020204" pitchFamily="34" charset="0"/>
                <a:cs typeface="Arial" panose="020B0604020202020204" pitchFamily="34" charset="0"/>
              </a:rPr>
              <a:t>etc</a:t>
            </a:r>
            <a:r>
              <a:rPr lang="en-AU" altLang="en-US" sz="2800" dirty="0">
                <a:latin typeface="Arial" panose="020B0604020202020204" pitchFamily="34" charset="0"/>
                <a:cs typeface="Arial" panose="020B0604020202020204" pitchFamily="34" charset="0"/>
              </a:rPr>
              <a:t>, can be added to the poster.</a:t>
            </a:r>
          </a:p>
          <a:p>
            <a:pPr>
              <a:spcBef>
                <a:spcPct val="50000"/>
              </a:spcBef>
            </a:pPr>
            <a:r>
              <a:rPr lang="en-AU" altLang="en-US" sz="2800"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2800"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2800" b="1" dirty="0">
                <a:latin typeface="Arial" panose="020B0604020202020204" pitchFamily="34" charset="0"/>
                <a:cs typeface="Arial" panose="020B0604020202020204" pitchFamily="34" charset="0"/>
              </a:rPr>
              <a:t>Be aware</a:t>
            </a:r>
            <a:r>
              <a:rPr lang="en-AU" altLang="en-US" sz="2800"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2800" dirty="0">
                <a:latin typeface="Arial" panose="020B0604020202020204" pitchFamily="34" charset="0"/>
                <a:cs typeface="Arial" panose="020B0604020202020204" pitchFamily="34" charset="0"/>
              </a:rPr>
              <a:t>Do </a:t>
            </a:r>
            <a:r>
              <a:rPr lang="en-AU" altLang="en-US" sz="2800" b="1" dirty="0">
                <a:latin typeface="Arial" panose="020B0604020202020204" pitchFamily="34" charset="0"/>
                <a:cs typeface="Arial" panose="020B0604020202020204" pitchFamily="34" charset="0"/>
              </a:rPr>
              <a:t>not </a:t>
            </a:r>
            <a:r>
              <a:rPr lang="en-AU" altLang="en-US" sz="2800" dirty="0">
                <a:latin typeface="Arial" panose="020B0604020202020204" pitchFamily="34" charset="0"/>
                <a:cs typeface="Arial" panose="020B0604020202020204" pitchFamily="34" charset="0"/>
              </a:rPr>
              <a:t>use images from the web.</a:t>
            </a:r>
          </a:p>
          <a:p>
            <a:pPr>
              <a:spcBef>
                <a:spcPct val="50000"/>
              </a:spcBef>
            </a:pPr>
            <a:endParaRPr lang="en-AU" altLang="en-US" sz="2800" dirty="0">
              <a:latin typeface="Arial" panose="020B0604020202020204" pitchFamily="34" charset="0"/>
              <a:cs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2800"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2800" dirty="0">
                <a:latin typeface="Arial" panose="020B0604020202020204" pitchFamily="34" charset="0"/>
                <a:cs typeface="Arial" panose="020B0604020202020204" pitchFamily="34" charset="0"/>
              </a:rPr>
              <a:t>Graphs done in a scientific graphing programs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Sigma Plot, Prism, SPSS, </a:t>
            </a:r>
            <a:r>
              <a:rPr lang="en-AU" altLang="en-US" sz="2800" dirty="0" err="1">
                <a:latin typeface="Arial" panose="020B0604020202020204" pitchFamily="34" charset="0"/>
                <a:cs typeface="Arial" panose="020B0604020202020204" pitchFamily="34" charset="0"/>
              </a:rPr>
              <a:t>Statistica</a:t>
            </a:r>
            <a:r>
              <a:rPr lang="en-AU" altLang="en-US" sz="2800" dirty="0">
                <a:latin typeface="Arial" panose="020B0604020202020204" pitchFamily="34" charset="0"/>
                <a:cs typeface="Arial" panose="020B0604020202020204" pitchFamily="34" charset="0"/>
              </a:rPr>
              <a:t>) should be saved as JPEG or TIFF if possible. For more information call Wayne Foster IST </a:t>
            </a:r>
            <a:r>
              <a:rPr lang="en-AU" altLang="en-US" sz="2800" dirty="0" err="1">
                <a:latin typeface="Arial" panose="020B0604020202020204" pitchFamily="34" charset="0"/>
                <a:cs typeface="Arial" panose="020B0604020202020204" pitchFamily="34" charset="0"/>
              </a:rPr>
              <a:t>Bannatyne</a:t>
            </a:r>
            <a:r>
              <a:rPr lang="en-AU" altLang="en-US" sz="2800" dirty="0">
                <a:latin typeface="Arial" panose="020B0604020202020204" pitchFamily="34" charset="0"/>
                <a:cs typeface="Arial" panose="020B0604020202020204" pitchFamily="34" charset="0"/>
              </a:rPr>
              <a:t> campus.</a:t>
            </a:r>
          </a:p>
          <a:p>
            <a:pPr>
              <a:spcBef>
                <a:spcPct val="50000"/>
              </a:spcBef>
            </a:pPr>
            <a:endParaRPr lang="en-AU" altLang="en-US" sz="2800"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rPr>
              <a:t>Printing and Laminating</a:t>
            </a:r>
          </a:p>
          <a:p>
            <a:pPr>
              <a:spcBef>
                <a:spcPct val="50000"/>
              </a:spcBef>
            </a:pPr>
            <a:r>
              <a:rPr lang="en-AU" altLang="en-US" sz="2800"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2800"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2800" dirty="0">
                <a:latin typeface="Arial" panose="020B0604020202020204" pitchFamily="34" charset="0"/>
              </a:rPr>
              <a:t>Simply highlight this text and replace.</a:t>
            </a:r>
          </a:p>
          <a:p>
            <a:pPr>
              <a:spcBef>
                <a:spcPct val="50000"/>
              </a:spcBef>
            </a:pPr>
            <a:endParaRPr lang="en-AU" altLang="en-US" sz="2800" dirty="0">
              <a:latin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rPr>
              <a:t>Cost</a:t>
            </a:r>
          </a:p>
          <a:p>
            <a:pPr>
              <a:spcBef>
                <a:spcPct val="50000"/>
              </a:spcBef>
            </a:pPr>
            <a:r>
              <a:rPr lang="en-AU" altLang="en-US" sz="2800" dirty="0">
                <a:solidFill>
                  <a:srgbClr val="000000"/>
                </a:solidFill>
                <a:latin typeface="Arial" panose="020B0604020202020204" pitchFamily="34" charset="0"/>
                <a:cs typeface="Arial" panose="020B0604020202020204" pitchFamily="34" charset="0"/>
              </a:rPr>
              <a:t>For poster-printing and laminating charges: </a:t>
            </a:r>
            <a:r>
              <a:rPr lang="en-US" altLang="en-US" sz="2800" dirty="0">
                <a:solidFill>
                  <a:srgbClr val="000000"/>
                </a:solidFill>
                <a:latin typeface="Arial" panose="020B0604020202020204" pitchFamily="34" charset="0"/>
                <a:cs typeface="Arial" panose="020B0604020202020204" pitchFamily="34" charset="0"/>
              </a:rPr>
              <a:t>Both the Fort Garry and </a:t>
            </a:r>
            <a:r>
              <a:rPr lang="en-US" altLang="en-US" sz="2800" dirty="0" err="1">
                <a:solidFill>
                  <a:srgbClr val="000000"/>
                </a:solidFill>
                <a:latin typeface="Arial" panose="020B0604020202020204" pitchFamily="34" charset="0"/>
                <a:cs typeface="Arial" panose="020B0604020202020204" pitchFamily="34" charset="0"/>
              </a:rPr>
              <a:t>Bannatyne</a:t>
            </a:r>
            <a:r>
              <a:rPr lang="en-US" altLang="en-US" sz="2800" dirty="0">
                <a:solidFill>
                  <a:srgbClr val="000000"/>
                </a:solidFill>
                <a:latin typeface="Arial" panose="020B0604020202020204" pitchFamily="34" charset="0"/>
                <a:cs typeface="Arial" panose="020B0604020202020204" pitchFamily="34" charset="0"/>
              </a:rPr>
              <a:t> Campuses offer poster printing services: </a:t>
            </a:r>
            <a:r>
              <a:rPr lang="en-US" altLang="en-US" sz="2800"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2800" dirty="0">
                <a:solidFill>
                  <a:srgbClr val="000000"/>
                </a:solidFill>
                <a:latin typeface="Arial" panose="020B0604020202020204" pitchFamily="34" charset="0"/>
                <a:cs typeface="Arial" panose="020B0604020202020204" pitchFamily="34" charset="0"/>
              </a:rPr>
              <a:t>  </a:t>
            </a:r>
            <a:endParaRPr lang="en-AU" altLang="en-US" sz="2800"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dirty="0">
              <a:latin typeface="Arial" panose="020B0604020202020204" pitchFamily="34" charset="0"/>
            </a:endParaRPr>
          </a:p>
          <a:p>
            <a:pPr>
              <a:spcBef>
                <a:spcPct val="50000"/>
              </a:spcBef>
            </a:pPr>
            <a:endParaRPr lang="en-US" altLang="en-US" dirty="0">
              <a:latin typeface="Arial" panose="020B0604020202020204" pitchFamily="34" charset="0"/>
            </a:endParaRPr>
          </a:p>
          <a:p>
            <a:pPr>
              <a:spcBef>
                <a:spcPct val="50000"/>
              </a:spcBef>
            </a:pPr>
            <a:endParaRPr lang="en-US" altLang="en-US"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293315" y="9972054"/>
            <a:ext cx="31203900"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800" b="1" dirty="0">
                <a:latin typeface="Arial" panose="020B0604020202020204" pitchFamily="34" charset="0"/>
              </a:rPr>
              <a:t>Author’s Name/s Goes Here, Author’s Name/s Goes Here, Author’s Name/s Goes Here</a:t>
            </a:r>
          </a:p>
          <a:p>
            <a:pPr>
              <a:spcBef>
                <a:spcPct val="20000"/>
              </a:spcBef>
            </a:pPr>
            <a:r>
              <a:rPr lang="en-GB" altLang="en-US" sz="4200" dirty="0">
                <a:latin typeface="Arial" panose="020B0604020202020204" pitchFamily="34" charset="0"/>
              </a:rPr>
              <a:t>Address/</a:t>
            </a:r>
            <a:r>
              <a:rPr lang="en-GB" altLang="en-US" sz="4200" dirty="0" err="1">
                <a:latin typeface="Arial" panose="020B0604020202020204" pitchFamily="34" charset="0"/>
              </a:rPr>
              <a:t>es</a:t>
            </a:r>
            <a:r>
              <a:rPr lang="en-GB" altLang="en-US" sz="4200" dirty="0">
                <a:latin typeface="Arial" panose="020B0604020202020204" pitchFamily="34" charset="0"/>
              </a:rPr>
              <a:t> Goes Here, Address/</a:t>
            </a:r>
            <a:r>
              <a:rPr lang="en-GB" altLang="en-US" sz="4200" dirty="0" err="1">
                <a:latin typeface="Arial" panose="020B0604020202020204" pitchFamily="34" charset="0"/>
              </a:rPr>
              <a:t>es</a:t>
            </a:r>
            <a:r>
              <a:rPr lang="en-GB" altLang="en-US" sz="4200" dirty="0">
                <a:latin typeface="Arial" panose="020B0604020202020204" pitchFamily="34" charset="0"/>
              </a:rPr>
              <a:t> Goes Here, Address/</a:t>
            </a:r>
            <a:r>
              <a:rPr lang="en-GB" altLang="en-US" sz="4200" dirty="0" err="1">
                <a:latin typeface="Arial" panose="020B0604020202020204" pitchFamily="34" charset="0"/>
              </a:rPr>
              <a:t>es</a:t>
            </a:r>
            <a:r>
              <a:rPr lang="en-GB" altLang="en-US" sz="4200" dirty="0">
                <a:latin typeface="Arial" panose="020B0604020202020204" pitchFamily="34" charset="0"/>
              </a:rPr>
              <a:t> Goes Here</a:t>
            </a:r>
          </a:p>
        </p:txBody>
      </p:sp>
      <p:sp>
        <p:nvSpPr>
          <p:cNvPr id="15" name="Rectangle 1059"/>
          <p:cNvSpPr>
            <a:spLocks noChangeArrowheads="1"/>
          </p:cNvSpPr>
          <p:nvPr/>
        </p:nvSpPr>
        <p:spPr bwMode="auto">
          <a:xfrm>
            <a:off x="1352966" y="1077887"/>
            <a:ext cx="17352373" cy="869599"/>
          </a:xfrm>
          <a:prstGeom prst="rect">
            <a:avLst/>
          </a:prstGeom>
          <a:noFill/>
          <a:ln>
            <a:noFill/>
          </a:ln>
          <a:effec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600" dirty="0">
                <a:solidFill>
                  <a:srgbClr val="4F2C1D"/>
                </a:solidFill>
                <a:latin typeface="Arial" panose="020B0604020202020204" pitchFamily="34" charset="0"/>
                <a:cs typeface="Arial" panose="020B0604020202020204" pitchFamily="34" charset="0"/>
              </a:rPr>
              <a:t>RFHS / </a:t>
            </a:r>
            <a:r>
              <a:rPr lang="en-US" altLang="en-US" sz="3600" b="1" dirty="0">
                <a:solidFill>
                  <a:srgbClr val="4F2C1D"/>
                </a:solidFill>
                <a:latin typeface="Arial" panose="020B0604020202020204" pitchFamily="34" charset="0"/>
                <a:cs typeface="Arial" panose="020B0604020202020204" pitchFamily="34" charset="0"/>
              </a:rPr>
              <a:t>Dr. Gerald </a:t>
            </a:r>
            <a:r>
              <a:rPr lang="en-US" altLang="en-US" sz="3600" b="1" dirty="0" err="1">
                <a:solidFill>
                  <a:srgbClr val="4F2C1D"/>
                </a:solidFill>
                <a:latin typeface="Arial" panose="020B0604020202020204" pitchFamily="34" charset="0"/>
                <a:cs typeface="Arial" panose="020B0604020202020204" pitchFamily="34" charset="0"/>
              </a:rPr>
              <a:t>Niznick</a:t>
            </a:r>
            <a:r>
              <a:rPr lang="en-US" altLang="en-US" sz="3600" b="1" dirty="0">
                <a:solidFill>
                  <a:srgbClr val="4F2C1D"/>
                </a:solidFill>
                <a:latin typeface="Arial" panose="020B0604020202020204" pitchFamily="34" charset="0"/>
                <a:cs typeface="Arial" panose="020B0604020202020204" pitchFamily="34" charset="0"/>
              </a:rPr>
              <a:t> College of Dentistry</a:t>
            </a:r>
          </a:p>
        </p:txBody>
      </p:sp>
      <p:cxnSp>
        <p:nvCxnSpPr>
          <p:cNvPr id="16" name="Straight Connector 15"/>
          <p:cNvCxnSpPr/>
          <p:nvPr/>
        </p:nvCxnSpPr>
        <p:spPr>
          <a:xfrm>
            <a:off x="1616528" y="9603537"/>
            <a:ext cx="35049279" cy="0"/>
          </a:xfrm>
          <a:prstGeom prst="line">
            <a:avLst/>
          </a:prstGeom>
          <a:ln w="120650">
            <a:solidFill>
              <a:srgbClr val="7C878E"/>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542362" y="20900049"/>
            <a:ext cx="8108046" cy="0"/>
          </a:xfrm>
          <a:prstGeom prst="line">
            <a:avLst/>
          </a:prstGeom>
          <a:ln w="120650">
            <a:solidFill>
              <a:srgbClr val="7C878E"/>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28645652" y="29413590"/>
            <a:ext cx="8108046" cy="0"/>
          </a:xfrm>
          <a:prstGeom prst="line">
            <a:avLst/>
          </a:prstGeom>
          <a:ln w="120650">
            <a:solidFill>
              <a:srgbClr val="7C878E"/>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444391" y="35663971"/>
            <a:ext cx="26241610" cy="0"/>
          </a:xfrm>
          <a:prstGeom prst="line">
            <a:avLst/>
          </a:prstGeom>
          <a:ln w="120650">
            <a:solidFill>
              <a:srgbClr val="7C878E"/>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0501176" y="21840347"/>
            <a:ext cx="8106622" cy="1218031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645652" y="35786120"/>
            <a:ext cx="8020156" cy="2064691"/>
          </a:xfrm>
          <a:prstGeom prst="rect">
            <a:avLst/>
          </a:prstGeom>
        </p:spPr>
      </p:pic>
      <p:sp>
        <p:nvSpPr>
          <p:cNvPr id="22" name="Rectangle 21">
            <a:extLst>
              <a:ext uri="{FF2B5EF4-FFF2-40B4-BE49-F238E27FC236}">
                <a16:creationId xmlns:a16="http://schemas.microsoft.com/office/drawing/2014/main" id="{2013FEE1-E861-4582-BA50-D853CF9504AA}"/>
              </a:ext>
            </a:extLst>
          </p:cNvPr>
          <p:cNvSpPr/>
          <p:nvPr/>
        </p:nvSpPr>
        <p:spPr>
          <a:xfrm>
            <a:off x="28606891" y="12975619"/>
            <a:ext cx="8106622" cy="961768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3" name="Rectangle 22">
            <a:extLst>
              <a:ext uri="{FF2B5EF4-FFF2-40B4-BE49-F238E27FC236}">
                <a16:creationId xmlns:a16="http://schemas.microsoft.com/office/drawing/2014/main" id="{EFB06412-45AA-45CF-BAB4-7A9A3F3D6F51}"/>
              </a:ext>
            </a:extLst>
          </p:cNvPr>
          <p:cNvSpPr/>
          <p:nvPr/>
        </p:nvSpPr>
        <p:spPr>
          <a:xfrm>
            <a:off x="28606891" y="23083883"/>
            <a:ext cx="8106622" cy="582227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608</TotalTime>
  <Words>744</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46</cp:revision>
  <dcterms:created xsi:type="dcterms:W3CDTF">2017-10-06T13:36:28Z</dcterms:created>
  <dcterms:modified xsi:type="dcterms:W3CDTF">2021-05-11T14:15:40Z</dcterms:modified>
</cp:coreProperties>
</file>