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46" r:id="rId3"/>
    <p:sldId id="320" r:id="rId4"/>
    <p:sldId id="323" r:id="rId5"/>
    <p:sldId id="322" r:id="rId6"/>
    <p:sldId id="324" r:id="rId7"/>
    <p:sldId id="327" r:id="rId8"/>
    <p:sldId id="325" r:id="rId9"/>
    <p:sldId id="326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0" r:id="rId22"/>
    <p:sldId id="341" r:id="rId23"/>
    <p:sldId id="342" r:id="rId24"/>
    <p:sldId id="347" r:id="rId25"/>
    <p:sldId id="318" r:id="rId26"/>
    <p:sldId id="345" r:id="rId27"/>
    <p:sldId id="344" r:id="rId28"/>
    <p:sldId id="274" r:id="rId29"/>
  </p:sldIdLst>
  <p:sldSz cx="9756775" cy="7315200"/>
  <p:notesSz cx="7315200" cy="9601200"/>
  <p:custDataLst>
    <p:tags r:id="rId32"/>
  </p:custDataLst>
  <p:defaultTextStyle>
    <a:defPPr>
      <a:defRPr lang="en-US"/>
    </a:defPPr>
    <a:lvl1pPr marL="0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7682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75365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63046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50728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38411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26093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13776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01458" algn="l" defTabSz="97536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CCD"/>
    <a:srgbClr val="7DD503"/>
    <a:srgbClr val="009600"/>
    <a:srgbClr val="020CCE"/>
    <a:srgbClr val="00AC00"/>
    <a:srgbClr val="008000"/>
    <a:srgbClr val="6BC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54" autoAdjust="0"/>
  </p:normalViewPr>
  <p:slideViewPr>
    <p:cSldViewPr>
      <p:cViewPr varScale="1">
        <p:scale>
          <a:sx n="90" d="100"/>
          <a:sy n="90" d="100"/>
        </p:scale>
        <p:origin x="2040" y="90"/>
      </p:cViewPr>
      <p:guideLst>
        <p:guide orient="horz" pos="2304"/>
        <p:guide pos="30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5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/>
          <a:lstStyle>
            <a:lvl1pPr algn="r">
              <a:defRPr sz="1200"/>
            </a:lvl1pPr>
          </a:lstStyle>
          <a:p>
            <a:fld id="{7389CAA0-9221-450F-B762-03C238A77EB0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 anchor="b"/>
          <a:lstStyle>
            <a:lvl1pPr algn="r">
              <a:defRPr sz="1200"/>
            </a:lvl1pPr>
          </a:lstStyle>
          <a:p>
            <a:fld id="{4CF04BC3-4E87-471B-BC04-8137351788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5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/>
          <a:lstStyle>
            <a:lvl1pPr algn="r">
              <a:defRPr sz="1200"/>
            </a:lvl1pPr>
          </a:lstStyle>
          <a:p>
            <a:fld id="{0FAE0FC3-C3C7-4270-B7D0-4FCA89844291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250" tIns="48626" rIns="97250" bIns="486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7250" tIns="48626" rIns="97250" bIns="48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7250" tIns="48626" rIns="97250" bIns="48626" rtlCol="0" anchor="b"/>
          <a:lstStyle>
            <a:lvl1pPr algn="r">
              <a:defRPr sz="1200"/>
            </a:lvl1pPr>
          </a:lstStyle>
          <a:p>
            <a:fld id="{2D0F1920-51E0-4B39-8B57-41808AA8B9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8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7682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75365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63046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50728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38411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6093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13776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01458" algn="l" defTabSz="9753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247D9-7575-4C32-B2F6-C87521C556B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0CA66-1891-4D84-9EDB-23D1CF12A04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45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933600-D51A-4CAE-9EB4-729FBD24B07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61C03-D5F6-4A81-A51A-F6C452FC9D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160B09-7317-430E-ABEB-91C665D6C93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D4C860-B4F8-41EC-A5E9-29CF2E84060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B4C2F-DB50-4213-AAFD-BD4CB48B4E1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6B4C2F-DB50-4213-AAFD-BD4CB48B4E1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8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28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26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98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50CA66-1891-4D84-9EDB-23D1CF12A0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3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49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F1920-51E0-4B39-8B57-41808AA8B9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50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A1B046-2F1F-48B6-A453-59264027C4B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407F9-DEC2-4181-A736-930D7EC0B8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21A897-1689-42A6-B05F-EFD7212E485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DBF337-EA69-4118-A8CA-36745FD65CA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707437" y="0"/>
            <a:ext cx="764280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White">
          <a:xfrm>
            <a:off x="3089645" y="4307840"/>
            <a:ext cx="6423210" cy="487680"/>
          </a:xfrm>
          <a:solidFill>
            <a:schemeClr val="tx1"/>
          </a:solidFill>
        </p:spPr>
        <p:txBody>
          <a:bodyPr/>
          <a:lstStyle>
            <a:lvl1pPr marL="0" indent="0">
              <a:buFont typeface="Wingdings" pitchFamily="2" charset="2"/>
              <a:buNone/>
              <a:defRPr sz="29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87840" y="6827522"/>
            <a:ext cx="2276581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33566" y="6827522"/>
            <a:ext cx="3089646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92356" y="6827522"/>
            <a:ext cx="2276581" cy="34205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131386" y="5882641"/>
            <a:ext cx="1253356" cy="79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>
            <a:spAutoFit/>
          </a:bodyPr>
          <a:lstStyle/>
          <a:p>
            <a:r>
              <a:rPr lang="en-US" sz="1700" b="1" dirty="0"/>
              <a:t>Company</a:t>
            </a:r>
          </a:p>
          <a:p>
            <a:r>
              <a:rPr lang="en-US" sz="2800" b="1" dirty="0"/>
              <a:t>LOGO</a:t>
            </a: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ltGray">
          <a:xfrm>
            <a:off x="6291089" y="0"/>
            <a:ext cx="3465688" cy="29667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0327" y="2485816"/>
            <a:ext cx="9726286" cy="382693"/>
            <a:chOff x="3827" y="1468"/>
            <a:chExt cx="1927" cy="226"/>
          </a:xfrm>
        </p:grpSpPr>
        <p:sp>
          <p:nvSpPr>
            <p:cNvPr id="3126" name="Line 54"/>
            <p:cNvSpPr>
              <a:spLocks noChangeShapeType="1"/>
            </p:cNvSpPr>
            <p:nvPr/>
          </p:nvSpPr>
          <p:spPr bwMode="white">
            <a:xfrm>
              <a:off x="3827" y="1468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55"/>
            <p:cNvSpPr>
              <a:spLocks noChangeShapeType="1"/>
            </p:cNvSpPr>
            <p:nvPr/>
          </p:nvSpPr>
          <p:spPr bwMode="white">
            <a:xfrm>
              <a:off x="3827" y="1540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56"/>
            <p:cNvSpPr>
              <a:spLocks noChangeShapeType="1"/>
            </p:cNvSpPr>
            <p:nvPr/>
          </p:nvSpPr>
          <p:spPr bwMode="white">
            <a:xfrm>
              <a:off x="3827" y="1616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57"/>
            <p:cNvSpPr>
              <a:spLocks noChangeShapeType="1"/>
            </p:cNvSpPr>
            <p:nvPr/>
          </p:nvSpPr>
          <p:spPr bwMode="white">
            <a:xfrm>
              <a:off x="3827" y="1694"/>
              <a:ext cx="1927" cy="0"/>
            </a:xfrm>
            <a:prstGeom prst="line">
              <a:avLst/>
            </a:prstGeom>
            <a:noFill/>
            <a:ln w="1905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32" name="Rectangle 60"/>
          <p:cNvSpPr>
            <a:spLocks noChangeArrowheads="1"/>
          </p:cNvSpPr>
          <p:nvPr/>
        </p:nvSpPr>
        <p:spPr bwMode="black">
          <a:xfrm>
            <a:off x="0" y="292608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gray">
          <a:xfrm>
            <a:off x="3089646" y="3004109"/>
            <a:ext cx="6667129" cy="731520"/>
          </a:xfrm>
          <a:prstGeom prst="rect">
            <a:avLst/>
          </a:prstGeom>
          <a:solidFill>
            <a:srgbClr val="7DD50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3333565" y="3007360"/>
            <a:ext cx="6179291" cy="73152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0" name="Picture 19" descr="mouse2.jpg"/>
          <p:cNvPicPr>
            <a:picLocks noChangeAspect="1"/>
          </p:cNvPicPr>
          <p:nvPr userDrawn="1"/>
        </p:nvPicPr>
        <p:blipFill>
          <a:blip r:embed="rId2" cstate="print"/>
          <a:srcRect l="20616"/>
          <a:stretch>
            <a:fillRect/>
          </a:stretch>
        </p:blipFill>
        <p:spPr>
          <a:xfrm>
            <a:off x="81307" y="79979"/>
            <a:ext cx="3089646" cy="2846102"/>
          </a:xfrm>
          <a:prstGeom prst="rect">
            <a:avLst/>
          </a:prstGeom>
        </p:spPr>
      </p:pic>
      <p:pic>
        <p:nvPicPr>
          <p:cNvPr id="23" name="Picture 22" descr="laptop_2.jpg"/>
          <p:cNvPicPr>
            <a:picLocks noChangeAspect="1"/>
          </p:cNvPicPr>
          <p:nvPr userDrawn="1"/>
        </p:nvPicPr>
        <p:blipFill>
          <a:blip r:embed="rId3" cstate="print"/>
          <a:srcRect r="5000"/>
          <a:stretch>
            <a:fillRect/>
          </a:stretch>
        </p:blipFill>
        <p:spPr>
          <a:xfrm>
            <a:off x="3170953" y="0"/>
            <a:ext cx="3089646" cy="2926080"/>
          </a:xfrm>
          <a:prstGeom prst="rect">
            <a:avLst/>
          </a:prstGeom>
        </p:spPr>
      </p:pic>
      <p:sp>
        <p:nvSpPr>
          <p:cNvPr id="19" name="Rectangle 60"/>
          <p:cNvSpPr>
            <a:spLocks noChangeArrowheads="1"/>
          </p:cNvSpPr>
          <p:nvPr userDrawn="1"/>
        </p:nvSpPr>
        <p:spPr bwMode="black">
          <a:xfrm>
            <a:off x="0" y="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 userDrawn="1"/>
        </p:nvSpPr>
        <p:spPr bwMode="black">
          <a:xfrm>
            <a:off x="-1" y="0"/>
            <a:ext cx="97568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2" name="Rectangle 60"/>
          <p:cNvSpPr>
            <a:spLocks noChangeArrowheads="1"/>
          </p:cNvSpPr>
          <p:nvPr userDrawn="1"/>
        </p:nvSpPr>
        <p:spPr bwMode="black">
          <a:xfrm>
            <a:off x="3089646" y="0"/>
            <a:ext cx="81307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4" name="Rectangle 60"/>
          <p:cNvSpPr>
            <a:spLocks noChangeArrowheads="1"/>
          </p:cNvSpPr>
          <p:nvPr userDrawn="1"/>
        </p:nvSpPr>
        <p:spPr bwMode="black">
          <a:xfrm>
            <a:off x="6260598" y="0"/>
            <a:ext cx="81307" cy="292608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5620" y="243841"/>
            <a:ext cx="2235929" cy="6499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839" y="243841"/>
            <a:ext cx="6545170" cy="6499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3113" y="243840"/>
            <a:ext cx="6748436" cy="568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7840" y="1381761"/>
            <a:ext cx="8781098" cy="536109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7840" y="6956216"/>
            <a:ext cx="2276581" cy="260773"/>
          </a:xfrm>
        </p:spPr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3566" y="6956216"/>
            <a:ext cx="3089646" cy="26077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2356" y="6956216"/>
            <a:ext cx="2276581" cy="260773"/>
          </a:xfrm>
        </p:spPr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18" y="4700694"/>
            <a:ext cx="8293259" cy="145288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718" y="3100496"/>
            <a:ext cx="8293259" cy="16001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87682" indent="0">
              <a:buNone/>
              <a:defRPr sz="1900"/>
            </a:lvl2pPr>
            <a:lvl3pPr marL="975365" indent="0">
              <a:buNone/>
              <a:defRPr sz="1700"/>
            </a:lvl3pPr>
            <a:lvl4pPr marL="1463046" indent="0">
              <a:buNone/>
              <a:defRPr sz="1500"/>
            </a:lvl4pPr>
            <a:lvl5pPr marL="1950728" indent="0">
              <a:buNone/>
              <a:defRPr sz="1500"/>
            </a:lvl5pPr>
            <a:lvl6pPr marL="2438411" indent="0">
              <a:buNone/>
              <a:defRPr sz="1500"/>
            </a:lvl6pPr>
            <a:lvl7pPr marL="2926093" indent="0">
              <a:buNone/>
              <a:defRPr sz="1500"/>
            </a:lvl7pPr>
            <a:lvl8pPr marL="3413776" indent="0">
              <a:buNone/>
              <a:defRPr sz="1500"/>
            </a:lvl8pPr>
            <a:lvl9pPr marL="3901458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839" y="1381761"/>
            <a:ext cx="4309242" cy="536109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694" y="1381761"/>
            <a:ext cx="4309242" cy="5361093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840" y="292947"/>
            <a:ext cx="8781098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840" y="1637455"/>
            <a:ext cx="431093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82" indent="0">
              <a:buNone/>
              <a:defRPr sz="2000" b="1"/>
            </a:lvl2pPr>
            <a:lvl3pPr marL="975365" indent="0">
              <a:buNone/>
              <a:defRPr sz="1900" b="1"/>
            </a:lvl3pPr>
            <a:lvl4pPr marL="1463046" indent="0">
              <a:buNone/>
              <a:defRPr sz="1700" b="1"/>
            </a:lvl4pPr>
            <a:lvl5pPr marL="1950728" indent="0">
              <a:buNone/>
              <a:defRPr sz="1700" b="1"/>
            </a:lvl5pPr>
            <a:lvl6pPr marL="2438411" indent="0">
              <a:buNone/>
              <a:defRPr sz="1700" b="1"/>
            </a:lvl6pPr>
            <a:lvl7pPr marL="2926093" indent="0">
              <a:buNone/>
              <a:defRPr sz="1700" b="1"/>
            </a:lvl7pPr>
            <a:lvl8pPr marL="3413776" indent="0">
              <a:buNone/>
              <a:defRPr sz="1700" b="1"/>
            </a:lvl8pPr>
            <a:lvl9pPr marL="3901458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840" y="2319867"/>
            <a:ext cx="4310937" cy="421470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6307" y="1637455"/>
            <a:ext cx="4312631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7682" indent="0">
              <a:buNone/>
              <a:defRPr sz="2000" b="1"/>
            </a:lvl2pPr>
            <a:lvl3pPr marL="975365" indent="0">
              <a:buNone/>
              <a:defRPr sz="1900" b="1"/>
            </a:lvl3pPr>
            <a:lvl4pPr marL="1463046" indent="0">
              <a:buNone/>
              <a:defRPr sz="1700" b="1"/>
            </a:lvl4pPr>
            <a:lvl5pPr marL="1950728" indent="0">
              <a:buNone/>
              <a:defRPr sz="1700" b="1"/>
            </a:lvl5pPr>
            <a:lvl6pPr marL="2438411" indent="0">
              <a:buNone/>
              <a:defRPr sz="1700" b="1"/>
            </a:lvl6pPr>
            <a:lvl7pPr marL="2926093" indent="0">
              <a:buNone/>
              <a:defRPr sz="1700" b="1"/>
            </a:lvl7pPr>
            <a:lvl8pPr marL="3413776" indent="0">
              <a:buNone/>
              <a:defRPr sz="1700" b="1"/>
            </a:lvl8pPr>
            <a:lvl9pPr marL="3901458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6307" y="2319867"/>
            <a:ext cx="4312631" cy="4214707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840" y="291253"/>
            <a:ext cx="3209912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628" y="291254"/>
            <a:ext cx="5454308" cy="6243322"/>
          </a:xfrm>
        </p:spPr>
        <p:txBody>
          <a:bodyPr/>
          <a:lstStyle>
            <a:lvl1pPr>
              <a:defRPr sz="3500"/>
            </a:lvl1pPr>
            <a:lvl2pPr>
              <a:defRPr sz="2900"/>
            </a:lvl2pPr>
            <a:lvl3pPr>
              <a:defRPr sz="2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840" y="1530774"/>
            <a:ext cx="3209912" cy="5003802"/>
          </a:xfrm>
        </p:spPr>
        <p:txBody>
          <a:bodyPr/>
          <a:lstStyle>
            <a:lvl1pPr marL="0" indent="0">
              <a:buNone/>
              <a:defRPr sz="1500"/>
            </a:lvl1pPr>
            <a:lvl2pPr marL="487682" indent="0">
              <a:buNone/>
              <a:defRPr sz="1300"/>
            </a:lvl2pPr>
            <a:lvl3pPr marL="975365" indent="0">
              <a:buNone/>
              <a:defRPr sz="1200"/>
            </a:lvl3pPr>
            <a:lvl4pPr marL="1463046" indent="0">
              <a:buNone/>
              <a:defRPr sz="1000"/>
            </a:lvl4pPr>
            <a:lvl5pPr marL="1950728" indent="0">
              <a:buNone/>
              <a:defRPr sz="1000"/>
            </a:lvl5pPr>
            <a:lvl6pPr marL="2438411" indent="0">
              <a:buNone/>
              <a:defRPr sz="1000"/>
            </a:lvl6pPr>
            <a:lvl7pPr marL="2926093" indent="0">
              <a:buNone/>
              <a:defRPr sz="1000"/>
            </a:lvl7pPr>
            <a:lvl8pPr marL="3413776" indent="0">
              <a:buNone/>
              <a:defRPr sz="1000"/>
            </a:lvl8pPr>
            <a:lvl9pPr marL="390145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2396" y="5120640"/>
            <a:ext cx="5854065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2396" y="653627"/>
            <a:ext cx="5854065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87682" indent="0">
              <a:buNone/>
              <a:defRPr sz="2900"/>
            </a:lvl2pPr>
            <a:lvl3pPr marL="975365" indent="0">
              <a:buNone/>
              <a:defRPr sz="2600"/>
            </a:lvl3pPr>
            <a:lvl4pPr marL="1463046" indent="0">
              <a:buNone/>
              <a:defRPr sz="2000"/>
            </a:lvl4pPr>
            <a:lvl5pPr marL="1950728" indent="0">
              <a:buNone/>
              <a:defRPr sz="2000"/>
            </a:lvl5pPr>
            <a:lvl6pPr marL="2438411" indent="0">
              <a:buNone/>
              <a:defRPr sz="2000"/>
            </a:lvl6pPr>
            <a:lvl7pPr marL="2926093" indent="0">
              <a:buNone/>
              <a:defRPr sz="2000"/>
            </a:lvl7pPr>
            <a:lvl8pPr marL="3413776" indent="0">
              <a:buNone/>
              <a:defRPr sz="2000"/>
            </a:lvl8pPr>
            <a:lvl9pPr marL="3901458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2396" y="5725161"/>
            <a:ext cx="5854065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7682" indent="0">
              <a:buNone/>
              <a:defRPr sz="1300"/>
            </a:lvl2pPr>
            <a:lvl3pPr marL="975365" indent="0">
              <a:buNone/>
              <a:defRPr sz="1200"/>
            </a:lvl3pPr>
            <a:lvl4pPr marL="1463046" indent="0">
              <a:buNone/>
              <a:defRPr sz="1000"/>
            </a:lvl4pPr>
            <a:lvl5pPr marL="1950728" indent="0">
              <a:buNone/>
              <a:defRPr sz="1000"/>
            </a:lvl5pPr>
            <a:lvl6pPr marL="2438411" indent="0">
              <a:buNone/>
              <a:defRPr sz="1000"/>
            </a:lvl6pPr>
            <a:lvl7pPr marL="2926093" indent="0">
              <a:buNone/>
              <a:defRPr sz="1000"/>
            </a:lvl7pPr>
            <a:lvl8pPr marL="3413776" indent="0">
              <a:buNone/>
              <a:defRPr sz="1000"/>
            </a:lvl8pPr>
            <a:lvl9pPr marL="390145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Rectangle 32"/>
          <p:cNvSpPr>
            <a:spLocks noChangeArrowheads="1"/>
          </p:cNvSpPr>
          <p:nvPr/>
        </p:nvSpPr>
        <p:spPr bwMode="ltGray">
          <a:xfrm>
            <a:off x="1" y="0"/>
            <a:ext cx="9756775" cy="121920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938107"/>
            <a:ext cx="9756775" cy="154094"/>
            <a:chOff x="1519" y="554"/>
            <a:chExt cx="4241" cy="91"/>
          </a:xfrm>
        </p:grpSpPr>
        <p:sp>
          <p:nvSpPr>
            <p:cNvPr id="1058" name="Line 34"/>
            <p:cNvSpPr>
              <a:spLocks noChangeShapeType="1"/>
            </p:cNvSpPr>
            <p:nvPr userDrawn="1"/>
          </p:nvSpPr>
          <p:spPr bwMode="white">
            <a:xfrm>
              <a:off x="1519" y="554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white">
            <a:xfrm>
              <a:off x="1519" y="599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white">
            <a:xfrm>
              <a:off x="1519" y="645"/>
              <a:ext cx="4241" cy="0"/>
            </a:xfrm>
            <a:prstGeom prst="line">
              <a:avLst/>
            </a:prstGeom>
            <a:noFill/>
            <a:ln w="12700" cap="rnd">
              <a:solidFill>
                <a:schemeClr val="bg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83113" y="243840"/>
            <a:ext cx="6748436" cy="5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840" y="1381761"/>
            <a:ext cx="8781098" cy="536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87840" y="6956216"/>
            <a:ext cx="2276581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fld id="{E68D9761-C032-4DAB-9755-3C4178996F3C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3566" y="6956216"/>
            <a:ext cx="3089646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2356" y="6956216"/>
            <a:ext cx="2276581" cy="260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36" tIns="48768" rIns="97536" bIns="48768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F39785C9-4B62-4FAE-B88C-3BD6DD509E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0" y="1183640"/>
            <a:ext cx="9756775" cy="181187"/>
            <a:chOff x="0" y="699"/>
            <a:chExt cx="5760" cy="107"/>
          </a:xfrm>
        </p:grpSpPr>
        <p:sp>
          <p:nvSpPr>
            <p:cNvPr id="1064" name="Rectangle 40"/>
            <p:cNvSpPr>
              <a:spLocks noChangeArrowheads="1"/>
            </p:cNvSpPr>
            <p:nvPr userDrawn="1"/>
          </p:nvSpPr>
          <p:spPr bwMode="gray">
            <a:xfrm>
              <a:off x="0" y="699"/>
              <a:ext cx="5760" cy="45"/>
            </a:xfrm>
            <a:prstGeom prst="rect">
              <a:avLst/>
            </a:prstGeom>
            <a:solidFill>
              <a:srgbClr val="7DD5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Rectangle 42"/>
            <p:cNvSpPr>
              <a:spLocks noChangeArrowheads="1"/>
            </p:cNvSpPr>
            <p:nvPr userDrawn="1"/>
          </p:nvSpPr>
          <p:spPr bwMode="gray">
            <a:xfrm>
              <a:off x="1476" y="713"/>
              <a:ext cx="4284" cy="93"/>
            </a:xfrm>
            <a:prstGeom prst="rect">
              <a:avLst/>
            </a:prstGeom>
            <a:solidFill>
              <a:srgbClr val="7DD5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8" name="Picture 17" descr="mouse2.jpg"/>
          <p:cNvPicPr>
            <a:picLocks noChangeAspect="1"/>
          </p:cNvPicPr>
          <p:nvPr/>
        </p:nvPicPr>
        <p:blipFill>
          <a:blip r:embed="rId14" cstate="print"/>
          <a:srcRect l="20616" t="1920" b="384"/>
          <a:stretch>
            <a:fillRect/>
          </a:stretch>
        </p:blipFill>
        <p:spPr>
          <a:xfrm>
            <a:off x="2" y="0"/>
            <a:ext cx="1208996" cy="1116667"/>
          </a:xfrm>
          <a:prstGeom prst="rect">
            <a:avLst/>
          </a:prstGeom>
        </p:spPr>
      </p:pic>
      <p:pic>
        <p:nvPicPr>
          <p:cNvPr id="19" name="Picture 18" descr="laptop_2.jpg"/>
          <p:cNvPicPr>
            <a:picLocks noChangeAspect="1"/>
          </p:cNvPicPr>
          <p:nvPr/>
        </p:nvPicPr>
        <p:blipFill>
          <a:blip r:embed="rId15" cstate="print"/>
          <a:srcRect t="6000" r="5000" b="9000"/>
          <a:stretch>
            <a:fillRect/>
          </a:stretch>
        </p:blipFill>
        <p:spPr>
          <a:xfrm>
            <a:off x="1300904" y="0"/>
            <a:ext cx="1235858" cy="1105408"/>
          </a:xfrm>
          <a:prstGeom prst="rect">
            <a:avLst/>
          </a:prstGeom>
        </p:spPr>
      </p:pic>
      <p:sp>
        <p:nvSpPr>
          <p:cNvPr id="20" name="Rectangle 60"/>
          <p:cNvSpPr>
            <a:spLocks noChangeArrowheads="1"/>
          </p:cNvSpPr>
          <p:nvPr/>
        </p:nvSpPr>
        <p:spPr bwMode="black">
          <a:xfrm>
            <a:off x="0" y="0"/>
            <a:ext cx="9756775" cy="76201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black">
          <a:xfrm>
            <a:off x="1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black">
          <a:xfrm>
            <a:off x="1219598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  <p:sp>
        <p:nvSpPr>
          <p:cNvPr id="24" name="Rectangle 60"/>
          <p:cNvSpPr>
            <a:spLocks noChangeArrowheads="1"/>
          </p:cNvSpPr>
          <p:nvPr/>
        </p:nvSpPr>
        <p:spPr bwMode="black">
          <a:xfrm>
            <a:off x="1252123" y="0"/>
            <a:ext cx="48783" cy="1137920"/>
          </a:xfrm>
          <a:prstGeom prst="rect">
            <a:avLst/>
          </a:prstGeom>
          <a:solidFill>
            <a:srgbClr val="020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536" tIns="48768" rIns="97536" bIns="48768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87682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75365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463046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950728" algn="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65762" indent="-365762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92483" indent="-304801" algn="l" rtl="0" eaLnBrk="1" fontAlgn="base" hangingPunct="1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900">
          <a:solidFill>
            <a:schemeClr val="tx1"/>
          </a:solidFill>
          <a:latin typeface="+mn-lt"/>
        </a:defRPr>
      </a:lvl2pPr>
      <a:lvl3pPr marL="1219205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1706887" indent="-243841" algn="l" rtl="0" eaLnBrk="1" fontAlgn="base" hangingPunct="1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194569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682251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69934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657616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145299" indent="-2438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2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5365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46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28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11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6093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3776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1458" algn="l" defTabSz="9753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umanitoba.ca/computing/renewal/aurora/finance/index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s.umanitoba.ca/mailman/listinfo/aurora-finance-users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9646" y="3007360"/>
            <a:ext cx="6667129" cy="731520"/>
          </a:xfrm>
        </p:spPr>
        <p:txBody>
          <a:bodyPr tIns="0"/>
          <a:lstStyle/>
          <a:p>
            <a:pPr algn="ctr"/>
            <a:r>
              <a:rPr lang="en-US" sz="3600" b="1" dirty="0"/>
              <a:t>Journal Entries &amp; ID Charges</a:t>
            </a:r>
          </a:p>
        </p:txBody>
      </p:sp>
      <p:pic>
        <p:nvPicPr>
          <p:cNvPr id="5" name="Picture 7" descr="Aurora finance logo."/>
          <p:cNvPicPr>
            <a:picLocks noChangeAspect="1"/>
          </p:cNvPicPr>
          <p:nvPr/>
        </p:nvPicPr>
        <p:blipFill>
          <a:blip r:embed="rId3" cstate="print"/>
          <a:srcRect l="8630" t="8160" r="10827" b="8202"/>
          <a:stretch>
            <a:fillRect/>
          </a:stretch>
        </p:blipFill>
        <p:spPr bwMode="auto">
          <a:xfrm>
            <a:off x="2439195" y="4389122"/>
            <a:ext cx="4780994" cy="233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Debit or Credits?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87840" y="1447800"/>
            <a:ext cx="8781098" cy="529505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CA" dirty="0">
                <a:solidFill>
                  <a:schemeClr val="tx2"/>
                </a:solidFill>
              </a:rPr>
              <a:t>Each record is either a Debit or Credit:</a:t>
            </a:r>
          </a:p>
          <a:p>
            <a:pPr>
              <a:buFont typeface="Arial" charset="0"/>
              <a:buNone/>
            </a:pPr>
            <a:endParaRPr lang="en-CA" sz="3000" b="1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en-CA" sz="3000" b="1" dirty="0">
                <a:solidFill>
                  <a:schemeClr val="tx2"/>
                </a:solidFill>
              </a:rPr>
              <a:t>Expenditures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CA" sz="3000" dirty="0">
                <a:solidFill>
                  <a:schemeClr val="tx2"/>
                </a:solidFill>
              </a:rPr>
              <a:t>If increasing an amount – </a:t>
            </a:r>
            <a:r>
              <a:rPr lang="en-CA" sz="3000" dirty="0">
                <a:solidFill>
                  <a:srgbClr val="020CCD"/>
                </a:solidFill>
              </a:rPr>
              <a:t>Debit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CA" sz="3000" dirty="0">
                <a:solidFill>
                  <a:schemeClr val="tx2"/>
                </a:solidFill>
              </a:rPr>
              <a:t>If decreasing an amount – </a:t>
            </a:r>
            <a:r>
              <a:rPr lang="en-CA" sz="3000" dirty="0">
                <a:solidFill>
                  <a:srgbClr val="7DD503"/>
                </a:solidFill>
              </a:rPr>
              <a:t>Credit</a:t>
            </a:r>
          </a:p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endParaRPr lang="en-CA" sz="3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CA" sz="3000" b="1" dirty="0">
                <a:solidFill>
                  <a:schemeClr val="tx2"/>
                </a:solidFill>
              </a:rPr>
              <a:t>Revenue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CA" sz="3000" dirty="0">
                <a:solidFill>
                  <a:schemeClr val="tx2"/>
                </a:solidFill>
              </a:rPr>
              <a:t>If increasing an amount – </a:t>
            </a:r>
            <a:r>
              <a:rPr lang="en-CA" sz="3000" dirty="0">
                <a:solidFill>
                  <a:srgbClr val="020CCD"/>
                </a:solidFill>
              </a:rPr>
              <a:t>Credit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CA" sz="3000" dirty="0">
                <a:solidFill>
                  <a:schemeClr val="tx2"/>
                </a:solidFill>
              </a:rPr>
              <a:t>If decreasing an amount – </a:t>
            </a:r>
            <a:r>
              <a:rPr lang="en-CA" sz="3000" dirty="0">
                <a:solidFill>
                  <a:srgbClr val="7DD503"/>
                </a:solidFill>
              </a:rPr>
              <a:t>Debit</a:t>
            </a:r>
          </a:p>
          <a:p>
            <a:endParaRPr lang="en-CA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87839" y="1676400"/>
            <a:ext cx="9038747" cy="50664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Security rules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Gain access by completing the Aurora Finance Systems Access form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Capital Acquisition (&gt;$2,500)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Account codes begin with </a:t>
            </a:r>
            <a:r>
              <a:rPr lang="en-US" sz="2800" b="1" dirty="0">
                <a:solidFill>
                  <a:schemeClr val="tx2"/>
                </a:solidFill>
              </a:rPr>
              <a:t>726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Land Building Acquisitions and Improvements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Account codes begin with </a:t>
            </a:r>
            <a:r>
              <a:rPr lang="en-US" sz="2800" b="1" dirty="0">
                <a:solidFill>
                  <a:schemeClr val="tx2"/>
                </a:solidFill>
              </a:rPr>
              <a:t>730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Salary, Benefits and Pay Levy Accounts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Begin with </a:t>
            </a:r>
            <a:r>
              <a:rPr lang="en-US" sz="2800" b="1" dirty="0">
                <a:solidFill>
                  <a:schemeClr val="tx2"/>
                </a:solidFill>
              </a:rPr>
              <a:t>6</a:t>
            </a:r>
            <a:r>
              <a:rPr lang="en-US" sz="2800" dirty="0">
                <a:solidFill>
                  <a:schemeClr val="tx2"/>
                </a:solidFill>
              </a:rPr>
              <a:t> (Completed in JUMP) </a:t>
            </a: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FGAJVC</a:t>
            </a:r>
            <a:r>
              <a:rPr lang="en-US" u="sng" dirty="0"/>
              <a:t>Q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8787" y="1447800"/>
            <a:ext cx="8781098" cy="30480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Journal Voucher </a:t>
            </a:r>
            <a:r>
              <a:rPr lang="en-US" sz="2800" b="1" i="1" dirty="0">
                <a:solidFill>
                  <a:schemeClr val="tx2"/>
                </a:solidFill>
              </a:rPr>
              <a:t>Quick</a:t>
            </a:r>
            <a:r>
              <a:rPr lang="en-US" sz="2800" dirty="0">
                <a:solidFill>
                  <a:schemeClr val="tx2"/>
                </a:solidFill>
              </a:rPr>
              <a:t> 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Most popular journal voucher 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Multiple screens to navigate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Displays titles of the chart of account elements used in the entries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5" name="Picture 4" descr="Screenshot of journal voucher quick page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87" y="3886200"/>
            <a:ext cx="8772320" cy="3265954"/>
          </a:xfrm>
          <a:prstGeom prst="rect">
            <a:avLst/>
          </a:prstGeom>
        </p:spPr>
      </p:pic>
      <p:sp>
        <p:nvSpPr>
          <p:cNvPr id="6" name="Rounded Rectangle 5" descr="Circle around the titles of the chart of account elements in the page."/>
          <p:cNvSpPr/>
          <p:nvPr/>
        </p:nvSpPr>
        <p:spPr>
          <a:xfrm>
            <a:off x="2406547" y="4445000"/>
            <a:ext cx="2514600" cy="137160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FGAJVC</a:t>
            </a:r>
            <a:r>
              <a:rPr lang="en-US" u="sng" dirty="0"/>
              <a:t>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87839" y="1447800"/>
            <a:ext cx="9211875" cy="52950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Journal Voucher </a:t>
            </a:r>
            <a:r>
              <a:rPr lang="en-US" sz="2800" b="1" i="1" dirty="0">
                <a:solidFill>
                  <a:schemeClr val="tx2"/>
                </a:solidFill>
              </a:rPr>
              <a:t>Detail </a:t>
            </a:r>
            <a:r>
              <a:rPr lang="en-US" sz="2800" dirty="0">
                <a:solidFill>
                  <a:schemeClr val="tx2"/>
                </a:solidFill>
              </a:rPr>
              <a:t>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Provides additional document reference field visible in FAST Reporting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Multiple screens to navigate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Different view/navigation from the Quick 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400" dirty="0">
                <a:solidFill>
                  <a:schemeClr val="tx2"/>
                </a:solidFill>
              </a:rPr>
              <a:t>Does not display titles of chart of account elements</a:t>
            </a:r>
          </a:p>
        </p:txBody>
      </p:sp>
      <p:pic>
        <p:nvPicPr>
          <p:cNvPr id="2" name="Picture 1" descr="Screenshot of journal voucher detail page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440" y="4343400"/>
            <a:ext cx="6608672" cy="2894315"/>
          </a:xfrm>
          <a:prstGeom prst="rect">
            <a:avLst/>
          </a:prstGeom>
        </p:spPr>
      </p:pic>
      <p:sp>
        <p:nvSpPr>
          <p:cNvPr id="5" name="Rounded Rectangle 4" descr="Circle around the document reference field."/>
          <p:cNvSpPr/>
          <p:nvPr/>
        </p:nvSpPr>
        <p:spPr>
          <a:xfrm>
            <a:off x="6173787" y="5715000"/>
            <a:ext cx="1524000" cy="259018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FGAJVC</a:t>
            </a:r>
            <a:r>
              <a:rPr lang="en-US" u="sng" dirty="0"/>
              <a:t>M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87840" y="1447800"/>
            <a:ext cx="8781098" cy="52950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Journal Voucher </a:t>
            </a:r>
            <a:r>
              <a:rPr lang="en-US" sz="3000" b="1" i="1" dirty="0">
                <a:solidFill>
                  <a:schemeClr val="tx2"/>
                </a:solidFill>
              </a:rPr>
              <a:t>Mass Entry </a:t>
            </a:r>
            <a:r>
              <a:rPr lang="en-US" sz="3000" dirty="0">
                <a:solidFill>
                  <a:schemeClr val="tx2"/>
                </a:solidFill>
              </a:rPr>
              <a:t>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Single screen to navigate and view information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Ability to enter default values such as description, journal type and bank code </a:t>
            </a:r>
          </a:p>
        </p:txBody>
      </p:sp>
      <p:pic>
        <p:nvPicPr>
          <p:cNvPr id="3" name="Picture 2" descr="Screenshot of journal voucher mass entry page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503" y="3810000"/>
            <a:ext cx="8119484" cy="335868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Entry Exercises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87840" y="1524000"/>
            <a:ext cx="8781098" cy="52188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FGAJVC</a:t>
            </a:r>
            <a:r>
              <a:rPr lang="en-US" dirty="0">
                <a:solidFill>
                  <a:srgbClr val="020CCD"/>
                </a:solidFill>
              </a:rPr>
              <a:t>Q</a:t>
            </a:r>
            <a:r>
              <a:rPr lang="en-US" dirty="0">
                <a:solidFill>
                  <a:schemeClr val="tx2"/>
                </a:solidFill>
              </a:rPr>
              <a:t> – Exercise #1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FGAJVC</a:t>
            </a:r>
            <a:r>
              <a:rPr lang="en-US" dirty="0">
                <a:solidFill>
                  <a:srgbClr val="020CCD"/>
                </a:solidFill>
              </a:rPr>
              <a:t>D</a:t>
            </a:r>
            <a:r>
              <a:rPr lang="en-US" dirty="0">
                <a:solidFill>
                  <a:schemeClr val="tx2"/>
                </a:solidFill>
              </a:rPr>
              <a:t> - Exercise #2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FGAJVC</a:t>
            </a:r>
            <a:r>
              <a:rPr lang="en-US" dirty="0">
                <a:solidFill>
                  <a:srgbClr val="7DD503"/>
                </a:solidFill>
              </a:rPr>
              <a:t>M</a:t>
            </a:r>
            <a:r>
              <a:rPr lang="en-US" dirty="0">
                <a:solidFill>
                  <a:schemeClr val="tx2"/>
                </a:solidFill>
              </a:rPr>
              <a:t> – Exercise # 3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sz="30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sz="3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Entry BACKUP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7" y="1981200"/>
            <a:ext cx="8781098" cy="48006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Backup should answer all these questions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u="sng" dirty="0">
                <a:solidFill>
                  <a:srgbClr val="7DD503"/>
                </a:solidFill>
              </a:rPr>
              <a:t>Amount</a:t>
            </a:r>
            <a:r>
              <a:rPr lang="en-US" sz="2800" dirty="0">
                <a:solidFill>
                  <a:schemeClr val="tx2"/>
                </a:solidFill>
              </a:rPr>
              <a:t> request transferred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u="sng" dirty="0">
                <a:solidFill>
                  <a:srgbClr val="7DD503"/>
                </a:solidFill>
              </a:rPr>
              <a:t>Approval</a:t>
            </a:r>
            <a:r>
              <a:rPr lang="en-US" sz="2800" dirty="0">
                <a:solidFill>
                  <a:schemeClr val="tx2"/>
                </a:solidFill>
              </a:rPr>
              <a:t> from financial authority that is being debited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Reasoning </a:t>
            </a:r>
            <a:r>
              <a:rPr lang="en-US" sz="2800" u="sng" dirty="0">
                <a:solidFill>
                  <a:srgbClr val="7DD503"/>
                </a:solidFill>
              </a:rPr>
              <a:t>why</a:t>
            </a:r>
            <a:r>
              <a:rPr lang="en-US" sz="2800" dirty="0">
                <a:solidFill>
                  <a:schemeClr val="tx2"/>
                </a:solidFill>
              </a:rPr>
              <a:t> entry to be done </a:t>
            </a:r>
            <a:endParaRPr lang="en-CA" sz="28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This is the </a:t>
            </a:r>
            <a:r>
              <a:rPr lang="en-US" sz="3000" dirty="0">
                <a:solidFill>
                  <a:srgbClr val="020CCD"/>
                </a:solidFill>
              </a:rPr>
              <a:t>minimum</a:t>
            </a:r>
            <a:r>
              <a:rPr lang="en-US" sz="3000" dirty="0">
                <a:solidFill>
                  <a:schemeClr val="tx2"/>
                </a:solidFill>
              </a:rPr>
              <a:t> standard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Invoice/Purchase Order Expense backup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3985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387" y="0"/>
            <a:ext cx="7164388" cy="1143000"/>
          </a:xfrm>
        </p:spPr>
        <p:txBody>
          <a:bodyPr/>
          <a:lstStyle/>
          <a:p>
            <a:r>
              <a:rPr lang="en-US" dirty="0"/>
              <a:t>Interdepartmental Charge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7" y="1600200"/>
            <a:ext cx="9296399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dirty="0">
                <a:solidFill>
                  <a:schemeClr val="tx2"/>
                </a:solidFill>
              </a:rPr>
              <a:t>When do I use an ID Charge?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ID Charge </a:t>
            </a:r>
            <a:r>
              <a:rPr lang="en-US" sz="3000" dirty="0">
                <a:solidFill>
                  <a:srgbClr val="020CCD"/>
                </a:solidFill>
              </a:rPr>
              <a:t>=</a:t>
            </a:r>
            <a:r>
              <a:rPr lang="en-US" sz="3000" dirty="0">
                <a:solidFill>
                  <a:schemeClr val="tx2"/>
                </a:solidFill>
              </a:rPr>
              <a:t> Interdepartmental Charge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Use when you need to charge another unit within the University for goods or services that is credited as revenue to your unit.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Different ID charge types used depending on which type of transaction is required.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Use when you need to charge a research project for a service your unit provided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Charge Rule Codes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839" y="2113280"/>
            <a:ext cx="8781098" cy="4258734"/>
          </a:xfrm>
        </p:spPr>
        <p:txBody>
          <a:bodyPr/>
          <a:lstStyle/>
          <a:p>
            <a:pPr>
              <a:buNone/>
              <a:tabLst>
                <a:tab pos="1463223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ID1</a:t>
            </a:r>
            <a:r>
              <a:rPr lang="en-US" u="sng" dirty="0">
                <a:solidFill>
                  <a:schemeClr val="tx2"/>
                </a:solidFill>
              </a:rPr>
              <a:t>D</a:t>
            </a:r>
            <a:r>
              <a:rPr lang="en-US" dirty="0"/>
              <a:t>	</a:t>
            </a:r>
            <a:r>
              <a:rPr lang="en-US" dirty="0">
                <a:solidFill>
                  <a:schemeClr val="tx2"/>
                </a:solidFill>
              </a:rPr>
              <a:t>used for debits to Account type 70 	(expenditures)</a:t>
            </a:r>
          </a:p>
          <a:p>
            <a:pPr>
              <a:buNone/>
              <a:tabLst>
                <a:tab pos="1463223" algn="l"/>
              </a:tabLst>
              <a:defRPr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  <a:tabLst>
                <a:tab pos="1463223" algn="l"/>
              </a:tabLst>
              <a:defRPr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  <a:tabLst>
                <a:tab pos="1463223" algn="l"/>
              </a:tabLst>
              <a:defRPr/>
            </a:pPr>
            <a:r>
              <a:rPr lang="en-US" dirty="0">
                <a:solidFill>
                  <a:schemeClr val="tx2"/>
                </a:solidFill>
              </a:rPr>
              <a:t>ID1</a:t>
            </a:r>
            <a:r>
              <a:rPr lang="en-US" u="sng" dirty="0">
                <a:solidFill>
                  <a:schemeClr val="tx2"/>
                </a:solidFill>
              </a:rPr>
              <a:t>C</a:t>
            </a:r>
            <a:r>
              <a:rPr lang="en-US" dirty="0">
                <a:solidFill>
                  <a:schemeClr val="tx2"/>
                </a:solidFill>
              </a:rPr>
              <a:t>	used for credits to Account type 5D 	(Internal Sales &amp; Service)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Internal Sales and Services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7839" y="1676400"/>
            <a:ext cx="9038747" cy="50664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Internal Sales and Services are within the 5D account hierarchy: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53000x Internal Sales Income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53100x Internal Rental Income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53200x Internal Fee for Service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53300x Internal Rec Services Income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53450x Internal Other Income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53470x Internal Courses Conferences Workshops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And others…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840" y="1828800"/>
            <a:ext cx="8781098" cy="4914054"/>
          </a:xfrm>
        </p:spPr>
        <p:txBody>
          <a:bodyPr/>
          <a:lstStyle/>
          <a:p>
            <a:pPr lvl="0" algn="l" rtl="0"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In this session we will look at:</a:t>
            </a:r>
          </a:p>
          <a:p>
            <a:pPr lvl="1"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What is a Journal Voucher</a:t>
            </a:r>
          </a:p>
          <a:p>
            <a:pPr lvl="1"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When to use a Journal Entry and an Interdepartmental Charge</a:t>
            </a:r>
          </a:p>
          <a:p>
            <a:pPr lvl="1"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Security Rules</a:t>
            </a:r>
          </a:p>
          <a:p>
            <a:pPr lvl="1"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Journal Voucher Pages</a:t>
            </a:r>
          </a:p>
          <a:p>
            <a:pPr lvl="1">
              <a:buClr>
                <a:srgbClr val="7DD503"/>
              </a:buClr>
            </a:pP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8335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IDC &amp; Other Exercises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87840" y="1524000"/>
            <a:ext cx="8781098" cy="52188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FGAJVCQ – Exercise # 4 &amp; 5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Copy a JE/IDC – Exercise #6 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Reverse a JE/IDC – Exercise #7</a:t>
            </a:r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Voucher Queries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87840" y="1524000"/>
            <a:ext cx="8781098" cy="5218854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sz="3000" dirty="0">
                <a:solidFill>
                  <a:schemeClr val="tx2"/>
                </a:solidFill>
              </a:rPr>
              <a:t>Query a completed Journal Voucher in two ways: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Banner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FGIDOCR</a:t>
            </a:r>
          </a:p>
          <a:p>
            <a:pPr marL="1196343" lvl="2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500" dirty="0">
                <a:solidFill>
                  <a:schemeClr val="tx2"/>
                </a:solidFill>
              </a:rPr>
              <a:t>Allows you to view the document once it’s been completed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FAST Reporting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Document Type Query</a:t>
            </a:r>
          </a:p>
          <a:p>
            <a:pPr marL="1196343" lvl="2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500" dirty="0">
                <a:solidFill>
                  <a:schemeClr val="tx2"/>
                </a:solidFill>
              </a:rPr>
              <a:t>View the document the day after it’s been “posted” in Banner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Voucher Queries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6387" y="1447800"/>
            <a:ext cx="9220199" cy="5295054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sz="3000" dirty="0">
                <a:solidFill>
                  <a:schemeClr val="tx2"/>
                </a:solidFill>
              </a:rPr>
              <a:t>Retrieve incomplete journal vouchers: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FGIJVCD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List of suspended / in progress documents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Query on date, amount, description or Doc # fields</a:t>
            </a:r>
          </a:p>
        </p:txBody>
      </p:sp>
      <p:pic>
        <p:nvPicPr>
          <p:cNvPr id="2" name="Picture 1" descr="Screenshot of list of suspended/in progress document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87" y="3810000"/>
            <a:ext cx="5944022" cy="33938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Exercises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87840" y="1676400"/>
            <a:ext cx="8781098" cy="50664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FGIDOC</a:t>
            </a:r>
            <a:r>
              <a:rPr lang="en-US" dirty="0">
                <a:solidFill>
                  <a:srgbClr val="7DD503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 – Exercise #8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FGIJVCD – Exercise #9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endParaRPr lang="en-US" sz="3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87840" y="1676400"/>
            <a:ext cx="8781098" cy="5066454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Journal Entries are to make corrections or adjustments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ID Charges are to charge another unit within the University for goods or services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There are 3 journal voucher pages that can be used: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600" dirty="0">
                <a:solidFill>
                  <a:schemeClr val="tx2"/>
                </a:solidFill>
              </a:rPr>
              <a:t>FGAJVCQ, FGAJVCD, and FGAJVCM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Aurora Finance Systems Access form must be completed and submitted in order to gain access to create journal vouchers</a:t>
            </a:r>
          </a:p>
        </p:txBody>
      </p:sp>
    </p:spTree>
    <p:extLst>
      <p:ext uri="{BB962C8B-B14F-4D97-AF65-F5344CB8AC3E}">
        <p14:creationId xmlns:p14="http://schemas.microsoft.com/office/powerpoint/2010/main" val="234545043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4" name="Picture 3" descr="Question mark."/>
          <p:cNvPicPr>
            <a:picLocks noChangeAspect="1"/>
          </p:cNvPicPr>
          <p:nvPr/>
        </p:nvPicPr>
        <p:blipFill>
          <a:blip r:embed="rId3" cstate="print"/>
          <a:srcRect t="6400" b="2400"/>
          <a:stretch>
            <a:fillRect/>
          </a:stretch>
        </p:blipFill>
        <p:spPr bwMode="auto">
          <a:xfrm>
            <a:off x="2592387" y="1905000"/>
            <a:ext cx="4495800" cy="410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756775" cy="5218854"/>
          </a:xfrm>
        </p:spPr>
        <p:txBody>
          <a:bodyPr/>
          <a:lstStyle/>
          <a:p>
            <a:pPr marL="457200" lvl="0" indent="-457200">
              <a:spcBef>
                <a:spcPts val="600"/>
              </a:spcBef>
              <a:spcAft>
                <a:spcPts val="1200"/>
              </a:spcAft>
              <a:buClr>
                <a:srgbClr val="7DD503"/>
              </a:buClr>
            </a:pPr>
            <a:r>
              <a:rPr lang="en-CA" sz="2800" b="1" dirty="0">
                <a:solidFill>
                  <a:srgbClr val="7DD503"/>
                </a:solidFill>
              </a:rPr>
              <a:t>Need additional support?</a:t>
            </a:r>
          </a:p>
          <a:p>
            <a:pPr marL="808038" lvl="1" indent="-533400">
              <a:spcBef>
                <a:spcPts val="600"/>
              </a:spcBef>
              <a:spcAft>
                <a:spcPts val="600"/>
              </a:spcAft>
            </a:pPr>
            <a:r>
              <a:rPr lang="en-CA" sz="2000" b="1" dirty="0">
                <a:solidFill>
                  <a:srgbClr val="000000"/>
                </a:solidFill>
              </a:rPr>
              <a:t>Aurora Finance Customer Service Desk </a:t>
            </a:r>
            <a:r>
              <a:rPr lang="en-CA" sz="2000" dirty="0">
                <a:solidFill>
                  <a:srgbClr val="000000"/>
                </a:solidFill>
              </a:rPr>
              <a:t>for system support </a:t>
            </a:r>
            <a:r>
              <a:rPr lang="en-CA" sz="2000">
                <a:solidFill>
                  <a:srgbClr val="000000"/>
                </a:solidFill>
              </a:rPr>
              <a:t>at </a:t>
            </a:r>
            <a:br>
              <a:rPr lang="en-CA" sz="2000">
                <a:solidFill>
                  <a:srgbClr val="000000"/>
                </a:solidFill>
              </a:rPr>
            </a:br>
            <a:r>
              <a:rPr lang="en-CA" sz="2000">
                <a:solidFill>
                  <a:srgbClr val="000000"/>
                </a:solidFill>
              </a:rPr>
              <a:t>204-480-1001 </a:t>
            </a:r>
            <a:r>
              <a:rPr lang="en-CA" sz="2000" dirty="0">
                <a:solidFill>
                  <a:srgbClr val="000000"/>
                </a:solidFill>
              </a:rPr>
              <a:t>or </a:t>
            </a:r>
            <a:r>
              <a:rPr lang="en-CA" sz="2000" dirty="0">
                <a:solidFill>
                  <a:schemeClr val="accent1"/>
                </a:solidFill>
              </a:rPr>
              <a:t>aurora_finance@umanitoba.ca</a:t>
            </a:r>
            <a:r>
              <a:rPr lang="en-CA" sz="2000" dirty="0">
                <a:solidFill>
                  <a:srgbClr val="000000"/>
                </a:solidFill>
              </a:rPr>
              <a:t> </a:t>
            </a:r>
          </a:p>
          <a:p>
            <a:pPr marL="808038" lvl="1" indent="-53340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2"/>
                </a:solidFill>
              </a:rPr>
              <a:t>Research Accounting </a:t>
            </a:r>
            <a:r>
              <a:rPr lang="en-US" sz="2000" dirty="0">
                <a:solidFill>
                  <a:schemeClr val="tx2"/>
                </a:solidFill>
              </a:rPr>
              <a:t>and</a:t>
            </a:r>
            <a:r>
              <a:rPr lang="en-US" sz="2000" b="1" dirty="0">
                <a:solidFill>
                  <a:schemeClr val="tx2"/>
                </a:solidFill>
              </a:rPr>
              <a:t> Financial Analysis and Reporting </a:t>
            </a:r>
            <a:r>
              <a:rPr lang="en-US" sz="2000" dirty="0">
                <a:solidFill>
                  <a:schemeClr val="tx2"/>
                </a:solidFill>
              </a:rPr>
              <a:t>accountant listing at  </a:t>
            </a:r>
            <a:r>
              <a:rPr lang="en-US" sz="2000" dirty="0">
                <a:solidFill>
                  <a:srgbClr val="020CCD"/>
                </a:solidFill>
              </a:rPr>
              <a:t>http://umanitoba.ca/admin/financial_services/budgrant/index.html</a:t>
            </a:r>
            <a:endParaRPr lang="en-CA" sz="2000" dirty="0">
              <a:solidFill>
                <a:srgbClr val="000000"/>
              </a:solidFill>
            </a:endParaRPr>
          </a:p>
          <a:p>
            <a:pPr marL="808038" lvl="1" indent="-53340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</a:rPr>
              <a:t>Guides, Manual &amp; eLearns </a:t>
            </a:r>
            <a:r>
              <a:rPr lang="en-US" sz="2000" dirty="0">
                <a:solidFill>
                  <a:srgbClr val="000000"/>
                </a:solidFill>
              </a:rPr>
              <a:t>available on the Aurora Finance page</a:t>
            </a:r>
          </a:p>
          <a:p>
            <a:pPr marL="1216025" lvl="2" indent="-533400"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</a:rPr>
              <a:t>Visit the Aurora Finance website for training &amp; resources</a:t>
            </a:r>
          </a:p>
          <a:p>
            <a:pPr marL="6826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000000"/>
                </a:solidFill>
                <a:hlinkClick r:id="rId3"/>
              </a:rPr>
              <a:t>https://umanitoba.sharepoint.com/sites/um-intranet-aurora/SitePages/banner-finance.aspx</a:t>
            </a:r>
            <a:endParaRPr lang="en-US" sz="2000" dirty="0">
              <a:solidFill>
                <a:srgbClr val="000000"/>
              </a:solidFill>
            </a:endParaRPr>
          </a:p>
          <a:p>
            <a:pPr marL="808038" lvl="1" indent="-53340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</a:rPr>
              <a:t>ASK Aurora! Sessions</a:t>
            </a:r>
          </a:p>
          <a:p>
            <a:pPr marL="808038" lvl="1" indent="-533400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</a:rPr>
              <a:t>Subscribe to our client mailing list to stay up to date!</a:t>
            </a:r>
          </a:p>
          <a:p>
            <a:pPr marL="682625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000000"/>
                </a:solidFill>
                <a:hlinkClick r:id="rId4"/>
              </a:rPr>
              <a:t>https://lists.umanitoba.ca/mailman/listinfo/aurora-finance-users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346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Additional Training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7787" y="1371600"/>
            <a:ext cx="9663086" cy="5923613"/>
          </a:xfrm>
        </p:spPr>
        <p:txBody>
          <a:bodyPr/>
          <a:lstStyle/>
          <a:p>
            <a:pPr marL="731838" lvl="1" indent="-457200">
              <a:spcBef>
                <a:spcPts val="1800"/>
              </a:spcBef>
              <a:spcAft>
                <a:spcPts val="300"/>
              </a:spcAft>
            </a:pPr>
            <a:r>
              <a:rPr lang="en-US" sz="2200" b="1" dirty="0">
                <a:solidFill>
                  <a:schemeClr val="tx2"/>
                </a:solidFill>
              </a:rPr>
              <a:t>Banner &amp; FAST Training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Introduction to Aurora Finance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Aurora For Researchers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BANNER Navigation Fundamentals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Journal Entries &amp; Interdepartmental Charges (JE’s &amp; IDC’s)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Advanced FAST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External Invoicing (FAST A/R)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Budget Transfers</a:t>
            </a:r>
          </a:p>
          <a:p>
            <a:pPr marL="731838" lvl="1" indent="-457200">
              <a:spcBef>
                <a:spcPts val="1200"/>
              </a:spcBef>
              <a:spcAft>
                <a:spcPts val="300"/>
              </a:spcAft>
            </a:pPr>
            <a:r>
              <a:rPr lang="en-US" sz="2200" b="1" dirty="0">
                <a:solidFill>
                  <a:schemeClr val="tx2"/>
                </a:solidFill>
              </a:rPr>
              <a:t>Concur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Travel and Expense Management</a:t>
            </a:r>
          </a:p>
          <a:p>
            <a:pPr marL="731838" lvl="1" indent="-457200">
              <a:spcBef>
                <a:spcPts val="1200"/>
              </a:spcBef>
              <a:spcAft>
                <a:spcPts val="300"/>
              </a:spcAft>
            </a:pPr>
            <a:r>
              <a:rPr lang="en-US" sz="2200" b="1" dirty="0">
                <a:solidFill>
                  <a:schemeClr val="tx2"/>
                </a:solidFill>
              </a:rPr>
              <a:t>EPIC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Introduction to EPIC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EPIC – After the Order</a:t>
            </a:r>
          </a:p>
          <a:p>
            <a:pPr marL="1139825" lvl="2" indent="-457200">
              <a:spcBef>
                <a:spcPts val="0"/>
              </a:spcBef>
              <a:spcAft>
                <a:spcPts val="300"/>
              </a:spcAft>
            </a:pPr>
            <a:r>
              <a:rPr lang="en-US" sz="2200" dirty="0">
                <a:solidFill>
                  <a:schemeClr val="tx2"/>
                </a:solidFill>
              </a:rPr>
              <a:t>EPIC Contracts</a:t>
            </a:r>
          </a:p>
          <a:p>
            <a:pPr marL="533400" lvl="0" indent="-533400">
              <a:spcBef>
                <a:spcPts val="600"/>
              </a:spcBef>
              <a:spcAft>
                <a:spcPts val="600"/>
              </a:spcAft>
              <a:buClr>
                <a:srgbClr val="7DD503"/>
              </a:buClr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" name="5-Point Star 3" descr="Star around the messaging for how many certificates can you achieve."/>
          <p:cNvSpPr/>
          <p:nvPr/>
        </p:nvSpPr>
        <p:spPr>
          <a:xfrm>
            <a:off x="6402387" y="4049643"/>
            <a:ext cx="3132136" cy="2655957"/>
          </a:xfrm>
          <a:prstGeom prst="star5">
            <a:avLst/>
          </a:prstGeom>
          <a:solidFill>
            <a:srgbClr val="7DD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7261619" y="5029200"/>
            <a:ext cx="1407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tx2"/>
                </a:solidFill>
              </a:rPr>
              <a:t>How many certificates can you achieve?</a:t>
            </a:r>
          </a:p>
        </p:txBody>
      </p:sp>
    </p:spTree>
    <p:extLst>
      <p:ext uri="{BB962C8B-B14F-4D97-AF65-F5344CB8AC3E}">
        <p14:creationId xmlns:p14="http://schemas.microsoft.com/office/powerpoint/2010/main" val="429170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9646" y="3007360"/>
            <a:ext cx="6667129" cy="731520"/>
          </a:xfrm>
        </p:spPr>
        <p:txBody>
          <a:bodyPr tIns="0"/>
          <a:lstStyle/>
          <a:p>
            <a:pPr algn="ctr"/>
            <a:r>
              <a:rPr lang="en-US" sz="2800" b="1" dirty="0"/>
              <a:t>Thank you!</a:t>
            </a:r>
          </a:p>
        </p:txBody>
      </p:sp>
      <p:pic>
        <p:nvPicPr>
          <p:cNvPr id="5" name="Picture 7" descr="Aurora Finance logo."/>
          <p:cNvPicPr>
            <a:picLocks noChangeAspect="1"/>
          </p:cNvPicPr>
          <p:nvPr/>
        </p:nvPicPr>
        <p:blipFill>
          <a:blip r:embed="rId3" cstate="print"/>
          <a:srcRect l="8630" t="8160" r="10827" b="8202"/>
          <a:stretch>
            <a:fillRect/>
          </a:stretch>
        </p:blipFill>
        <p:spPr bwMode="auto">
          <a:xfrm>
            <a:off x="2439195" y="4389122"/>
            <a:ext cx="4780994" cy="233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387" y="1752600"/>
            <a:ext cx="9220199" cy="4990254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dirty="0">
                <a:solidFill>
                  <a:schemeClr val="tx2"/>
                </a:solidFill>
              </a:rPr>
              <a:t>At the end of this training session, you will be able to:</a:t>
            </a:r>
          </a:p>
          <a:p>
            <a:pPr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Create a Journal Entry</a:t>
            </a:r>
          </a:p>
          <a:p>
            <a:pPr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Create an Interdepartmental Charge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Copy and Reverse a Journal Voucher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View In Progress Journal Vouchers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Vouchers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7" y="1905000"/>
            <a:ext cx="9296399" cy="4837854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dirty="0">
                <a:solidFill>
                  <a:schemeClr val="tx2"/>
                </a:solidFill>
              </a:rPr>
              <a:t>What is a Journal Voucher?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A procedure for transferring revenue/expenditures between FOAP(AL) elements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Journal Vouchers are used for: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Journal Entries – Corrections/adjustments to FOAP(AL) elements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2800" dirty="0">
                <a:solidFill>
                  <a:schemeClr val="tx2"/>
                </a:solidFill>
              </a:rPr>
              <a:t>Interdepartmental Charges – Sale of goods or services from one department to another 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3113" y="193040"/>
            <a:ext cx="6748436" cy="568960"/>
          </a:xfrm>
        </p:spPr>
        <p:txBody>
          <a:bodyPr/>
          <a:lstStyle/>
          <a:p>
            <a:r>
              <a:rPr lang="en-US" dirty="0"/>
              <a:t>FOAP(AL) Elements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7" y="1600200"/>
            <a:ext cx="9372599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dirty="0">
                <a:solidFill>
                  <a:schemeClr val="tx2"/>
                </a:solidFill>
              </a:rPr>
              <a:t>What FOAP(AL) elements are required?</a:t>
            </a:r>
          </a:p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5" name="Table 4" descr="Table explaining the definition of each chart of account element. Fund, Organization, Account, Program, Activity and Location.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9077"/>
              </p:ext>
            </p:extLst>
          </p:nvPr>
        </p:nvGraphicFramePr>
        <p:xfrm>
          <a:off x="153985" y="2400300"/>
          <a:ext cx="9448800" cy="46558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41632149"/>
                    </a:ext>
                  </a:extLst>
                </a:gridCol>
                <a:gridCol w="7086600">
                  <a:extLst>
                    <a:ext uri="{9D8B030D-6E8A-4147-A177-3AD203B41FA5}">
                      <a16:colId xmlns:a16="http://schemas.microsoft.com/office/drawing/2014/main" val="2992769298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F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und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Identifies source of funds</a:t>
                      </a:r>
                    </a:p>
                    <a:p>
                      <a:pPr marL="0" marR="0" lvl="0" indent="0" algn="l" defTabSz="9753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E.g. </a:t>
                      </a:r>
                      <a:r>
                        <a:rPr lang="en-US" sz="2000" b="0" kern="0" dirty="0">
                          <a:solidFill>
                            <a:schemeClr val="tx2"/>
                          </a:solidFill>
                        </a:rPr>
                        <a:t>1xxxxx for operating, 3xxxxx for research 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6557207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O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rganization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Identifies faculty or department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706953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ccount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What money as spent on or generated  revenue</a:t>
                      </a:r>
                    </a:p>
                    <a:p>
                      <a:pPr marL="0" marR="0" lvl="0" indent="0" algn="l" defTabSz="9753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E.g.</a:t>
                      </a:r>
                      <a:r>
                        <a:rPr lang="en-US" sz="2000" b="0" baseline="0" dirty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000" kern="0" dirty="0">
                          <a:solidFill>
                            <a:schemeClr val="tx2"/>
                          </a:solidFill>
                        </a:rPr>
                        <a:t>7xxx for expenses,5xxx for revenue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062858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P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rogram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2"/>
                          </a:solidFill>
                        </a:rPr>
                        <a:t>Classifies Revenue or Expense</a:t>
                      </a:r>
                    </a:p>
                    <a:p>
                      <a:pPr marL="0" marR="0" lvl="0" indent="0" algn="l" defTabSz="9753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0" dirty="0">
                          <a:solidFill>
                            <a:schemeClr val="tx2"/>
                          </a:solidFill>
                        </a:rPr>
                        <a:t>E.g. 0000 for Rev, 1xxx for operating or 2xxx</a:t>
                      </a:r>
                      <a:r>
                        <a:rPr lang="en-US" sz="2000" kern="0" baseline="0" dirty="0">
                          <a:solidFill>
                            <a:schemeClr val="tx2"/>
                          </a:solidFill>
                        </a:rPr>
                        <a:t> for </a:t>
                      </a:r>
                      <a:r>
                        <a:rPr lang="en-US" sz="2000" kern="0" dirty="0">
                          <a:solidFill>
                            <a:schemeClr val="tx2"/>
                          </a:solidFill>
                        </a:rPr>
                        <a:t>grants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744653"/>
                  </a:ext>
                </a:extLst>
              </a:tr>
              <a:tr h="480060">
                <a:tc gridSpan="2">
                  <a:txBody>
                    <a:bodyPr/>
                    <a:lstStyle/>
                    <a:p>
                      <a:pPr algn="l"/>
                      <a:r>
                        <a:rPr lang="en-US" sz="2500" b="0" i="1" dirty="0">
                          <a:solidFill>
                            <a:schemeClr val="tx2"/>
                          </a:solidFill>
                        </a:rPr>
                        <a:t>         Optional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696046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A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Used to define unique activities.</a:t>
                      </a:r>
                    </a:p>
                    <a:p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E.g. Campus Beautification</a:t>
                      </a:r>
                      <a:r>
                        <a:rPr lang="en-US" sz="2000" b="0" baseline="0" dirty="0">
                          <a:solidFill>
                            <a:schemeClr val="tx2"/>
                          </a:solidFill>
                        </a:rPr>
                        <a:t> Day, Emergency Preparedness</a:t>
                      </a:r>
                      <a:endParaRPr lang="en-US" sz="20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875398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3000" b="1" dirty="0">
                          <a:solidFill>
                            <a:schemeClr val="tx2"/>
                          </a:solidFill>
                        </a:rPr>
                        <a:t>L</a:t>
                      </a:r>
                      <a:r>
                        <a:rPr lang="en-US" sz="3000" b="0" dirty="0">
                          <a:solidFill>
                            <a:schemeClr val="tx2"/>
                          </a:solidFill>
                        </a:rPr>
                        <a:t>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2"/>
                          </a:solidFill>
                        </a:rPr>
                        <a:t>Primarily</a:t>
                      </a:r>
                      <a:r>
                        <a:rPr lang="en-US" sz="2000" b="0" baseline="0" dirty="0">
                          <a:solidFill>
                            <a:schemeClr val="tx2"/>
                          </a:solidFill>
                        </a:rPr>
                        <a:t> used but not limited to Fixed Assets</a:t>
                      </a:r>
                      <a:endParaRPr lang="en-US" sz="20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1837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8471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3113" y="193040"/>
            <a:ext cx="6748436" cy="568960"/>
          </a:xfrm>
        </p:spPr>
        <p:txBody>
          <a:bodyPr/>
          <a:lstStyle/>
          <a:p>
            <a:r>
              <a:rPr lang="en-US" dirty="0"/>
              <a:t>Journal Entry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1600200"/>
            <a:ext cx="8781098" cy="5142654"/>
          </a:xfrm>
        </p:spPr>
        <p:txBody>
          <a:bodyPr/>
          <a:lstStyle/>
          <a:p>
            <a:pPr marL="0" indent="0">
              <a:spcAft>
                <a:spcPts val="600"/>
              </a:spcAft>
              <a:buClr>
                <a:srgbClr val="7DD503"/>
              </a:buClr>
              <a:buNone/>
            </a:pPr>
            <a:r>
              <a:rPr lang="en-US" dirty="0">
                <a:solidFill>
                  <a:schemeClr val="tx2"/>
                </a:solidFill>
              </a:rPr>
              <a:t>When do I use a Journal Entry?</a:t>
            </a:r>
          </a:p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Journal entries should be done whenever a correction/adjustment is required on your FOAP(AL)</a:t>
            </a:r>
          </a:p>
          <a:p>
            <a:pPr marL="883922" lvl="2" indent="-457200" defTabSz="975365">
              <a:spcAft>
                <a:spcPts val="600"/>
              </a:spcAft>
              <a:buClr>
                <a:srgbClr val="7DD503"/>
              </a:buClr>
              <a:buFont typeface="Courier New" pitchFamily="49" charset="0"/>
              <a:buChar char="o"/>
            </a:pPr>
            <a:r>
              <a:rPr lang="en-US" sz="2800" kern="1200" dirty="0">
                <a:solidFill>
                  <a:schemeClr val="tx2"/>
                </a:solidFill>
                <a:ea typeface="+mn-ea"/>
                <a:cs typeface="+mn-cs"/>
              </a:rPr>
              <a:t>An expenditure was coded to the wrong Account</a:t>
            </a:r>
          </a:p>
          <a:p>
            <a:pPr marL="883922" lvl="2" indent="-457200" defTabSz="975365">
              <a:spcAft>
                <a:spcPts val="600"/>
              </a:spcAft>
              <a:buClr>
                <a:srgbClr val="7DD503"/>
              </a:buClr>
              <a:buFont typeface="Courier New" pitchFamily="49" charset="0"/>
              <a:buChar char="o"/>
            </a:pPr>
            <a:r>
              <a:rPr lang="en-US" sz="2800" kern="1200" dirty="0">
                <a:solidFill>
                  <a:schemeClr val="tx2"/>
                </a:solidFill>
                <a:ea typeface="+mn-ea"/>
                <a:cs typeface="+mn-cs"/>
              </a:rPr>
              <a:t>Revenue/expenditure coded to incorrect Fund</a:t>
            </a:r>
          </a:p>
          <a:p>
            <a:pPr marL="457200" lvl="1" indent="-457200" defTabSz="975365">
              <a:spcAft>
                <a:spcPts val="600"/>
              </a:spcAft>
              <a:buClr>
                <a:srgbClr val="7DD503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100" kern="1200" dirty="0">
                <a:solidFill>
                  <a:schemeClr val="tx2"/>
                </a:solidFill>
                <a:ea typeface="+mn-ea"/>
                <a:cs typeface="+mn-cs"/>
              </a:rPr>
              <a:t> Each record requires a journal type</a:t>
            </a:r>
          </a:p>
          <a:p>
            <a:pPr marL="883922" lvl="2" indent="-457200" defTabSz="975365">
              <a:spcAft>
                <a:spcPts val="600"/>
              </a:spcAft>
              <a:buClr>
                <a:srgbClr val="7DD503"/>
              </a:buClr>
              <a:buSzPct val="100000"/>
            </a:pPr>
            <a:r>
              <a:rPr lang="en-US" sz="2800" kern="1200" dirty="0">
                <a:solidFill>
                  <a:schemeClr val="tx2"/>
                </a:solidFill>
                <a:ea typeface="+mn-ea"/>
                <a:cs typeface="+mn-cs"/>
              </a:rPr>
              <a:t>A rule class for the accounting entry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Entry Rule Codes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458787" y="2209800"/>
            <a:ext cx="8781098" cy="4258734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20CCD"/>
                </a:solidFill>
              </a:rPr>
              <a:t>JE</a:t>
            </a:r>
            <a:r>
              <a:rPr lang="en-US" b="1" dirty="0">
                <a:solidFill>
                  <a:srgbClr val="7DD503"/>
                </a:solidFill>
              </a:rPr>
              <a:t>15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b="1" dirty="0"/>
          </a:p>
          <a:p>
            <a:pPr>
              <a:spcBef>
                <a:spcPct val="0"/>
              </a:spcBef>
              <a:buFontTx/>
              <a:buNone/>
            </a:pPr>
            <a:endParaRPr lang="en-US" b="1" dirty="0"/>
          </a:p>
          <a:p>
            <a:pPr>
              <a:spcBef>
                <a:spcPct val="0"/>
              </a:spcBef>
              <a:buFontTx/>
              <a:buNone/>
            </a:pPr>
            <a:endParaRPr lang="en-US" sz="46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b="1" dirty="0">
                <a:solidFill>
                  <a:srgbClr val="020CCD"/>
                </a:solidFill>
              </a:rPr>
              <a:t>JE</a:t>
            </a:r>
            <a:r>
              <a:rPr lang="en-US" b="1" dirty="0">
                <a:solidFill>
                  <a:srgbClr val="7DD503"/>
                </a:solidFill>
              </a:rPr>
              <a:t>16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11387" y="1676400"/>
            <a:ext cx="7545388" cy="463296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Used for int</a:t>
            </a:r>
            <a:r>
              <a:rPr lang="en-US" sz="3000" u="sng" dirty="0">
                <a:solidFill>
                  <a:schemeClr val="tx2"/>
                </a:solidFill>
              </a:rPr>
              <a:t>ra</a:t>
            </a:r>
            <a:r>
              <a:rPr lang="en-US" sz="3000" dirty="0">
                <a:solidFill>
                  <a:schemeClr val="tx2"/>
                </a:solidFill>
              </a:rPr>
              <a:t>fund transactions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when processing transfers within the </a:t>
            </a:r>
            <a:r>
              <a:rPr lang="en-US" sz="2800" u="sng" dirty="0">
                <a:solidFill>
                  <a:schemeClr val="tx2"/>
                </a:solidFill>
              </a:rPr>
              <a:t>same</a:t>
            </a:r>
            <a:r>
              <a:rPr lang="en-US" sz="2800" dirty="0">
                <a:solidFill>
                  <a:schemeClr val="tx2"/>
                </a:solidFill>
              </a:rPr>
              <a:t> fund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 	DR 110000-333100-706001-1100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	CR 110000-333100-706003-1100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Used for int</a:t>
            </a:r>
            <a:r>
              <a:rPr lang="en-US" sz="3000" u="sng" dirty="0">
                <a:solidFill>
                  <a:schemeClr val="tx2"/>
                </a:solidFill>
              </a:rPr>
              <a:t>er</a:t>
            </a:r>
            <a:r>
              <a:rPr lang="en-US" sz="3000" dirty="0">
                <a:solidFill>
                  <a:schemeClr val="tx2"/>
                </a:solidFill>
              </a:rPr>
              <a:t>fund transactions 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  <a:defRPr/>
            </a:pPr>
            <a:r>
              <a:rPr lang="en-US" sz="2800" dirty="0">
                <a:solidFill>
                  <a:schemeClr val="tx2"/>
                </a:solidFill>
              </a:rPr>
              <a:t>when processing transfers </a:t>
            </a:r>
            <a:r>
              <a:rPr lang="en-US" sz="2800" u="sng" dirty="0">
                <a:solidFill>
                  <a:schemeClr val="tx2"/>
                </a:solidFill>
              </a:rPr>
              <a:t>between</a:t>
            </a:r>
            <a:r>
              <a:rPr lang="en-US" sz="2800" dirty="0">
                <a:solidFill>
                  <a:schemeClr val="tx2"/>
                </a:solidFill>
              </a:rPr>
              <a:t> funds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	DR 110000-333100-706001-1100</a:t>
            </a:r>
          </a:p>
          <a:p>
            <a:pPr marL="0" indent="0">
              <a:buNone/>
              <a:defRPr/>
            </a:pPr>
            <a:r>
              <a:rPr lang="en-US" sz="3000" dirty="0">
                <a:solidFill>
                  <a:schemeClr val="tx2"/>
                </a:solidFill>
              </a:rPr>
              <a:t>	CR 121996-333100-706003-1100</a:t>
            </a:r>
          </a:p>
          <a:p>
            <a:pPr>
              <a:spcBef>
                <a:spcPct val="60000"/>
              </a:spcBef>
              <a:buFontTx/>
              <a:buNone/>
              <a:defRPr/>
            </a:pPr>
            <a:endParaRPr lang="en-US" sz="3000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683113" y="243840"/>
            <a:ext cx="6748436" cy="568960"/>
          </a:xfrm>
          <a:prstGeom prst="rect">
            <a:avLst/>
          </a:prstGeom>
        </p:spPr>
        <p:txBody>
          <a:bodyPr/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87682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75365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463046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950728" algn="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dirty="0"/>
              <a:t>Identifying a Journal Entry</a:t>
            </a:r>
          </a:p>
        </p:txBody>
      </p:sp>
      <p:pic>
        <p:nvPicPr>
          <p:cNvPr id="2" name="Picture 1" descr="Screenshot of FAST repor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" y="1371601"/>
            <a:ext cx="9353550" cy="5105400"/>
          </a:xfrm>
          <a:prstGeom prst="rect">
            <a:avLst/>
          </a:prstGeom>
        </p:spPr>
      </p:pic>
      <p:sp>
        <p:nvSpPr>
          <p:cNvPr id="10" name="Rounded Rectangle 9" descr="Circle around the two columns; month actual and YTD actual."/>
          <p:cNvSpPr/>
          <p:nvPr/>
        </p:nvSpPr>
        <p:spPr>
          <a:xfrm>
            <a:off x="2592387" y="1371599"/>
            <a:ext cx="2057399" cy="380999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 descr="Arrow pointing in the YTD actual column of the report."/>
          <p:cNvSpPr/>
          <p:nvPr/>
        </p:nvSpPr>
        <p:spPr>
          <a:xfrm rot="10800000">
            <a:off x="4116387" y="5763769"/>
            <a:ext cx="507557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 descr="Arrow pointing toward the month actual column."/>
          <p:cNvSpPr/>
          <p:nvPr/>
        </p:nvSpPr>
        <p:spPr>
          <a:xfrm rot="10800000">
            <a:off x="3148644" y="5763769"/>
            <a:ext cx="507557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3070" y="6561396"/>
            <a:ext cx="838201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ysClr val="windowText" lastClr="000000"/>
                </a:solidFill>
              </a:rPr>
              <a:t>JVs</a:t>
            </a:r>
          </a:p>
        </p:txBody>
      </p:sp>
      <p:sp>
        <p:nvSpPr>
          <p:cNvPr id="11" name="Rounded Rectangle 10" descr="Circl around the YTD fiscal budget column."/>
          <p:cNvSpPr/>
          <p:nvPr/>
        </p:nvSpPr>
        <p:spPr>
          <a:xfrm>
            <a:off x="6567045" y="1359407"/>
            <a:ext cx="1028700" cy="380999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 descr="Arrow pointing toward the YTD Fiscal Budget column of the report."/>
          <p:cNvSpPr/>
          <p:nvPr/>
        </p:nvSpPr>
        <p:spPr>
          <a:xfrm rot="10800000">
            <a:off x="7088187" y="5791202"/>
            <a:ext cx="507557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81534" y="6566442"/>
            <a:ext cx="920862" cy="5539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ysClr val="windowText" lastClr="000000"/>
                </a:solidFill>
              </a:rPr>
              <a:t>BTs</a:t>
            </a:r>
          </a:p>
        </p:txBody>
      </p:sp>
    </p:spTree>
    <p:extLst>
      <p:ext uri="{BB962C8B-B14F-4D97-AF65-F5344CB8AC3E}">
        <p14:creationId xmlns:p14="http://schemas.microsoft.com/office/powerpoint/2010/main" val="129912668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 Vouchers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0187" y="1905000"/>
            <a:ext cx="9296399" cy="51816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Clr>
                <a:srgbClr val="7DD503"/>
              </a:buClr>
            </a:pPr>
            <a:r>
              <a:rPr lang="en-US" dirty="0">
                <a:solidFill>
                  <a:schemeClr val="tx2"/>
                </a:solidFill>
              </a:rPr>
              <a:t>In Banner, journal entries &amp; ID charges are entered on a journal voucher page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FGAJVCQ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FGAJVCD</a:t>
            </a:r>
          </a:p>
          <a:p>
            <a:pPr marL="769621" lvl="1" indent="-342900">
              <a:spcAft>
                <a:spcPts val="600"/>
              </a:spcAft>
              <a:buClr>
                <a:srgbClr val="7DD503"/>
              </a:buClr>
            </a:pPr>
            <a:r>
              <a:rPr lang="en-US" sz="3000" dirty="0">
                <a:solidFill>
                  <a:schemeClr val="tx2"/>
                </a:solidFill>
              </a:rPr>
              <a:t>FGAJVCM</a:t>
            </a:r>
          </a:p>
          <a:p>
            <a:pPr lvl="1" algn="r">
              <a:buFontTx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lEQjI3RCIvPg0KCQk8dWljb2xvciBuYW1lPSJnbG93IiB2YWx1ZT0iMHgzNUQzMzQiLz4NCgkJPHVpY29sb3IgbmFtZT0idGV4dCIgdmFsdWU9IjB4RkZGRkZGIi8+DQoJCTx1aWNvbG9yIG5hbWU9ImxpZ2h0IiB2YWx1ZT0iMHg2RTdENTgiLz4NCgkJPHVpY29sb3IgbmFtZT0ic2hhZG93IiB2YWx1ZT0iMHgwMDAwMDAiLz4NCgkJPHVpY29sb3IgbmFtZT0iYmFja2dyb3VuZCIgdmFsdWU9IjB4N0M5NjZG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ZmFsc2UiLz4NCgkJPHVpc2hvdyBuYW1lPSJvdXRsaW5lIiB2YWx1ZT0idHJ1ZSIvPg0KCQk8dWlzaG93IG5hbWU9InRodW1ibmFpbCIgdmFsdWU9InRydWUiLz4NCgkJPHVpc2hvdyBuYW1lPSJub3RlcyIgdmFsdWU9InRydWUiLz4NCgkJPHVpc2hvdyBuYW1lPSJzZWFyY2giIHZhbHVlPSJ0cnVlIi8+DQoJCTx1aXNob3cgbmFtZT0icXVpei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ZmFsc2UiLz4NCgkJPHVpcmVwbGFjZSBuYW1lPSJsb2dvIiB2YWx1ZT0iIi8+DQoJCTx1aXJlcGxhY2UgbmFtZT0iYmdpbWFnZSIgdmFsdWU9IiIvPg0KCQk8dWlyZXBsYWNlIG5hbWU9ImluaXRpYWx0YWIiIHZhbHVlPSJvdXRsaW5lIi8+DQoJPC9sYXlvdXQ+DQoJ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+DQoJCTx1aXRleHQgbmFtZT0iU0NSVUJCQVJTVEFUVVNfTk9BVURJTyIgdmFsdWU9IktlaW4gQXVkaW8iLz4NCgkJPHVpdGV4dCBuYW1lPSJTQ1JVQkJBUlNUQVRVU19WSURQTEFZSU5HIiB2YWx1ZT0iVmlkZW8gd2lyZCBhYmdlc3BpZWx0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1xdWl6IHBvZCBhbmQgbWVzc2FnZSBib3ggdGV4dHMtLT4NCgkJPHVpdGV4dCBuYW1lPSJRVUlaUE9EX1FVSVpfQVRURU1QVCIgdmFsdWU9IlF1aXp2ZXJzdWNoOiIvPg0KCQk8dWl0ZXh0IG5hbWU9IlFVSVpQT0RfUVVJWl9BVFRFTVBUX1ZBTFVFIiB2YWx1ZT0iJW4gdm9uICV0Ii8+DQoJCTx1aXRleHQgbmFtZT0iUVVJWlBPRF9RVUlaX1NDT1JFIiB2YWx1ZT0iRXJyZWljaHQ6Ii8+DQoJCTx1aXRleHQgbmFtZT0iUVVJWlBPRF9RVUlaX1BBU1NTQ09SRSIgdmFsdWU9Ik1pbmRlc3RwdW5rdHphaGw6Ii8+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+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mI3hBOyYjeEE7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+DQoJCTx1aXRleHQgbmFtZT0iUVVJWlBPRF9RVUlaX0FUVEVNUFQiIHZhbHVlPSLtgLTspogg7Iuc64+EIO2an+yImDoiLz4NCgkJPHVpdGV4dCBuYW1lPSJRVUlaUE9EX1FVSVpfQVRURU1QVF9WQUxVRSIgdmFsdWU9IiVuLyV0Ii8+DQoJCTx1aXRleHQgbmFtZT0iUVVJWlBPRF9RVUlaX1NDT1JFIiB2YWx1ZT0i65Od7KCQOiIvPg0KCQk8dWl0ZXh0IG5hbWU9IlFVSVpQT0RfUVVJWl9QQVNTU0NPUkUiIHZhbHVlPSLthrXqs7wg7KCQ7IiYOiIvPg0KCQk8dWl0ZXh0IG5hbWU9IlFVSVpQT0RfUVVJWl9NQVhTQ09SRSIgdmFsdWU9Iuy1nOqzoCDsoJDsiJg6Ii8+DQoJCTx1aXRleHQgbmFtZT0iUVVJWlBPRF9RVUVTQVRNUFRfU1RSIiB2YWx1ZT0i7Iuc64+EIO2an+yImDogJW4vJXQiLz4NCgkJPHVpdGV4dCBuYW1lPSJRVUlaUE9EX1FVRVNUWVBFX1NUUiIgdmFsdWU9IuycoO2YlTogJXMiLz4NCgkJPHVpdGV4dCBuYW1lPSJRVUlaUE9EX1FVRVNUWVBFX0dSRCIgdmFsdWU9IuygkOyImCDrp6TquLDquLAg7JmE66OMIi8+DQoJCTx1aXRleHQgbmFtZT0iUVVJWlBPRF9RVUVTVFlQRV9TVlkiIHZhbHVlPSLshKTrrLgg7KGw7IKsIi8+DQoJCTx1aXRleHQgbmFtZT0iUVVJWlBPRF9RVUlaQVRNUFRfSU5GIiB2YWx1ZT0i66y07ZWcIi8+DQoJCTx1aXRleHQgbmFtZT0iUVVJWlBPRF9RVUVTQVRNUFRfSU5GIiB2YWx1ZT0i66y07ZWcIi8+DQoJCTx1aXRleHQgbmFtZT0iV0FSTklOR01TR19ZRVNTVFJJTkciIHZhbHVlPSLsmIgiLz4NCgkJPHVpdGV4dCBuYW1lPSJXQVJOSU5HTVNHX05PU1RSSU5HIiB2YWx1ZT0i7JWE64uI7JikIi8+DQoJCTx1aXRleHQgbmFtZT0iV0FSTklOR01TR19USVRMRVNUUklORyIgdmFsdWU9Iu2AtOymiCDrgrTruYTqsozsnbTshZgg6rK96rOgIi8+DQoJCTx1aXRleHQgbmFtZT0iV0FSTklOR01TR19NU0dTVFJJTkciIHZhbHVlPSLsnbQg7YC07KaI7JeQ7IScIOyLnOuPhO2VmOyngCDslYrsnYAg7KeI66y47J20IOyeiOyKteuLiOuLpC4mI3hBOyYjeEE77YC07KaI66W8IOyiheujjO2VmOugpOuptCBb7JiIXeulvCDtgbTrpq3tlZjqs6AsIO2AtOymiOulvCDqs4Tsho3tlZjroKTrqbQgW+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JPGxhbmd1YWdlIGlkPSJlcy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YSAlbiIvPg0KCQk8IS0tIHN1YnN0aXR1dGlvbjogJW4gPT0gc2xpZGUgbnVtYmVyIC0tPg0KCQk8IS0tIHN1YnN0aXR1dGlvbjogJXQgPT0gdG90YWwgc2xpZGUgY291bnQgLS0+DQoJCTx1aXRleHQgbmFtZT0iU0NSVUJCQVJTVEFUVVNfU0xJREVJTkZPIiB2YWx1ZT0iRGlhcG9zaXRpdmEgJW4gLyAldCB8ICIvPg0KCQk8dWl0ZXh0IG5hbWU9IlNDUlVCQkFSU1RBVFVTX1NUT1BQRUQiIHZhbHVlPSJEZXRlbmlkYSIvPg0KCQk8dWl0ZXh0IG5hbWU9IlNDUlVCQkFSU1RBVFVTX1BMQVlJTkciIHZhbHVlPSJSZXByb2R1Y2llbmRvIi8+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+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+DQoJCTx1aXRleHQgbmFtZT0iQVRUQUNITUVOVFMiIHZhbHVlPSJBcmNoaXZvcyBhZGp1bnRvcyIvPg0KCQk8IS0tIHN1YnN0aXR1dGlvbjogJXAgPT0gY3VycmVudCBzcGVha2VyJ3MgdGl0bGUgLS0+DQoJCTx1aXRleHQgbmFtZT0iQklPV0lOX1RJVExFIiB2YWx1ZT0iQmlvZ3JhZsOtYTogJXAiLz4NCgkJPHVpdGV4dCBuYW1lPSJCSU9CVE5fVElUTEUiIHZhbHVlPSJCaW9ncmFmw61hIi8+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+DQoJCTx1aXRleHQgbmFtZT0iVEFCX05PVEVTIiB2YWx1ZT0iTm90YXMiLz4NCgkJPHVpdGV4dCBuYW1lPSJUQUJfU0VBUkNIIiB2YWx1ZT0iQnVzY2FyIi8+DQoJCTx1aXRleHQgbmFtZT0iU0xJREVfSEVBRElORyIgdmFsdWU9IlTDrXR1bG8gZGUgZGlhcG9zaXRpdmEiLz4NCgkJPHVpdGV4dCBuYW1lPSJEVVJBVElPTl9IRUFESU5HIiB2YWx1ZT0iRHVyYWMuIi8+DQoJCTx1aXRleHQgbmFtZT0iU0VBUkNIX0hFQURJTkciIHZhbHVlPSJCdXNjYXIgdGV4dG86Ii8+DQoJCTx1aXRleHQgbmFtZT0iVEhVTUJfSEVBRElORyIgdmFsdWU9IkRpYXBvc2l0aXZhIi8+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+DQoJCTx1aXRleHQgbmFtZT0iUVVJWlBPRF9RVUlaX01BWFNDT1JFIiB2YWx1ZT0iUG9udHVhw6fDo28gbcOheGltYToiLz4NCgkJPHVpdGV4dCBuYW1lPSJRVUlaUE9EX1FVRVNBVE1QVF9TVFIiIHZhbHVlPSJUZW50YXRpdmE6ICVuIGRlICV0Ii8+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+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+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+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+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+DQoJCTx1aXRleHQgbmFtZT0iU0NSVUJCQVJTVEFUVVNfUkVWSUVXUVVJWiIgdmFsdWU9IlJldmlzaW9uZSBkZWwgcXVpeiIvPg0KCQk8IS0tIHN1YnN0aXR1dGlvbjogJW0gPT0gbWludXRlcyByZW1haW5pbmcgLS0+DQoJCTwhLS0gc3Vic3RpdHV0aW9uOiAlcyA9PSBzZWNvbmRzIHJlbWFpbmluZyAtLT4NCgkJPHVpdGV4dCBuYW1lPSJFTEFQU0VEIiB2YWx1ZT0iJW0gTWludXRpICVzIFNlY29uZGkgcmltYW5lbnRpIi8+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+DQoJCTx1aXRleHQgbmFtZT0iVEFCX1RIVU1CIiB2YWx1ZT0iTWluaWF0dXJlIi8+DQoJCTx1aXRleHQgbmFtZT0iVEFCX05PVEVTIiB2YWx1ZT0iTm90ZSIvPg0KCQk8dWl0ZXh0IG5hbWU9IlRBQl9TRUFSQ0giIHZhbHVlPSJDZXJjYSIvPg0KCQk8dWl0ZXh0IG5hbWU9IlNMSURFX0hFQURJTkciIHZhbHVlPSJUaXRvbG8gZGlhcG9zaXRpdmEiLz4NCgkJPHVpdGV4dCBuYW1lPSJEVVJBVElPTl9IRUFESU5HIiB2YWx1ZT0iRHVyYXRhIi8+DQoJCTx1aXRleHQgbmFtZT0iU0VBUkNIX0hFQURJTkciIHZhbHVlPSJDZXJjYSB0ZXN0bzoiLz4NCgkJPHVpdGV4dCBuYW1lPSJUSFVNQl9IRUFESU5HIiB2YWx1ZT0iRGlhcG9zaXRpdmEiLz4NCgkJPHVpdGV4dCBuYW1lPSJUSFVNQl9JTkZPIiB2YWx1ZT0iVGl0b2xvL1RlbXBvIi8+DQoJCTx1aXRleHQgbmFtZT0iQVRUQUNITkFNRV9IRUFESU5HIiB2YWx1ZT0iTm9tZSBmaWxlIi8+DQoJCTx1aXRleHQgbmFtZT0iQVRUQUNIU0laRV9IRUFESU5HIiB2YWx1ZT0iRGltZW5zaW9uZSIvPg0KCQk8dWl0ZXh0IG5hbWU9IlNMSURFX05PVEVTIiB2YWx1ZT0iTm90ZSBkaWFwb3NpdGl2YSIvPg0KCQk8IS0tcXVpeiBwb2QgYW5kIG1lc3NhZ2UgYm94IHRleHRzLS0+DQoJCTx1aXRleHQgbmFtZT0iUVVJWlBPRF9RVUlaX0FUVEVNUFQiIHZhbHVlPSJUZW50YXRpdm8gcXVpejoiLz4NCgkJPHVpdGV4dCBuYW1lPSJRVUlaUE9EX1FVSVpfQVRURU1QVF9WQUxVRSIgdmFsdWU9IiVuIGRpICV0Ii8+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+DQoJCTx1aXRleHQgbmFtZT0iUVVJWlBPRF9RVUVTVFlQRV9HUkQiIHZhbHVlPSJDb24gdmFsdXRhemlvbmUiLz4NCgkJPHVpdGV4dCBuYW1lPSJRVUlaUE9EX1FVRVNUWVBFX1NWWSIgdmFsdWU9IkluZGFnaW5lIi8+DQoJCTx1aXRleHQgbmFtZT0iUVVJWlBPRF9RVUlaQVRNUFRfSU5GIiB2YWx1ZT0iSW5maW5pdGkiLz4NCgkJPHVpdGV4dCBuYW1lPSJRVUlaUE9EX1FVRVNBVE1QVF9JTkYiIHZhbHVlPSJJbmZpbml0aSIvPg0KCQk8dWl0ZXh0IG5hbWU9IldBUk5JTkdNU0dfWUVTU1RSSU5HIiB2YWx1ZT0iU8OsIi8+DQoJCTx1aXRleHQgbmFtZT0iV0FSTklOR01TR19OT1NUUklORyIgdmFsdWU9Ik5vIi8+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+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ICVuIi8+DQoJCTwhLS0gc3Vic3RpdHV0aW9uOiAlbiA9PSBzbGlkZSBudW1iZXIgLS0+DQoJCTwhLS0gc3Vic3RpdHV0aW9uOiAldCA9PSB0b3RhbCBzbGlkZSBjb3VudCAtLT4NCgkJPHVpdGV4dCBuYW1lPSJTQ1JVQkJBUlNUQVRVU19TTElERUlORk8iIHZhbHVlPSJEaWEgJW4gLyAldCB8ICIvPg0KCQk8dWl0ZXh0IG5hbWU9IlNDUlVCQkFSU1RBVFVTX1NUT1BQRUQiIHZhbHVlPSJHZXN0b3B0Ii8+DQoJCTx1aXRleHQgbmFtZT0iU0NSVUJCQVJTVEFUVVNfUExBWUlORyIgdmFsdWU9IkFmc3BlbGVuIi8+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+DQoJCTx1aXRleHQgbmFtZT0iU0NSVUJCQVJTVEFUVVNfUkVWSUVXUVVJWiIgdmFsdWU9IlF1aXogY29udHJvbGVyZW4iLz4NCgkJPCEtLSBzdWJzdGl0dXRpb246ICVtID09IG1pbnV0ZXMgcmVtYWluaW5nIC0tPg0KCQk8IS0tIHN1YnN0aXR1dGlvbjogJXMgPT0gc2Vjb25kcyByZW1haW5pbmcgLS0+DQoJCTx1aXRleHQgbmFtZT0iRUxBUFNFRCIgdmFsdWU9IkVyIHJlc3RlcmVuICVtIG1pbnV0ZW4gJXMgc2Vjb25kZW4iLz4NCgkJPHVpdGV4dCBuYW1lPSJOT1RGT1VORCIgdmFsdWU9Ik5pZXRzIGdldm9uZGVuIi8+DQoJCTx1aXRleHQgbmFtZT0iQVRUQUNITUVOVFMiIHZhbHVlPSJCaWpsYWdlbiIvPg0KCQk8IS0tIHN1YnN0aXR1dGlvbjogJXAgPT0gY3VycmVudCBzcGVha2VyJ3MgdGl0bGUgLS0+DQoJCTx1aXRleHQgbmFtZT0iQklPV0lOX1RJVExFIiB2YWx1ZT0iQmlvZ3JhZmllOiAlcCIvPg0KCQk8dWl0ZXh0IG5hbWU9IkJJT0JUTl9USVRMRSIgdmFsdWU9IkJpb2dyYWZpZSIvPg0KCQk8dWl0ZXh0IG5hbWU9IkRJVklERVJCVE5fVElUTEUiIHZhbHVlPSJ8Ii8+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+DQoJCTx1aXRleHQgbmFtZT0iVEFCX1NFQVJDSCIgdmFsdWU9IlpvZWtlbiIvPg0KCQk8dWl0ZXh0IG5hbWU9IlNMSURFX0hFQURJTkciIHZhbHVlPSJUaXRlbCB2YW4gZGlhIi8+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+DQoJCTx1aXRleHQgbmFtZT0iQVRUQUNITkFNRV9IRUFESU5HIiB2YWx1ZT0iQmVzdGFuZHNuYWFtIi8+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CEtLXF1aXogcG9kIGFuZCBtZXNzYWdlIGJveCB0ZXh0cy0tPg0KCQk8dWl0ZXh0IG5hbWU9IlFVSVpQT0RfUVVJWl9BVFRFTVBUIiB2YWx1ZT0i5rWL6aqM5bCd6K+V5qyh5pWwOiIvPg0KCQk8dWl0ZXh0IG5hbWU9IlFVSVpQT0RfUVVJWl9BVFRFTVBUX1ZBTFVFIiB2YWx1ZT0i56ysICVuIOasoe+8jOWFsSAldCDmrKEiLz4NCgkJPHVpdGV4dCBuYW1lPSJRVUlaUE9EX1FVSVpfU0NPUkUiIHZhbHVlPSLlvpfliIY6Ii8+DQoJCTx1aXRleHQgbmFtZT0iUVVJWlBPRF9RVUlaX1BBU1NTQ09SRSIgdmFsdWU9IuWPiuagvOWIhuaVsDoiLz4NCgkJPHVpdGV4dCBuYW1lPSJRVUlaUE9EX1FVSVpfTUFYU0NPUkUiIHZhbHVlPSLmnIDpq5jliIbmlbA6Ii8+DQoJCTx1aXRleHQgbmFtZT0iUVVJWlBPRF9RVUVTQVRNUFRfU1RSIiB2YWx1ZT0i5bCd6K+V5qyh5pWwOiDnrKwgJW4g5qyh77yM5YWxICV0IOasoSIvPg0KCQk8dWl0ZXh0IG5hbWU9IlFVSVpQT0RfUVVFU1RZUEVfU1RSIiB2YWx1ZT0i57G75Z6LOiAlcyIvPg0KCQk8dWl0ZXh0IG5hbWU9IlFVSVpQT0RfUVVFU1RZUEVfR1JEIiB2YWx1ZT0i6K+E57qnIi8+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+86Iiq6K2m5ZGKIi8+DQoJCTx1aXRleHQgbmFtZT0iV0FSTklOR01TR19NU0dTVFJJTkciIHZhbHVlPSLmraTmtYvpqozkuK3mnInmnKrlsJ3or5XkvZznrZTnmoTpl67popjjgIImI3hBOyYjeEE75Y2V5Ye74oCc5piv4oCd6YCA5Ye65q2k5rWL6aqM44CC5Y2V5Ye74oCc5ZCm4oCd57un57ut5rWL6aqM44CCIi8+DQoJCTx1aXRleHQgbmFtZT0iSU5GT1JNQVRJT05fSDI2NF9GTEFTSFBMQVlFUiIgdmFsdWU9IuW9k+WJjeWuieijheWcqOaCqOeahOiuoeeul+acuuS4iueahCBGbGFzaCBQbGF5ZXIg54mI5pys5LiN5pSv5oyB6K+l6KeG6aKR44CC5Y2V5Ye76KeG6aKR5Yy65Z+f5LiL6L295pyA5paw54mI5pys55qEIEZsYXNoIFBsYXllcu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lkJHlj4LliqDogIXmmL7npLrmj5DopoHmoI8iLz4NCgkJPHVpdGV4dCBuYW1lPSJNVVRFIiB2YWx1ZT0i6Z2Z6Z+zIi8+DQoJCTx1aXRleHQgbmFtZT0iRE9DV1JBUF9USVRMRSIgdmFsdWU9IlByZXNlbnRlciDmlofku7bpmYTku7YiLz4NCgkJPHVpdGV4dCBuYW1lPSJET0NXUkFQX01TRyIgdmFsdWU9IuS/neWtmOWIsOaIkeeahOiuoeeul+acuiIvPg0KCQk8dWl0ZXh0IG5hbWU9IkRPQ1dSQVBfUFJPTVBUIiB2YWx1ZT0i5Y2V5Ye75Lul5LiL6L29Ii8+DQoJPC9sYW5ndWFnZT4NCjwvY29uZmlndXJhdGlvbj4NCg=="/>
  <p:tag name="MMPROD_UIDATA" val="&lt;database version=&quot;7.0&quot;&gt;&lt;object type=&quot;1&quot; unique_id=&quot;10001&quot;&gt;&lt;property id=&quot;20141&quot; value=&quot;FAST3.6&quot;/&gt;&lt;property id=&quot;20142&quot; value=&quot;A summary of what to expect with the .6 version of FAST Reporting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4&quot; value=&quot;S:\Fin_Sys\ROSE Training Docs\FAST3.6_pptx&quot;/&gt;&lt;property id=&quot;20250&quot; value=&quot;0&quot;/&gt;&lt;property id=&quot;20251&quot; value=&quot;0&quot;/&gt;&lt;property id=&quot;20259&quot; value=&quot;0&quot;/&gt;&lt;object type=&quot;2&quot; unique_id=&quot;10002&quot;&gt;&lt;object type=&quot;3&quot; unique_id=&quot;10003&quot;&gt;&lt;property id=&quot;20148&quot; value=&quot;5&quot;/&gt;&lt;property id=&quot;20300&quot; value=&quot;Slide 1 - &amp;quot;Banner Navigation&amp;quot;&quot;/&gt;&lt;property id=&quot;20302&quot; value=&quot;0&quot;/&gt;&lt;property id=&quot;20303&quot; value=&quot;-1&quot;/&gt;&lt;property id=&quot;20307&quot; value=&quot;256&quot;/&gt;&lt;property id=&quot;20309&quot; value=&quot;-1&quot;/&gt;&lt;property id=&quot;20312&quot; value=&quot;0&quot;/&gt;&lt;/object&gt;&lt;object type=&quot;3&quot; unique_id=&quot;10020&quot;&gt;&lt;property id=&quot;20148&quot; value=&quot;5&quot;/&gt;&lt;property id=&quot;20300&quot; value=&quot;Slide 15 - &amp;quot;Thank you!&amp;quot;&quot;/&gt;&lt;property id=&quot;20302&quot; value=&quot;0&quot;/&gt;&lt;property id=&quot;20303&quot; value=&quot;-1&quot;/&gt;&lt;property id=&quot;20307&quot; value=&quot;274&quot;/&gt;&lt;property id=&quot;20309&quot; value=&quot;-1&quot;/&gt;&lt;property id=&quot;20312&quot; value=&quot;0&quot;/&gt;&lt;/object&gt;&lt;object type=&quot;3&quot; unique_id=&quot;10806&quot;&gt;&lt;property id=&quot;20148&quot; value=&quot;5&quot;/&gt;&lt;property id=&quot;20300&quot; value=&quot;Slide 2 - &amp;quot;Session Objectives&amp;quot;&quot;/&gt;&lt;property id=&quot;20307&quot; value=&quot;282&quot;/&gt;&lt;/object&gt;&lt;object type=&quot;3&quot; unique_id=&quot;11176&quot;&gt;&lt;property id=&quot;20148&quot; value=&quot;5&quot;/&gt;&lt;property id=&quot;20300&quot; value=&quot;Slide 3 - &amp;quot;Banner&amp;quot;&quot;/&gt;&lt;property id=&quot;20307&quot; value=&quot;298&quot;/&gt;&lt;/object&gt;&lt;object type=&quot;3&quot; unique_id=&quot;11177&quot;&gt;&lt;property id=&quot;20148&quot; value=&quot;5&quot;/&gt;&lt;property id=&quot;20300&quot; value=&quot;Slide 5 - &amp;quot;Form Acronym&amp;quot;&quot;/&gt;&lt;property id=&quot;20307&quot; value=&quot;299&quot;/&gt;&lt;/object&gt;&lt;object type=&quot;3&quot; unique_id=&quot;11178&quot;&gt;&lt;property id=&quot;20148&quot; value=&quot;5&quot;/&gt;&lt;property id=&quot;20300&quot; value=&quot;Slide 6 - &amp;quot;Form Types&amp;quot;&quot;/&gt;&lt;property id=&quot;20307&quot; value=&quot;301&quot;/&gt;&lt;/object&gt;&lt;object type=&quot;3&quot; unique_id=&quot;11179&quot;&gt;&lt;property id=&quot;20148&quot; value=&quot;5&quot;/&gt;&lt;property id=&quot;20300&quot; value=&quot;Slide 4 - &amp;quot;Finding Forms&amp;quot;&quot;/&gt;&lt;property id=&quot;20307&quot; value=&quot;302&quot;/&gt;&lt;/object&gt;&lt;object type=&quot;3&quot; unique_id=&quot;11180&quot;&gt;&lt;property id=&quot;20148&quot; value=&quot;5&quot;/&gt;&lt;property id=&quot;20300&quot; value=&quot;Slide 7 - &amp;quot;FAIINVE&amp;quot;&quot;/&gt;&lt;property id=&quot;20307&quot; value=&quot;303&quot;/&gt;&lt;/object&gt;&lt;object type=&quot;3&quot; unique_id=&quot;11181&quot;&gt;&lt;property id=&quot;20148&quot; value=&quot;5&quot;/&gt;&lt;property id=&quot;20300&quot; value=&quot;Slide 8 - &amp;quot;FGIDOCR&amp;quot;&quot;/&gt;&lt;property id=&quot;20307&quot; value=&quot;304&quot;/&gt;&lt;/object&gt;&lt;object type=&quot;3&quot; unique_id=&quot;11182&quot;&gt;&lt;property id=&quot;20148&quot; value=&quot;5&quot;/&gt;&lt;property id=&quot;20300&quot; value=&quot;Slide 9 - &amp;quot;FYMFORS&amp;quot;&quot;/&gt;&lt;property id=&quot;20307&quot; value=&quot;305&quot;/&gt;&lt;/object&gt;&lt;object type=&quot;3&quot; unique_id=&quot;11183&quot;&gt;&lt;property id=&quot;20148&quot; value=&quot;5&quot;/&gt;&lt;property id=&quot;20300&quot; value=&quot;Slide 10 - &amp;quot;FRIGRNT&amp;quot;&quot;/&gt;&lt;property id=&quot;20307&quot; value=&quot;306&quot;/&gt;&lt;/object&gt;&lt;object type=&quot;3&quot; unique_id=&quot;11184&quot;&gt;&lt;property id=&quot;20148&quot; value=&quot;5&quot;/&gt;&lt;property id=&quot;20300&quot; value=&quot;Slide 11 - &amp;quot;FTMFUND&amp;quot;&quot;/&gt;&lt;property id=&quot;20307&quot; value=&quot;307&quot;/&gt;&lt;/object&gt;&lt;object type=&quot;3&quot; unique_id=&quot;11185&quot;&gt;&lt;property id=&quot;20148&quot; value=&quot;5&quot;/&gt;&lt;property id=&quot;20300&quot; value=&quot;Slide 12 - &amp;quot;FAIVNDH&amp;quot;&quot;/&gt;&lt;property id=&quot;20307&quot; value=&quot;308&quot;/&gt;&lt;/object&gt;&lt;object type=&quot;3&quot; unique_id=&quot;11186&quot;&gt;&lt;property id=&quot;20148&quot; value=&quot;5&quot;/&gt;&lt;property id=&quot;20300&quot; value=&quot;Slide 13 - &amp;quot;My Banner Personal Menu&amp;quot;&quot;/&gt;&lt;property id=&quot;20307&quot; value=&quot;309&quot;/&gt;&lt;/object&gt;&lt;object type=&quot;3&quot; unique_id=&quot;11187&quot;&gt;&lt;property id=&quot;20148&quot; value=&quot;5&quot;/&gt;&lt;property id=&quot;20300&quot; value=&quot;Slide 14 - &amp;quot;Support Resources&amp;quot;&quot;/&gt;&lt;property id=&quot;20307&quot; value=&quot;300&quot;/&gt;&lt;/object&gt;&lt;/object&gt;&lt;object type=&quot;8&quot; unique_id=&quot;10040&quot;&gt;&lt;/object&gt;&lt;object type=&quot;10&quot; unique_id=&quot;10061&quot;&gt;&lt;object type=&quot;11&quot; unique_id=&quot;10062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0110&quot;&gt;&lt;/object&gt;&lt;object type=&quot;13&quot; unique_id=&quot;10304&quot;&gt;&lt;/object&gt;&lt;/object&gt;&lt;object type=&quot;4&quot; unique_id=&quot;1006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s01_1">
  <a:themeElements>
    <a:clrScheme name="ms01_1 1">
      <a:dk1>
        <a:srgbClr val="1D528D"/>
      </a:dk1>
      <a:lt1>
        <a:srgbClr val="FFFFFF"/>
      </a:lt1>
      <a:dk2>
        <a:srgbClr val="000000"/>
      </a:dk2>
      <a:lt2>
        <a:srgbClr val="B2B2B2"/>
      </a:lt2>
      <a:accent1>
        <a:srgbClr val="2D6BC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BAE0"/>
      </a:accent5>
      <a:accent6>
        <a:srgbClr val="E78A00"/>
      </a:accent6>
      <a:hlink>
        <a:srgbClr val="9999FF"/>
      </a:hlink>
      <a:folHlink>
        <a:srgbClr val="969696"/>
      </a:folHlink>
    </a:clrScheme>
    <a:fontScheme name="ms01_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01_1 1">
        <a:dk1>
          <a:srgbClr val="1D528D"/>
        </a:dk1>
        <a:lt1>
          <a:srgbClr val="FFFFFF"/>
        </a:lt1>
        <a:dk2>
          <a:srgbClr val="000000"/>
        </a:dk2>
        <a:lt2>
          <a:srgbClr val="B2B2B2"/>
        </a:lt2>
        <a:accent1>
          <a:srgbClr val="2D6BC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BAE0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2">
        <a:dk1>
          <a:srgbClr val="808080"/>
        </a:dk1>
        <a:lt1>
          <a:srgbClr val="FFFFFF"/>
        </a:lt1>
        <a:dk2>
          <a:srgbClr val="000000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01_1 3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4444</TotalTime>
  <Words>1096</Words>
  <Application>Microsoft Office PowerPoint</Application>
  <PresentationFormat>Custom</PresentationFormat>
  <Paragraphs>218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Courier New</vt:lpstr>
      <vt:lpstr>Wingdings</vt:lpstr>
      <vt:lpstr>Wingdings 2</vt:lpstr>
      <vt:lpstr>ms01_1</vt:lpstr>
      <vt:lpstr>Journal Entries &amp; ID Charges</vt:lpstr>
      <vt:lpstr>Agenda</vt:lpstr>
      <vt:lpstr>Session Objectives</vt:lpstr>
      <vt:lpstr>Journal Vouchers</vt:lpstr>
      <vt:lpstr>FOAP(AL) Elements </vt:lpstr>
      <vt:lpstr>Journal Entry</vt:lpstr>
      <vt:lpstr>Journal Entry Rule Codes</vt:lpstr>
      <vt:lpstr>PowerPoint Presentation</vt:lpstr>
      <vt:lpstr>Journal Vouchers</vt:lpstr>
      <vt:lpstr>Debit or Credits?</vt:lpstr>
      <vt:lpstr>Restrictions</vt:lpstr>
      <vt:lpstr>FGAJVCQ</vt:lpstr>
      <vt:lpstr>FGAJVCD</vt:lpstr>
      <vt:lpstr>FGAJVCM</vt:lpstr>
      <vt:lpstr>Journal Entry Exercises</vt:lpstr>
      <vt:lpstr>Journal Entry BACKUP</vt:lpstr>
      <vt:lpstr>Interdepartmental Charge</vt:lpstr>
      <vt:lpstr>ID Charge Rule Codes </vt:lpstr>
      <vt:lpstr>Internal Sales and Services</vt:lpstr>
      <vt:lpstr>IDC &amp; Other Exercises</vt:lpstr>
      <vt:lpstr>Journal Voucher Queries</vt:lpstr>
      <vt:lpstr>Journal Voucher Queries</vt:lpstr>
      <vt:lpstr>Query Exercises</vt:lpstr>
      <vt:lpstr>Summary</vt:lpstr>
      <vt:lpstr>Questions</vt:lpstr>
      <vt:lpstr>Assistance</vt:lpstr>
      <vt:lpstr>Additional Training</vt:lpstr>
      <vt:lpstr>Thank you!</vt:lpstr>
    </vt:vector>
  </TitlesOfParts>
  <Company>University of Manitoba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Entries and ID Charges</dc:title>
  <dc:creator>Natasha Martin</dc:creator>
  <cp:lastModifiedBy>Natasha Martin</cp:lastModifiedBy>
  <cp:revision>426</cp:revision>
  <cp:lastPrinted>2014-05-12T17:01:35Z</cp:lastPrinted>
  <dcterms:created xsi:type="dcterms:W3CDTF">2011-05-26T20:29:45Z</dcterms:created>
  <dcterms:modified xsi:type="dcterms:W3CDTF">2022-04-06T19:24:48Z</dcterms:modified>
</cp:coreProperties>
</file>