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6"/>
  </p:notesMasterIdLst>
  <p:handoutMasterIdLst>
    <p:handoutMasterId r:id="rId47"/>
  </p:handoutMasterIdLst>
  <p:sldIdLst>
    <p:sldId id="256" r:id="rId2"/>
    <p:sldId id="402" r:id="rId3"/>
    <p:sldId id="344" r:id="rId4"/>
    <p:sldId id="488" r:id="rId5"/>
    <p:sldId id="419" r:id="rId6"/>
    <p:sldId id="480" r:id="rId7"/>
    <p:sldId id="485" r:id="rId8"/>
    <p:sldId id="510" r:id="rId9"/>
    <p:sldId id="486" r:id="rId10"/>
    <p:sldId id="359" r:id="rId11"/>
    <p:sldId id="334" r:id="rId12"/>
    <p:sldId id="503" r:id="rId13"/>
    <p:sldId id="509" r:id="rId14"/>
    <p:sldId id="489" r:id="rId15"/>
    <p:sldId id="490" r:id="rId16"/>
    <p:sldId id="471" r:id="rId17"/>
    <p:sldId id="459" r:id="rId18"/>
    <p:sldId id="505" r:id="rId19"/>
    <p:sldId id="506" r:id="rId20"/>
    <p:sldId id="511" r:id="rId21"/>
    <p:sldId id="502" r:id="rId22"/>
    <p:sldId id="504" r:id="rId23"/>
    <p:sldId id="508" r:id="rId24"/>
    <p:sldId id="434" r:id="rId25"/>
    <p:sldId id="435" r:id="rId26"/>
    <p:sldId id="466" r:id="rId27"/>
    <p:sldId id="491" r:id="rId28"/>
    <p:sldId id="328" r:id="rId29"/>
    <p:sldId id="501" r:id="rId30"/>
    <p:sldId id="382" r:id="rId31"/>
    <p:sldId id="507" r:id="rId32"/>
    <p:sldId id="492" r:id="rId33"/>
    <p:sldId id="416" r:id="rId34"/>
    <p:sldId id="417" r:id="rId35"/>
    <p:sldId id="496" r:id="rId36"/>
    <p:sldId id="497" r:id="rId37"/>
    <p:sldId id="440" r:id="rId38"/>
    <p:sldId id="493" r:id="rId39"/>
    <p:sldId id="423" r:id="rId40"/>
    <p:sldId id="403" r:id="rId41"/>
    <p:sldId id="475" r:id="rId42"/>
    <p:sldId id="498" r:id="rId43"/>
    <p:sldId id="477" r:id="rId44"/>
    <p:sldId id="405" r:id="rId45"/>
  </p:sldIdLst>
  <p:sldSz cx="9756775" cy="7315200"/>
  <p:notesSz cx="7010400" cy="9296400"/>
  <p:custDataLst>
    <p:tags r:id="rId48"/>
  </p:custDataLst>
  <p:defaultTextStyle>
    <a:defPPr>
      <a:defRPr lang="en-US"/>
    </a:defPPr>
    <a:lvl1pPr marL="0" algn="l" defTabSz="975365" rtl="0" eaLnBrk="1" latinLnBrk="0" hangingPunct="1">
      <a:defRPr sz="1900" kern="1200">
        <a:solidFill>
          <a:schemeClr val="tx1"/>
        </a:solidFill>
        <a:latin typeface="+mn-lt"/>
        <a:ea typeface="+mn-ea"/>
        <a:cs typeface="+mn-cs"/>
      </a:defRPr>
    </a:lvl1pPr>
    <a:lvl2pPr marL="487682" algn="l" defTabSz="975365" rtl="0" eaLnBrk="1" latinLnBrk="0" hangingPunct="1">
      <a:defRPr sz="1900" kern="1200">
        <a:solidFill>
          <a:schemeClr val="tx1"/>
        </a:solidFill>
        <a:latin typeface="+mn-lt"/>
        <a:ea typeface="+mn-ea"/>
        <a:cs typeface="+mn-cs"/>
      </a:defRPr>
    </a:lvl2pPr>
    <a:lvl3pPr marL="975365" algn="l" defTabSz="975365" rtl="0" eaLnBrk="1" latinLnBrk="0" hangingPunct="1">
      <a:defRPr sz="1900" kern="1200">
        <a:solidFill>
          <a:schemeClr val="tx1"/>
        </a:solidFill>
        <a:latin typeface="+mn-lt"/>
        <a:ea typeface="+mn-ea"/>
        <a:cs typeface="+mn-cs"/>
      </a:defRPr>
    </a:lvl3pPr>
    <a:lvl4pPr marL="1463046" algn="l" defTabSz="975365" rtl="0" eaLnBrk="1" latinLnBrk="0" hangingPunct="1">
      <a:defRPr sz="1900" kern="1200">
        <a:solidFill>
          <a:schemeClr val="tx1"/>
        </a:solidFill>
        <a:latin typeface="+mn-lt"/>
        <a:ea typeface="+mn-ea"/>
        <a:cs typeface="+mn-cs"/>
      </a:defRPr>
    </a:lvl4pPr>
    <a:lvl5pPr marL="1950728" algn="l" defTabSz="975365" rtl="0" eaLnBrk="1" latinLnBrk="0" hangingPunct="1">
      <a:defRPr sz="1900" kern="1200">
        <a:solidFill>
          <a:schemeClr val="tx1"/>
        </a:solidFill>
        <a:latin typeface="+mn-lt"/>
        <a:ea typeface="+mn-ea"/>
        <a:cs typeface="+mn-cs"/>
      </a:defRPr>
    </a:lvl5pPr>
    <a:lvl6pPr marL="2438411" algn="l" defTabSz="975365" rtl="0" eaLnBrk="1" latinLnBrk="0" hangingPunct="1">
      <a:defRPr sz="1900" kern="1200">
        <a:solidFill>
          <a:schemeClr val="tx1"/>
        </a:solidFill>
        <a:latin typeface="+mn-lt"/>
        <a:ea typeface="+mn-ea"/>
        <a:cs typeface="+mn-cs"/>
      </a:defRPr>
    </a:lvl6pPr>
    <a:lvl7pPr marL="2926093" algn="l" defTabSz="975365" rtl="0" eaLnBrk="1" latinLnBrk="0" hangingPunct="1">
      <a:defRPr sz="1900" kern="1200">
        <a:solidFill>
          <a:schemeClr val="tx1"/>
        </a:solidFill>
        <a:latin typeface="+mn-lt"/>
        <a:ea typeface="+mn-ea"/>
        <a:cs typeface="+mn-cs"/>
      </a:defRPr>
    </a:lvl7pPr>
    <a:lvl8pPr marL="3413776" algn="l" defTabSz="975365" rtl="0" eaLnBrk="1" latinLnBrk="0" hangingPunct="1">
      <a:defRPr sz="1900" kern="1200">
        <a:solidFill>
          <a:schemeClr val="tx1"/>
        </a:solidFill>
        <a:latin typeface="+mn-lt"/>
        <a:ea typeface="+mn-ea"/>
        <a:cs typeface="+mn-cs"/>
      </a:defRPr>
    </a:lvl8pPr>
    <a:lvl9pPr marL="3901458" algn="l" defTabSz="97536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07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Martin" initials="NM" lastIdx="7" clrIdx="0">
    <p:extLst>
      <p:ext uri="{19B8F6BF-5375-455C-9EA6-DF929625EA0E}">
        <p15:presenceInfo xmlns:p15="http://schemas.microsoft.com/office/powerpoint/2012/main" userId="S-1-5-21-425177265-1074529325-4192485434-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a:srgbClr val="020CCE"/>
    <a:srgbClr val="7DD503"/>
    <a:srgbClr val="00AC00"/>
    <a:srgbClr val="009600"/>
    <a:srgbClr val="1D528D"/>
    <a:srgbClr val="336699"/>
    <a:srgbClr val="008000"/>
    <a:srgbClr val="020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95" autoAdjust="0"/>
    <p:restoredTop sz="70715" autoAdjust="0"/>
  </p:normalViewPr>
  <p:slideViewPr>
    <p:cSldViewPr>
      <p:cViewPr varScale="1">
        <p:scale>
          <a:sx n="44" d="100"/>
          <a:sy n="44" d="100"/>
        </p:scale>
        <p:origin x="1148" y="60"/>
      </p:cViewPr>
      <p:guideLst>
        <p:guide orient="horz" pos="2304"/>
        <p:guide pos="30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98"/>
    </p:cViewPr>
  </p:sorterViewPr>
  <p:notesViewPr>
    <p:cSldViewPr>
      <p:cViewPr varScale="1">
        <p:scale>
          <a:sx n="54" d="100"/>
          <a:sy n="54" d="100"/>
        </p:scale>
        <p:origin x="-25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725" tIns="46864" rIns="93725" bIns="4686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725" tIns="46864" rIns="93725" bIns="46864" rtlCol="0"/>
          <a:lstStyle>
            <a:lvl1pPr algn="r">
              <a:defRPr sz="1200"/>
            </a:lvl1pPr>
          </a:lstStyle>
          <a:p>
            <a:fld id="{7389CAA0-9221-450F-B762-03C238A77EB0}" type="datetimeFigureOut">
              <a:rPr lang="en-US" smtClean="0"/>
              <a:pPr/>
              <a:t>6/28/2021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725" tIns="46864" rIns="93725" bIns="4686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725" tIns="46864" rIns="93725" bIns="46864" rtlCol="0" anchor="b"/>
          <a:lstStyle>
            <a:lvl1pPr algn="r">
              <a:defRPr sz="1200"/>
            </a:lvl1pPr>
          </a:lstStyle>
          <a:p>
            <a:fld id="{4CF04BC3-4E87-471B-BC04-81373517881B}" type="slidenum">
              <a:rPr lang="en-US" smtClean="0"/>
              <a:pPr/>
              <a:t>‹#›</a:t>
            </a:fld>
            <a:endParaRPr lang="en-US"/>
          </a:p>
        </p:txBody>
      </p:sp>
    </p:spTree>
    <p:extLst>
      <p:ext uri="{BB962C8B-B14F-4D97-AF65-F5344CB8AC3E}">
        <p14:creationId xmlns:p14="http://schemas.microsoft.com/office/powerpoint/2010/main" val="2854138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725" tIns="46864" rIns="93725" bIns="4686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725" tIns="46864" rIns="93725" bIns="46864" rtlCol="0"/>
          <a:lstStyle>
            <a:lvl1pPr algn="r">
              <a:defRPr sz="1200"/>
            </a:lvl1pPr>
          </a:lstStyle>
          <a:p>
            <a:fld id="{0FAE0FC3-C3C7-4270-B7D0-4FCA89844291}" type="datetimeFigureOut">
              <a:rPr lang="en-US" smtClean="0"/>
              <a:pPr/>
              <a:t>6/28/2021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725" tIns="46864" rIns="93725" bIns="4686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725" tIns="46864" rIns="93725" bIns="46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725" tIns="46864" rIns="93725" bIns="4686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725" tIns="46864" rIns="93725" bIns="46864" rtlCol="0" anchor="b"/>
          <a:lstStyle>
            <a:lvl1pPr algn="r">
              <a:defRPr sz="1200"/>
            </a:lvl1pPr>
          </a:lstStyle>
          <a:p>
            <a:fld id="{2D0F1920-51E0-4B39-8B57-41808AA8B9AD}" type="slidenum">
              <a:rPr lang="en-US" smtClean="0"/>
              <a:pPr/>
              <a:t>‹#›</a:t>
            </a:fld>
            <a:endParaRPr lang="en-US"/>
          </a:p>
        </p:txBody>
      </p:sp>
    </p:spTree>
    <p:extLst>
      <p:ext uri="{BB962C8B-B14F-4D97-AF65-F5344CB8AC3E}">
        <p14:creationId xmlns:p14="http://schemas.microsoft.com/office/powerpoint/2010/main" val="459720991"/>
      </p:ext>
    </p:extLst>
  </p:cSld>
  <p:clrMap bg1="lt1" tx1="dk1" bg2="lt2" tx2="dk2" accent1="accent1" accent2="accent2" accent3="accent3" accent4="accent4" accent5="accent5" accent6="accent6" hlink="hlink" folHlink="folHlink"/>
  <p:notesStyle>
    <a:lvl1pPr marL="0" algn="l" defTabSz="975365" rtl="0" eaLnBrk="1" latinLnBrk="0" hangingPunct="1">
      <a:defRPr sz="1300" kern="1200">
        <a:solidFill>
          <a:schemeClr val="tx1"/>
        </a:solidFill>
        <a:latin typeface="+mn-lt"/>
        <a:ea typeface="+mn-ea"/>
        <a:cs typeface="+mn-cs"/>
      </a:defRPr>
    </a:lvl1pPr>
    <a:lvl2pPr marL="487682" algn="l" defTabSz="975365" rtl="0" eaLnBrk="1" latinLnBrk="0" hangingPunct="1">
      <a:defRPr sz="1300" kern="1200">
        <a:solidFill>
          <a:schemeClr val="tx1"/>
        </a:solidFill>
        <a:latin typeface="+mn-lt"/>
        <a:ea typeface="+mn-ea"/>
        <a:cs typeface="+mn-cs"/>
      </a:defRPr>
    </a:lvl2pPr>
    <a:lvl3pPr marL="975365" algn="l" defTabSz="975365" rtl="0" eaLnBrk="1" latinLnBrk="0" hangingPunct="1">
      <a:defRPr sz="1300" kern="1200">
        <a:solidFill>
          <a:schemeClr val="tx1"/>
        </a:solidFill>
        <a:latin typeface="+mn-lt"/>
        <a:ea typeface="+mn-ea"/>
        <a:cs typeface="+mn-cs"/>
      </a:defRPr>
    </a:lvl3pPr>
    <a:lvl4pPr marL="1463046" algn="l" defTabSz="975365" rtl="0" eaLnBrk="1" latinLnBrk="0" hangingPunct="1">
      <a:defRPr sz="1300" kern="1200">
        <a:solidFill>
          <a:schemeClr val="tx1"/>
        </a:solidFill>
        <a:latin typeface="+mn-lt"/>
        <a:ea typeface="+mn-ea"/>
        <a:cs typeface="+mn-cs"/>
      </a:defRPr>
    </a:lvl4pPr>
    <a:lvl5pPr marL="1950728" algn="l" defTabSz="975365" rtl="0" eaLnBrk="1" latinLnBrk="0" hangingPunct="1">
      <a:defRPr sz="1300" kern="1200">
        <a:solidFill>
          <a:schemeClr val="tx1"/>
        </a:solidFill>
        <a:latin typeface="+mn-lt"/>
        <a:ea typeface="+mn-ea"/>
        <a:cs typeface="+mn-cs"/>
      </a:defRPr>
    </a:lvl5pPr>
    <a:lvl6pPr marL="2438411" algn="l" defTabSz="975365" rtl="0" eaLnBrk="1" latinLnBrk="0" hangingPunct="1">
      <a:defRPr sz="1300" kern="1200">
        <a:solidFill>
          <a:schemeClr val="tx1"/>
        </a:solidFill>
        <a:latin typeface="+mn-lt"/>
        <a:ea typeface="+mn-ea"/>
        <a:cs typeface="+mn-cs"/>
      </a:defRPr>
    </a:lvl6pPr>
    <a:lvl7pPr marL="2926093" algn="l" defTabSz="975365" rtl="0" eaLnBrk="1" latinLnBrk="0" hangingPunct="1">
      <a:defRPr sz="1300" kern="1200">
        <a:solidFill>
          <a:schemeClr val="tx1"/>
        </a:solidFill>
        <a:latin typeface="+mn-lt"/>
        <a:ea typeface="+mn-ea"/>
        <a:cs typeface="+mn-cs"/>
      </a:defRPr>
    </a:lvl7pPr>
    <a:lvl8pPr marL="3413776" algn="l" defTabSz="975365" rtl="0" eaLnBrk="1" latinLnBrk="0" hangingPunct="1">
      <a:defRPr sz="1300" kern="1200">
        <a:solidFill>
          <a:schemeClr val="tx1"/>
        </a:solidFill>
        <a:latin typeface="+mn-lt"/>
        <a:ea typeface="+mn-ea"/>
        <a:cs typeface="+mn-cs"/>
      </a:defRPr>
    </a:lvl8pPr>
    <a:lvl9pPr marL="3901458" algn="l" defTabSz="9753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D0F1920-51E0-4B39-8B57-41808AA8B9A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11</a:t>
            </a:fld>
            <a:endParaRPr lang="en-US"/>
          </a:p>
        </p:txBody>
      </p:sp>
    </p:spTree>
    <p:extLst>
      <p:ext uri="{BB962C8B-B14F-4D97-AF65-F5344CB8AC3E}">
        <p14:creationId xmlns:p14="http://schemas.microsoft.com/office/powerpoint/2010/main" val="3428053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12</a:t>
            </a:fld>
            <a:endParaRPr lang="en-US"/>
          </a:p>
        </p:txBody>
      </p:sp>
    </p:spTree>
    <p:extLst>
      <p:ext uri="{BB962C8B-B14F-4D97-AF65-F5344CB8AC3E}">
        <p14:creationId xmlns:p14="http://schemas.microsoft.com/office/powerpoint/2010/main" val="1351064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13</a:t>
            </a:fld>
            <a:endParaRPr lang="en-US"/>
          </a:p>
        </p:txBody>
      </p:sp>
    </p:spTree>
    <p:extLst>
      <p:ext uri="{BB962C8B-B14F-4D97-AF65-F5344CB8AC3E}">
        <p14:creationId xmlns:p14="http://schemas.microsoft.com/office/powerpoint/2010/main" val="1954563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14</a:t>
            </a:fld>
            <a:endParaRPr lang="en-US"/>
          </a:p>
        </p:txBody>
      </p:sp>
    </p:spTree>
    <p:extLst>
      <p:ext uri="{BB962C8B-B14F-4D97-AF65-F5344CB8AC3E}">
        <p14:creationId xmlns:p14="http://schemas.microsoft.com/office/powerpoint/2010/main" val="342805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15</a:t>
            </a:fld>
            <a:endParaRPr lang="en-US"/>
          </a:p>
        </p:txBody>
      </p:sp>
    </p:spTree>
    <p:extLst>
      <p:ext uri="{BB962C8B-B14F-4D97-AF65-F5344CB8AC3E}">
        <p14:creationId xmlns:p14="http://schemas.microsoft.com/office/powerpoint/2010/main" val="342805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5222"/>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18</a:t>
            </a:fld>
            <a:endParaRPr lang="en-US"/>
          </a:p>
        </p:txBody>
      </p:sp>
    </p:spTree>
    <p:extLst>
      <p:ext uri="{BB962C8B-B14F-4D97-AF65-F5344CB8AC3E}">
        <p14:creationId xmlns:p14="http://schemas.microsoft.com/office/powerpoint/2010/main" val="2428840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75365"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19</a:t>
            </a:fld>
            <a:endParaRPr lang="en-US"/>
          </a:p>
        </p:txBody>
      </p:sp>
    </p:spTree>
    <p:extLst>
      <p:ext uri="{BB962C8B-B14F-4D97-AF65-F5344CB8AC3E}">
        <p14:creationId xmlns:p14="http://schemas.microsoft.com/office/powerpoint/2010/main" val="399961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8"/>
              </a:spcBef>
            </a:pPr>
            <a:endParaRPr lang="en-US" sz="1200" baseline="0" dirty="0">
              <a:solidFill>
                <a:schemeClr val="tx2"/>
              </a:solidFill>
            </a:endParaRPr>
          </a:p>
        </p:txBody>
      </p:sp>
      <p:sp>
        <p:nvSpPr>
          <p:cNvPr id="4" name="Slide Number Placeholder 3"/>
          <p:cNvSpPr>
            <a:spLocks noGrp="1"/>
          </p:cNvSpPr>
          <p:nvPr>
            <p:ph type="sldNum" sz="quarter" idx="10"/>
          </p:nvPr>
        </p:nvSpPr>
        <p:spPr/>
        <p:txBody>
          <a:bodyPr/>
          <a:lstStyle/>
          <a:p>
            <a:fld id="{2D0F1920-51E0-4B39-8B57-41808AA8B9A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75365"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20</a:t>
            </a:fld>
            <a:endParaRPr lang="en-US"/>
          </a:p>
        </p:txBody>
      </p:sp>
    </p:spTree>
    <p:extLst>
      <p:ext uri="{BB962C8B-B14F-4D97-AF65-F5344CB8AC3E}">
        <p14:creationId xmlns:p14="http://schemas.microsoft.com/office/powerpoint/2010/main" val="529109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21</a:t>
            </a:fld>
            <a:endParaRPr lang="en-US"/>
          </a:p>
        </p:txBody>
      </p:sp>
    </p:spTree>
    <p:extLst>
      <p:ext uri="{BB962C8B-B14F-4D97-AF65-F5344CB8AC3E}">
        <p14:creationId xmlns:p14="http://schemas.microsoft.com/office/powerpoint/2010/main" val="2720183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22</a:t>
            </a:fld>
            <a:endParaRPr lang="en-US"/>
          </a:p>
        </p:txBody>
      </p:sp>
    </p:spTree>
    <p:extLst>
      <p:ext uri="{BB962C8B-B14F-4D97-AF65-F5344CB8AC3E}">
        <p14:creationId xmlns:p14="http://schemas.microsoft.com/office/powerpoint/2010/main" val="931690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7540" lvl="1" indent="0">
              <a:buFont typeface="Arial"/>
              <a:buNone/>
            </a:pPr>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23</a:t>
            </a:fld>
            <a:endParaRPr lang="en-US"/>
          </a:p>
        </p:txBody>
      </p:sp>
    </p:spTree>
    <p:extLst>
      <p:ext uri="{BB962C8B-B14F-4D97-AF65-F5344CB8AC3E}">
        <p14:creationId xmlns:p14="http://schemas.microsoft.com/office/powerpoint/2010/main" val="1114867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25</a:t>
            </a:fld>
            <a:endParaRPr lang="en-US"/>
          </a:p>
        </p:txBody>
      </p:sp>
    </p:spTree>
    <p:extLst>
      <p:ext uri="{BB962C8B-B14F-4D97-AF65-F5344CB8AC3E}">
        <p14:creationId xmlns:p14="http://schemas.microsoft.com/office/powerpoint/2010/main" val="3428053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None/>
            </a:pPr>
            <a:endParaRPr lang="en-US" sz="1100"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fld id="{2D0F1920-51E0-4B39-8B57-41808AA8B9AD}" type="slidenum">
              <a:rPr lang="en-US" smtClean="0">
                <a:solidFill>
                  <a:prstClr val="black"/>
                </a:solidFill>
              </a:rPr>
              <a:pPr/>
              <a:t>31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3644662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5079">
              <a:defRPr/>
            </a:pPr>
            <a:endParaRPr lang="en-US" b="1" dirty="0">
              <a:solidFill>
                <a:srgbClr val="C00000"/>
              </a:solidFill>
            </a:endParaRPr>
          </a:p>
        </p:txBody>
      </p:sp>
      <p:sp>
        <p:nvSpPr>
          <p:cNvPr id="4" name="Slide Number Placeholder 3"/>
          <p:cNvSpPr>
            <a:spLocks noGrp="1"/>
          </p:cNvSpPr>
          <p:nvPr>
            <p:ph type="sldNum" sz="quarter" idx="10"/>
          </p:nvPr>
        </p:nvSpPr>
        <p:spPr/>
        <p:txBody>
          <a:bodyPr/>
          <a:lstStyle/>
          <a:p>
            <a:fld id="{2D0F1920-51E0-4B39-8B57-41808AA8B9A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5079">
              <a:defRPr/>
            </a:pPr>
            <a:endParaRPr lang="en-US" b="1" dirty="0">
              <a:solidFill>
                <a:srgbClr val="C00000"/>
              </a:solidFill>
            </a:endParaRPr>
          </a:p>
        </p:txBody>
      </p:sp>
      <p:sp>
        <p:nvSpPr>
          <p:cNvPr id="4" name="Slide Number Placeholder 3"/>
          <p:cNvSpPr>
            <a:spLocks noGrp="1"/>
          </p:cNvSpPr>
          <p:nvPr>
            <p:ph type="sldNum" sz="quarter" idx="10"/>
          </p:nvPr>
        </p:nvSpPr>
        <p:spPr/>
        <p:txBody>
          <a:bodyPr/>
          <a:lstStyle/>
          <a:p>
            <a:fld id="{2D0F1920-51E0-4B39-8B57-41808AA8B9A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endParaRPr lang="en-US" sz="1500"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None/>
            </a:pPr>
            <a:endParaRPr lang="en-US" sz="1100"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40</a:t>
            </a:fld>
            <a:endParaRPr lang="en-US"/>
          </a:p>
        </p:txBody>
      </p:sp>
    </p:spTree>
    <p:extLst>
      <p:ext uri="{BB962C8B-B14F-4D97-AF65-F5344CB8AC3E}">
        <p14:creationId xmlns:p14="http://schemas.microsoft.com/office/powerpoint/2010/main" val="2816792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41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69219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42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69219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None/>
            </a:pPr>
            <a:endParaRPr lang="en-US" sz="1100"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8200" cy="3486150"/>
          </a:xfrm>
        </p:spPr>
      </p:sp>
      <p:sp>
        <p:nvSpPr>
          <p:cNvPr id="3" name="Notes Placeholder 2"/>
          <p:cNvSpPr>
            <a:spLocks noGrp="1"/>
          </p:cNvSpPr>
          <p:nvPr>
            <p:ph type="body" idx="1"/>
          </p:nvPr>
        </p:nvSpPr>
        <p:spPr/>
        <p:txBody>
          <a:bodyPr>
            <a:normAutofit/>
          </a:bodyPr>
          <a:lstStyle/>
          <a:p>
            <a:pPr eaLnBrk="0" hangingPunct="0">
              <a:spcBef>
                <a:spcPct val="50000"/>
              </a:spcBef>
            </a:pPr>
            <a:endParaRPr lang="en-US" sz="1500" b="0" u="none" dirty="0">
              <a:solidFill>
                <a:srgbClr val="51260B"/>
              </a:solidFill>
              <a:cs typeface="Angsana New" panose="02020603050405020304" pitchFamily="18" charset="-34"/>
            </a:endParaRPr>
          </a:p>
        </p:txBody>
      </p:sp>
      <p:sp>
        <p:nvSpPr>
          <p:cNvPr id="4" name="Slide Number Placeholder 3"/>
          <p:cNvSpPr>
            <a:spLocks noGrp="1"/>
          </p:cNvSpPr>
          <p:nvPr>
            <p:ph type="sldNum" sz="quarter" idx="10"/>
          </p:nvPr>
        </p:nvSpPr>
        <p:spPr/>
        <p:txBody>
          <a:bodyPr/>
          <a:lstStyle/>
          <a:p>
            <a:fld id="{BE86D846-D2C7-4B2A-8088-73EFE895BBD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7</a:t>
            </a:fld>
            <a:endParaRPr lang="en-US"/>
          </a:p>
        </p:txBody>
      </p:sp>
    </p:spTree>
    <p:extLst>
      <p:ext uri="{BB962C8B-B14F-4D97-AF65-F5344CB8AC3E}">
        <p14:creationId xmlns:p14="http://schemas.microsoft.com/office/powerpoint/2010/main" val="93749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8</a:t>
            </a:fld>
            <a:endParaRPr lang="en-US"/>
          </a:p>
        </p:txBody>
      </p:sp>
    </p:spTree>
    <p:extLst>
      <p:ext uri="{BB962C8B-B14F-4D97-AF65-F5344CB8AC3E}">
        <p14:creationId xmlns:p14="http://schemas.microsoft.com/office/powerpoint/2010/main" val="1524712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F1920-51E0-4B39-8B57-41808AA8B9AD}" type="slidenum">
              <a:rPr lang="en-US" smtClean="0"/>
              <a:pPr/>
              <a:t>9</a:t>
            </a:fld>
            <a:endParaRPr lang="en-US"/>
          </a:p>
        </p:txBody>
      </p:sp>
    </p:spTree>
    <p:extLst>
      <p:ext uri="{BB962C8B-B14F-4D97-AF65-F5344CB8AC3E}">
        <p14:creationId xmlns:p14="http://schemas.microsoft.com/office/powerpoint/2010/main" val="3615211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109" name="Rectangle 37"/>
          <p:cNvSpPr>
            <a:spLocks noChangeArrowheads="1"/>
          </p:cNvSpPr>
          <p:nvPr/>
        </p:nvSpPr>
        <p:spPr bwMode="auto">
          <a:xfrm>
            <a:off x="1707437" y="0"/>
            <a:ext cx="7642807" cy="1219200"/>
          </a:xfrm>
          <a:prstGeom prst="rect">
            <a:avLst/>
          </a:prstGeom>
          <a:noFill/>
          <a:ln w="9525">
            <a:noFill/>
            <a:miter lim="800000"/>
            <a:headEnd/>
            <a:tailEnd/>
          </a:ln>
          <a:effectLst/>
        </p:spPr>
        <p:txBody>
          <a:bodyPr wrap="none" lIns="97536" tIns="48768" rIns="97536" bIns="48768" anchor="ctr"/>
          <a:lstStyle/>
          <a:p>
            <a:endParaRPr lang="en-US"/>
          </a:p>
        </p:txBody>
      </p:sp>
      <p:sp>
        <p:nvSpPr>
          <p:cNvPr id="3124" name="Rectangle 52"/>
          <p:cNvSpPr>
            <a:spLocks noChangeArrowheads="1"/>
          </p:cNvSpPr>
          <p:nvPr/>
        </p:nvSpPr>
        <p:spPr bwMode="ltGray">
          <a:xfrm>
            <a:off x="6291089" y="0"/>
            <a:ext cx="3465688" cy="2966720"/>
          </a:xfrm>
          <a:prstGeom prst="rect">
            <a:avLst/>
          </a:prstGeom>
          <a:solidFill>
            <a:srgbClr val="020CCE"/>
          </a:solidFill>
          <a:ln w="9525">
            <a:noFill/>
            <a:miter lim="800000"/>
            <a:headEnd/>
            <a:tailEnd/>
          </a:ln>
          <a:effectLst/>
        </p:spPr>
        <p:txBody>
          <a:bodyPr wrap="none" lIns="97536" tIns="48768" rIns="97536" bIns="48768" anchor="ctr"/>
          <a:lstStyle/>
          <a:p>
            <a:endParaRPr lang="en-US"/>
          </a:p>
        </p:txBody>
      </p:sp>
      <p:grpSp>
        <p:nvGrpSpPr>
          <p:cNvPr id="2" name="Group 53"/>
          <p:cNvGrpSpPr>
            <a:grpSpLocks/>
          </p:cNvGrpSpPr>
          <p:nvPr/>
        </p:nvGrpSpPr>
        <p:grpSpPr bwMode="auto">
          <a:xfrm>
            <a:off x="20327" y="2485816"/>
            <a:ext cx="9726286" cy="382693"/>
            <a:chOff x="3827" y="1468"/>
            <a:chExt cx="1927" cy="226"/>
          </a:xfrm>
        </p:grpSpPr>
        <p:sp>
          <p:nvSpPr>
            <p:cNvPr id="3126" name="Line 54"/>
            <p:cNvSpPr>
              <a:spLocks noChangeShapeType="1"/>
            </p:cNvSpPr>
            <p:nvPr/>
          </p:nvSpPr>
          <p:spPr bwMode="white">
            <a:xfrm>
              <a:off x="3827" y="1468"/>
              <a:ext cx="1927" cy="0"/>
            </a:xfrm>
            <a:prstGeom prst="line">
              <a:avLst/>
            </a:prstGeom>
            <a:noFill/>
            <a:ln w="19050" cap="rnd">
              <a:solidFill>
                <a:schemeClr val="bg1"/>
              </a:solidFill>
              <a:prstDash val="sysDot"/>
              <a:round/>
              <a:headEnd/>
              <a:tailEnd/>
            </a:ln>
            <a:effectLst/>
          </p:spPr>
          <p:txBody>
            <a:bodyPr/>
            <a:lstStyle/>
            <a:p>
              <a:endParaRPr lang="en-US"/>
            </a:p>
          </p:txBody>
        </p:sp>
        <p:sp>
          <p:nvSpPr>
            <p:cNvPr id="3127" name="Line 55"/>
            <p:cNvSpPr>
              <a:spLocks noChangeShapeType="1"/>
            </p:cNvSpPr>
            <p:nvPr/>
          </p:nvSpPr>
          <p:spPr bwMode="white">
            <a:xfrm>
              <a:off x="3827" y="1540"/>
              <a:ext cx="1927" cy="0"/>
            </a:xfrm>
            <a:prstGeom prst="line">
              <a:avLst/>
            </a:prstGeom>
            <a:noFill/>
            <a:ln w="19050" cap="rnd">
              <a:solidFill>
                <a:schemeClr val="bg1"/>
              </a:solidFill>
              <a:prstDash val="sysDot"/>
              <a:round/>
              <a:headEnd/>
              <a:tailEnd/>
            </a:ln>
            <a:effectLst/>
          </p:spPr>
          <p:txBody>
            <a:bodyPr/>
            <a:lstStyle/>
            <a:p>
              <a:endParaRPr lang="en-US"/>
            </a:p>
          </p:txBody>
        </p:sp>
        <p:sp>
          <p:nvSpPr>
            <p:cNvPr id="3128" name="Line 56"/>
            <p:cNvSpPr>
              <a:spLocks noChangeShapeType="1"/>
            </p:cNvSpPr>
            <p:nvPr/>
          </p:nvSpPr>
          <p:spPr bwMode="white">
            <a:xfrm>
              <a:off x="3827" y="1616"/>
              <a:ext cx="1927" cy="0"/>
            </a:xfrm>
            <a:prstGeom prst="line">
              <a:avLst/>
            </a:prstGeom>
            <a:noFill/>
            <a:ln w="19050" cap="rnd">
              <a:solidFill>
                <a:schemeClr val="bg1"/>
              </a:solidFill>
              <a:prstDash val="sysDot"/>
              <a:round/>
              <a:headEnd/>
              <a:tailEnd/>
            </a:ln>
            <a:effectLst/>
          </p:spPr>
          <p:txBody>
            <a:bodyPr/>
            <a:lstStyle/>
            <a:p>
              <a:endParaRPr lang="en-US"/>
            </a:p>
          </p:txBody>
        </p:sp>
        <p:sp>
          <p:nvSpPr>
            <p:cNvPr id="3129" name="Line 57"/>
            <p:cNvSpPr>
              <a:spLocks noChangeShapeType="1"/>
            </p:cNvSpPr>
            <p:nvPr/>
          </p:nvSpPr>
          <p:spPr bwMode="white">
            <a:xfrm>
              <a:off x="3827" y="1694"/>
              <a:ext cx="1927" cy="0"/>
            </a:xfrm>
            <a:prstGeom prst="line">
              <a:avLst/>
            </a:prstGeom>
            <a:noFill/>
            <a:ln w="19050" cap="rnd">
              <a:solidFill>
                <a:schemeClr val="bg1"/>
              </a:solidFill>
              <a:prstDash val="sysDot"/>
              <a:round/>
              <a:headEnd/>
              <a:tailEnd/>
            </a:ln>
            <a:effectLst/>
          </p:spPr>
          <p:txBody>
            <a:bodyPr/>
            <a:lstStyle/>
            <a:p>
              <a:endParaRPr lang="en-US"/>
            </a:p>
          </p:txBody>
        </p:sp>
      </p:grpSp>
      <p:sp>
        <p:nvSpPr>
          <p:cNvPr id="3132" name="Rectangle 60"/>
          <p:cNvSpPr>
            <a:spLocks noChangeArrowheads="1"/>
          </p:cNvSpPr>
          <p:nvPr/>
        </p:nvSpPr>
        <p:spPr bwMode="black">
          <a:xfrm>
            <a:off x="0" y="2926080"/>
            <a:ext cx="9756775" cy="76201"/>
          </a:xfrm>
          <a:prstGeom prst="rect">
            <a:avLst/>
          </a:prstGeom>
          <a:solidFill>
            <a:srgbClr val="020CCE"/>
          </a:solidFill>
          <a:ln w="9525">
            <a:noFill/>
            <a:miter lim="800000"/>
            <a:headEnd/>
            <a:tailEnd/>
          </a:ln>
          <a:effectLst/>
        </p:spPr>
        <p:txBody>
          <a:bodyPr wrap="none" lIns="97536" tIns="48768" rIns="97536" bIns="48768" anchor="ctr"/>
          <a:lstStyle/>
          <a:p>
            <a:endParaRPr lang="en-US"/>
          </a:p>
        </p:txBody>
      </p:sp>
      <p:sp>
        <p:nvSpPr>
          <p:cNvPr id="3135" name="Rectangle 63"/>
          <p:cNvSpPr>
            <a:spLocks noChangeArrowheads="1"/>
          </p:cNvSpPr>
          <p:nvPr/>
        </p:nvSpPr>
        <p:spPr bwMode="gray">
          <a:xfrm>
            <a:off x="3089646" y="3004109"/>
            <a:ext cx="6667129" cy="731520"/>
          </a:xfrm>
          <a:prstGeom prst="rect">
            <a:avLst/>
          </a:prstGeom>
          <a:solidFill>
            <a:srgbClr val="7DD503"/>
          </a:solidFill>
          <a:ln w="9525">
            <a:noFill/>
            <a:miter lim="800000"/>
            <a:headEnd/>
            <a:tailEnd/>
          </a:ln>
          <a:effectLst/>
        </p:spPr>
        <p:txBody>
          <a:bodyPr wrap="none" lIns="97536" tIns="48768" rIns="97536" bIns="48768" anchor="ctr"/>
          <a:lstStyle/>
          <a:p>
            <a:endParaRPr lang="en-US"/>
          </a:p>
        </p:txBody>
      </p:sp>
      <p:sp>
        <p:nvSpPr>
          <p:cNvPr id="3074" name="Rectangle 2"/>
          <p:cNvSpPr>
            <a:spLocks noGrp="1" noChangeArrowheads="1"/>
          </p:cNvSpPr>
          <p:nvPr>
            <p:ph type="ctrTitle"/>
          </p:nvPr>
        </p:nvSpPr>
        <p:spPr bwMode="ltGray">
          <a:xfrm>
            <a:off x="3333565" y="3007360"/>
            <a:ext cx="6179291" cy="731520"/>
          </a:xfrm>
        </p:spPr>
        <p:txBody>
          <a:bodyPr/>
          <a:lstStyle>
            <a:lvl1pPr algn="l">
              <a:defRPr sz="3700"/>
            </a:lvl1pPr>
          </a:lstStyle>
          <a:p>
            <a:r>
              <a:rPr lang="en-US" dirty="0"/>
              <a:t>Click to edit Master title style</a:t>
            </a:r>
          </a:p>
        </p:txBody>
      </p:sp>
      <p:pic>
        <p:nvPicPr>
          <p:cNvPr id="20" name="Picture 19" descr="mouse2.jpg"/>
          <p:cNvPicPr>
            <a:picLocks noChangeAspect="1"/>
          </p:cNvPicPr>
          <p:nvPr userDrawn="1"/>
        </p:nvPicPr>
        <p:blipFill>
          <a:blip r:embed="rId2" cstate="print"/>
          <a:srcRect l="20616"/>
          <a:stretch>
            <a:fillRect/>
          </a:stretch>
        </p:blipFill>
        <p:spPr>
          <a:xfrm>
            <a:off x="81307" y="79979"/>
            <a:ext cx="3089646" cy="2846102"/>
          </a:xfrm>
          <a:prstGeom prst="rect">
            <a:avLst/>
          </a:prstGeom>
        </p:spPr>
      </p:pic>
      <p:pic>
        <p:nvPicPr>
          <p:cNvPr id="23" name="Picture 22" descr="laptop_2.jpg"/>
          <p:cNvPicPr>
            <a:picLocks noChangeAspect="1"/>
          </p:cNvPicPr>
          <p:nvPr userDrawn="1"/>
        </p:nvPicPr>
        <p:blipFill>
          <a:blip r:embed="rId3" cstate="print"/>
          <a:srcRect r="5000"/>
          <a:stretch>
            <a:fillRect/>
          </a:stretch>
        </p:blipFill>
        <p:spPr>
          <a:xfrm>
            <a:off x="3170953" y="0"/>
            <a:ext cx="3089646" cy="2926080"/>
          </a:xfrm>
          <a:prstGeom prst="rect">
            <a:avLst/>
          </a:prstGeom>
        </p:spPr>
      </p:pic>
      <p:sp>
        <p:nvSpPr>
          <p:cNvPr id="19" name="Rectangle 60"/>
          <p:cNvSpPr>
            <a:spLocks noChangeArrowheads="1"/>
          </p:cNvSpPr>
          <p:nvPr userDrawn="1"/>
        </p:nvSpPr>
        <p:spPr bwMode="black">
          <a:xfrm>
            <a:off x="0" y="0"/>
            <a:ext cx="9756775" cy="76201"/>
          </a:xfrm>
          <a:prstGeom prst="rect">
            <a:avLst/>
          </a:prstGeom>
          <a:solidFill>
            <a:srgbClr val="020CCE"/>
          </a:solidFill>
          <a:ln w="9525">
            <a:noFill/>
            <a:miter lim="800000"/>
            <a:headEnd/>
            <a:tailEnd/>
          </a:ln>
          <a:effectLst/>
        </p:spPr>
        <p:txBody>
          <a:bodyPr wrap="none" lIns="97536" tIns="48768" rIns="97536" bIns="48768" anchor="ctr"/>
          <a:lstStyle/>
          <a:p>
            <a:endParaRPr lang="en-US"/>
          </a:p>
        </p:txBody>
      </p:sp>
      <p:sp>
        <p:nvSpPr>
          <p:cNvPr id="21" name="Rectangle 60"/>
          <p:cNvSpPr>
            <a:spLocks noChangeArrowheads="1"/>
          </p:cNvSpPr>
          <p:nvPr userDrawn="1"/>
        </p:nvSpPr>
        <p:spPr bwMode="black">
          <a:xfrm>
            <a:off x="-1" y="0"/>
            <a:ext cx="97568" cy="2926080"/>
          </a:xfrm>
          <a:prstGeom prst="rect">
            <a:avLst/>
          </a:prstGeom>
          <a:solidFill>
            <a:srgbClr val="020CCE"/>
          </a:solidFill>
          <a:ln w="9525">
            <a:noFill/>
            <a:miter lim="800000"/>
            <a:headEnd/>
            <a:tailEnd/>
          </a:ln>
          <a:effectLst/>
        </p:spPr>
        <p:txBody>
          <a:bodyPr wrap="none" lIns="97536" tIns="48768" rIns="97536" bIns="48768" anchor="ctr"/>
          <a:lstStyle/>
          <a:p>
            <a:endParaRPr lang="en-US"/>
          </a:p>
        </p:txBody>
      </p:sp>
      <p:sp>
        <p:nvSpPr>
          <p:cNvPr id="22" name="Rectangle 60"/>
          <p:cNvSpPr>
            <a:spLocks noChangeArrowheads="1"/>
          </p:cNvSpPr>
          <p:nvPr userDrawn="1"/>
        </p:nvSpPr>
        <p:spPr bwMode="black">
          <a:xfrm>
            <a:off x="3089646" y="0"/>
            <a:ext cx="81307" cy="2926080"/>
          </a:xfrm>
          <a:prstGeom prst="rect">
            <a:avLst/>
          </a:prstGeom>
          <a:solidFill>
            <a:srgbClr val="020CCE"/>
          </a:solidFill>
          <a:ln w="9525">
            <a:noFill/>
            <a:miter lim="800000"/>
            <a:headEnd/>
            <a:tailEnd/>
          </a:ln>
          <a:effectLst/>
        </p:spPr>
        <p:txBody>
          <a:bodyPr wrap="none" lIns="97536" tIns="48768" rIns="97536" bIns="48768" anchor="ctr"/>
          <a:lstStyle/>
          <a:p>
            <a:endParaRPr lang="en-US"/>
          </a:p>
        </p:txBody>
      </p:sp>
      <p:sp>
        <p:nvSpPr>
          <p:cNvPr id="24" name="Rectangle 60"/>
          <p:cNvSpPr>
            <a:spLocks noChangeArrowheads="1"/>
          </p:cNvSpPr>
          <p:nvPr userDrawn="1"/>
        </p:nvSpPr>
        <p:spPr bwMode="black">
          <a:xfrm>
            <a:off x="6260598" y="0"/>
            <a:ext cx="81307" cy="2926080"/>
          </a:xfrm>
          <a:prstGeom prst="rect">
            <a:avLst/>
          </a:prstGeom>
          <a:solidFill>
            <a:srgbClr val="020CCE"/>
          </a:solidFill>
          <a:ln w="9525">
            <a:noFill/>
            <a:miter lim="800000"/>
            <a:headEnd/>
            <a:tailEnd/>
          </a:ln>
          <a:effectLst/>
        </p:spPr>
        <p:txBody>
          <a:bodyPr wrap="none" lIns="97536" tIns="48768" rIns="97536" bIns="48768" anchor="ctr"/>
          <a:lstStyle/>
          <a:p>
            <a:endParaRPr lang="en-US"/>
          </a:p>
        </p:txBody>
      </p:sp>
      <p:pic>
        <p:nvPicPr>
          <p:cNvPr id="25" name="Picture 7" descr="aurora_finance.tif"/>
          <p:cNvPicPr>
            <a:picLocks noChangeAspect="1"/>
          </p:cNvPicPr>
          <p:nvPr userDrawn="1"/>
        </p:nvPicPr>
        <p:blipFill>
          <a:blip r:embed="rId4" cstate="print"/>
          <a:srcRect l="8630" t="8160" r="10827" b="8202"/>
          <a:stretch>
            <a:fillRect/>
          </a:stretch>
        </p:blipFill>
        <p:spPr bwMode="auto">
          <a:xfrm>
            <a:off x="2439195" y="4389122"/>
            <a:ext cx="4780994" cy="233359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68D9761-C032-4DAB-9755-3C4178996F3C}" type="datetimeFigureOut">
              <a:rPr lang="en-US" smtClean="0"/>
              <a:pPr/>
              <a:t>6/28/2021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9785C9-4B62-4FAE-B88C-3BD6DD509E2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5620" y="243841"/>
            <a:ext cx="2235929" cy="6499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7839" y="243841"/>
            <a:ext cx="6545170" cy="6499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68D9761-C032-4DAB-9755-3C4178996F3C}" type="datetimeFigureOut">
              <a:rPr lang="en-US" smtClean="0"/>
              <a:pPr/>
              <a:t>6/28/2021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9785C9-4B62-4FAE-B88C-3BD6DD509E2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83113" y="243840"/>
            <a:ext cx="6748436" cy="568960"/>
          </a:xfrm>
        </p:spPr>
        <p:txBody>
          <a:bodyPr/>
          <a:lstStyle/>
          <a:p>
            <a:r>
              <a:rPr lang="en-US"/>
              <a:t>Click to edit Master title style</a:t>
            </a:r>
          </a:p>
        </p:txBody>
      </p:sp>
      <p:sp>
        <p:nvSpPr>
          <p:cNvPr id="3" name="Table Placeholder 2"/>
          <p:cNvSpPr>
            <a:spLocks noGrp="1"/>
          </p:cNvSpPr>
          <p:nvPr>
            <p:ph type="tbl" idx="1"/>
          </p:nvPr>
        </p:nvSpPr>
        <p:spPr>
          <a:xfrm>
            <a:off x="487840" y="1381761"/>
            <a:ext cx="8781098" cy="5361093"/>
          </a:xfrm>
        </p:spPr>
        <p:txBody>
          <a:bodyPr/>
          <a:lstStyle>
            <a:lvl1pPr>
              <a:buClr>
                <a:srgbClr val="7DD503"/>
              </a:buClr>
              <a:buSzPct val="110000"/>
              <a:defRPr sz="3200">
                <a:solidFill>
                  <a:schemeClr val="tx2"/>
                </a:solidFill>
              </a:defRPr>
            </a:lvl1pPr>
          </a:lstStyle>
          <a:p>
            <a:r>
              <a:rPr lang="en-US" dirty="0"/>
              <a:t>Click icon to add table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87839" y="1365504"/>
            <a:ext cx="8781098" cy="1219200"/>
          </a:xfrm>
          <a:prstGeom prst="rect">
            <a:avLst/>
          </a:prstGeom>
          <a:noFill/>
        </p:spPr>
        <p:txBody>
          <a:bodyPr lIns="97538" tIns="48769" rIns="97538" bIns="48769" rtlCol="0">
            <a:normAutofit/>
          </a:bodyPr>
          <a:lstStyle/>
          <a:p>
            <a:r>
              <a:rPr lang="en-US" dirty="0"/>
              <a:t>Click to edit Master title style</a:t>
            </a:r>
          </a:p>
        </p:txBody>
      </p:sp>
      <p:sp>
        <p:nvSpPr>
          <p:cNvPr id="3" name="Text Placeholder 22"/>
          <p:cNvSpPr>
            <a:spLocks noGrp="1"/>
          </p:cNvSpPr>
          <p:nvPr>
            <p:ph idx="1"/>
          </p:nvPr>
        </p:nvSpPr>
        <p:spPr>
          <a:xfrm>
            <a:off x="487839" y="2784210"/>
            <a:ext cx="8781098" cy="3750365"/>
          </a:xfrm>
          <a:prstGeom prst="rect">
            <a:avLst/>
          </a:prstGeom>
        </p:spPr>
        <p:txBody>
          <a:bodyPr lIns="97538" tIns="48769" rIns="97538" bIns="4876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87839" y="1365504"/>
            <a:ext cx="8781098" cy="1219200"/>
          </a:xfrm>
          <a:prstGeom prst="rect">
            <a:avLst/>
          </a:prstGeom>
          <a:noFill/>
        </p:spPr>
        <p:txBody>
          <a:bodyPr lIns="97538" tIns="48769" rIns="97538" bIns="48769" rtlCol="0">
            <a:normAutofit/>
          </a:bodyPr>
          <a:lstStyle/>
          <a:p>
            <a:r>
              <a:rPr lang="en-US" dirty="0"/>
              <a:t>Click to edit Master title style</a:t>
            </a:r>
          </a:p>
        </p:txBody>
      </p:sp>
      <p:sp>
        <p:nvSpPr>
          <p:cNvPr id="3" name="Text Placeholder 22"/>
          <p:cNvSpPr>
            <a:spLocks noGrp="1"/>
          </p:cNvSpPr>
          <p:nvPr>
            <p:ph idx="1"/>
          </p:nvPr>
        </p:nvSpPr>
        <p:spPr>
          <a:xfrm>
            <a:off x="487839" y="2784210"/>
            <a:ext cx="8781098" cy="3750365"/>
          </a:xfrm>
          <a:prstGeom prst="rect">
            <a:avLst/>
          </a:prstGeom>
        </p:spPr>
        <p:txBody>
          <a:bodyPr lIns="97538" tIns="48769" rIns="97538" bIns="4876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marL="688975" indent="-365125">
              <a:buClr>
                <a:srgbClr val="6BC21C"/>
              </a:buClr>
              <a:buSzPct val="110000"/>
              <a:buFont typeface="Wingdings" pitchFamily="2" charset="2"/>
              <a:buChar char="§"/>
              <a:defRPr sz="3000">
                <a:solidFill>
                  <a:schemeClr val="tx2"/>
                </a:solidFill>
              </a:defRPr>
            </a:lvl1pPr>
            <a:lvl2pPr marL="963613" indent="-304800">
              <a:buClr>
                <a:srgbClr val="7DD503"/>
              </a:buClr>
              <a:buSzPct val="70000"/>
              <a:buFont typeface="Wingdings 2" pitchFamily="18" charset="2"/>
              <a:buChar char=""/>
              <a:defRPr sz="2800">
                <a:solidFill>
                  <a:schemeClr val="tx2"/>
                </a:solidFill>
              </a:defRPr>
            </a:lvl2pPr>
            <a:lvl3pPr marL="1371600" indent="-242888">
              <a:buClr>
                <a:srgbClr val="020CCD"/>
              </a:buClr>
              <a:defRPr>
                <a:solidFill>
                  <a:schemeClr val="tx2"/>
                </a:solidFill>
              </a:defRPr>
            </a:lvl3pPr>
            <a:lvl4pPr marL="1820863" indent="-242888">
              <a:buClr>
                <a:srgbClr val="020CCD"/>
              </a:buClr>
              <a:defRPr>
                <a:solidFill>
                  <a:schemeClr val="tx2"/>
                </a:solidFill>
              </a:defRPr>
            </a:lvl4pPr>
            <a:lvl5pPr marL="2289175" indent="-242888">
              <a:buClr>
                <a:srgbClr val="020CCD"/>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F39785C9-4B62-4FAE-B88C-3BD6DD509E2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0718" y="4700694"/>
            <a:ext cx="8293259" cy="1452881"/>
          </a:xfrm>
        </p:spPr>
        <p:txBody>
          <a:bodyPr anchor="t"/>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230187" y="3100496"/>
            <a:ext cx="9296399" cy="1623904"/>
          </a:xfrm>
        </p:spPr>
        <p:txBody>
          <a:bodyPr anchor="b"/>
          <a:lstStyle>
            <a:lvl1pPr marL="0" indent="0">
              <a:buNone/>
              <a:defRPr sz="4400" b="1">
                <a:solidFill>
                  <a:srgbClr val="020CCD"/>
                </a:solidFill>
              </a:defRPr>
            </a:lvl1pPr>
            <a:lvl2pPr marL="487682" indent="0">
              <a:buNone/>
              <a:defRPr sz="1900"/>
            </a:lvl2pPr>
            <a:lvl3pPr marL="975365" indent="0">
              <a:buNone/>
              <a:defRPr sz="1700"/>
            </a:lvl3pPr>
            <a:lvl4pPr marL="1463046" indent="0">
              <a:buNone/>
              <a:defRPr sz="1500"/>
            </a:lvl4pPr>
            <a:lvl5pPr marL="1950728" indent="0">
              <a:buNone/>
              <a:defRPr sz="1500"/>
            </a:lvl5pPr>
            <a:lvl6pPr marL="2438411" indent="0">
              <a:buNone/>
              <a:defRPr sz="1500"/>
            </a:lvl6pPr>
            <a:lvl7pPr marL="2926093" indent="0">
              <a:buNone/>
              <a:defRPr sz="1500"/>
            </a:lvl7pPr>
            <a:lvl8pPr marL="3413776" indent="0">
              <a:buNone/>
              <a:defRPr sz="1500"/>
            </a:lvl8pPr>
            <a:lvl9pPr marL="3901458" indent="0">
              <a:buNone/>
              <a:defRPr sz="15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fld id="{E68D9761-C032-4DAB-9755-3C4178996F3C}" type="datetimeFigureOut">
              <a:rPr lang="en-US" smtClean="0"/>
              <a:pPr/>
              <a:t>6/28/2021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9785C9-4B62-4FAE-B88C-3BD6DD509E2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87839" y="1573107"/>
            <a:ext cx="4309242" cy="5361093"/>
          </a:xfrm>
        </p:spPr>
        <p:txBody>
          <a:bodyPr/>
          <a:lstStyle>
            <a:lvl1pPr>
              <a:buClr>
                <a:srgbClr val="7DD503"/>
              </a:buClr>
              <a:buSzPct val="110000"/>
              <a:defRPr sz="2800">
                <a:solidFill>
                  <a:schemeClr val="tx2"/>
                </a:solidFill>
              </a:defRPr>
            </a:lvl1pPr>
            <a:lvl2pPr>
              <a:buClr>
                <a:srgbClr val="7DD503"/>
              </a:buClr>
              <a:buSzPct val="70000"/>
              <a:defRPr sz="2600">
                <a:solidFill>
                  <a:schemeClr val="tx2"/>
                </a:solidFill>
              </a:defRPr>
            </a:lvl2pPr>
            <a:lvl3pPr>
              <a:buClr>
                <a:srgbClr val="020CCD"/>
              </a:buClr>
              <a:defRPr sz="2000">
                <a:solidFill>
                  <a:schemeClr val="tx2"/>
                </a:solidFill>
              </a:defRPr>
            </a:lvl3pPr>
            <a:lvl4pPr>
              <a:buClr>
                <a:srgbClr val="020CCD"/>
              </a:buClr>
              <a:defRPr sz="1900">
                <a:solidFill>
                  <a:schemeClr val="tx2"/>
                </a:solidFill>
              </a:defRPr>
            </a:lvl4pPr>
            <a:lvl5pPr>
              <a:buClr>
                <a:srgbClr val="020CCD"/>
              </a:buClr>
              <a:defRPr sz="1900">
                <a:solidFill>
                  <a:schemeClr val="tx2"/>
                </a:solidFill>
              </a:defRPr>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59694" y="1573107"/>
            <a:ext cx="4309242" cy="5361093"/>
          </a:xfrm>
        </p:spPr>
        <p:txBody>
          <a:bodyPr/>
          <a:lstStyle>
            <a:lvl1pPr>
              <a:buClr>
                <a:srgbClr val="7DD503"/>
              </a:buClr>
              <a:buSzPct val="110000"/>
              <a:defRPr sz="2800">
                <a:solidFill>
                  <a:schemeClr val="tx2"/>
                </a:solidFill>
              </a:defRPr>
            </a:lvl1pPr>
            <a:lvl2pPr>
              <a:buClr>
                <a:srgbClr val="7DD503"/>
              </a:buClr>
              <a:buSzPct val="70000"/>
              <a:defRPr sz="2600">
                <a:solidFill>
                  <a:schemeClr val="tx2"/>
                </a:solidFill>
              </a:defRPr>
            </a:lvl2pPr>
            <a:lvl3pPr>
              <a:buClr>
                <a:srgbClr val="020CCD"/>
              </a:buClr>
              <a:defRPr sz="2000">
                <a:solidFill>
                  <a:schemeClr val="tx2"/>
                </a:solidFill>
              </a:defRPr>
            </a:lvl3pPr>
            <a:lvl4pPr>
              <a:buClr>
                <a:srgbClr val="020CCD"/>
              </a:buClr>
              <a:defRPr sz="1900">
                <a:solidFill>
                  <a:schemeClr val="tx2"/>
                </a:solidFill>
              </a:defRPr>
            </a:lvl4pPr>
            <a:lvl5pPr>
              <a:buClr>
                <a:srgbClr val="020CCD"/>
              </a:buClr>
              <a:defRPr sz="1900">
                <a:solidFill>
                  <a:schemeClr val="tx2"/>
                </a:solidFill>
              </a:defRPr>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840" y="292947"/>
            <a:ext cx="8781098" cy="12192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87840" y="1637455"/>
            <a:ext cx="4310937" cy="682413"/>
          </a:xfrm>
        </p:spPr>
        <p:txBody>
          <a:bodyPr anchor="b"/>
          <a:lstStyle>
            <a:lvl1pPr marL="0" indent="0">
              <a:buNone/>
              <a:defRPr sz="2600" b="1">
                <a:solidFill>
                  <a:schemeClr val="tx2"/>
                </a:solidFill>
              </a:defRPr>
            </a:lvl1pPr>
            <a:lvl2pPr marL="487682" indent="0">
              <a:buNone/>
              <a:defRPr sz="2000" b="1"/>
            </a:lvl2pPr>
            <a:lvl3pPr marL="975365" indent="0">
              <a:buNone/>
              <a:defRPr sz="1900" b="1"/>
            </a:lvl3pPr>
            <a:lvl4pPr marL="1463046" indent="0">
              <a:buNone/>
              <a:defRPr sz="1700" b="1"/>
            </a:lvl4pPr>
            <a:lvl5pPr marL="1950728" indent="0">
              <a:buNone/>
              <a:defRPr sz="1700" b="1"/>
            </a:lvl5pPr>
            <a:lvl6pPr marL="2438411" indent="0">
              <a:buNone/>
              <a:defRPr sz="1700" b="1"/>
            </a:lvl6pPr>
            <a:lvl7pPr marL="2926093" indent="0">
              <a:buNone/>
              <a:defRPr sz="1700" b="1"/>
            </a:lvl7pPr>
            <a:lvl8pPr marL="3413776" indent="0">
              <a:buNone/>
              <a:defRPr sz="1700" b="1"/>
            </a:lvl8pPr>
            <a:lvl9pPr marL="3901458" indent="0">
              <a:buNone/>
              <a:defRPr sz="1700" b="1"/>
            </a:lvl9pPr>
          </a:lstStyle>
          <a:p>
            <a:pPr lvl="0"/>
            <a:r>
              <a:rPr lang="en-US" dirty="0"/>
              <a:t>Click to edit Master text styles</a:t>
            </a:r>
          </a:p>
        </p:txBody>
      </p:sp>
      <p:sp>
        <p:nvSpPr>
          <p:cNvPr id="4" name="Content Placeholder 3"/>
          <p:cNvSpPr>
            <a:spLocks noGrp="1"/>
          </p:cNvSpPr>
          <p:nvPr>
            <p:ph sz="half" idx="2"/>
          </p:nvPr>
        </p:nvSpPr>
        <p:spPr>
          <a:xfrm>
            <a:off x="487840" y="2319867"/>
            <a:ext cx="4310937" cy="4214707"/>
          </a:xfrm>
        </p:spPr>
        <p:txBody>
          <a:bodyPr/>
          <a:lstStyle>
            <a:lvl1pPr>
              <a:buClr>
                <a:srgbClr val="7DD503"/>
              </a:buClr>
              <a:buSzPct val="110000"/>
              <a:defRPr sz="2600">
                <a:solidFill>
                  <a:schemeClr val="tx2"/>
                </a:solidFill>
              </a:defRPr>
            </a:lvl1pPr>
            <a:lvl2pPr>
              <a:buClr>
                <a:srgbClr val="7DD503"/>
              </a:buClr>
              <a:buSzPct val="70000"/>
              <a:defRPr sz="2000">
                <a:solidFill>
                  <a:schemeClr val="tx2"/>
                </a:solidFill>
              </a:defRPr>
            </a:lvl2pPr>
            <a:lvl3pPr>
              <a:buClr>
                <a:srgbClr val="020CCD"/>
              </a:buClr>
              <a:defRPr sz="1900">
                <a:solidFill>
                  <a:schemeClr val="tx2"/>
                </a:solidFill>
              </a:defRPr>
            </a:lvl3pPr>
            <a:lvl4pPr>
              <a:buClr>
                <a:srgbClr val="020CCD"/>
              </a:buClr>
              <a:defRPr sz="1700">
                <a:solidFill>
                  <a:schemeClr val="tx2"/>
                </a:solidFill>
              </a:defRPr>
            </a:lvl4pPr>
            <a:lvl5pPr>
              <a:buClr>
                <a:srgbClr val="020CCD"/>
              </a:buClr>
              <a:defRPr sz="1700">
                <a:solidFill>
                  <a:schemeClr val="tx2"/>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56307" y="1637455"/>
            <a:ext cx="4312631" cy="682413"/>
          </a:xfrm>
        </p:spPr>
        <p:txBody>
          <a:bodyPr anchor="b"/>
          <a:lstStyle>
            <a:lvl1pPr marL="0" indent="0">
              <a:buNone/>
              <a:defRPr sz="2600" b="1">
                <a:solidFill>
                  <a:schemeClr val="tx2"/>
                </a:solidFill>
              </a:defRPr>
            </a:lvl1pPr>
            <a:lvl2pPr marL="487682" indent="0">
              <a:buNone/>
              <a:defRPr sz="2000" b="1"/>
            </a:lvl2pPr>
            <a:lvl3pPr marL="975365" indent="0">
              <a:buNone/>
              <a:defRPr sz="1900" b="1"/>
            </a:lvl3pPr>
            <a:lvl4pPr marL="1463046" indent="0">
              <a:buNone/>
              <a:defRPr sz="1700" b="1"/>
            </a:lvl4pPr>
            <a:lvl5pPr marL="1950728" indent="0">
              <a:buNone/>
              <a:defRPr sz="1700" b="1"/>
            </a:lvl5pPr>
            <a:lvl6pPr marL="2438411" indent="0">
              <a:buNone/>
              <a:defRPr sz="1700" b="1"/>
            </a:lvl6pPr>
            <a:lvl7pPr marL="2926093" indent="0">
              <a:buNone/>
              <a:defRPr sz="1700" b="1"/>
            </a:lvl7pPr>
            <a:lvl8pPr marL="3413776" indent="0">
              <a:buNone/>
              <a:defRPr sz="1700" b="1"/>
            </a:lvl8pPr>
            <a:lvl9pPr marL="3901458" indent="0">
              <a:buNone/>
              <a:defRPr sz="1700" b="1"/>
            </a:lvl9pPr>
          </a:lstStyle>
          <a:p>
            <a:pPr lvl="0"/>
            <a:r>
              <a:rPr lang="en-US" dirty="0"/>
              <a:t>Click to edit Master text styles</a:t>
            </a:r>
          </a:p>
        </p:txBody>
      </p:sp>
      <p:sp>
        <p:nvSpPr>
          <p:cNvPr id="6" name="Content Placeholder 5"/>
          <p:cNvSpPr>
            <a:spLocks noGrp="1"/>
          </p:cNvSpPr>
          <p:nvPr>
            <p:ph sz="quarter" idx="4"/>
          </p:nvPr>
        </p:nvSpPr>
        <p:spPr>
          <a:xfrm>
            <a:off x="4956307" y="2319867"/>
            <a:ext cx="4312631" cy="4214707"/>
          </a:xfrm>
        </p:spPr>
        <p:txBody>
          <a:bodyPr/>
          <a:lstStyle>
            <a:lvl1pPr>
              <a:buClr>
                <a:srgbClr val="7DD503"/>
              </a:buClr>
              <a:buSzPct val="110000"/>
              <a:defRPr sz="2600">
                <a:solidFill>
                  <a:schemeClr val="tx2"/>
                </a:solidFill>
              </a:defRPr>
            </a:lvl1pPr>
            <a:lvl2pPr>
              <a:buClr>
                <a:srgbClr val="7DD503"/>
              </a:buClr>
              <a:buSzPct val="70000"/>
              <a:defRPr sz="2000">
                <a:solidFill>
                  <a:schemeClr val="tx2"/>
                </a:solidFill>
              </a:defRPr>
            </a:lvl2pPr>
            <a:lvl3pPr>
              <a:buClr>
                <a:srgbClr val="020CCD"/>
              </a:buClr>
              <a:defRPr sz="1900">
                <a:solidFill>
                  <a:schemeClr val="tx2"/>
                </a:solidFill>
              </a:defRPr>
            </a:lvl3pPr>
            <a:lvl4pPr>
              <a:buClr>
                <a:srgbClr val="020CCD"/>
              </a:buClr>
              <a:defRPr sz="1700">
                <a:solidFill>
                  <a:schemeClr val="tx2"/>
                </a:solidFill>
              </a:defRPr>
            </a:lvl4pPr>
            <a:lvl5pPr>
              <a:buClr>
                <a:srgbClr val="020CCD"/>
              </a:buClr>
              <a:defRPr sz="1700">
                <a:solidFill>
                  <a:schemeClr val="tx2"/>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fld id="{E68D9761-C032-4DAB-9755-3C4178996F3C}" type="datetimeFigureOut">
              <a:rPr lang="en-US" smtClean="0"/>
              <a:pPr/>
              <a:t>6/28/2021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39785C9-4B62-4FAE-B88C-3BD6DD509E2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68D9761-C032-4DAB-9755-3C4178996F3C}" type="datetimeFigureOut">
              <a:rPr lang="en-US" smtClean="0"/>
              <a:pPr/>
              <a:t>6/28/2021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39785C9-4B62-4FAE-B88C-3BD6DD509E2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68D9761-C032-4DAB-9755-3C4178996F3C}" type="datetimeFigureOut">
              <a:rPr lang="en-US" smtClean="0"/>
              <a:pPr/>
              <a:t>6/28/2021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39785C9-4B62-4FAE-B88C-3BD6DD509E2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840" y="291253"/>
            <a:ext cx="3209912" cy="123952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14628" y="291254"/>
            <a:ext cx="5454308" cy="6243322"/>
          </a:xfrm>
        </p:spPr>
        <p:txBody>
          <a:bodyPr/>
          <a:lstStyle>
            <a:lvl1pPr>
              <a:defRPr sz="3500"/>
            </a:lvl1pPr>
            <a:lvl2pPr>
              <a:defRPr sz="2900"/>
            </a:lvl2pPr>
            <a:lvl3pPr>
              <a:defRPr sz="26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840" y="1530774"/>
            <a:ext cx="3209912" cy="5003802"/>
          </a:xfrm>
        </p:spPr>
        <p:txBody>
          <a:bodyPr/>
          <a:lstStyle>
            <a:lvl1pPr marL="0" indent="0">
              <a:buNone/>
              <a:defRPr sz="1500"/>
            </a:lvl1pPr>
            <a:lvl2pPr marL="487682" indent="0">
              <a:buNone/>
              <a:defRPr sz="1300"/>
            </a:lvl2pPr>
            <a:lvl3pPr marL="975365" indent="0">
              <a:buNone/>
              <a:defRPr sz="1200"/>
            </a:lvl3pPr>
            <a:lvl4pPr marL="1463046" indent="0">
              <a:buNone/>
              <a:defRPr sz="1000"/>
            </a:lvl4pPr>
            <a:lvl5pPr marL="1950728" indent="0">
              <a:buNone/>
              <a:defRPr sz="1000"/>
            </a:lvl5pPr>
            <a:lvl6pPr marL="2438411" indent="0">
              <a:buNone/>
              <a:defRPr sz="1000"/>
            </a:lvl6pPr>
            <a:lvl7pPr marL="2926093" indent="0">
              <a:buNone/>
              <a:defRPr sz="1000"/>
            </a:lvl7pPr>
            <a:lvl8pPr marL="3413776" indent="0">
              <a:buNone/>
              <a:defRPr sz="1000"/>
            </a:lvl8pPr>
            <a:lvl9pPr marL="390145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68D9761-C032-4DAB-9755-3C4178996F3C}" type="datetimeFigureOut">
              <a:rPr lang="en-US" smtClean="0"/>
              <a:pPr/>
              <a:t>6/28/2021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9785C9-4B62-4FAE-B88C-3BD6DD509E2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2396" y="5120640"/>
            <a:ext cx="5854065" cy="60452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12396" y="653627"/>
            <a:ext cx="5854065" cy="4389120"/>
          </a:xfrm>
        </p:spPr>
        <p:txBody>
          <a:bodyPr/>
          <a:lstStyle>
            <a:lvl1pPr marL="0" indent="0">
              <a:buNone/>
              <a:defRPr sz="3500"/>
            </a:lvl1pPr>
            <a:lvl2pPr marL="487682" indent="0">
              <a:buNone/>
              <a:defRPr sz="2900"/>
            </a:lvl2pPr>
            <a:lvl3pPr marL="975365" indent="0">
              <a:buNone/>
              <a:defRPr sz="2600"/>
            </a:lvl3pPr>
            <a:lvl4pPr marL="1463046" indent="0">
              <a:buNone/>
              <a:defRPr sz="2000"/>
            </a:lvl4pPr>
            <a:lvl5pPr marL="1950728" indent="0">
              <a:buNone/>
              <a:defRPr sz="2000"/>
            </a:lvl5pPr>
            <a:lvl6pPr marL="2438411" indent="0">
              <a:buNone/>
              <a:defRPr sz="2000"/>
            </a:lvl6pPr>
            <a:lvl7pPr marL="2926093" indent="0">
              <a:buNone/>
              <a:defRPr sz="2000"/>
            </a:lvl7pPr>
            <a:lvl8pPr marL="3413776" indent="0">
              <a:buNone/>
              <a:defRPr sz="2000"/>
            </a:lvl8pPr>
            <a:lvl9pPr marL="3901458" indent="0">
              <a:buNone/>
              <a:defRPr sz="2000"/>
            </a:lvl9pPr>
          </a:lstStyle>
          <a:p>
            <a:r>
              <a:rPr lang="en-US"/>
              <a:t>Click icon to add picture</a:t>
            </a:r>
          </a:p>
        </p:txBody>
      </p:sp>
      <p:sp>
        <p:nvSpPr>
          <p:cNvPr id="4" name="Text Placeholder 3"/>
          <p:cNvSpPr>
            <a:spLocks noGrp="1"/>
          </p:cNvSpPr>
          <p:nvPr>
            <p:ph type="body" sz="half" idx="2"/>
          </p:nvPr>
        </p:nvSpPr>
        <p:spPr>
          <a:xfrm>
            <a:off x="1912396" y="5725161"/>
            <a:ext cx="5854065" cy="858519"/>
          </a:xfrm>
        </p:spPr>
        <p:txBody>
          <a:bodyPr/>
          <a:lstStyle>
            <a:lvl1pPr marL="0" indent="0">
              <a:buNone/>
              <a:defRPr sz="1500"/>
            </a:lvl1pPr>
            <a:lvl2pPr marL="487682" indent="0">
              <a:buNone/>
              <a:defRPr sz="1300"/>
            </a:lvl2pPr>
            <a:lvl3pPr marL="975365" indent="0">
              <a:buNone/>
              <a:defRPr sz="1200"/>
            </a:lvl3pPr>
            <a:lvl4pPr marL="1463046" indent="0">
              <a:buNone/>
              <a:defRPr sz="1000"/>
            </a:lvl4pPr>
            <a:lvl5pPr marL="1950728" indent="0">
              <a:buNone/>
              <a:defRPr sz="1000"/>
            </a:lvl5pPr>
            <a:lvl6pPr marL="2438411" indent="0">
              <a:buNone/>
              <a:defRPr sz="1000"/>
            </a:lvl6pPr>
            <a:lvl7pPr marL="2926093" indent="0">
              <a:buNone/>
              <a:defRPr sz="1000"/>
            </a:lvl7pPr>
            <a:lvl8pPr marL="3413776" indent="0">
              <a:buNone/>
              <a:defRPr sz="1000"/>
            </a:lvl8pPr>
            <a:lvl9pPr marL="390145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68D9761-C032-4DAB-9755-3C4178996F3C}" type="datetimeFigureOut">
              <a:rPr lang="en-US" smtClean="0"/>
              <a:pPr/>
              <a:t>6/28/2021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9785C9-4B62-4FAE-B88C-3BD6DD509E2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6" name="Rectangle 32"/>
          <p:cNvSpPr>
            <a:spLocks noChangeArrowheads="1"/>
          </p:cNvSpPr>
          <p:nvPr/>
        </p:nvSpPr>
        <p:spPr bwMode="ltGray">
          <a:xfrm>
            <a:off x="1" y="0"/>
            <a:ext cx="9756775" cy="1219200"/>
          </a:xfrm>
          <a:prstGeom prst="rect">
            <a:avLst/>
          </a:prstGeom>
          <a:solidFill>
            <a:srgbClr val="020CCE"/>
          </a:solidFill>
          <a:ln w="9525">
            <a:noFill/>
            <a:miter lim="800000"/>
            <a:headEnd/>
            <a:tailEnd/>
          </a:ln>
          <a:effectLst/>
        </p:spPr>
        <p:txBody>
          <a:bodyPr wrap="none" lIns="97536" tIns="48768" rIns="97536" bIns="48768" anchor="ctr"/>
          <a:lstStyle/>
          <a:p>
            <a:endParaRPr lang="en-US"/>
          </a:p>
        </p:txBody>
      </p:sp>
      <p:grpSp>
        <p:nvGrpSpPr>
          <p:cNvPr id="2" name="Group 33"/>
          <p:cNvGrpSpPr>
            <a:grpSpLocks/>
          </p:cNvGrpSpPr>
          <p:nvPr/>
        </p:nvGrpSpPr>
        <p:grpSpPr bwMode="auto">
          <a:xfrm>
            <a:off x="0" y="938107"/>
            <a:ext cx="9756775" cy="154094"/>
            <a:chOff x="1519" y="554"/>
            <a:chExt cx="4241" cy="91"/>
          </a:xfrm>
        </p:grpSpPr>
        <p:sp>
          <p:nvSpPr>
            <p:cNvPr id="1058" name="Line 3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p:spPr>
          <p:txBody>
            <a:bodyPr/>
            <a:lstStyle/>
            <a:p>
              <a:endParaRPr lang="en-US"/>
            </a:p>
          </p:txBody>
        </p:sp>
        <p:sp>
          <p:nvSpPr>
            <p:cNvPr id="1059" name="Line 3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p:spPr>
          <p:txBody>
            <a:bodyPr/>
            <a:lstStyle/>
            <a:p>
              <a:endParaRPr lang="en-US"/>
            </a:p>
          </p:txBody>
        </p:sp>
        <p:sp>
          <p:nvSpPr>
            <p:cNvPr id="1060" name="Line 3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p:spPr>
          <p:txBody>
            <a:bodyPr/>
            <a:lstStyle/>
            <a:p>
              <a:endParaRPr lang="en-US"/>
            </a:p>
          </p:txBody>
        </p:sp>
      </p:grpSp>
      <p:sp>
        <p:nvSpPr>
          <p:cNvPr id="1026" name="Rectangle 2"/>
          <p:cNvSpPr>
            <a:spLocks noGrp="1" noChangeArrowheads="1"/>
          </p:cNvSpPr>
          <p:nvPr>
            <p:ph type="title"/>
          </p:nvPr>
        </p:nvSpPr>
        <p:spPr bwMode="auto">
          <a:xfrm>
            <a:off x="2683113" y="243840"/>
            <a:ext cx="6748436" cy="568960"/>
          </a:xfrm>
          <a:prstGeom prst="rect">
            <a:avLst/>
          </a:prstGeom>
          <a:noFill/>
          <a:ln w="9525">
            <a:noFill/>
            <a:miter lim="800000"/>
            <a:headEnd/>
            <a:tailEnd/>
          </a:ln>
          <a:effectLst/>
        </p:spPr>
        <p:txBody>
          <a:bodyPr vert="horz" wrap="square" lIns="97536" tIns="48768" rIns="97536" bIns="4876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87840" y="1524000"/>
            <a:ext cx="8781098" cy="5218854"/>
          </a:xfrm>
          <a:prstGeom prst="rect">
            <a:avLst/>
          </a:prstGeom>
          <a:noFill/>
          <a:ln w="9525">
            <a:noFill/>
            <a:miter lim="800000"/>
            <a:headEnd/>
            <a:tailEnd/>
          </a:ln>
          <a:effectLst/>
        </p:spPr>
        <p:txBody>
          <a:bodyPr vert="horz" wrap="square" lIns="97536" tIns="48768" rIns="97536" bIns="4876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87840" y="6956216"/>
            <a:ext cx="2276581" cy="260773"/>
          </a:xfrm>
          <a:prstGeom prst="rect">
            <a:avLst/>
          </a:prstGeom>
          <a:noFill/>
          <a:ln w="9525">
            <a:noFill/>
            <a:miter lim="800000"/>
            <a:headEnd/>
            <a:tailEnd/>
          </a:ln>
          <a:effectLst/>
        </p:spPr>
        <p:txBody>
          <a:bodyPr vert="horz" wrap="square" lIns="97536" tIns="48768" rIns="97536" bIns="48768" numCol="1" anchor="t" anchorCtr="0" compatLnSpc="1">
            <a:prstTxWarp prst="textNoShape">
              <a:avLst/>
            </a:prstTxWarp>
          </a:bodyPr>
          <a:lstStyle>
            <a:lvl1pPr>
              <a:defRPr sz="1500">
                <a:solidFill>
                  <a:schemeClr val="accent1"/>
                </a:solidFill>
              </a:defRPr>
            </a:lvl1pPr>
          </a:lstStyle>
          <a:p>
            <a:fld id="{E68D9761-C032-4DAB-9755-3C4178996F3C}" type="datetimeFigureOut">
              <a:rPr lang="en-US" smtClean="0"/>
              <a:pPr/>
              <a:t>6/28/2021</a:t>
            </a:fld>
            <a:endParaRPr lang="en-US"/>
          </a:p>
        </p:txBody>
      </p:sp>
      <p:sp>
        <p:nvSpPr>
          <p:cNvPr id="1029" name="Rectangle 5"/>
          <p:cNvSpPr>
            <a:spLocks noGrp="1" noChangeArrowheads="1"/>
          </p:cNvSpPr>
          <p:nvPr>
            <p:ph type="ftr" sz="quarter" idx="3"/>
          </p:nvPr>
        </p:nvSpPr>
        <p:spPr bwMode="auto">
          <a:xfrm>
            <a:off x="3333566" y="6956216"/>
            <a:ext cx="3089646" cy="260773"/>
          </a:xfrm>
          <a:prstGeom prst="rect">
            <a:avLst/>
          </a:prstGeom>
          <a:noFill/>
          <a:ln w="9525">
            <a:noFill/>
            <a:miter lim="800000"/>
            <a:headEnd/>
            <a:tailEnd/>
          </a:ln>
          <a:effectLst/>
        </p:spPr>
        <p:txBody>
          <a:bodyPr vert="horz" wrap="square" lIns="97536" tIns="48768" rIns="97536" bIns="48768" numCol="1" anchor="t" anchorCtr="0" compatLnSpc="1">
            <a:prstTxWarp prst="textNoShape">
              <a:avLst/>
            </a:prstTxWarp>
          </a:bodyPr>
          <a:lstStyle>
            <a:lvl1pPr algn="ctr">
              <a:defRPr sz="1500">
                <a:solidFill>
                  <a:schemeClr val="accent1"/>
                </a:solidFill>
              </a:defRPr>
            </a:lvl1pPr>
          </a:lstStyle>
          <a:p>
            <a:endParaRPr lang="en-US"/>
          </a:p>
        </p:txBody>
      </p:sp>
      <p:sp>
        <p:nvSpPr>
          <p:cNvPr id="1030" name="Rectangle 6"/>
          <p:cNvSpPr>
            <a:spLocks noGrp="1" noChangeArrowheads="1"/>
          </p:cNvSpPr>
          <p:nvPr>
            <p:ph type="sldNum" sz="quarter" idx="4"/>
          </p:nvPr>
        </p:nvSpPr>
        <p:spPr bwMode="auto">
          <a:xfrm>
            <a:off x="6992356" y="6956216"/>
            <a:ext cx="2276581" cy="260773"/>
          </a:xfrm>
          <a:prstGeom prst="rect">
            <a:avLst/>
          </a:prstGeom>
          <a:noFill/>
          <a:ln w="9525">
            <a:noFill/>
            <a:miter lim="800000"/>
            <a:headEnd/>
            <a:tailEnd/>
          </a:ln>
          <a:effectLst/>
        </p:spPr>
        <p:txBody>
          <a:bodyPr vert="horz" wrap="square" lIns="97536" tIns="48768" rIns="97536" bIns="48768" numCol="1" anchor="t" anchorCtr="0" compatLnSpc="1">
            <a:prstTxWarp prst="textNoShape">
              <a:avLst/>
            </a:prstTxWarp>
          </a:bodyPr>
          <a:lstStyle>
            <a:lvl1pPr algn="r">
              <a:defRPr sz="1500">
                <a:solidFill>
                  <a:schemeClr val="accent1"/>
                </a:solidFill>
              </a:defRPr>
            </a:lvl1pPr>
          </a:lstStyle>
          <a:p>
            <a:fld id="{F39785C9-4B62-4FAE-B88C-3BD6DD509E2A}" type="slidenum">
              <a:rPr lang="en-US" smtClean="0"/>
              <a:pPr/>
              <a:t>‹#›</a:t>
            </a:fld>
            <a:endParaRPr lang="en-US"/>
          </a:p>
        </p:txBody>
      </p:sp>
      <p:grpSp>
        <p:nvGrpSpPr>
          <p:cNvPr id="4" name="Group 44"/>
          <p:cNvGrpSpPr>
            <a:grpSpLocks/>
          </p:cNvGrpSpPr>
          <p:nvPr/>
        </p:nvGrpSpPr>
        <p:grpSpPr bwMode="auto">
          <a:xfrm>
            <a:off x="0" y="1183640"/>
            <a:ext cx="9756775" cy="181187"/>
            <a:chOff x="0" y="699"/>
            <a:chExt cx="5760" cy="107"/>
          </a:xfrm>
        </p:grpSpPr>
        <p:sp>
          <p:nvSpPr>
            <p:cNvPr id="1064" name="Rectangle 40"/>
            <p:cNvSpPr>
              <a:spLocks noChangeArrowheads="1"/>
            </p:cNvSpPr>
            <p:nvPr userDrawn="1"/>
          </p:nvSpPr>
          <p:spPr bwMode="gray">
            <a:xfrm>
              <a:off x="0" y="699"/>
              <a:ext cx="5760" cy="45"/>
            </a:xfrm>
            <a:prstGeom prst="rect">
              <a:avLst/>
            </a:prstGeom>
            <a:solidFill>
              <a:srgbClr val="7DD503"/>
            </a:solidFill>
            <a:ln w="9525">
              <a:noFill/>
              <a:miter lim="800000"/>
              <a:headEnd/>
              <a:tailEnd/>
            </a:ln>
            <a:effectLst/>
          </p:spPr>
          <p:txBody>
            <a:bodyPr wrap="none" anchor="ctr"/>
            <a:lstStyle/>
            <a:p>
              <a:endParaRPr lang="en-US"/>
            </a:p>
          </p:txBody>
        </p:sp>
        <p:sp>
          <p:nvSpPr>
            <p:cNvPr id="1066" name="Rectangle 42"/>
            <p:cNvSpPr>
              <a:spLocks noChangeArrowheads="1"/>
            </p:cNvSpPr>
            <p:nvPr userDrawn="1"/>
          </p:nvSpPr>
          <p:spPr bwMode="gray">
            <a:xfrm>
              <a:off x="1476" y="713"/>
              <a:ext cx="4284" cy="93"/>
            </a:xfrm>
            <a:prstGeom prst="rect">
              <a:avLst/>
            </a:prstGeom>
            <a:solidFill>
              <a:srgbClr val="7DD503"/>
            </a:solidFill>
            <a:ln w="9525">
              <a:noFill/>
              <a:miter lim="800000"/>
              <a:headEnd/>
              <a:tailEnd/>
            </a:ln>
            <a:effectLst/>
          </p:spPr>
          <p:txBody>
            <a:bodyPr wrap="none" anchor="ctr"/>
            <a:lstStyle/>
            <a:p>
              <a:endParaRPr lang="en-US"/>
            </a:p>
          </p:txBody>
        </p:sp>
      </p:grpSp>
      <p:pic>
        <p:nvPicPr>
          <p:cNvPr id="18" name="Picture 17" descr="mouse2.jpg"/>
          <p:cNvPicPr>
            <a:picLocks noChangeAspect="1"/>
          </p:cNvPicPr>
          <p:nvPr/>
        </p:nvPicPr>
        <p:blipFill>
          <a:blip r:embed="rId16" cstate="print"/>
          <a:srcRect l="20616" t="1920" b="384"/>
          <a:stretch>
            <a:fillRect/>
          </a:stretch>
        </p:blipFill>
        <p:spPr>
          <a:xfrm>
            <a:off x="2" y="0"/>
            <a:ext cx="1208996" cy="1116667"/>
          </a:xfrm>
          <a:prstGeom prst="roundRect">
            <a:avLst>
              <a:gd name="adj" fmla="val 8594"/>
            </a:avLst>
          </a:prstGeom>
          <a:solidFill>
            <a:srgbClr val="FFFFFF">
              <a:shade val="85000"/>
            </a:srgbClr>
          </a:solidFill>
          <a:ln>
            <a:noFill/>
          </a:ln>
          <a:effectLst/>
        </p:spPr>
      </p:pic>
      <p:pic>
        <p:nvPicPr>
          <p:cNvPr id="19" name="Picture 18" descr="laptop_2.jpg"/>
          <p:cNvPicPr>
            <a:picLocks noChangeAspect="1"/>
          </p:cNvPicPr>
          <p:nvPr/>
        </p:nvPicPr>
        <p:blipFill>
          <a:blip r:embed="rId17" cstate="print"/>
          <a:srcRect t="6000" r="5000" b="9000"/>
          <a:stretch>
            <a:fillRect/>
          </a:stretch>
        </p:blipFill>
        <p:spPr>
          <a:xfrm>
            <a:off x="1300904" y="0"/>
            <a:ext cx="1235858" cy="1105408"/>
          </a:xfrm>
          <a:prstGeom prst="rect">
            <a:avLst/>
          </a:prstGeom>
          <a:ln>
            <a:noFill/>
          </a:ln>
          <a:effectLst>
            <a:outerShdw blurRad="292100" dist="139700" dir="2700000" algn="tl" rotWithShape="0">
              <a:srgbClr val="333333">
                <a:alpha val="65000"/>
              </a:srgbClr>
            </a:outerShdw>
          </a:effectLst>
        </p:spPr>
      </p:pic>
      <p:sp>
        <p:nvSpPr>
          <p:cNvPr id="20" name="Rectangle 60"/>
          <p:cNvSpPr>
            <a:spLocks noChangeArrowheads="1"/>
          </p:cNvSpPr>
          <p:nvPr/>
        </p:nvSpPr>
        <p:spPr bwMode="black">
          <a:xfrm>
            <a:off x="0" y="0"/>
            <a:ext cx="9756775" cy="76201"/>
          </a:xfrm>
          <a:prstGeom prst="rect">
            <a:avLst/>
          </a:prstGeom>
          <a:solidFill>
            <a:srgbClr val="020CCE"/>
          </a:solidFill>
          <a:ln w="9525">
            <a:noFill/>
            <a:miter lim="800000"/>
            <a:headEnd/>
            <a:tailEnd/>
          </a:ln>
          <a:effectLst/>
        </p:spPr>
        <p:txBody>
          <a:bodyPr wrap="none" lIns="97536" tIns="48768" rIns="97536" bIns="48768" anchor="ctr"/>
          <a:lstStyle/>
          <a:p>
            <a:endParaRPr lang="en-US"/>
          </a:p>
        </p:txBody>
      </p:sp>
      <p:sp>
        <p:nvSpPr>
          <p:cNvPr id="21" name="Rectangle 60"/>
          <p:cNvSpPr>
            <a:spLocks noChangeArrowheads="1"/>
          </p:cNvSpPr>
          <p:nvPr/>
        </p:nvSpPr>
        <p:spPr bwMode="black">
          <a:xfrm>
            <a:off x="1" y="0"/>
            <a:ext cx="48783" cy="1137920"/>
          </a:xfrm>
          <a:prstGeom prst="rect">
            <a:avLst/>
          </a:prstGeom>
          <a:solidFill>
            <a:srgbClr val="020CCE"/>
          </a:solidFill>
          <a:ln w="9525">
            <a:noFill/>
            <a:miter lim="800000"/>
            <a:headEnd/>
            <a:tailEnd/>
          </a:ln>
          <a:effectLst/>
        </p:spPr>
        <p:txBody>
          <a:bodyPr wrap="none" lIns="97536" tIns="48768" rIns="97536" bIns="48768" anchor="ctr"/>
          <a:lstStyle/>
          <a:p>
            <a:endParaRPr lang="en-US"/>
          </a:p>
        </p:txBody>
      </p:sp>
      <p:sp>
        <p:nvSpPr>
          <p:cNvPr id="23" name="Rectangle 60"/>
          <p:cNvSpPr>
            <a:spLocks noChangeArrowheads="1"/>
          </p:cNvSpPr>
          <p:nvPr/>
        </p:nvSpPr>
        <p:spPr bwMode="black">
          <a:xfrm>
            <a:off x="1219598" y="0"/>
            <a:ext cx="48783" cy="1137920"/>
          </a:xfrm>
          <a:prstGeom prst="rect">
            <a:avLst/>
          </a:prstGeom>
          <a:solidFill>
            <a:srgbClr val="020CCE"/>
          </a:solidFill>
          <a:ln w="9525">
            <a:noFill/>
            <a:miter lim="800000"/>
            <a:headEnd/>
            <a:tailEnd/>
          </a:ln>
          <a:effectLst/>
        </p:spPr>
        <p:txBody>
          <a:bodyPr wrap="none" lIns="97536" tIns="48768" rIns="97536" bIns="48768" anchor="ctr"/>
          <a:lstStyle/>
          <a:p>
            <a:endParaRPr lang="en-US"/>
          </a:p>
        </p:txBody>
      </p:sp>
      <p:sp>
        <p:nvSpPr>
          <p:cNvPr id="24" name="Rectangle 60"/>
          <p:cNvSpPr>
            <a:spLocks noChangeArrowheads="1"/>
          </p:cNvSpPr>
          <p:nvPr/>
        </p:nvSpPr>
        <p:spPr bwMode="black">
          <a:xfrm>
            <a:off x="1252123" y="0"/>
            <a:ext cx="48783" cy="1137920"/>
          </a:xfrm>
          <a:prstGeom prst="rect">
            <a:avLst/>
          </a:prstGeom>
          <a:solidFill>
            <a:srgbClr val="020CCE"/>
          </a:solidFill>
          <a:ln w="9525">
            <a:noFill/>
            <a:miter lim="800000"/>
            <a:headEnd/>
            <a:tailEnd/>
          </a:ln>
          <a:effectLst/>
        </p:spPr>
        <p:txBody>
          <a:bodyPr wrap="none" lIns="97536" tIns="48768" rIns="97536" bIns="48768"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7" r:id="rId1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a:solidFill>
            <a:schemeClr val="bg1"/>
          </a:solidFill>
          <a:latin typeface="Arial" charset="0"/>
        </a:defRPr>
      </a:lvl2pPr>
      <a:lvl3pPr algn="r" rtl="0" eaLnBrk="1" fontAlgn="base" hangingPunct="1">
        <a:spcBef>
          <a:spcPct val="0"/>
        </a:spcBef>
        <a:spcAft>
          <a:spcPct val="0"/>
        </a:spcAft>
        <a:defRPr sz="4400">
          <a:solidFill>
            <a:schemeClr val="bg1"/>
          </a:solidFill>
          <a:latin typeface="Arial" charset="0"/>
        </a:defRPr>
      </a:lvl3pPr>
      <a:lvl4pPr algn="r" rtl="0" eaLnBrk="1" fontAlgn="base" hangingPunct="1">
        <a:spcBef>
          <a:spcPct val="0"/>
        </a:spcBef>
        <a:spcAft>
          <a:spcPct val="0"/>
        </a:spcAft>
        <a:defRPr sz="4400">
          <a:solidFill>
            <a:schemeClr val="bg1"/>
          </a:solidFill>
          <a:latin typeface="Arial" charset="0"/>
        </a:defRPr>
      </a:lvl4pPr>
      <a:lvl5pPr algn="r" rtl="0" eaLnBrk="1" fontAlgn="base" hangingPunct="1">
        <a:spcBef>
          <a:spcPct val="0"/>
        </a:spcBef>
        <a:spcAft>
          <a:spcPct val="0"/>
        </a:spcAft>
        <a:defRPr sz="4400">
          <a:solidFill>
            <a:schemeClr val="bg1"/>
          </a:solidFill>
          <a:latin typeface="Arial" charset="0"/>
        </a:defRPr>
      </a:lvl5pPr>
      <a:lvl6pPr marL="487682" algn="r" rtl="0" eaLnBrk="1" fontAlgn="base" hangingPunct="1">
        <a:spcBef>
          <a:spcPct val="0"/>
        </a:spcBef>
        <a:spcAft>
          <a:spcPct val="0"/>
        </a:spcAft>
        <a:defRPr sz="4400">
          <a:solidFill>
            <a:schemeClr val="bg1"/>
          </a:solidFill>
          <a:latin typeface="Arial" charset="0"/>
        </a:defRPr>
      </a:lvl6pPr>
      <a:lvl7pPr marL="975365" algn="r" rtl="0" eaLnBrk="1" fontAlgn="base" hangingPunct="1">
        <a:spcBef>
          <a:spcPct val="0"/>
        </a:spcBef>
        <a:spcAft>
          <a:spcPct val="0"/>
        </a:spcAft>
        <a:defRPr sz="4400">
          <a:solidFill>
            <a:schemeClr val="bg1"/>
          </a:solidFill>
          <a:latin typeface="Arial" charset="0"/>
        </a:defRPr>
      </a:lvl7pPr>
      <a:lvl8pPr marL="1463046" algn="r" rtl="0" eaLnBrk="1" fontAlgn="base" hangingPunct="1">
        <a:spcBef>
          <a:spcPct val="0"/>
        </a:spcBef>
        <a:spcAft>
          <a:spcPct val="0"/>
        </a:spcAft>
        <a:defRPr sz="4400">
          <a:solidFill>
            <a:schemeClr val="bg1"/>
          </a:solidFill>
          <a:latin typeface="Arial" charset="0"/>
        </a:defRPr>
      </a:lvl8pPr>
      <a:lvl9pPr marL="1950728" algn="r" rtl="0" eaLnBrk="1" fontAlgn="base" hangingPunct="1">
        <a:spcBef>
          <a:spcPct val="0"/>
        </a:spcBef>
        <a:spcAft>
          <a:spcPct val="0"/>
        </a:spcAft>
        <a:defRPr sz="4400">
          <a:solidFill>
            <a:schemeClr val="bg1"/>
          </a:solidFill>
          <a:latin typeface="Arial" charset="0"/>
        </a:defRPr>
      </a:lvl9pPr>
    </p:titleStyle>
    <p:bodyStyle>
      <a:lvl1pPr marL="365762" indent="-365762" algn="l" rtl="0" eaLnBrk="1" fontAlgn="base" hangingPunct="1">
        <a:spcBef>
          <a:spcPct val="20000"/>
        </a:spcBef>
        <a:spcAft>
          <a:spcPct val="0"/>
        </a:spcAft>
        <a:buClr>
          <a:srgbClr val="7DD503"/>
        </a:buClr>
        <a:buSzPct val="110000"/>
        <a:buFont typeface="Wingdings" pitchFamily="2" charset="2"/>
        <a:buChar char="§"/>
        <a:defRPr sz="3200">
          <a:solidFill>
            <a:schemeClr val="tx2"/>
          </a:solidFill>
          <a:latin typeface="+mn-lt"/>
          <a:ea typeface="+mn-ea"/>
          <a:cs typeface="+mn-cs"/>
        </a:defRPr>
      </a:lvl1pPr>
      <a:lvl2pPr marL="792483" indent="-304801" algn="l" rtl="0" eaLnBrk="1" fontAlgn="base" hangingPunct="1">
        <a:spcBef>
          <a:spcPct val="20000"/>
        </a:spcBef>
        <a:spcAft>
          <a:spcPct val="0"/>
        </a:spcAft>
        <a:buClr>
          <a:srgbClr val="7DD503"/>
        </a:buClr>
        <a:buSzPct val="70000"/>
        <a:buFont typeface="Wingdings 2" pitchFamily="18" charset="2"/>
        <a:buChar char=""/>
        <a:defRPr sz="3000">
          <a:solidFill>
            <a:schemeClr val="tx2"/>
          </a:solidFill>
          <a:latin typeface="+mn-lt"/>
        </a:defRPr>
      </a:lvl2pPr>
      <a:lvl3pPr marL="1219205" indent="-243841" algn="l" rtl="0" eaLnBrk="1" fontAlgn="base" hangingPunct="1">
        <a:spcBef>
          <a:spcPct val="20000"/>
        </a:spcBef>
        <a:spcAft>
          <a:spcPct val="0"/>
        </a:spcAft>
        <a:buClr>
          <a:srgbClr val="020CCD"/>
        </a:buClr>
        <a:buFont typeface="Wingdings" pitchFamily="2" charset="2"/>
        <a:buChar char="§"/>
        <a:defRPr sz="2600">
          <a:solidFill>
            <a:schemeClr val="tx2"/>
          </a:solidFill>
          <a:latin typeface="+mn-lt"/>
        </a:defRPr>
      </a:lvl3pPr>
      <a:lvl4pPr marL="1706887" indent="-243841" algn="l" rtl="0" eaLnBrk="1" fontAlgn="base" hangingPunct="1">
        <a:spcBef>
          <a:spcPct val="20000"/>
        </a:spcBef>
        <a:spcAft>
          <a:spcPct val="0"/>
        </a:spcAft>
        <a:buClr>
          <a:srgbClr val="020CCD"/>
        </a:buClr>
        <a:buSzPct val="60000"/>
        <a:buFont typeface="Wingdings 2" pitchFamily="18" charset="2"/>
        <a:buChar char=""/>
        <a:defRPr sz="2000">
          <a:solidFill>
            <a:schemeClr val="tx2"/>
          </a:solidFill>
          <a:latin typeface="+mn-lt"/>
        </a:defRPr>
      </a:lvl4pPr>
      <a:lvl5pPr marL="2194569" indent="-243841" algn="l" rtl="0" eaLnBrk="1" fontAlgn="base" hangingPunct="1">
        <a:spcBef>
          <a:spcPct val="20000"/>
        </a:spcBef>
        <a:spcAft>
          <a:spcPct val="0"/>
        </a:spcAft>
        <a:buClr>
          <a:srgbClr val="020CCD"/>
        </a:buClr>
        <a:buFont typeface="Wingdings" pitchFamily="2" charset="2"/>
        <a:buChar char="§"/>
        <a:defRPr sz="2000">
          <a:solidFill>
            <a:schemeClr val="tx2"/>
          </a:solidFill>
          <a:latin typeface="+mn-lt"/>
        </a:defRPr>
      </a:lvl5pPr>
      <a:lvl6pPr marL="2682251" indent="-243841" algn="l" rtl="0" eaLnBrk="1" fontAlgn="base" hangingPunct="1">
        <a:spcBef>
          <a:spcPct val="20000"/>
        </a:spcBef>
        <a:spcAft>
          <a:spcPct val="0"/>
        </a:spcAft>
        <a:buFont typeface="Wingdings" pitchFamily="2" charset="2"/>
        <a:buChar char="§"/>
        <a:defRPr sz="2000">
          <a:solidFill>
            <a:schemeClr val="tx1"/>
          </a:solidFill>
          <a:latin typeface="+mn-lt"/>
        </a:defRPr>
      </a:lvl6pPr>
      <a:lvl7pPr marL="3169934" indent="-243841" algn="l" rtl="0" eaLnBrk="1" fontAlgn="base" hangingPunct="1">
        <a:spcBef>
          <a:spcPct val="20000"/>
        </a:spcBef>
        <a:spcAft>
          <a:spcPct val="0"/>
        </a:spcAft>
        <a:buFont typeface="Wingdings" pitchFamily="2" charset="2"/>
        <a:buChar char="§"/>
        <a:defRPr sz="2000">
          <a:solidFill>
            <a:schemeClr val="tx1"/>
          </a:solidFill>
          <a:latin typeface="+mn-lt"/>
        </a:defRPr>
      </a:lvl7pPr>
      <a:lvl8pPr marL="3657616" indent="-243841" algn="l" rtl="0" eaLnBrk="1" fontAlgn="base" hangingPunct="1">
        <a:spcBef>
          <a:spcPct val="20000"/>
        </a:spcBef>
        <a:spcAft>
          <a:spcPct val="0"/>
        </a:spcAft>
        <a:buFont typeface="Wingdings" pitchFamily="2" charset="2"/>
        <a:buChar char="§"/>
        <a:defRPr sz="2000">
          <a:solidFill>
            <a:schemeClr val="tx1"/>
          </a:solidFill>
          <a:latin typeface="+mn-lt"/>
        </a:defRPr>
      </a:lvl8pPr>
      <a:lvl9pPr marL="4145299" indent="-243841"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75365" rtl="0" eaLnBrk="1" latinLnBrk="0" hangingPunct="1">
        <a:defRPr sz="1900" kern="1200">
          <a:solidFill>
            <a:schemeClr val="tx1"/>
          </a:solidFill>
          <a:latin typeface="+mn-lt"/>
          <a:ea typeface="+mn-ea"/>
          <a:cs typeface="+mn-cs"/>
        </a:defRPr>
      </a:lvl1pPr>
      <a:lvl2pPr marL="487682" algn="l" defTabSz="975365" rtl="0" eaLnBrk="1" latinLnBrk="0" hangingPunct="1">
        <a:defRPr sz="1900" kern="1200">
          <a:solidFill>
            <a:schemeClr val="tx1"/>
          </a:solidFill>
          <a:latin typeface="+mn-lt"/>
          <a:ea typeface="+mn-ea"/>
          <a:cs typeface="+mn-cs"/>
        </a:defRPr>
      </a:lvl2pPr>
      <a:lvl3pPr marL="975365" algn="l" defTabSz="975365" rtl="0" eaLnBrk="1" latinLnBrk="0" hangingPunct="1">
        <a:defRPr sz="1900" kern="1200">
          <a:solidFill>
            <a:schemeClr val="tx1"/>
          </a:solidFill>
          <a:latin typeface="+mn-lt"/>
          <a:ea typeface="+mn-ea"/>
          <a:cs typeface="+mn-cs"/>
        </a:defRPr>
      </a:lvl3pPr>
      <a:lvl4pPr marL="1463046" algn="l" defTabSz="975365" rtl="0" eaLnBrk="1" latinLnBrk="0" hangingPunct="1">
        <a:defRPr sz="1900" kern="1200">
          <a:solidFill>
            <a:schemeClr val="tx1"/>
          </a:solidFill>
          <a:latin typeface="+mn-lt"/>
          <a:ea typeface="+mn-ea"/>
          <a:cs typeface="+mn-cs"/>
        </a:defRPr>
      </a:lvl4pPr>
      <a:lvl5pPr marL="1950728" algn="l" defTabSz="975365" rtl="0" eaLnBrk="1" latinLnBrk="0" hangingPunct="1">
        <a:defRPr sz="1900" kern="1200">
          <a:solidFill>
            <a:schemeClr val="tx1"/>
          </a:solidFill>
          <a:latin typeface="+mn-lt"/>
          <a:ea typeface="+mn-ea"/>
          <a:cs typeface="+mn-cs"/>
        </a:defRPr>
      </a:lvl5pPr>
      <a:lvl6pPr marL="2438411" algn="l" defTabSz="975365" rtl="0" eaLnBrk="1" latinLnBrk="0" hangingPunct="1">
        <a:defRPr sz="1900" kern="1200">
          <a:solidFill>
            <a:schemeClr val="tx1"/>
          </a:solidFill>
          <a:latin typeface="+mn-lt"/>
          <a:ea typeface="+mn-ea"/>
          <a:cs typeface="+mn-cs"/>
        </a:defRPr>
      </a:lvl6pPr>
      <a:lvl7pPr marL="2926093" algn="l" defTabSz="975365" rtl="0" eaLnBrk="1" latinLnBrk="0" hangingPunct="1">
        <a:defRPr sz="1900" kern="1200">
          <a:solidFill>
            <a:schemeClr val="tx1"/>
          </a:solidFill>
          <a:latin typeface="+mn-lt"/>
          <a:ea typeface="+mn-ea"/>
          <a:cs typeface="+mn-cs"/>
        </a:defRPr>
      </a:lvl7pPr>
      <a:lvl8pPr marL="3413776" algn="l" defTabSz="975365" rtl="0" eaLnBrk="1" latinLnBrk="0" hangingPunct="1">
        <a:defRPr sz="1900" kern="1200">
          <a:solidFill>
            <a:schemeClr val="tx1"/>
          </a:solidFill>
          <a:latin typeface="+mn-lt"/>
          <a:ea typeface="+mn-ea"/>
          <a:cs typeface="+mn-cs"/>
        </a:defRPr>
      </a:lvl8pPr>
      <a:lvl9pPr marL="3901458" algn="l" defTabSz="9753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hrsvcagreements@umanitoba.c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hyperlink" Target="http://www.google.ca/url?sa=i&amp;rct=j&amp;q=&amp;esrc=s&amp;source=images&amp;cd=&amp;cad=rja&amp;uact=8&amp;ved=0ahUKEwjpo-Wer8nPAhXn5YMKHaoQCLYQjRwIBw&amp;url=http://www.pammshouse.org/2014/12/go-paperless-and-get-organized-with_16.html&amp;psig=AFQjCNH9peHFTJF2xMpqu9cHBfIsX7XmiQ&amp;ust=1475952909367642"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9646" y="3007360"/>
            <a:ext cx="6667129" cy="731520"/>
          </a:xfrm>
        </p:spPr>
        <p:txBody>
          <a:bodyPr tIns="0"/>
          <a:lstStyle/>
          <a:p>
            <a:pPr algn="ctr"/>
            <a:r>
              <a:rPr lang="en-US" sz="2800" b="1" dirty="0"/>
              <a:t>EPIC Contract Request Training</a:t>
            </a:r>
          </a:p>
        </p:txBody>
      </p:sp>
      <p:pic>
        <p:nvPicPr>
          <p:cNvPr id="8" name="~PP3827.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145587" y="5029200"/>
            <a:ext cx="304800" cy="278295"/>
          </a:xfrm>
          <a:prstGeom prst="rect">
            <a:avLst/>
          </a:prstGeom>
        </p:spPr>
      </p:pic>
      <p:sp>
        <p:nvSpPr>
          <p:cNvPr id="6" name="TextBox 5"/>
          <p:cNvSpPr txBox="1"/>
          <p:nvPr/>
        </p:nvSpPr>
        <p:spPr>
          <a:xfrm>
            <a:off x="6326187" y="990600"/>
            <a:ext cx="3430588" cy="461665"/>
          </a:xfrm>
          <a:prstGeom prst="rect">
            <a:avLst/>
          </a:prstGeom>
          <a:noFill/>
          <a:ln>
            <a:noFill/>
          </a:ln>
        </p:spPr>
        <p:txBody>
          <a:bodyPr wrap="square" rtlCol="0">
            <a:spAutoFit/>
          </a:bodyPr>
          <a:lstStyle/>
          <a:p>
            <a:pPr algn="ctr"/>
            <a:r>
              <a:rPr lang="en-US" sz="2400" b="1" dirty="0">
                <a:solidFill>
                  <a:schemeClr val="bg1"/>
                </a:solidFill>
              </a:rPr>
              <a:t>WELCOME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
        <p:nvSpPr>
          <p:cNvPr id="3" name="Content Placeholder 2"/>
          <p:cNvSpPr>
            <a:spLocks noGrp="1"/>
          </p:cNvSpPr>
          <p:nvPr>
            <p:ph idx="1"/>
          </p:nvPr>
        </p:nvSpPr>
        <p:spPr>
          <a:xfrm>
            <a:off x="487840" y="1905000"/>
            <a:ext cx="8781098" cy="4837854"/>
          </a:xfrm>
        </p:spPr>
        <p:txBody>
          <a:bodyPr/>
          <a:lstStyle/>
          <a:p>
            <a:pPr marL="266700" indent="0">
              <a:spcAft>
                <a:spcPts val="600"/>
              </a:spcAft>
              <a:buNone/>
            </a:pPr>
            <a:r>
              <a:rPr lang="en-US" dirty="0"/>
              <a:t>Contract Request form</a:t>
            </a:r>
          </a:p>
          <a:p>
            <a:pPr marL="998538" lvl="1" indent="-457200">
              <a:spcAft>
                <a:spcPts val="600"/>
              </a:spcAft>
              <a:buClr>
                <a:srgbClr val="92D050"/>
              </a:buClr>
              <a:buSzPct val="100000"/>
              <a:buFont typeface="Courier New" panose="02070309020205020404" pitchFamily="49" charset="0"/>
              <a:buChar char="o"/>
            </a:pPr>
            <a:r>
              <a:rPr lang="en-US" dirty="0"/>
              <a:t>Where is the form</a:t>
            </a:r>
          </a:p>
          <a:p>
            <a:pPr marL="998538" lvl="1" indent="-457200">
              <a:spcAft>
                <a:spcPts val="600"/>
              </a:spcAft>
              <a:buClr>
                <a:srgbClr val="92D050"/>
              </a:buClr>
              <a:buSzPct val="100000"/>
              <a:buFont typeface="Courier New" panose="02070309020205020404" pitchFamily="49" charset="0"/>
              <a:buChar char="o"/>
            </a:pPr>
            <a:r>
              <a:rPr lang="en-US" dirty="0"/>
              <a:t>What you need before you start</a:t>
            </a:r>
          </a:p>
          <a:p>
            <a:pPr marL="998538" lvl="1" indent="-457200">
              <a:spcAft>
                <a:spcPts val="600"/>
              </a:spcAft>
              <a:buClr>
                <a:srgbClr val="92D050"/>
              </a:buClr>
              <a:buSzPct val="100000"/>
              <a:buFont typeface="Courier New" panose="02070309020205020404" pitchFamily="49" charset="0"/>
              <a:buChar char="o"/>
            </a:pPr>
            <a:r>
              <a:rPr lang="en-US" dirty="0"/>
              <a:t>What fields you need to complete</a:t>
            </a:r>
          </a:p>
          <a:p>
            <a:pPr marL="266700" indent="0">
              <a:spcAft>
                <a:spcPts val="600"/>
              </a:spcAft>
              <a:buNone/>
            </a:pPr>
            <a:r>
              <a:rPr lang="en-US" dirty="0"/>
              <a:t>Contract Request Workspace</a:t>
            </a:r>
          </a:p>
          <a:p>
            <a:pPr marL="998538" lvl="1" indent="-457200">
              <a:spcAft>
                <a:spcPts val="600"/>
              </a:spcAft>
              <a:buClr>
                <a:srgbClr val="92D050"/>
              </a:buClr>
              <a:buSzPct val="100000"/>
              <a:buFont typeface="Courier New" panose="02070309020205020404" pitchFamily="49" charset="0"/>
              <a:buChar char="o"/>
            </a:pPr>
            <a:r>
              <a:rPr lang="en-US" dirty="0"/>
              <a:t>Your workspace and task list</a:t>
            </a:r>
          </a:p>
          <a:p>
            <a:pPr marL="998538" lvl="1" indent="-457200">
              <a:spcAft>
                <a:spcPts val="600"/>
              </a:spcAft>
              <a:buClr>
                <a:srgbClr val="92D050"/>
              </a:buClr>
              <a:buSzPct val="100000"/>
              <a:buFont typeface="Courier New" panose="02070309020205020404" pitchFamily="49" charset="0"/>
              <a:buChar char="o"/>
            </a:pPr>
            <a:r>
              <a:rPr lang="en-US" dirty="0"/>
              <a:t>Submitting your request</a:t>
            </a:r>
          </a:p>
        </p:txBody>
      </p:sp>
    </p:spTree>
    <p:extLst>
      <p:ext uri="{BB962C8B-B14F-4D97-AF65-F5344CB8AC3E}">
        <p14:creationId xmlns:p14="http://schemas.microsoft.com/office/powerpoint/2010/main" val="26385989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3987" y="1676400"/>
            <a:ext cx="9296399" cy="5218854"/>
          </a:xfrm>
          <a:prstGeom prst="rect">
            <a:avLst/>
          </a:prstGeom>
          <a:noFill/>
          <a:ln w="9525">
            <a:noFill/>
            <a:miter lim="800000"/>
            <a:headEnd/>
            <a:tailEnd/>
          </a:ln>
          <a:effectLst/>
        </p:spPr>
        <p:txBody>
          <a:bodyPr vert="horz" wrap="square" lIns="97536" tIns="48768" rIns="97536" bIns="48768" numCol="1" anchor="t" anchorCtr="0" compatLnSpc="1">
            <a:prstTxWarp prst="textNoShape">
              <a:avLst/>
            </a:prstTxWarp>
          </a:bodyPr>
          <a:lstStyle>
            <a:lvl1pPr marL="688975" indent="-365125" algn="l" rtl="0" eaLnBrk="1" fontAlgn="base" hangingPunct="1">
              <a:spcBef>
                <a:spcPct val="20000"/>
              </a:spcBef>
              <a:spcAft>
                <a:spcPct val="0"/>
              </a:spcAft>
              <a:buClr>
                <a:srgbClr val="6BC21C"/>
              </a:buClr>
              <a:buSzPct val="110000"/>
              <a:buFont typeface="Wingdings" pitchFamily="2" charset="2"/>
              <a:buChar char="§"/>
              <a:defRPr sz="3000">
                <a:solidFill>
                  <a:schemeClr val="tx2"/>
                </a:solidFill>
                <a:latin typeface="+mn-lt"/>
                <a:ea typeface="+mn-ea"/>
                <a:cs typeface="+mn-cs"/>
              </a:defRPr>
            </a:lvl1pPr>
            <a:lvl2pPr marL="963613" indent="-304800" algn="l" rtl="0" eaLnBrk="1" fontAlgn="base" hangingPunct="1">
              <a:spcBef>
                <a:spcPct val="20000"/>
              </a:spcBef>
              <a:spcAft>
                <a:spcPct val="0"/>
              </a:spcAft>
              <a:buClr>
                <a:srgbClr val="7DD503"/>
              </a:buClr>
              <a:buSzPct val="70000"/>
              <a:buFont typeface="Wingdings 2" pitchFamily="18" charset="2"/>
              <a:buChar char=""/>
              <a:defRPr sz="2800">
                <a:solidFill>
                  <a:schemeClr val="tx2"/>
                </a:solidFill>
                <a:latin typeface="+mn-lt"/>
              </a:defRPr>
            </a:lvl2pPr>
            <a:lvl3pPr marL="1371600" indent="-242888" algn="l" rtl="0" eaLnBrk="1" fontAlgn="base" hangingPunct="1">
              <a:spcBef>
                <a:spcPct val="20000"/>
              </a:spcBef>
              <a:spcAft>
                <a:spcPct val="0"/>
              </a:spcAft>
              <a:buClr>
                <a:srgbClr val="020CCD"/>
              </a:buClr>
              <a:buFont typeface="Wingdings" pitchFamily="2" charset="2"/>
              <a:buChar char="§"/>
              <a:defRPr sz="2600">
                <a:solidFill>
                  <a:schemeClr val="tx2"/>
                </a:solidFill>
                <a:latin typeface="+mn-lt"/>
              </a:defRPr>
            </a:lvl3pPr>
            <a:lvl4pPr marL="1820863" indent="-242888" algn="l" rtl="0" eaLnBrk="1" fontAlgn="base" hangingPunct="1">
              <a:spcBef>
                <a:spcPct val="20000"/>
              </a:spcBef>
              <a:spcAft>
                <a:spcPct val="0"/>
              </a:spcAft>
              <a:buClr>
                <a:srgbClr val="020CCD"/>
              </a:buClr>
              <a:buSzPct val="60000"/>
              <a:buFont typeface="Wingdings 2" pitchFamily="18" charset="2"/>
              <a:buChar char=""/>
              <a:defRPr sz="2000">
                <a:solidFill>
                  <a:schemeClr val="tx2"/>
                </a:solidFill>
                <a:latin typeface="+mn-lt"/>
              </a:defRPr>
            </a:lvl4pPr>
            <a:lvl5pPr marL="2289175" indent="-242888" algn="l" rtl="0" eaLnBrk="1" fontAlgn="base" hangingPunct="1">
              <a:spcBef>
                <a:spcPct val="20000"/>
              </a:spcBef>
              <a:spcAft>
                <a:spcPct val="0"/>
              </a:spcAft>
              <a:buClr>
                <a:srgbClr val="020CCD"/>
              </a:buClr>
              <a:buFont typeface="Wingdings" pitchFamily="2" charset="2"/>
              <a:buChar char="§"/>
              <a:defRPr sz="2000">
                <a:solidFill>
                  <a:schemeClr val="tx2"/>
                </a:solidFill>
                <a:latin typeface="+mn-lt"/>
              </a:defRPr>
            </a:lvl5pPr>
            <a:lvl6pPr marL="2682251" indent="-243841" algn="l" rtl="0" eaLnBrk="1" fontAlgn="base" hangingPunct="1">
              <a:spcBef>
                <a:spcPct val="20000"/>
              </a:spcBef>
              <a:spcAft>
                <a:spcPct val="0"/>
              </a:spcAft>
              <a:buFont typeface="Wingdings" pitchFamily="2" charset="2"/>
              <a:buChar char="§"/>
              <a:defRPr sz="2000">
                <a:solidFill>
                  <a:schemeClr val="tx1"/>
                </a:solidFill>
                <a:latin typeface="+mn-lt"/>
              </a:defRPr>
            </a:lvl6pPr>
            <a:lvl7pPr marL="3169934" indent="-243841" algn="l" rtl="0" eaLnBrk="1" fontAlgn="base" hangingPunct="1">
              <a:spcBef>
                <a:spcPct val="20000"/>
              </a:spcBef>
              <a:spcAft>
                <a:spcPct val="0"/>
              </a:spcAft>
              <a:buFont typeface="Wingdings" pitchFamily="2" charset="2"/>
              <a:buChar char="§"/>
              <a:defRPr sz="2000">
                <a:solidFill>
                  <a:schemeClr val="tx1"/>
                </a:solidFill>
                <a:latin typeface="+mn-lt"/>
              </a:defRPr>
            </a:lvl7pPr>
            <a:lvl8pPr marL="3657616" indent="-243841" algn="l" rtl="0" eaLnBrk="1" fontAlgn="base" hangingPunct="1">
              <a:spcBef>
                <a:spcPct val="20000"/>
              </a:spcBef>
              <a:spcAft>
                <a:spcPct val="0"/>
              </a:spcAft>
              <a:buFont typeface="Wingdings" pitchFamily="2" charset="2"/>
              <a:buChar char="§"/>
              <a:defRPr sz="2000">
                <a:solidFill>
                  <a:schemeClr val="tx1"/>
                </a:solidFill>
                <a:latin typeface="+mn-lt"/>
              </a:defRPr>
            </a:lvl8pPr>
            <a:lvl9pPr marL="4145299" indent="-243841" algn="l" rtl="0" eaLnBrk="1" fontAlgn="base" hangingPunct="1">
              <a:spcBef>
                <a:spcPct val="20000"/>
              </a:spcBef>
              <a:spcAft>
                <a:spcPct val="0"/>
              </a:spcAft>
              <a:buFont typeface="Wingdings" pitchFamily="2" charset="2"/>
              <a:buChar char="§"/>
              <a:defRPr sz="2000">
                <a:solidFill>
                  <a:schemeClr val="tx1"/>
                </a:solidFill>
                <a:latin typeface="+mn-lt"/>
              </a:defRPr>
            </a:lvl9pPr>
          </a:lstStyle>
          <a:p>
            <a:pPr>
              <a:buFont typeface="Courier New" panose="02070309020205020404" pitchFamily="49" charset="0"/>
              <a:buChar char="o"/>
            </a:pPr>
            <a:r>
              <a:rPr lang="en-US" sz="2800" dirty="0"/>
              <a:t>You can access the Contract Request Form 2 ways:</a:t>
            </a:r>
            <a:br>
              <a:rPr lang="en-US" sz="2800" dirty="0"/>
            </a:br>
            <a:endParaRPr lang="en-US" sz="2800" dirty="0"/>
          </a:p>
          <a:p>
            <a:pPr marL="323850" indent="0">
              <a:buNone/>
            </a:pPr>
            <a:r>
              <a:rPr lang="en-US" sz="2400" dirty="0"/>
              <a:t>	Common Actions		         Create Menu</a:t>
            </a:r>
          </a:p>
          <a:p>
            <a:endParaRPr lang="en-US" b="1"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987" y="2667000"/>
            <a:ext cx="2762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152" y="2667000"/>
            <a:ext cx="2762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915032" y="3234906"/>
            <a:ext cx="2789320" cy="3660332"/>
          </a:xfrm>
          <a:prstGeom prst="rect">
            <a:avLst/>
          </a:prstGeom>
        </p:spPr>
      </p:pic>
      <p:sp>
        <p:nvSpPr>
          <p:cNvPr id="3" name="Rounded Rectangle 2"/>
          <p:cNvSpPr/>
          <p:nvPr/>
        </p:nvSpPr>
        <p:spPr>
          <a:xfrm>
            <a:off x="902379" y="4491693"/>
            <a:ext cx="2299608" cy="308907"/>
          </a:xfrm>
          <a:prstGeom prst="roundRect">
            <a:avLst/>
          </a:prstGeom>
          <a:noFill/>
          <a:ln w="38100">
            <a:solidFill>
              <a:srgbClr val="7DD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5"/>
          <a:stretch>
            <a:fillRect/>
          </a:stretch>
        </p:blipFill>
        <p:spPr>
          <a:xfrm>
            <a:off x="4382111" y="3027429"/>
            <a:ext cx="5145452" cy="2077972"/>
          </a:xfrm>
          <a:prstGeom prst="rect">
            <a:avLst/>
          </a:prstGeom>
        </p:spPr>
      </p:pic>
      <p:sp>
        <p:nvSpPr>
          <p:cNvPr id="10" name="Rounded Rectangle 9"/>
          <p:cNvSpPr/>
          <p:nvPr/>
        </p:nvSpPr>
        <p:spPr>
          <a:xfrm>
            <a:off x="4382111" y="4079693"/>
            <a:ext cx="2782276" cy="304800"/>
          </a:xfrm>
          <a:prstGeom prst="roundRect">
            <a:avLst/>
          </a:prstGeom>
          <a:noFill/>
          <a:ln w="38100">
            <a:solidFill>
              <a:srgbClr val="7DD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573523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756775" cy="5562600"/>
          </a:xfrm>
        </p:spPr>
        <p:txBody>
          <a:bodyPr/>
          <a:lstStyle/>
          <a:p>
            <a:pPr marL="323850" lvl="1" indent="0">
              <a:buClr>
                <a:srgbClr val="6BC21C"/>
              </a:buClr>
              <a:buSzPct val="110000"/>
              <a:buNone/>
            </a:pPr>
            <a:r>
              <a:rPr lang="en-US" sz="3000" dirty="0">
                <a:ea typeface="+mn-ea"/>
                <a:cs typeface="+mn-cs"/>
              </a:rPr>
              <a:t>What is needed for a </a:t>
            </a:r>
            <a:r>
              <a:rPr lang="en-US" sz="3000" b="1" dirty="0">
                <a:ea typeface="+mn-ea"/>
                <a:cs typeface="+mn-cs"/>
              </a:rPr>
              <a:t>Contract (Signed Agreement)</a:t>
            </a:r>
            <a:r>
              <a:rPr lang="en-US" sz="3000" dirty="0">
                <a:ea typeface="+mn-ea"/>
                <a:cs typeface="+mn-cs"/>
              </a:rPr>
              <a:t>?</a:t>
            </a:r>
          </a:p>
          <a:p>
            <a:pPr marL="323850" lvl="1" indent="0">
              <a:buClr>
                <a:srgbClr val="6BC21C"/>
              </a:buClr>
              <a:buSzPct val="110000"/>
              <a:buNone/>
            </a:pPr>
            <a:endParaRPr lang="en-US" b="1" dirty="0">
              <a:ea typeface="+mn-ea"/>
              <a:cs typeface="+mn-cs"/>
            </a:endParaRPr>
          </a:p>
          <a:p>
            <a:pPr marL="781050" lvl="1" indent="-457200">
              <a:buClr>
                <a:srgbClr val="6BC21C"/>
              </a:buClr>
              <a:buSzPct val="110000"/>
              <a:buFont typeface="Courier New" panose="02070309020205020404" pitchFamily="49" charset="0"/>
              <a:buChar char="o"/>
            </a:pPr>
            <a:r>
              <a:rPr lang="en-US" dirty="0">
                <a:ea typeface="+mn-ea"/>
                <a:cs typeface="+mn-cs"/>
              </a:rPr>
              <a:t>Before you initiate your request in EPIC check: </a:t>
            </a:r>
          </a:p>
          <a:p>
            <a:pPr lvl="1">
              <a:spcAft>
                <a:spcPts val="0"/>
              </a:spcAft>
              <a:buClr>
                <a:srgbClr val="92D050"/>
              </a:buClr>
              <a:buSzPct val="100000"/>
              <a:buFont typeface="Arial" panose="020B0604020202020204" pitchFamily="34" charset="0"/>
              <a:buChar char="•"/>
            </a:pPr>
            <a:r>
              <a:rPr lang="en-CA" sz="2600" kern="1200" dirty="0"/>
              <a:t>Does Legal Counsel need to review the agreement?</a:t>
            </a:r>
          </a:p>
          <a:p>
            <a:pPr lvl="1">
              <a:spcAft>
                <a:spcPts val="1200"/>
              </a:spcAft>
              <a:buClr>
                <a:srgbClr val="92D050"/>
              </a:buClr>
              <a:buSzPct val="100000"/>
              <a:buFont typeface="Arial" panose="020B0604020202020204" pitchFamily="34" charset="0"/>
              <a:buChar char="•"/>
            </a:pPr>
            <a:r>
              <a:rPr lang="en-CA" sz="2600" kern="1200" dirty="0"/>
              <a:t>Have all authorized signatures been obtained?</a:t>
            </a:r>
          </a:p>
          <a:p>
            <a:pPr>
              <a:spcAft>
                <a:spcPts val="1200"/>
              </a:spcAft>
              <a:buClr>
                <a:srgbClr val="92D050"/>
              </a:buClr>
              <a:buFont typeface="Courier New" panose="02070309020205020404" pitchFamily="49" charset="0"/>
              <a:buChar char="o"/>
            </a:pPr>
            <a:r>
              <a:rPr lang="en-CA" sz="2800" kern="1200" dirty="0"/>
              <a:t>Contact </a:t>
            </a:r>
            <a:r>
              <a:rPr lang="en-CA" sz="2800" b="1" kern="1200" dirty="0"/>
              <a:t>Purchasing Services </a:t>
            </a:r>
            <a:r>
              <a:rPr lang="en-CA" sz="2800" kern="1200" dirty="0"/>
              <a:t>to guide you to the required forms for your agreement</a:t>
            </a:r>
          </a:p>
          <a:p>
            <a:pPr lvl="1">
              <a:spcAft>
                <a:spcPts val="1200"/>
              </a:spcAft>
              <a:buClr>
                <a:srgbClr val="92D050"/>
              </a:buClr>
              <a:buFont typeface="Courier New" panose="02070309020205020404" pitchFamily="49" charset="0"/>
              <a:buChar char="o"/>
            </a:pPr>
            <a:r>
              <a:rPr lang="en-CA" sz="2600" kern="1200" dirty="0"/>
              <a:t>For contract information, visit the webpage below:</a:t>
            </a:r>
            <a:br>
              <a:rPr lang="en-CA" sz="2600" kern="1200" dirty="0"/>
            </a:br>
            <a:r>
              <a:rPr lang="en-US" sz="2200" dirty="0"/>
              <a:t>https://umanitoba.ca/admin/financial_services/purch/contracts.html</a:t>
            </a:r>
          </a:p>
          <a:p>
            <a:pPr lvl="1">
              <a:spcAft>
                <a:spcPts val="1200"/>
              </a:spcAft>
              <a:buClr>
                <a:srgbClr val="92D050"/>
              </a:buClr>
              <a:buFont typeface="Courier New" panose="02070309020205020404" pitchFamily="49" charset="0"/>
              <a:buChar char="o"/>
            </a:pPr>
            <a:endParaRPr lang="en-CA" sz="2600" kern="1200" dirty="0"/>
          </a:p>
        </p:txBody>
      </p:sp>
      <p:sp>
        <p:nvSpPr>
          <p:cNvPr id="5"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Tree>
    <p:extLst>
      <p:ext uri="{BB962C8B-B14F-4D97-AF65-F5344CB8AC3E}">
        <p14:creationId xmlns:p14="http://schemas.microsoft.com/office/powerpoint/2010/main" val="15789686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756775" cy="5562600"/>
          </a:xfrm>
        </p:spPr>
        <p:txBody>
          <a:bodyPr/>
          <a:lstStyle/>
          <a:p>
            <a:pPr marL="323850" lvl="1" indent="0">
              <a:buClr>
                <a:srgbClr val="6BC21C"/>
              </a:buClr>
              <a:buSzPct val="110000"/>
              <a:buNone/>
            </a:pPr>
            <a:r>
              <a:rPr lang="en-US" sz="3000" b="1" dirty="0"/>
              <a:t>Ready to start?</a:t>
            </a:r>
            <a:r>
              <a:rPr lang="en-US" sz="3000" dirty="0"/>
              <a:t> Make sure you have what you need:</a:t>
            </a:r>
            <a:br>
              <a:rPr lang="en-US" dirty="0"/>
            </a:br>
            <a:r>
              <a:rPr lang="en-US" dirty="0"/>
              <a:t> </a:t>
            </a:r>
          </a:p>
          <a:p>
            <a:pPr lvl="1">
              <a:spcBef>
                <a:spcPts val="0"/>
              </a:spcBef>
              <a:spcAft>
                <a:spcPts val="0"/>
              </a:spcAft>
              <a:buClr>
                <a:srgbClr val="92D050"/>
              </a:buClr>
              <a:buSzPct val="100000"/>
              <a:buFont typeface="Arial" panose="020B0604020202020204" pitchFamily="34" charset="0"/>
              <a:buChar char="•"/>
            </a:pPr>
            <a:r>
              <a:rPr lang="en-CA" kern="1200" dirty="0"/>
              <a:t>Scanned copy of the following documents:</a:t>
            </a:r>
          </a:p>
          <a:p>
            <a:pPr lvl="2">
              <a:spcAft>
                <a:spcPts val="0"/>
              </a:spcAft>
              <a:buClr>
                <a:srgbClr val="92D050"/>
              </a:buClr>
              <a:buSzPct val="100000"/>
              <a:buFont typeface="Arial" panose="020B0604020202020204" pitchFamily="34" charset="0"/>
              <a:buChar char="•"/>
            </a:pPr>
            <a:r>
              <a:rPr lang="en-CA" sz="2800" kern="1200" dirty="0"/>
              <a:t>Signed agreement</a:t>
            </a:r>
          </a:p>
          <a:p>
            <a:pPr lvl="2">
              <a:spcAft>
                <a:spcPts val="0"/>
              </a:spcAft>
              <a:buClr>
                <a:srgbClr val="92D050"/>
              </a:buClr>
              <a:buSzPct val="100000"/>
              <a:buFont typeface="Arial" panose="020B0604020202020204" pitchFamily="34" charset="0"/>
              <a:buChar char="•"/>
            </a:pPr>
            <a:r>
              <a:rPr lang="en-CA" sz="2800" kern="1200" dirty="0"/>
              <a:t>Any additional related documents</a:t>
            </a:r>
          </a:p>
          <a:p>
            <a:pPr lvl="1">
              <a:spcAft>
                <a:spcPts val="0"/>
              </a:spcAft>
              <a:buClr>
                <a:srgbClr val="92D050"/>
              </a:buClr>
              <a:buSzPct val="100000"/>
              <a:buFont typeface="Arial" panose="020B0604020202020204" pitchFamily="34" charset="0"/>
              <a:buChar char="•"/>
            </a:pPr>
            <a:r>
              <a:rPr lang="en-CA" kern="1200" dirty="0"/>
              <a:t>The total amount of the agreement</a:t>
            </a:r>
          </a:p>
          <a:p>
            <a:pPr lvl="1">
              <a:spcAft>
                <a:spcPts val="0"/>
              </a:spcAft>
              <a:buClr>
                <a:srgbClr val="92D050"/>
              </a:buClr>
              <a:buSzPct val="100000"/>
              <a:buFont typeface="Arial" panose="020B0604020202020204" pitchFamily="34" charset="0"/>
              <a:buChar char="•"/>
            </a:pPr>
            <a:r>
              <a:rPr lang="en-CA" kern="1200" dirty="0"/>
              <a:t>FOAP that will be used</a:t>
            </a:r>
          </a:p>
          <a:p>
            <a:pPr lvl="1">
              <a:spcAft>
                <a:spcPts val="0"/>
              </a:spcAft>
              <a:buClr>
                <a:srgbClr val="92D050"/>
              </a:buClr>
              <a:buSzPct val="100000"/>
              <a:buFont typeface="Arial" panose="020B0604020202020204" pitchFamily="34" charset="0"/>
              <a:buChar char="•"/>
            </a:pPr>
            <a:r>
              <a:rPr lang="en-CA" kern="1200" dirty="0"/>
              <a:t>Department Contact</a:t>
            </a:r>
          </a:p>
          <a:p>
            <a:pPr lvl="1">
              <a:spcAft>
                <a:spcPts val="0"/>
              </a:spcAft>
              <a:buClr>
                <a:srgbClr val="92D050"/>
              </a:buClr>
              <a:buSzPct val="100000"/>
              <a:buFont typeface="Arial" panose="020B0604020202020204" pitchFamily="34" charset="0"/>
              <a:buChar char="•"/>
            </a:pPr>
            <a:r>
              <a:rPr lang="en-CA" kern="1200" dirty="0"/>
              <a:t>Start and End dates of the agreement</a:t>
            </a:r>
          </a:p>
          <a:p>
            <a:pPr lvl="1">
              <a:spcAft>
                <a:spcPts val="0"/>
              </a:spcAft>
              <a:buClr>
                <a:srgbClr val="92D050"/>
              </a:buClr>
              <a:buSzPct val="100000"/>
              <a:buFont typeface="Arial" panose="020B0604020202020204" pitchFamily="34" charset="0"/>
              <a:buChar char="•"/>
            </a:pPr>
            <a:r>
              <a:rPr lang="en-CA" kern="1200" dirty="0"/>
              <a:t>Financial authority with EPIC access</a:t>
            </a:r>
          </a:p>
          <a:p>
            <a:pPr lvl="1">
              <a:spcAft>
                <a:spcPts val="0"/>
              </a:spcAft>
              <a:buClr>
                <a:srgbClr val="92D050"/>
              </a:buClr>
              <a:buSzPct val="100000"/>
              <a:buFont typeface="Arial" panose="020B0604020202020204" pitchFamily="34" charset="0"/>
              <a:buChar char="•"/>
            </a:pPr>
            <a:r>
              <a:rPr lang="en-CA" kern="1200" dirty="0"/>
              <a:t>Contract Contact</a:t>
            </a:r>
            <a:endParaRPr lang="en-US" dirty="0"/>
          </a:p>
        </p:txBody>
      </p:sp>
      <p:sp>
        <p:nvSpPr>
          <p:cNvPr id="5"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Tree>
    <p:extLst>
      <p:ext uri="{BB962C8B-B14F-4D97-AF65-F5344CB8AC3E}">
        <p14:creationId xmlns:p14="http://schemas.microsoft.com/office/powerpoint/2010/main" val="2854108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3987" y="2057400"/>
            <a:ext cx="9372600" cy="4953000"/>
          </a:xfrm>
          <a:prstGeom prst="rect">
            <a:avLst/>
          </a:prstGeom>
          <a:noFill/>
          <a:ln w="9525">
            <a:noFill/>
            <a:miter lim="800000"/>
            <a:headEnd/>
            <a:tailEnd/>
          </a:ln>
          <a:effectLst/>
        </p:spPr>
        <p:txBody>
          <a:bodyPr vert="horz" wrap="square" lIns="97536" tIns="48768" rIns="97536" bIns="48768" numCol="1" anchor="t" anchorCtr="0" compatLnSpc="1">
            <a:prstTxWarp prst="textNoShape">
              <a:avLst/>
            </a:prstTxWarp>
          </a:bodyPr>
          <a:lstStyle>
            <a:lvl1pPr marL="688975" indent="-365125" algn="l" rtl="0" eaLnBrk="1" fontAlgn="base" hangingPunct="1">
              <a:spcBef>
                <a:spcPct val="20000"/>
              </a:spcBef>
              <a:spcAft>
                <a:spcPct val="0"/>
              </a:spcAft>
              <a:buClr>
                <a:srgbClr val="6BC21C"/>
              </a:buClr>
              <a:buSzPct val="110000"/>
              <a:buFont typeface="Wingdings" pitchFamily="2" charset="2"/>
              <a:buChar char="§"/>
              <a:defRPr sz="3000">
                <a:solidFill>
                  <a:schemeClr val="tx2"/>
                </a:solidFill>
                <a:latin typeface="+mn-lt"/>
                <a:ea typeface="+mn-ea"/>
                <a:cs typeface="+mn-cs"/>
              </a:defRPr>
            </a:lvl1pPr>
            <a:lvl2pPr marL="963613" indent="-304800" algn="l" rtl="0" eaLnBrk="1" fontAlgn="base" hangingPunct="1">
              <a:spcBef>
                <a:spcPct val="20000"/>
              </a:spcBef>
              <a:spcAft>
                <a:spcPct val="0"/>
              </a:spcAft>
              <a:buClr>
                <a:srgbClr val="7DD503"/>
              </a:buClr>
              <a:buSzPct val="70000"/>
              <a:buFont typeface="Wingdings 2" pitchFamily="18" charset="2"/>
              <a:buChar char=""/>
              <a:defRPr sz="2800">
                <a:solidFill>
                  <a:schemeClr val="tx2"/>
                </a:solidFill>
                <a:latin typeface="+mn-lt"/>
              </a:defRPr>
            </a:lvl2pPr>
            <a:lvl3pPr marL="1371600" indent="-242888" algn="l" rtl="0" eaLnBrk="1" fontAlgn="base" hangingPunct="1">
              <a:spcBef>
                <a:spcPct val="20000"/>
              </a:spcBef>
              <a:spcAft>
                <a:spcPct val="0"/>
              </a:spcAft>
              <a:buClr>
                <a:srgbClr val="020CCD"/>
              </a:buClr>
              <a:buFont typeface="Wingdings" pitchFamily="2" charset="2"/>
              <a:buChar char="§"/>
              <a:defRPr sz="2600">
                <a:solidFill>
                  <a:schemeClr val="tx2"/>
                </a:solidFill>
                <a:latin typeface="+mn-lt"/>
              </a:defRPr>
            </a:lvl3pPr>
            <a:lvl4pPr marL="1820863" indent="-242888" algn="l" rtl="0" eaLnBrk="1" fontAlgn="base" hangingPunct="1">
              <a:spcBef>
                <a:spcPct val="20000"/>
              </a:spcBef>
              <a:spcAft>
                <a:spcPct val="0"/>
              </a:spcAft>
              <a:buClr>
                <a:srgbClr val="020CCD"/>
              </a:buClr>
              <a:buSzPct val="60000"/>
              <a:buFont typeface="Wingdings 2" pitchFamily="18" charset="2"/>
              <a:buChar char=""/>
              <a:defRPr sz="2000">
                <a:solidFill>
                  <a:schemeClr val="tx2"/>
                </a:solidFill>
                <a:latin typeface="+mn-lt"/>
              </a:defRPr>
            </a:lvl4pPr>
            <a:lvl5pPr marL="2289175" indent="-242888" algn="l" rtl="0" eaLnBrk="1" fontAlgn="base" hangingPunct="1">
              <a:spcBef>
                <a:spcPct val="20000"/>
              </a:spcBef>
              <a:spcAft>
                <a:spcPct val="0"/>
              </a:spcAft>
              <a:buClr>
                <a:srgbClr val="020CCD"/>
              </a:buClr>
              <a:buFont typeface="Wingdings" pitchFamily="2" charset="2"/>
              <a:buChar char="§"/>
              <a:defRPr sz="2000">
                <a:solidFill>
                  <a:schemeClr val="tx2"/>
                </a:solidFill>
                <a:latin typeface="+mn-lt"/>
              </a:defRPr>
            </a:lvl5pPr>
            <a:lvl6pPr marL="2682251" indent="-243841" algn="l" rtl="0" eaLnBrk="1" fontAlgn="base" hangingPunct="1">
              <a:spcBef>
                <a:spcPct val="20000"/>
              </a:spcBef>
              <a:spcAft>
                <a:spcPct val="0"/>
              </a:spcAft>
              <a:buFont typeface="Wingdings" pitchFamily="2" charset="2"/>
              <a:buChar char="§"/>
              <a:defRPr sz="2000">
                <a:solidFill>
                  <a:schemeClr val="tx1"/>
                </a:solidFill>
                <a:latin typeface="+mn-lt"/>
              </a:defRPr>
            </a:lvl6pPr>
            <a:lvl7pPr marL="3169934" indent="-243841" algn="l" rtl="0" eaLnBrk="1" fontAlgn="base" hangingPunct="1">
              <a:spcBef>
                <a:spcPct val="20000"/>
              </a:spcBef>
              <a:spcAft>
                <a:spcPct val="0"/>
              </a:spcAft>
              <a:buFont typeface="Wingdings" pitchFamily="2" charset="2"/>
              <a:buChar char="§"/>
              <a:defRPr sz="2000">
                <a:solidFill>
                  <a:schemeClr val="tx1"/>
                </a:solidFill>
                <a:latin typeface="+mn-lt"/>
              </a:defRPr>
            </a:lvl7pPr>
            <a:lvl8pPr marL="3657616" indent="-243841" algn="l" rtl="0" eaLnBrk="1" fontAlgn="base" hangingPunct="1">
              <a:spcBef>
                <a:spcPct val="20000"/>
              </a:spcBef>
              <a:spcAft>
                <a:spcPct val="0"/>
              </a:spcAft>
              <a:buFont typeface="Wingdings" pitchFamily="2" charset="2"/>
              <a:buChar char="§"/>
              <a:defRPr sz="2000">
                <a:solidFill>
                  <a:schemeClr val="tx1"/>
                </a:solidFill>
                <a:latin typeface="+mn-lt"/>
              </a:defRPr>
            </a:lvl8pPr>
            <a:lvl9pPr marL="4145299" indent="-243841" algn="l" rtl="0" eaLnBrk="1" fontAlgn="base" hangingPunct="1">
              <a:spcBef>
                <a:spcPct val="20000"/>
              </a:spcBef>
              <a:spcAft>
                <a:spcPct val="0"/>
              </a:spcAft>
              <a:buFont typeface="Wingdings" pitchFamily="2" charset="2"/>
              <a:buChar char="§"/>
              <a:defRPr sz="2000">
                <a:solidFill>
                  <a:schemeClr val="tx1"/>
                </a:solidFill>
                <a:latin typeface="+mn-lt"/>
              </a:defRPr>
            </a:lvl9pPr>
          </a:lstStyle>
          <a:p>
            <a:pPr lvl="1">
              <a:buClr>
                <a:srgbClr val="92D050"/>
              </a:buClr>
              <a:buSzPct val="100000"/>
              <a:buFont typeface="Courier New" panose="02070309020205020404" pitchFamily="49" charset="0"/>
              <a:buChar char="o"/>
            </a:pPr>
            <a:r>
              <a:rPr lang="en-US" dirty="0"/>
              <a:t>Name or Title of Request</a:t>
            </a:r>
          </a:p>
          <a:p>
            <a:pPr lvl="1">
              <a:buClr>
                <a:srgbClr val="92D050"/>
              </a:buClr>
              <a:buSzPct val="100000"/>
              <a:buFont typeface="Courier New" panose="02070309020205020404" pitchFamily="49" charset="0"/>
              <a:buChar char="o"/>
            </a:pPr>
            <a:r>
              <a:rPr lang="en-US" dirty="0"/>
              <a:t>Description of goods/services</a:t>
            </a:r>
          </a:p>
          <a:p>
            <a:pPr lvl="1">
              <a:buClr>
                <a:srgbClr val="92D050"/>
              </a:buClr>
              <a:buSzPct val="100000"/>
              <a:buFont typeface="Courier New" panose="02070309020205020404" pitchFamily="49" charset="0"/>
              <a:buChar char="o"/>
            </a:pPr>
            <a:r>
              <a:rPr lang="en-US" dirty="0"/>
              <a:t>Supplier</a:t>
            </a:r>
          </a:p>
          <a:p>
            <a:pPr lvl="1">
              <a:buClr>
                <a:srgbClr val="92D050"/>
              </a:buClr>
              <a:buSzPct val="100000"/>
              <a:buFont typeface="Courier New" panose="02070309020205020404" pitchFamily="49" charset="0"/>
              <a:buChar char="o"/>
            </a:pPr>
            <a:r>
              <a:rPr lang="en-US" dirty="0"/>
              <a:t>Contract Amount</a:t>
            </a:r>
          </a:p>
          <a:p>
            <a:pPr lvl="1">
              <a:buClr>
                <a:srgbClr val="92D050"/>
              </a:buClr>
              <a:buSzPct val="100000"/>
              <a:buFont typeface="Courier New" panose="02070309020205020404" pitchFamily="49" charset="0"/>
              <a:buChar char="o"/>
            </a:pPr>
            <a:r>
              <a:rPr lang="en-US" dirty="0"/>
              <a:t>Commodity</a:t>
            </a:r>
          </a:p>
          <a:p>
            <a:pPr lvl="1">
              <a:buClr>
                <a:srgbClr val="92D050"/>
              </a:buClr>
              <a:buSzPct val="100000"/>
              <a:buFont typeface="Courier New" panose="02070309020205020404" pitchFamily="49" charset="0"/>
              <a:buChar char="o"/>
            </a:pPr>
            <a:r>
              <a:rPr lang="en-US" dirty="0"/>
              <a:t>FOAP</a:t>
            </a:r>
          </a:p>
          <a:p>
            <a:pPr lvl="1">
              <a:buClr>
                <a:srgbClr val="92D050"/>
              </a:buClr>
              <a:buSzPct val="100000"/>
              <a:buFont typeface="Courier New" panose="02070309020205020404" pitchFamily="49" charset="0"/>
              <a:buChar char="o"/>
            </a:pPr>
            <a:r>
              <a:rPr lang="en-US" dirty="0"/>
              <a:t>Department Contact (name, address, phone number)</a:t>
            </a:r>
          </a:p>
          <a:p>
            <a:pPr lvl="1">
              <a:buClr>
                <a:srgbClr val="92D050"/>
              </a:buClr>
              <a:buSzPct val="100000"/>
              <a:buFont typeface="Courier New" panose="02070309020205020404" pitchFamily="49" charset="0"/>
              <a:buChar char="o"/>
            </a:pPr>
            <a:r>
              <a:rPr lang="en-US" dirty="0"/>
              <a:t>Start &amp; end dates of the agreement</a:t>
            </a:r>
          </a:p>
        </p:txBody>
      </p:sp>
      <p:sp>
        <p:nvSpPr>
          <p:cNvPr id="11"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
        <p:nvSpPr>
          <p:cNvPr id="3" name="TextBox 2"/>
          <p:cNvSpPr txBox="1"/>
          <p:nvPr/>
        </p:nvSpPr>
        <p:spPr>
          <a:xfrm>
            <a:off x="153987" y="1371600"/>
            <a:ext cx="9429962" cy="553998"/>
          </a:xfrm>
          <a:prstGeom prst="rect">
            <a:avLst/>
          </a:prstGeom>
          <a:noFill/>
        </p:spPr>
        <p:txBody>
          <a:bodyPr wrap="square" rtlCol="0">
            <a:spAutoFit/>
          </a:bodyPr>
          <a:lstStyle/>
          <a:p>
            <a:pPr marL="323850" indent="0">
              <a:buNone/>
            </a:pPr>
            <a:r>
              <a:rPr lang="en-US" sz="3000" dirty="0">
                <a:solidFill>
                  <a:schemeClr val="tx2"/>
                </a:solidFill>
              </a:rPr>
              <a:t>Initial details that need to be completed are:</a:t>
            </a:r>
          </a:p>
        </p:txBody>
      </p:sp>
    </p:spTree>
    <p:extLst>
      <p:ext uri="{BB962C8B-B14F-4D97-AF65-F5344CB8AC3E}">
        <p14:creationId xmlns:p14="http://schemas.microsoft.com/office/powerpoint/2010/main" val="15078531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3987" y="1676400"/>
            <a:ext cx="9525000" cy="5218854"/>
          </a:xfrm>
          <a:prstGeom prst="rect">
            <a:avLst/>
          </a:prstGeom>
          <a:noFill/>
          <a:ln w="9525">
            <a:noFill/>
            <a:miter lim="800000"/>
            <a:headEnd/>
            <a:tailEnd/>
          </a:ln>
          <a:effectLst/>
        </p:spPr>
        <p:txBody>
          <a:bodyPr vert="horz" wrap="square" lIns="97536" tIns="48768" rIns="97536" bIns="48768" numCol="1" anchor="t" anchorCtr="0" compatLnSpc="1">
            <a:prstTxWarp prst="textNoShape">
              <a:avLst/>
            </a:prstTxWarp>
          </a:bodyPr>
          <a:lstStyle>
            <a:lvl1pPr marL="688975" indent="-365125" algn="l" rtl="0" eaLnBrk="1" fontAlgn="base" hangingPunct="1">
              <a:spcBef>
                <a:spcPct val="20000"/>
              </a:spcBef>
              <a:spcAft>
                <a:spcPct val="0"/>
              </a:spcAft>
              <a:buClr>
                <a:srgbClr val="6BC21C"/>
              </a:buClr>
              <a:buSzPct val="110000"/>
              <a:buFont typeface="Wingdings" pitchFamily="2" charset="2"/>
              <a:buChar char="§"/>
              <a:defRPr sz="3000">
                <a:solidFill>
                  <a:schemeClr val="tx2"/>
                </a:solidFill>
                <a:latin typeface="+mn-lt"/>
                <a:ea typeface="+mn-ea"/>
                <a:cs typeface="+mn-cs"/>
              </a:defRPr>
            </a:lvl1pPr>
            <a:lvl2pPr marL="963613" indent="-304800" algn="l" rtl="0" eaLnBrk="1" fontAlgn="base" hangingPunct="1">
              <a:spcBef>
                <a:spcPct val="20000"/>
              </a:spcBef>
              <a:spcAft>
                <a:spcPct val="0"/>
              </a:spcAft>
              <a:buClr>
                <a:srgbClr val="7DD503"/>
              </a:buClr>
              <a:buSzPct val="70000"/>
              <a:buFont typeface="Wingdings 2" pitchFamily="18" charset="2"/>
              <a:buChar char=""/>
              <a:defRPr sz="2800">
                <a:solidFill>
                  <a:schemeClr val="tx2"/>
                </a:solidFill>
                <a:latin typeface="+mn-lt"/>
              </a:defRPr>
            </a:lvl2pPr>
            <a:lvl3pPr marL="1371600" indent="-242888" algn="l" rtl="0" eaLnBrk="1" fontAlgn="base" hangingPunct="1">
              <a:spcBef>
                <a:spcPct val="20000"/>
              </a:spcBef>
              <a:spcAft>
                <a:spcPct val="0"/>
              </a:spcAft>
              <a:buClr>
                <a:srgbClr val="020CCD"/>
              </a:buClr>
              <a:buFont typeface="Wingdings" pitchFamily="2" charset="2"/>
              <a:buChar char="§"/>
              <a:defRPr sz="2600">
                <a:solidFill>
                  <a:schemeClr val="tx2"/>
                </a:solidFill>
                <a:latin typeface="+mn-lt"/>
              </a:defRPr>
            </a:lvl3pPr>
            <a:lvl4pPr marL="1820863" indent="-242888" algn="l" rtl="0" eaLnBrk="1" fontAlgn="base" hangingPunct="1">
              <a:spcBef>
                <a:spcPct val="20000"/>
              </a:spcBef>
              <a:spcAft>
                <a:spcPct val="0"/>
              </a:spcAft>
              <a:buClr>
                <a:srgbClr val="020CCD"/>
              </a:buClr>
              <a:buSzPct val="60000"/>
              <a:buFont typeface="Wingdings 2" pitchFamily="18" charset="2"/>
              <a:buChar char=""/>
              <a:defRPr sz="2000">
                <a:solidFill>
                  <a:schemeClr val="tx2"/>
                </a:solidFill>
                <a:latin typeface="+mn-lt"/>
              </a:defRPr>
            </a:lvl4pPr>
            <a:lvl5pPr marL="2289175" indent="-242888" algn="l" rtl="0" eaLnBrk="1" fontAlgn="base" hangingPunct="1">
              <a:spcBef>
                <a:spcPct val="20000"/>
              </a:spcBef>
              <a:spcAft>
                <a:spcPct val="0"/>
              </a:spcAft>
              <a:buClr>
                <a:srgbClr val="020CCD"/>
              </a:buClr>
              <a:buFont typeface="Wingdings" pitchFamily="2" charset="2"/>
              <a:buChar char="§"/>
              <a:defRPr sz="2000">
                <a:solidFill>
                  <a:schemeClr val="tx2"/>
                </a:solidFill>
                <a:latin typeface="+mn-lt"/>
              </a:defRPr>
            </a:lvl5pPr>
            <a:lvl6pPr marL="2682251" indent="-243841" algn="l" rtl="0" eaLnBrk="1" fontAlgn="base" hangingPunct="1">
              <a:spcBef>
                <a:spcPct val="20000"/>
              </a:spcBef>
              <a:spcAft>
                <a:spcPct val="0"/>
              </a:spcAft>
              <a:buFont typeface="Wingdings" pitchFamily="2" charset="2"/>
              <a:buChar char="§"/>
              <a:defRPr sz="2000">
                <a:solidFill>
                  <a:schemeClr val="tx1"/>
                </a:solidFill>
                <a:latin typeface="+mn-lt"/>
              </a:defRPr>
            </a:lvl6pPr>
            <a:lvl7pPr marL="3169934" indent="-243841" algn="l" rtl="0" eaLnBrk="1" fontAlgn="base" hangingPunct="1">
              <a:spcBef>
                <a:spcPct val="20000"/>
              </a:spcBef>
              <a:spcAft>
                <a:spcPct val="0"/>
              </a:spcAft>
              <a:buFont typeface="Wingdings" pitchFamily="2" charset="2"/>
              <a:buChar char="§"/>
              <a:defRPr sz="2000">
                <a:solidFill>
                  <a:schemeClr val="tx1"/>
                </a:solidFill>
                <a:latin typeface="+mn-lt"/>
              </a:defRPr>
            </a:lvl7pPr>
            <a:lvl8pPr marL="3657616" indent="-243841" algn="l" rtl="0" eaLnBrk="1" fontAlgn="base" hangingPunct="1">
              <a:spcBef>
                <a:spcPct val="20000"/>
              </a:spcBef>
              <a:spcAft>
                <a:spcPct val="0"/>
              </a:spcAft>
              <a:buFont typeface="Wingdings" pitchFamily="2" charset="2"/>
              <a:buChar char="§"/>
              <a:defRPr sz="2000">
                <a:solidFill>
                  <a:schemeClr val="tx1"/>
                </a:solidFill>
                <a:latin typeface="+mn-lt"/>
              </a:defRPr>
            </a:lvl8pPr>
            <a:lvl9pPr marL="4145299" indent="-243841" algn="l" rtl="0" eaLnBrk="1" fontAlgn="base" hangingPunct="1">
              <a:spcBef>
                <a:spcPct val="20000"/>
              </a:spcBef>
              <a:spcAft>
                <a:spcPct val="0"/>
              </a:spcAft>
              <a:buFont typeface="Wingdings" pitchFamily="2" charset="2"/>
              <a:buChar char="§"/>
              <a:defRPr sz="2000">
                <a:solidFill>
                  <a:schemeClr val="tx1"/>
                </a:solidFill>
                <a:latin typeface="+mn-lt"/>
              </a:defRPr>
            </a:lvl9pPr>
          </a:lstStyle>
          <a:p>
            <a:pPr>
              <a:spcAft>
                <a:spcPts val="1200"/>
              </a:spcAft>
              <a:buFont typeface="Courier New" panose="02070309020205020404" pitchFamily="49" charset="0"/>
              <a:buChar char="o"/>
            </a:pPr>
            <a:r>
              <a:rPr lang="en-US" sz="2800" dirty="0"/>
              <a:t>A Workspace is created once you complete the form</a:t>
            </a:r>
          </a:p>
          <a:p>
            <a:pPr>
              <a:buFont typeface="Courier New" panose="02070309020205020404" pitchFamily="49" charset="0"/>
              <a:buChar char="o"/>
            </a:pPr>
            <a:r>
              <a:rPr lang="en-US" sz="2800" dirty="0"/>
              <a:t>The workspace is where the details are added and the request is submitted to Purchasing Services</a:t>
            </a:r>
          </a:p>
          <a:p>
            <a:pPr>
              <a:buFont typeface="Courier New" panose="02070309020205020404" pitchFamily="49" charset="0"/>
              <a:buChar char="o"/>
            </a:pPr>
            <a:r>
              <a:rPr lang="en-US" sz="2800" dirty="0"/>
              <a:t>This is where you will: </a:t>
            </a:r>
          </a:p>
          <a:p>
            <a:pPr lvl="1">
              <a:buSzPct val="100000"/>
              <a:buFont typeface="Arial" panose="020B0604020202020204" pitchFamily="34" charset="0"/>
              <a:buChar char="•"/>
            </a:pPr>
            <a:r>
              <a:rPr lang="en-US" dirty="0"/>
              <a:t>Attach a scanned copy of the Signed Agreement</a:t>
            </a:r>
          </a:p>
          <a:p>
            <a:pPr lvl="1">
              <a:buSzPct val="100000"/>
              <a:buFont typeface="Arial" panose="020B0604020202020204" pitchFamily="34" charset="0"/>
              <a:buChar char="•"/>
            </a:pPr>
            <a:r>
              <a:rPr lang="en-US" dirty="0"/>
              <a:t>Define who the Financial Authority is</a:t>
            </a:r>
          </a:p>
          <a:p>
            <a:pPr lvl="1">
              <a:buSzPct val="100000"/>
              <a:buFont typeface="Arial" panose="020B0604020202020204" pitchFamily="34" charset="0"/>
              <a:buChar char="•"/>
            </a:pPr>
            <a:r>
              <a:rPr lang="en-US" dirty="0"/>
              <a:t>Define the Contract Contact</a:t>
            </a:r>
          </a:p>
          <a:p>
            <a:pPr lvl="1">
              <a:buSzPct val="100000"/>
              <a:buFont typeface="Arial" panose="020B0604020202020204" pitchFamily="34" charset="0"/>
              <a:buChar char="•"/>
            </a:pPr>
            <a:r>
              <a:rPr lang="en-US" dirty="0"/>
              <a:t>Review all information</a:t>
            </a:r>
          </a:p>
          <a:p>
            <a:pPr lvl="1">
              <a:buSzPct val="100000"/>
              <a:buFont typeface="Arial" panose="020B0604020202020204" pitchFamily="34" charset="0"/>
              <a:buChar char="•"/>
            </a:pPr>
            <a:r>
              <a:rPr lang="en-US" dirty="0"/>
              <a:t>Submit request to Purchasing Services</a:t>
            </a:r>
          </a:p>
          <a:p>
            <a:pPr lvl="1">
              <a:buClr>
                <a:srgbClr val="020CCE"/>
              </a:buClr>
              <a:buSzPct val="100000"/>
              <a:buFont typeface="Wingdings" panose="05000000000000000000" pitchFamily="2" charset="2"/>
              <a:buChar char="§"/>
            </a:pPr>
            <a:endParaRPr lang="en-US" dirty="0"/>
          </a:p>
        </p:txBody>
      </p:sp>
      <p:sp>
        <p:nvSpPr>
          <p:cNvPr id="11"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Tree>
    <p:extLst>
      <p:ext uri="{BB962C8B-B14F-4D97-AF65-F5344CB8AC3E}">
        <p14:creationId xmlns:p14="http://schemas.microsoft.com/office/powerpoint/2010/main" val="931900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756775" cy="5562600"/>
          </a:xfrm>
        </p:spPr>
        <p:txBody>
          <a:bodyPr/>
          <a:lstStyle/>
          <a:p>
            <a:pPr marL="628650" indent="-361950" algn="ctr">
              <a:spcAft>
                <a:spcPts val="600"/>
              </a:spcAft>
              <a:buNone/>
            </a:pPr>
            <a:r>
              <a:rPr lang="en-US" sz="2800" b="1" dirty="0"/>
              <a:t>EXERCISE 1</a:t>
            </a:r>
            <a:r>
              <a:rPr lang="en-US" sz="2800" b="1" dirty="0">
                <a:solidFill>
                  <a:srgbClr val="000000"/>
                </a:solidFill>
              </a:rPr>
              <a:t> – Creating a Contract Request </a:t>
            </a:r>
          </a:p>
          <a:p>
            <a:pPr marL="266700" indent="0">
              <a:spcAft>
                <a:spcPts val="600"/>
              </a:spcAft>
              <a:buNone/>
            </a:pPr>
            <a:r>
              <a:rPr lang="en-US" sz="2400" dirty="0"/>
              <a:t>Your area sends samples to an external lab on a regular basis for analysis. Sometimes this is daily but the timing is sporadic. </a:t>
            </a:r>
          </a:p>
          <a:p>
            <a:pPr marL="266700" indent="0">
              <a:spcAft>
                <a:spcPts val="600"/>
              </a:spcAft>
              <a:buNone/>
            </a:pPr>
            <a:r>
              <a:rPr lang="en-CA" sz="2400" dirty="0"/>
              <a:t>The individuals responsible for collecting and sending the samples are working directly in research facilities. Due to the sensitive timing required to transport the samples safely to the external lab you are unaware of the samples being sent until an invoice arrives.</a:t>
            </a:r>
          </a:p>
          <a:p>
            <a:pPr marL="266700" indent="0">
              <a:spcAft>
                <a:spcPts val="600"/>
              </a:spcAft>
              <a:buNone/>
            </a:pPr>
            <a:r>
              <a:rPr lang="en-CA" sz="2400" dirty="0"/>
              <a:t>Most sample analysis costs are between $30.00 and $150.00. </a:t>
            </a:r>
            <a:br>
              <a:rPr lang="en-CA" sz="2400" dirty="0"/>
            </a:br>
            <a:r>
              <a:rPr lang="en-CA" sz="2400" dirty="0"/>
              <a:t>In an average month there are 20 samples sent out. The estimated cost for a year is $125,000 and the supplier has provided an agreement to the research lab to manage these samples.</a:t>
            </a:r>
          </a:p>
          <a:p>
            <a:pPr marL="266700" indent="0">
              <a:spcAft>
                <a:spcPts val="600"/>
              </a:spcAft>
              <a:buNone/>
            </a:pPr>
            <a:r>
              <a:rPr lang="en-CA" sz="2400" dirty="0"/>
              <a:t>A contract request is needed because there are variables in the Price &amp; Quantity of samples for analysis.</a:t>
            </a:r>
          </a:p>
          <a:p>
            <a:pPr marL="266700" indent="0">
              <a:spcAft>
                <a:spcPts val="600"/>
              </a:spcAft>
              <a:buNone/>
            </a:pPr>
            <a:endParaRPr lang="en-CA" sz="2400" dirty="0"/>
          </a:p>
          <a:p>
            <a:pPr marL="266700" indent="0">
              <a:spcAft>
                <a:spcPts val="600"/>
              </a:spcAft>
              <a:buNone/>
            </a:pPr>
            <a:endParaRPr lang="en-CA" sz="2400" b="1" dirty="0"/>
          </a:p>
          <a:p>
            <a:pPr marL="266700" indent="0">
              <a:spcAft>
                <a:spcPts val="600"/>
              </a:spcAft>
              <a:buNone/>
            </a:pPr>
            <a:endParaRPr lang="en-US" sz="2400" b="1" dirty="0"/>
          </a:p>
          <a:p>
            <a:pPr marL="628650" indent="-361950">
              <a:spcAft>
                <a:spcPts val="600"/>
              </a:spcAft>
              <a:buNone/>
            </a:pPr>
            <a:endParaRPr lang="en-US" dirty="0"/>
          </a:p>
        </p:txBody>
      </p:sp>
      <p:sp>
        <p:nvSpPr>
          <p:cNvPr id="5" name="Title 1"/>
          <p:cNvSpPr>
            <a:spLocks noGrp="1"/>
          </p:cNvSpPr>
          <p:nvPr>
            <p:ph type="title"/>
          </p:nvPr>
        </p:nvSpPr>
        <p:spPr>
          <a:xfrm>
            <a:off x="2683113" y="243840"/>
            <a:ext cx="6748436"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200" dirty="0">
                <a:solidFill>
                  <a:srgbClr val="FFFFFF"/>
                </a:solidFill>
              </a:rPr>
              <a:t>Contract Request Exercise</a:t>
            </a:r>
          </a:p>
        </p:txBody>
      </p:sp>
    </p:spTree>
    <p:extLst>
      <p:ext uri="{BB962C8B-B14F-4D97-AF65-F5344CB8AC3E}">
        <p14:creationId xmlns:p14="http://schemas.microsoft.com/office/powerpoint/2010/main" val="17449460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756775" cy="5562600"/>
          </a:xfrm>
        </p:spPr>
        <p:txBody>
          <a:bodyPr/>
          <a:lstStyle/>
          <a:p>
            <a:pPr marL="323850" lvl="1" indent="0">
              <a:buClr>
                <a:srgbClr val="6BC21C"/>
              </a:buClr>
              <a:buSzPct val="110000"/>
              <a:buNone/>
            </a:pPr>
            <a:r>
              <a:rPr lang="en-US" sz="3000" dirty="0">
                <a:ea typeface="+mn-ea"/>
                <a:cs typeface="+mn-cs"/>
              </a:rPr>
              <a:t>What is needed for a </a:t>
            </a:r>
            <a:r>
              <a:rPr lang="en-US" sz="3000" b="1" dirty="0">
                <a:ea typeface="+mn-ea"/>
                <a:cs typeface="+mn-cs"/>
              </a:rPr>
              <a:t>Service Agreement?</a:t>
            </a:r>
          </a:p>
          <a:p>
            <a:pPr marL="323850" lvl="1" indent="0">
              <a:buClr>
                <a:srgbClr val="6BC21C"/>
              </a:buClr>
              <a:buSzPct val="110000"/>
              <a:buNone/>
            </a:pPr>
            <a:endParaRPr lang="en-US" sz="3000" b="1" dirty="0">
              <a:ea typeface="+mn-ea"/>
              <a:cs typeface="+mn-cs"/>
            </a:endParaRPr>
          </a:p>
          <a:p>
            <a:pPr marL="781050" lvl="1" indent="-457200">
              <a:buClr>
                <a:srgbClr val="6BC21C"/>
              </a:buClr>
              <a:buSzPct val="110000"/>
              <a:buFont typeface="Courier New" panose="02070309020205020404" pitchFamily="49" charset="0"/>
              <a:buChar char="o"/>
            </a:pPr>
            <a:r>
              <a:rPr lang="en-US" dirty="0">
                <a:ea typeface="+mn-ea"/>
                <a:cs typeface="+mn-cs"/>
              </a:rPr>
              <a:t>Before you begin:</a:t>
            </a:r>
          </a:p>
          <a:p>
            <a:pPr marL="1189037" lvl="2" indent="-457200">
              <a:buClr>
                <a:srgbClr val="6BC21C"/>
              </a:buClr>
              <a:buSzPct val="110000"/>
              <a:buFont typeface="Arial" panose="020B0604020202020204" pitchFamily="34" charset="0"/>
              <a:buChar char="•"/>
            </a:pPr>
            <a:r>
              <a:rPr lang="en-US" sz="2800" kern="1200" dirty="0">
                <a:ea typeface="+mn-ea"/>
                <a:cs typeface="+mn-cs"/>
              </a:rPr>
              <a:t>Obtain quotes from the Supplier</a:t>
            </a:r>
          </a:p>
          <a:p>
            <a:pPr marL="1638300" lvl="3" indent="-457200">
              <a:buClr>
                <a:srgbClr val="6BC21C"/>
              </a:buClr>
              <a:buSzPct val="110000"/>
              <a:buFont typeface="Arial" panose="020B0604020202020204" pitchFamily="34" charset="0"/>
              <a:buChar char="•"/>
            </a:pPr>
            <a:r>
              <a:rPr lang="en-US" sz="2200" kern="1200" dirty="0">
                <a:ea typeface="+mn-ea"/>
                <a:cs typeface="+mn-cs"/>
              </a:rPr>
              <a:t>If above $25,000 contact Purchasing Services to discuss requirements</a:t>
            </a:r>
          </a:p>
          <a:p>
            <a:pPr marL="1189037" lvl="2" indent="-457200">
              <a:buClr>
                <a:srgbClr val="6BC21C"/>
              </a:buClr>
              <a:buSzPct val="110000"/>
              <a:buFont typeface="Arial" panose="020B0604020202020204" pitchFamily="34" charset="0"/>
              <a:buChar char="•"/>
            </a:pPr>
            <a:r>
              <a:rPr lang="en-US" sz="2800" kern="1200" dirty="0"/>
              <a:t>Description of Services</a:t>
            </a:r>
            <a:endParaRPr lang="en-CA" sz="2800" kern="1200" dirty="0"/>
          </a:p>
          <a:p>
            <a:pPr marL="1189037" lvl="2" indent="-457200">
              <a:buClr>
                <a:srgbClr val="6BC21C"/>
              </a:buClr>
              <a:buSzPct val="110000"/>
              <a:buFont typeface="Arial" panose="020B0604020202020204" pitchFamily="34" charset="0"/>
              <a:buChar char="•"/>
            </a:pPr>
            <a:r>
              <a:rPr lang="en-US" sz="2800" kern="1200" dirty="0">
                <a:ea typeface="+mn-ea"/>
                <a:cs typeface="+mn-cs"/>
              </a:rPr>
              <a:t>Human Resources Approval</a:t>
            </a:r>
          </a:p>
        </p:txBody>
      </p:sp>
      <p:sp>
        <p:nvSpPr>
          <p:cNvPr id="5"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Tree>
    <p:extLst>
      <p:ext uri="{BB962C8B-B14F-4D97-AF65-F5344CB8AC3E}">
        <p14:creationId xmlns:p14="http://schemas.microsoft.com/office/powerpoint/2010/main" val="3097438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
        <p:nvSpPr>
          <p:cNvPr id="6" name="Content Placeholder 2"/>
          <p:cNvSpPr>
            <a:spLocks noGrp="1"/>
          </p:cNvSpPr>
          <p:nvPr>
            <p:ph idx="1"/>
          </p:nvPr>
        </p:nvSpPr>
        <p:spPr/>
        <p:txBody>
          <a:bodyPr/>
          <a:lstStyle/>
          <a:p>
            <a:pPr marL="266652" indent="0">
              <a:spcAft>
                <a:spcPts val="599"/>
              </a:spcAft>
              <a:buNone/>
            </a:pPr>
            <a:r>
              <a:rPr lang="en-CA" b="1" dirty="0">
                <a:solidFill>
                  <a:srgbClr val="000000"/>
                </a:solidFill>
              </a:rPr>
              <a:t>Description of Services</a:t>
            </a:r>
          </a:p>
          <a:p>
            <a:pPr marL="1028935" lvl="1" indent="-487695">
              <a:spcAft>
                <a:spcPts val="599"/>
              </a:spcAft>
              <a:buSzPct val="100000"/>
              <a:buFont typeface="Courier New" panose="02070309020205020404" pitchFamily="49" charset="0"/>
              <a:buChar char="o"/>
            </a:pPr>
            <a:r>
              <a:rPr lang="en-CA" sz="2560" dirty="0">
                <a:solidFill>
                  <a:srgbClr val="000000"/>
                </a:solidFill>
              </a:rPr>
              <a:t>Defines what work the Supplier will be performing</a:t>
            </a:r>
          </a:p>
          <a:p>
            <a:pPr marL="1436848" lvl="2" indent="-487695">
              <a:spcAft>
                <a:spcPts val="599"/>
              </a:spcAft>
              <a:buClr>
                <a:srgbClr val="92D050"/>
              </a:buClr>
              <a:buSzPct val="100000"/>
              <a:buFont typeface="Arial" panose="020B0604020202020204" pitchFamily="34" charset="0"/>
              <a:buChar char="•"/>
            </a:pPr>
            <a:r>
              <a:rPr lang="en-CA" sz="2347" dirty="0">
                <a:solidFill>
                  <a:srgbClr val="000000"/>
                </a:solidFill>
              </a:rPr>
              <a:t>What is the expected work schedule and deliverables from the supplier?</a:t>
            </a:r>
          </a:p>
          <a:p>
            <a:pPr marL="1028935" lvl="1" indent="-487695">
              <a:spcAft>
                <a:spcPts val="599"/>
              </a:spcAft>
              <a:buSzPct val="100000"/>
              <a:buFont typeface="Courier New" panose="02070309020205020404" pitchFamily="49" charset="0"/>
              <a:buChar char="o"/>
            </a:pPr>
            <a:r>
              <a:rPr lang="en-CA" sz="2560" dirty="0">
                <a:solidFill>
                  <a:srgbClr val="000000"/>
                </a:solidFill>
              </a:rPr>
              <a:t>Be as thorough as possible </a:t>
            </a:r>
          </a:p>
          <a:p>
            <a:pPr marL="1436848" lvl="2" indent="-487695">
              <a:spcAft>
                <a:spcPts val="599"/>
              </a:spcAft>
              <a:buClr>
                <a:srgbClr val="92D050"/>
              </a:buClr>
              <a:buSzPct val="100000"/>
              <a:buFont typeface="Arial" panose="020B0604020202020204" pitchFamily="34" charset="0"/>
              <a:buChar char="•"/>
            </a:pPr>
            <a:r>
              <a:rPr lang="en-CA" sz="2347" dirty="0">
                <a:solidFill>
                  <a:srgbClr val="000000"/>
                </a:solidFill>
              </a:rPr>
              <a:t>Outline all the required outcomes</a:t>
            </a:r>
          </a:p>
          <a:p>
            <a:pPr marL="1436848" lvl="2" indent="-487695">
              <a:spcAft>
                <a:spcPts val="599"/>
              </a:spcAft>
              <a:buClr>
                <a:srgbClr val="92D050"/>
              </a:buClr>
              <a:buSzPct val="100000"/>
              <a:buFont typeface="Arial" panose="020B0604020202020204" pitchFamily="34" charset="0"/>
              <a:buChar char="•"/>
            </a:pPr>
            <a:r>
              <a:rPr lang="en-CA" sz="2347" dirty="0">
                <a:solidFill>
                  <a:srgbClr val="000000"/>
                </a:solidFill>
              </a:rPr>
              <a:t>If specific work needs to be completed prior to commencement of other work, define in document</a:t>
            </a:r>
          </a:p>
          <a:p>
            <a:pPr marL="1436848" lvl="2" indent="-487695">
              <a:spcAft>
                <a:spcPts val="599"/>
              </a:spcAft>
              <a:buClr>
                <a:srgbClr val="92D050"/>
              </a:buClr>
              <a:buSzPct val="100000"/>
            </a:pPr>
            <a:endParaRPr lang="en-CA" sz="2347" dirty="0">
              <a:solidFill>
                <a:srgbClr val="000000"/>
              </a:solidFill>
            </a:endParaRPr>
          </a:p>
          <a:p>
            <a:pPr marL="754347" indent="-487695">
              <a:spcAft>
                <a:spcPts val="599"/>
              </a:spcAft>
            </a:pPr>
            <a:endParaRPr lang="en-CA" sz="2773" dirty="0">
              <a:solidFill>
                <a:srgbClr val="000000"/>
              </a:solidFill>
            </a:endParaRPr>
          </a:p>
          <a:p>
            <a:pPr marL="632423" indent="-365771">
              <a:spcBef>
                <a:spcPts val="0"/>
              </a:spcBef>
              <a:spcAft>
                <a:spcPts val="599"/>
              </a:spcAft>
            </a:pPr>
            <a:endParaRPr lang="en-CA" sz="2347" dirty="0">
              <a:solidFill>
                <a:srgbClr val="000000"/>
              </a:solidFill>
            </a:endParaRPr>
          </a:p>
        </p:txBody>
      </p:sp>
    </p:spTree>
    <p:extLst>
      <p:ext uri="{BB962C8B-B14F-4D97-AF65-F5344CB8AC3E}">
        <p14:creationId xmlns:p14="http://schemas.microsoft.com/office/powerpoint/2010/main" val="14830401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
        <p:nvSpPr>
          <p:cNvPr id="7" name="Content Placeholder 2"/>
          <p:cNvSpPr>
            <a:spLocks noGrp="1"/>
          </p:cNvSpPr>
          <p:nvPr>
            <p:ph idx="1"/>
          </p:nvPr>
        </p:nvSpPr>
        <p:spPr/>
        <p:txBody>
          <a:bodyPr/>
          <a:lstStyle/>
          <a:p>
            <a:pPr marL="266652" indent="0">
              <a:spcAft>
                <a:spcPts val="1280"/>
              </a:spcAft>
              <a:buNone/>
            </a:pPr>
            <a:r>
              <a:rPr lang="en-CA" b="1" dirty="0">
                <a:solidFill>
                  <a:srgbClr val="000000"/>
                </a:solidFill>
              </a:rPr>
              <a:t>Human Resources (HR) Approval</a:t>
            </a:r>
          </a:p>
          <a:p>
            <a:pPr marL="998440" lvl="1" indent="-457200">
              <a:spcAft>
                <a:spcPts val="599"/>
              </a:spcAft>
              <a:buSzPct val="100000"/>
              <a:buFont typeface="Courier New" panose="02070309020205020404" pitchFamily="49" charset="0"/>
              <a:buChar char="o"/>
            </a:pPr>
            <a:r>
              <a:rPr lang="en-CA" sz="2560" dirty="0">
                <a:solidFill>
                  <a:srgbClr val="000000"/>
                </a:solidFill>
              </a:rPr>
              <a:t>Gaining approval from HR is the responsibility of the Faculty/Unit</a:t>
            </a:r>
          </a:p>
          <a:p>
            <a:pPr marL="998440" lvl="1" indent="-457200">
              <a:spcAft>
                <a:spcPts val="599"/>
              </a:spcAft>
              <a:buSzPct val="100000"/>
              <a:buFont typeface="Courier New" panose="02070309020205020404" pitchFamily="49" charset="0"/>
              <a:buChar char="o"/>
            </a:pPr>
            <a:r>
              <a:rPr lang="en-CA" sz="2560" dirty="0">
                <a:solidFill>
                  <a:srgbClr val="000000"/>
                </a:solidFill>
              </a:rPr>
              <a:t>Email the details of the work associated with the agreement to HR @</a:t>
            </a:r>
          </a:p>
          <a:p>
            <a:pPr marL="541239" lvl="1" indent="0">
              <a:spcAft>
                <a:spcPts val="599"/>
              </a:spcAft>
              <a:buSzPct val="100000"/>
              <a:buNone/>
            </a:pPr>
            <a:r>
              <a:rPr lang="en-CA" sz="2560" dirty="0">
                <a:solidFill>
                  <a:srgbClr val="000000"/>
                </a:solidFill>
              </a:rPr>
              <a:t>		  </a:t>
            </a:r>
            <a:r>
              <a:rPr lang="en-CA" sz="2560" u="sng" dirty="0">
                <a:hlinkClick r:id="rId3"/>
              </a:rPr>
              <a:t>hrsvcagreements@umanitoba.ca</a:t>
            </a:r>
            <a:endParaRPr lang="en-CA" sz="2560" dirty="0"/>
          </a:p>
          <a:p>
            <a:pPr marL="998440" lvl="1" indent="-457200">
              <a:spcAft>
                <a:spcPts val="599"/>
              </a:spcAft>
              <a:buSzPct val="100000"/>
              <a:buFont typeface="Courier New" panose="02070309020205020404" pitchFamily="49" charset="0"/>
              <a:buChar char="o"/>
            </a:pPr>
            <a:r>
              <a:rPr lang="en-CA" sz="2560" dirty="0">
                <a:solidFill>
                  <a:srgbClr val="000000"/>
                </a:solidFill>
              </a:rPr>
              <a:t>HR will review to determine if the work is deemed as employment or not</a:t>
            </a:r>
          </a:p>
          <a:p>
            <a:pPr marL="754347" indent="-487695">
              <a:spcAft>
                <a:spcPts val="599"/>
              </a:spcAft>
            </a:pPr>
            <a:endParaRPr lang="en-CA" sz="2773" dirty="0">
              <a:solidFill>
                <a:srgbClr val="000000"/>
              </a:solidFill>
            </a:endParaRPr>
          </a:p>
          <a:p>
            <a:pPr marL="632423" indent="-365771">
              <a:spcBef>
                <a:spcPts val="0"/>
              </a:spcBef>
              <a:spcAft>
                <a:spcPts val="599"/>
              </a:spcAft>
            </a:pPr>
            <a:endParaRPr lang="en-CA" sz="2347" dirty="0">
              <a:solidFill>
                <a:srgbClr val="000000"/>
              </a:solidFill>
            </a:endParaRPr>
          </a:p>
        </p:txBody>
      </p:sp>
    </p:spTree>
    <p:extLst>
      <p:ext uri="{BB962C8B-B14F-4D97-AF65-F5344CB8AC3E}">
        <p14:creationId xmlns:p14="http://schemas.microsoft.com/office/powerpoint/2010/main" val="8977164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Agenda</a:t>
            </a:r>
            <a:endParaRPr lang="en-US" sz="3600" b="1" dirty="0"/>
          </a:p>
        </p:txBody>
      </p:sp>
      <p:sp>
        <p:nvSpPr>
          <p:cNvPr id="4" name="Content Placeholder 2"/>
          <p:cNvSpPr>
            <a:spLocks noGrp="1"/>
          </p:cNvSpPr>
          <p:nvPr>
            <p:ph idx="1"/>
          </p:nvPr>
        </p:nvSpPr>
        <p:spPr>
          <a:xfrm>
            <a:off x="487840" y="1600200"/>
            <a:ext cx="8781098" cy="5361093"/>
          </a:xfrm>
        </p:spPr>
        <p:txBody>
          <a:bodyPr/>
          <a:lstStyle/>
          <a:p>
            <a:pPr marL="533400" indent="-533400">
              <a:spcBef>
                <a:spcPts val="900"/>
              </a:spcBef>
              <a:spcAft>
                <a:spcPts val="1200"/>
              </a:spcAft>
              <a:buClr>
                <a:srgbClr val="7DD503"/>
              </a:buClr>
              <a:buNone/>
            </a:pPr>
            <a:r>
              <a:rPr lang="en-US" dirty="0">
                <a:solidFill>
                  <a:schemeClr val="tx2"/>
                </a:solidFill>
              </a:rPr>
              <a:t>In this session we will :</a:t>
            </a:r>
          </a:p>
          <a:p>
            <a:pPr marL="533400" indent="-533400">
              <a:spcBef>
                <a:spcPts val="600"/>
              </a:spcBef>
              <a:spcAft>
                <a:spcPts val="600"/>
              </a:spcAft>
              <a:buClr>
                <a:srgbClr val="7DD503"/>
              </a:buClr>
              <a:buFont typeface="+mj-lt"/>
              <a:buAutoNum type="arabicPeriod"/>
            </a:pPr>
            <a:r>
              <a:rPr lang="en-CA" sz="2800" dirty="0"/>
              <a:t>Introduce the Contract Request Form &amp; Process</a:t>
            </a:r>
          </a:p>
          <a:p>
            <a:pPr marL="533400" indent="-533400">
              <a:spcBef>
                <a:spcPts val="600"/>
              </a:spcBef>
              <a:spcAft>
                <a:spcPts val="600"/>
              </a:spcAft>
              <a:buClr>
                <a:srgbClr val="7DD503"/>
              </a:buClr>
              <a:buFont typeface="+mj-lt"/>
              <a:buAutoNum type="arabicPeriod"/>
            </a:pPr>
            <a:r>
              <a:rPr lang="en-CA" sz="2800" dirty="0"/>
              <a:t>Learn how to initiate &amp; submit different types of Contract Requests</a:t>
            </a:r>
          </a:p>
          <a:p>
            <a:pPr marL="1216025" lvl="2" indent="-533400">
              <a:spcBef>
                <a:spcPts val="0"/>
              </a:spcBef>
              <a:spcAft>
                <a:spcPts val="600"/>
              </a:spcAft>
              <a:buClr>
                <a:srgbClr val="7DD503"/>
              </a:buClr>
              <a:buFont typeface="Arial" panose="020B0604020202020204" pitchFamily="34" charset="0"/>
              <a:buChar char="•"/>
            </a:pPr>
            <a:r>
              <a:rPr lang="en-CA" sz="2400" dirty="0"/>
              <a:t>Service Agreements and Contracts</a:t>
            </a:r>
          </a:p>
          <a:p>
            <a:pPr marL="1216025" lvl="2" indent="-533400">
              <a:spcBef>
                <a:spcPts val="0"/>
              </a:spcBef>
              <a:spcAft>
                <a:spcPts val="600"/>
              </a:spcAft>
              <a:buClr>
                <a:srgbClr val="7DD503"/>
              </a:buClr>
              <a:buFont typeface="Arial" panose="020B0604020202020204" pitchFamily="34" charset="0"/>
              <a:buChar char="•"/>
            </a:pPr>
            <a:r>
              <a:rPr lang="en-CA" sz="2400" dirty="0"/>
              <a:t>The Form vs. the Workspace</a:t>
            </a:r>
          </a:p>
          <a:p>
            <a:pPr marL="1216025" lvl="2" indent="-533400">
              <a:spcBef>
                <a:spcPts val="0"/>
              </a:spcBef>
              <a:spcAft>
                <a:spcPts val="600"/>
              </a:spcAft>
              <a:buClr>
                <a:srgbClr val="7DD503"/>
              </a:buClr>
              <a:buFont typeface="Arial" panose="020B0604020202020204" pitchFamily="34" charset="0"/>
              <a:buChar char="•"/>
            </a:pPr>
            <a:r>
              <a:rPr lang="en-CA" sz="2400" dirty="0"/>
              <a:t>What you need</a:t>
            </a:r>
          </a:p>
          <a:p>
            <a:pPr marL="1216025" lvl="2" indent="-533400">
              <a:spcBef>
                <a:spcPts val="0"/>
              </a:spcBef>
              <a:spcAft>
                <a:spcPts val="600"/>
              </a:spcAft>
              <a:buClr>
                <a:srgbClr val="7DD503"/>
              </a:buClr>
              <a:buFont typeface="Arial" panose="020B0604020202020204" pitchFamily="34" charset="0"/>
              <a:buChar char="•"/>
            </a:pPr>
            <a:r>
              <a:rPr lang="en-CA" sz="2400" dirty="0"/>
              <a:t>Getting started &amp; submitting</a:t>
            </a:r>
          </a:p>
          <a:p>
            <a:pPr marL="1216025" lvl="2" indent="-533400">
              <a:spcBef>
                <a:spcPts val="0"/>
              </a:spcBef>
              <a:spcAft>
                <a:spcPts val="600"/>
              </a:spcAft>
              <a:buClr>
                <a:srgbClr val="7DD503"/>
              </a:buClr>
              <a:buFont typeface="Arial" panose="020B0604020202020204" pitchFamily="34" charset="0"/>
              <a:buChar char="•"/>
            </a:pPr>
            <a:r>
              <a:rPr lang="en-CA" sz="2400" dirty="0"/>
              <a:t>Contract Set-up – what Purchasing Services will do</a:t>
            </a:r>
          </a:p>
          <a:p>
            <a:pPr marL="533400" indent="-533400">
              <a:spcBef>
                <a:spcPts val="600"/>
              </a:spcBef>
              <a:spcAft>
                <a:spcPts val="600"/>
              </a:spcAft>
              <a:buClr>
                <a:srgbClr val="7DD503"/>
              </a:buClr>
              <a:buFont typeface="+mj-lt"/>
              <a:buAutoNum type="arabicPeriod"/>
            </a:pPr>
            <a:r>
              <a:rPr lang="en-CA" sz="2800" dirty="0"/>
              <a:t>Learn about managing requests, invoices &amp; contracts</a:t>
            </a:r>
          </a:p>
        </p:txBody>
      </p:sp>
    </p:spTree>
    <p:extLst>
      <p:ext uri="{BB962C8B-B14F-4D97-AF65-F5344CB8AC3E}">
        <p14:creationId xmlns:p14="http://schemas.microsoft.com/office/powerpoint/2010/main" val="3819724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
        <p:nvSpPr>
          <p:cNvPr id="7" name="Content Placeholder 2"/>
          <p:cNvSpPr>
            <a:spLocks noGrp="1"/>
          </p:cNvSpPr>
          <p:nvPr>
            <p:ph idx="1"/>
          </p:nvPr>
        </p:nvSpPr>
        <p:spPr>
          <a:xfrm>
            <a:off x="487840" y="2209800"/>
            <a:ext cx="8781098" cy="4533054"/>
          </a:xfrm>
        </p:spPr>
        <p:txBody>
          <a:bodyPr/>
          <a:lstStyle/>
          <a:p>
            <a:pPr marL="754347" indent="-487695">
              <a:spcAft>
                <a:spcPts val="599"/>
              </a:spcAft>
            </a:pPr>
            <a:r>
              <a:rPr lang="en-CA" sz="2773" dirty="0">
                <a:solidFill>
                  <a:srgbClr val="000000"/>
                </a:solidFill>
              </a:rPr>
              <a:t>HR Approval is </a:t>
            </a:r>
            <a:r>
              <a:rPr lang="en-CA" sz="2773" b="1" u="sng" dirty="0">
                <a:solidFill>
                  <a:srgbClr val="000000"/>
                </a:solidFill>
              </a:rPr>
              <a:t>not required</a:t>
            </a:r>
            <a:r>
              <a:rPr lang="en-CA" sz="2773" b="1" dirty="0">
                <a:solidFill>
                  <a:srgbClr val="000000"/>
                </a:solidFill>
              </a:rPr>
              <a:t> </a:t>
            </a:r>
            <a:r>
              <a:rPr lang="en-CA" sz="2773" dirty="0">
                <a:solidFill>
                  <a:srgbClr val="000000"/>
                </a:solidFill>
              </a:rPr>
              <a:t>for:</a:t>
            </a:r>
          </a:p>
          <a:p>
            <a:pPr marL="1028985" lvl="1" indent="-487695">
              <a:spcAft>
                <a:spcPts val="599"/>
              </a:spcAft>
            </a:pPr>
            <a:r>
              <a:rPr lang="en-US" sz="2573" b="1" dirty="0">
                <a:solidFill>
                  <a:srgbClr val="000000"/>
                </a:solidFill>
              </a:rPr>
              <a:t>Purchases of Software Solutions</a:t>
            </a:r>
            <a:r>
              <a:rPr lang="en-US" sz="2573" dirty="0">
                <a:solidFill>
                  <a:srgbClr val="000000"/>
                </a:solidFill>
              </a:rPr>
              <a:t> that may include t</a:t>
            </a:r>
            <a:r>
              <a:rPr lang="en-US" sz="2373" dirty="0">
                <a:solidFill>
                  <a:srgbClr val="000000"/>
                </a:solidFill>
              </a:rPr>
              <a:t>he Vendor supplying associated services such as: </a:t>
            </a:r>
          </a:p>
          <a:p>
            <a:pPr marL="1436972" lvl="2" indent="-487695">
              <a:spcAft>
                <a:spcPts val="599"/>
              </a:spcAft>
            </a:pPr>
            <a:r>
              <a:rPr lang="en-US" sz="2173" dirty="0">
                <a:solidFill>
                  <a:srgbClr val="000000"/>
                </a:solidFill>
              </a:rPr>
              <a:t>Installation/implementation</a:t>
            </a:r>
          </a:p>
          <a:p>
            <a:pPr marL="1436972" lvl="2" indent="-487695">
              <a:spcAft>
                <a:spcPts val="599"/>
              </a:spcAft>
            </a:pPr>
            <a:r>
              <a:rPr lang="en-US" sz="2173" dirty="0">
                <a:solidFill>
                  <a:srgbClr val="000000"/>
                </a:solidFill>
              </a:rPr>
              <a:t>System design</a:t>
            </a:r>
          </a:p>
          <a:p>
            <a:pPr marL="1436972" lvl="2" indent="-487695">
              <a:spcAft>
                <a:spcPts val="599"/>
              </a:spcAft>
            </a:pPr>
            <a:r>
              <a:rPr lang="en-US" sz="2173" dirty="0">
                <a:solidFill>
                  <a:srgbClr val="000000"/>
                </a:solidFill>
              </a:rPr>
              <a:t>Data entry/migration</a:t>
            </a:r>
          </a:p>
          <a:p>
            <a:pPr marL="1436972" lvl="2" indent="-487695">
              <a:spcAft>
                <a:spcPts val="599"/>
              </a:spcAft>
            </a:pPr>
            <a:r>
              <a:rPr lang="en-US" sz="2173" dirty="0">
                <a:solidFill>
                  <a:srgbClr val="000000"/>
                </a:solidFill>
              </a:rPr>
              <a:t>Integration with third-party software</a:t>
            </a:r>
          </a:p>
          <a:p>
            <a:pPr marL="1436972" lvl="2" indent="-487695">
              <a:spcAft>
                <a:spcPts val="599"/>
              </a:spcAft>
            </a:pPr>
            <a:r>
              <a:rPr lang="en-US" sz="2173" dirty="0">
                <a:solidFill>
                  <a:srgbClr val="000000"/>
                </a:solidFill>
              </a:rPr>
              <a:t>Training</a:t>
            </a:r>
          </a:p>
          <a:p>
            <a:pPr marL="1028985" lvl="1" indent="-487695">
              <a:spcAft>
                <a:spcPts val="599"/>
              </a:spcAft>
            </a:pPr>
            <a:endParaRPr lang="en-CA" sz="2573" dirty="0">
              <a:solidFill>
                <a:srgbClr val="000000"/>
              </a:solidFill>
            </a:endParaRPr>
          </a:p>
          <a:p>
            <a:pPr marL="632423" indent="-365771">
              <a:spcBef>
                <a:spcPts val="0"/>
              </a:spcBef>
              <a:spcAft>
                <a:spcPts val="599"/>
              </a:spcAft>
            </a:pPr>
            <a:endParaRPr lang="en-CA" sz="2347" dirty="0">
              <a:solidFill>
                <a:srgbClr val="000000"/>
              </a:solidFill>
            </a:endParaRPr>
          </a:p>
        </p:txBody>
      </p:sp>
    </p:spTree>
    <p:extLst>
      <p:ext uri="{BB962C8B-B14F-4D97-AF65-F5344CB8AC3E}">
        <p14:creationId xmlns:p14="http://schemas.microsoft.com/office/powerpoint/2010/main" val="13215435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756775" cy="6400800"/>
          </a:xfrm>
        </p:spPr>
        <p:txBody>
          <a:bodyPr/>
          <a:lstStyle/>
          <a:p>
            <a:pPr marL="323850" lvl="1" indent="0">
              <a:spcBef>
                <a:spcPts val="1200"/>
              </a:spcBef>
              <a:buClr>
                <a:srgbClr val="6BC21C"/>
              </a:buClr>
              <a:buSzPct val="110000"/>
              <a:buNone/>
            </a:pPr>
            <a:r>
              <a:rPr lang="en-US" sz="3000" b="1" dirty="0"/>
              <a:t>Ready to start? </a:t>
            </a:r>
            <a:r>
              <a:rPr lang="en-US" sz="3000" dirty="0"/>
              <a:t>Make sure you have what you need:</a:t>
            </a:r>
            <a:br>
              <a:rPr lang="en-US" sz="3000" dirty="0"/>
            </a:br>
            <a:r>
              <a:rPr lang="en-US" sz="3000" dirty="0"/>
              <a:t> </a:t>
            </a:r>
          </a:p>
          <a:p>
            <a:pPr lvl="1">
              <a:spcAft>
                <a:spcPts val="0"/>
              </a:spcAft>
              <a:buClr>
                <a:srgbClr val="92D050"/>
              </a:buClr>
              <a:buSzPct val="100000"/>
              <a:buFont typeface="Courier New" panose="02070309020205020404" pitchFamily="49" charset="0"/>
              <a:buChar char="o"/>
            </a:pPr>
            <a:r>
              <a:rPr lang="en-CA" sz="2400" kern="1200" dirty="0"/>
              <a:t>Scanned copy of the following documents:</a:t>
            </a:r>
          </a:p>
          <a:p>
            <a:pPr lvl="2">
              <a:spcAft>
                <a:spcPts val="0"/>
              </a:spcAft>
              <a:buClr>
                <a:srgbClr val="92D050"/>
              </a:buClr>
              <a:buSzPct val="100000"/>
              <a:buFont typeface="Arial" panose="020B0604020202020204" pitchFamily="34" charset="0"/>
              <a:buChar char="•"/>
            </a:pPr>
            <a:r>
              <a:rPr lang="en-CA" sz="2400" kern="1200" dirty="0"/>
              <a:t>Description of services</a:t>
            </a:r>
          </a:p>
          <a:p>
            <a:pPr lvl="2">
              <a:spcAft>
                <a:spcPts val="0"/>
              </a:spcAft>
              <a:buClr>
                <a:srgbClr val="92D050"/>
              </a:buClr>
              <a:buSzPct val="100000"/>
              <a:buFont typeface="Arial" panose="020B0604020202020204" pitchFamily="34" charset="0"/>
              <a:buChar char="•"/>
            </a:pPr>
            <a:r>
              <a:rPr lang="en-CA" sz="2400" kern="1200" dirty="0"/>
              <a:t>HR Approval</a:t>
            </a:r>
          </a:p>
          <a:p>
            <a:pPr lvl="2">
              <a:spcAft>
                <a:spcPts val="0"/>
              </a:spcAft>
              <a:buClr>
                <a:srgbClr val="92D050"/>
              </a:buClr>
              <a:buSzPct val="100000"/>
              <a:buFont typeface="Arial" panose="020B0604020202020204" pitchFamily="34" charset="0"/>
              <a:buChar char="•"/>
            </a:pPr>
            <a:r>
              <a:rPr lang="en-CA" sz="2400" kern="1200" dirty="0"/>
              <a:t>Any additional related documents</a:t>
            </a:r>
          </a:p>
          <a:p>
            <a:pPr lvl="1">
              <a:spcAft>
                <a:spcPts val="0"/>
              </a:spcAft>
              <a:buClr>
                <a:srgbClr val="92D050"/>
              </a:buClr>
              <a:buSzPct val="100000"/>
              <a:buFont typeface="Courier New" panose="02070309020205020404" pitchFamily="49" charset="0"/>
              <a:buChar char="o"/>
            </a:pPr>
            <a:r>
              <a:rPr lang="en-CA" sz="2400" kern="1200" dirty="0"/>
              <a:t>The total amount of the agreement</a:t>
            </a:r>
          </a:p>
          <a:p>
            <a:pPr lvl="1">
              <a:spcAft>
                <a:spcPts val="0"/>
              </a:spcAft>
              <a:buClr>
                <a:srgbClr val="92D050"/>
              </a:buClr>
              <a:buSzPct val="100000"/>
              <a:buFont typeface="Courier New" panose="02070309020205020404" pitchFamily="49" charset="0"/>
              <a:buChar char="o"/>
            </a:pPr>
            <a:r>
              <a:rPr lang="en-CA" sz="2400" kern="1200" dirty="0"/>
              <a:t>FOAP that will be used</a:t>
            </a:r>
          </a:p>
          <a:p>
            <a:pPr lvl="1">
              <a:spcAft>
                <a:spcPts val="0"/>
              </a:spcAft>
              <a:buClr>
                <a:srgbClr val="92D050"/>
              </a:buClr>
              <a:buSzPct val="100000"/>
              <a:buFont typeface="Courier New" panose="02070309020205020404" pitchFamily="49" charset="0"/>
              <a:buChar char="o"/>
            </a:pPr>
            <a:r>
              <a:rPr lang="en-US" sz="2400" kern="1200" dirty="0"/>
              <a:t>Itemized additional costs and amounts (if applicable)</a:t>
            </a:r>
          </a:p>
          <a:p>
            <a:pPr lvl="1">
              <a:spcAft>
                <a:spcPts val="0"/>
              </a:spcAft>
              <a:buClr>
                <a:srgbClr val="92D050"/>
              </a:buClr>
              <a:buSzPct val="100000"/>
              <a:buFont typeface="Courier New" panose="02070309020205020404" pitchFamily="49" charset="0"/>
              <a:buChar char="o"/>
            </a:pPr>
            <a:r>
              <a:rPr lang="en-CA" sz="2400" kern="1200" dirty="0"/>
              <a:t>Department Contact</a:t>
            </a:r>
          </a:p>
          <a:p>
            <a:pPr lvl="1">
              <a:spcAft>
                <a:spcPts val="0"/>
              </a:spcAft>
              <a:buClr>
                <a:srgbClr val="92D050"/>
              </a:buClr>
              <a:buSzPct val="100000"/>
              <a:buFont typeface="Courier New" panose="02070309020205020404" pitchFamily="49" charset="0"/>
              <a:buChar char="o"/>
            </a:pPr>
            <a:r>
              <a:rPr lang="en-CA" sz="2400" kern="1200" dirty="0"/>
              <a:t>Start and End dates of the agreement</a:t>
            </a:r>
          </a:p>
          <a:p>
            <a:pPr lvl="1">
              <a:spcAft>
                <a:spcPts val="0"/>
              </a:spcAft>
              <a:buClr>
                <a:srgbClr val="92D050"/>
              </a:buClr>
              <a:buSzPct val="100000"/>
              <a:buFont typeface="Courier New" panose="02070309020205020404" pitchFamily="49" charset="0"/>
              <a:buChar char="o"/>
            </a:pPr>
            <a:r>
              <a:rPr lang="en-CA" sz="2400" kern="1200" dirty="0"/>
              <a:t>Financial authority with EPIC access</a:t>
            </a:r>
          </a:p>
          <a:p>
            <a:pPr lvl="1">
              <a:spcAft>
                <a:spcPts val="0"/>
              </a:spcAft>
              <a:buClr>
                <a:srgbClr val="92D050"/>
              </a:buClr>
              <a:buSzPct val="100000"/>
              <a:buFont typeface="Courier New" panose="02070309020205020404" pitchFamily="49" charset="0"/>
              <a:buChar char="o"/>
            </a:pPr>
            <a:r>
              <a:rPr lang="en-CA" sz="2400" kern="1200" dirty="0"/>
              <a:t>Contract Contact</a:t>
            </a:r>
            <a:endParaRPr lang="en-CA" sz="2400" dirty="0"/>
          </a:p>
          <a:p>
            <a:pPr marL="628650" indent="-361950">
              <a:spcAft>
                <a:spcPts val="600"/>
              </a:spcAft>
              <a:buNone/>
            </a:pPr>
            <a:endParaRPr lang="en-US" dirty="0"/>
          </a:p>
        </p:txBody>
      </p:sp>
      <p:sp>
        <p:nvSpPr>
          <p:cNvPr id="5"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Tree>
    <p:extLst>
      <p:ext uri="{BB962C8B-B14F-4D97-AF65-F5344CB8AC3E}">
        <p14:creationId xmlns:p14="http://schemas.microsoft.com/office/powerpoint/2010/main" val="27545605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3987" y="2057400"/>
            <a:ext cx="9372600" cy="4953000"/>
          </a:xfrm>
          <a:prstGeom prst="rect">
            <a:avLst/>
          </a:prstGeom>
          <a:noFill/>
          <a:ln w="9525">
            <a:noFill/>
            <a:miter lim="800000"/>
            <a:headEnd/>
            <a:tailEnd/>
          </a:ln>
          <a:effectLst/>
        </p:spPr>
        <p:txBody>
          <a:bodyPr vert="horz" wrap="square" lIns="97536" tIns="48768" rIns="97536" bIns="48768" numCol="1" anchor="t" anchorCtr="0" compatLnSpc="1">
            <a:prstTxWarp prst="textNoShape">
              <a:avLst/>
            </a:prstTxWarp>
          </a:bodyPr>
          <a:lstStyle>
            <a:lvl1pPr marL="688975" indent="-365125" algn="l" rtl="0" eaLnBrk="1" fontAlgn="base" hangingPunct="1">
              <a:spcBef>
                <a:spcPct val="20000"/>
              </a:spcBef>
              <a:spcAft>
                <a:spcPct val="0"/>
              </a:spcAft>
              <a:buClr>
                <a:srgbClr val="6BC21C"/>
              </a:buClr>
              <a:buSzPct val="110000"/>
              <a:buFont typeface="Wingdings" pitchFamily="2" charset="2"/>
              <a:buChar char="§"/>
              <a:defRPr sz="3000">
                <a:solidFill>
                  <a:schemeClr val="tx2"/>
                </a:solidFill>
                <a:latin typeface="+mn-lt"/>
                <a:ea typeface="+mn-ea"/>
                <a:cs typeface="+mn-cs"/>
              </a:defRPr>
            </a:lvl1pPr>
            <a:lvl2pPr marL="963613" indent="-304800" algn="l" rtl="0" eaLnBrk="1" fontAlgn="base" hangingPunct="1">
              <a:spcBef>
                <a:spcPct val="20000"/>
              </a:spcBef>
              <a:spcAft>
                <a:spcPct val="0"/>
              </a:spcAft>
              <a:buClr>
                <a:srgbClr val="7DD503"/>
              </a:buClr>
              <a:buSzPct val="70000"/>
              <a:buFont typeface="Wingdings 2" pitchFamily="18" charset="2"/>
              <a:buChar char=""/>
              <a:defRPr sz="2800">
                <a:solidFill>
                  <a:schemeClr val="tx2"/>
                </a:solidFill>
                <a:latin typeface="+mn-lt"/>
              </a:defRPr>
            </a:lvl2pPr>
            <a:lvl3pPr marL="1371600" indent="-242888" algn="l" rtl="0" eaLnBrk="1" fontAlgn="base" hangingPunct="1">
              <a:spcBef>
                <a:spcPct val="20000"/>
              </a:spcBef>
              <a:spcAft>
                <a:spcPct val="0"/>
              </a:spcAft>
              <a:buClr>
                <a:srgbClr val="020CCD"/>
              </a:buClr>
              <a:buFont typeface="Wingdings" pitchFamily="2" charset="2"/>
              <a:buChar char="§"/>
              <a:defRPr sz="2600">
                <a:solidFill>
                  <a:schemeClr val="tx2"/>
                </a:solidFill>
                <a:latin typeface="+mn-lt"/>
              </a:defRPr>
            </a:lvl3pPr>
            <a:lvl4pPr marL="1820863" indent="-242888" algn="l" rtl="0" eaLnBrk="1" fontAlgn="base" hangingPunct="1">
              <a:spcBef>
                <a:spcPct val="20000"/>
              </a:spcBef>
              <a:spcAft>
                <a:spcPct val="0"/>
              </a:spcAft>
              <a:buClr>
                <a:srgbClr val="020CCD"/>
              </a:buClr>
              <a:buSzPct val="60000"/>
              <a:buFont typeface="Wingdings 2" pitchFamily="18" charset="2"/>
              <a:buChar char=""/>
              <a:defRPr sz="2000">
                <a:solidFill>
                  <a:schemeClr val="tx2"/>
                </a:solidFill>
                <a:latin typeface="+mn-lt"/>
              </a:defRPr>
            </a:lvl4pPr>
            <a:lvl5pPr marL="2289175" indent="-242888" algn="l" rtl="0" eaLnBrk="1" fontAlgn="base" hangingPunct="1">
              <a:spcBef>
                <a:spcPct val="20000"/>
              </a:spcBef>
              <a:spcAft>
                <a:spcPct val="0"/>
              </a:spcAft>
              <a:buClr>
                <a:srgbClr val="020CCD"/>
              </a:buClr>
              <a:buFont typeface="Wingdings" pitchFamily="2" charset="2"/>
              <a:buChar char="§"/>
              <a:defRPr sz="2000">
                <a:solidFill>
                  <a:schemeClr val="tx2"/>
                </a:solidFill>
                <a:latin typeface="+mn-lt"/>
              </a:defRPr>
            </a:lvl5pPr>
            <a:lvl6pPr marL="2682251" indent="-243841" algn="l" rtl="0" eaLnBrk="1" fontAlgn="base" hangingPunct="1">
              <a:spcBef>
                <a:spcPct val="20000"/>
              </a:spcBef>
              <a:spcAft>
                <a:spcPct val="0"/>
              </a:spcAft>
              <a:buFont typeface="Wingdings" pitchFamily="2" charset="2"/>
              <a:buChar char="§"/>
              <a:defRPr sz="2000">
                <a:solidFill>
                  <a:schemeClr val="tx1"/>
                </a:solidFill>
                <a:latin typeface="+mn-lt"/>
              </a:defRPr>
            </a:lvl6pPr>
            <a:lvl7pPr marL="3169934" indent="-243841" algn="l" rtl="0" eaLnBrk="1" fontAlgn="base" hangingPunct="1">
              <a:spcBef>
                <a:spcPct val="20000"/>
              </a:spcBef>
              <a:spcAft>
                <a:spcPct val="0"/>
              </a:spcAft>
              <a:buFont typeface="Wingdings" pitchFamily="2" charset="2"/>
              <a:buChar char="§"/>
              <a:defRPr sz="2000">
                <a:solidFill>
                  <a:schemeClr val="tx1"/>
                </a:solidFill>
                <a:latin typeface="+mn-lt"/>
              </a:defRPr>
            </a:lvl7pPr>
            <a:lvl8pPr marL="3657616" indent="-243841" algn="l" rtl="0" eaLnBrk="1" fontAlgn="base" hangingPunct="1">
              <a:spcBef>
                <a:spcPct val="20000"/>
              </a:spcBef>
              <a:spcAft>
                <a:spcPct val="0"/>
              </a:spcAft>
              <a:buFont typeface="Wingdings" pitchFamily="2" charset="2"/>
              <a:buChar char="§"/>
              <a:defRPr sz="2000">
                <a:solidFill>
                  <a:schemeClr val="tx1"/>
                </a:solidFill>
                <a:latin typeface="+mn-lt"/>
              </a:defRPr>
            </a:lvl8pPr>
            <a:lvl9pPr marL="4145299" indent="-243841" algn="l" rtl="0" eaLnBrk="1" fontAlgn="base" hangingPunct="1">
              <a:spcBef>
                <a:spcPct val="20000"/>
              </a:spcBef>
              <a:spcAft>
                <a:spcPct val="0"/>
              </a:spcAft>
              <a:buFont typeface="Wingdings" pitchFamily="2" charset="2"/>
              <a:buChar char="§"/>
              <a:defRPr sz="2000">
                <a:solidFill>
                  <a:schemeClr val="tx1"/>
                </a:solidFill>
                <a:latin typeface="+mn-lt"/>
              </a:defRPr>
            </a:lvl9pPr>
          </a:lstStyle>
          <a:p>
            <a:pPr lvl="1">
              <a:buClr>
                <a:srgbClr val="92D050"/>
              </a:buClr>
              <a:buSzPct val="100000"/>
              <a:buFont typeface="Courier New" panose="02070309020205020404" pitchFamily="49" charset="0"/>
              <a:buChar char="o"/>
            </a:pPr>
            <a:r>
              <a:rPr lang="en-US" sz="2600" dirty="0"/>
              <a:t>Name or Title of Request</a:t>
            </a:r>
          </a:p>
          <a:p>
            <a:pPr lvl="1">
              <a:buClr>
                <a:srgbClr val="92D050"/>
              </a:buClr>
              <a:buSzPct val="100000"/>
              <a:buFont typeface="Courier New" panose="02070309020205020404" pitchFamily="49" charset="0"/>
              <a:buChar char="o"/>
            </a:pPr>
            <a:r>
              <a:rPr lang="en-US" sz="2600" dirty="0"/>
              <a:t>Description of goods/services</a:t>
            </a:r>
          </a:p>
          <a:p>
            <a:pPr lvl="1">
              <a:buClr>
                <a:srgbClr val="92D050"/>
              </a:buClr>
              <a:buSzPct val="100000"/>
              <a:buFont typeface="Courier New" panose="02070309020205020404" pitchFamily="49" charset="0"/>
              <a:buChar char="o"/>
            </a:pPr>
            <a:r>
              <a:rPr lang="en-US" sz="2600" dirty="0"/>
              <a:t>Supplier</a:t>
            </a:r>
          </a:p>
          <a:p>
            <a:pPr lvl="1">
              <a:buClr>
                <a:srgbClr val="92D050"/>
              </a:buClr>
              <a:buSzPct val="100000"/>
              <a:buFont typeface="Courier New" panose="02070309020205020404" pitchFamily="49" charset="0"/>
              <a:buChar char="o"/>
            </a:pPr>
            <a:r>
              <a:rPr lang="en-US" sz="2600" dirty="0"/>
              <a:t>Contract Amount</a:t>
            </a:r>
          </a:p>
          <a:p>
            <a:pPr lvl="1">
              <a:buClr>
                <a:srgbClr val="92D050"/>
              </a:buClr>
              <a:buSzPct val="100000"/>
              <a:buFont typeface="Courier New" panose="02070309020205020404" pitchFamily="49" charset="0"/>
              <a:buChar char="o"/>
            </a:pPr>
            <a:r>
              <a:rPr lang="en-US" sz="2600" dirty="0"/>
              <a:t>Are additional expenses applicable to this agreement</a:t>
            </a:r>
          </a:p>
          <a:p>
            <a:pPr lvl="1">
              <a:buClr>
                <a:srgbClr val="92D050"/>
              </a:buClr>
              <a:buSzPct val="100000"/>
              <a:buFont typeface="Courier New" panose="02070309020205020404" pitchFamily="49" charset="0"/>
              <a:buChar char="o"/>
            </a:pPr>
            <a:r>
              <a:rPr lang="en-US" sz="2600" dirty="0"/>
              <a:t>Commodity</a:t>
            </a:r>
          </a:p>
          <a:p>
            <a:pPr lvl="1">
              <a:buClr>
                <a:srgbClr val="92D050"/>
              </a:buClr>
              <a:buSzPct val="100000"/>
              <a:buFont typeface="Courier New" panose="02070309020205020404" pitchFamily="49" charset="0"/>
              <a:buChar char="o"/>
            </a:pPr>
            <a:r>
              <a:rPr lang="en-US" sz="2600" dirty="0"/>
              <a:t>FOAP</a:t>
            </a:r>
          </a:p>
          <a:p>
            <a:pPr lvl="1">
              <a:buClr>
                <a:srgbClr val="92D050"/>
              </a:buClr>
              <a:buSzPct val="100000"/>
              <a:buFont typeface="Courier New" panose="02070309020205020404" pitchFamily="49" charset="0"/>
              <a:buChar char="o"/>
            </a:pPr>
            <a:r>
              <a:rPr lang="en-US" sz="2600" dirty="0"/>
              <a:t>Department Contact (name, address, phone number)</a:t>
            </a:r>
          </a:p>
          <a:p>
            <a:pPr lvl="1">
              <a:buClr>
                <a:srgbClr val="92D050"/>
              </a:buClr>
              <a:buSzPct val="100000"/>
              <a:buFont typeface="Courier New" panose="02070309020205020404" pitchFamily="49" charset="0"/>
              <a:buChar char="o"/>
            </a:pPr>
            <a:r>
              <a:rPr lang="en-US" sz="2600" dirty="0"/>
              <a:t>Start &amp; End dates of the agreement</a:t>
            </a:r>
          </a:p>
        </p:txBody>
      </p:sp>
      <p:sp>
        <p:nvSpPr>
          <p:cNvPr id="11"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
        <p:nvSpPr>
          <p:cNvPr id="3" name="TextBox 2"/>
          <p:cNvSpPr txBox="1"/>
          <p:nvPr/>
        </p:nvSpPr>
        <p:spPr>
          <a:xfrm>
            <a:off x="153987" y="1371600"/>
            <a:ext cx="9429962" cy="553998"/>
          </a:xfrm>
          <a:prstGeom prst="rect">
            <a:avLst/>
          </a:prstGeom>
          <a:noFill/>
        </p:spPr>
        <p:txBody>
          <a:bodyPr wrap="square" rtlCol="0">
            <a:spAutoFit/>
          </a:bodyPr>
          <a:lstStyle/>
          <a:p>
            <a:pPr marL="323850" indent="0">
              <a:buNone/>
            </a:pPr>
            <a:r>
              <a:rPr lang="en-US" sz="3000" dirty="0">
                <a:solidFill>
                  <a:schemeClr val="tx2"/>
                </a:solidFill>
              </a:rPr>
              <a:t>Initial details that need to be completed are:</a:t>
            </a:r>
          </a:p>
        </p:txBody>
      </p:sp>
    </p:spTree>
    <p:extLst>
      <p:ext uri="{BB962C8B-B14F-4D97-AF65-F5344CB8AC3E}">
        <p14:creationId xmlns:p14="http://schemas.microsoft.com/office/powerpoint/2010/main" val="3604684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53987" y="1676400"/>
            <a:ext cx="9525000" cy="5410200"/>
          </a:xfrm>
          <a:prstGeom prst="rect">
            <a:avLst/>
          </a:prstGeom>
          <a:noFill/>
          <a:ln w="9525">
            <a:noFill/>
            <a:miter lim="800000"/>
            <a:headEnd/>
            <a:tailEnd/>
          </a:ln>
          <a:effectLst/>
        </p:spPr>
        <p:txBody>
          <a:bodyPr vert="horz" wrap="square" lIns="97536" tIns="48768" rIns="97536" bIns="48768" numCol="1" anchor="t" anchorCtr="0" compatLnSpc="1">
            <a:prstTxWarp prst="textNoShape">
              <a:avLst/>
            </a:prstTxWarp>
          </a:bodyPr>
          <a:lstStyle>
            <a:lvl1pPr marL="688975" indent="-365125" algn="l" rtl="0" eaLnBrk="1" fontAlgn="base" hangingPunct="1">
              <a:spcBef>
                <a:spcPct val="20000"/>
              </a:spcBef>
              <a:spcAft>
                <a:spcPct val="0"/>
              </a:spcAft>
              <a:buClr>
                <a:srgbClr val="6BC21C"/>
              </a:buClr>
              <a:buSzPct val="110000"/>
              <a:buFont typeface="Wingdings" pitchFamily="2" charset="2"/>
              <a:buChar char="§"/>
              <a:defRPr sz="3000">
                <a:solidFill>
                  <a:schemeClr val="tx2"/>
                </a:solidFill>
                <a:latin typeface="+mn-lt"/>
                <a:ea typeface="+mn-ea"/>
                <a:cs typeface="+mn-cs"/>
              </a:defRPr>
            </a:lvl1pPr>
            <a:lvl2pPr marL="963613" indent="-304800" algn="l" rtl="0" eaLnBrk="1" fontAlgn="base" hangingPunct="1">
              <a:spcBef>
                <a:spcPct val="20000"/>
              </a:spcBef>
              <a:spcAft>
                <a:spcPct val="0"/>
              </a:spcAft>
              <a:buClr>
                <a:srgbClr val="7DD503"/>
              </a:buClr>
              <a:buSzPct val="70000"/>
              <a:buFont typeface="Wingdings 2" pitchFamily="18" charset="2"/>
              <a:buChar char=""/>
              <a:defRPr sz="2800">
                <a:solidFill>
                  <a:schemeClr val="tx2"/>
                </a:solidFill>
                <a:latin typeface="+mn-lt"/>
              </a:defRPr>
            </a:lvl2pPr>
            <a:lvl3pPr marL="1371600" indent="-242888" algn="l" rtl="0" eaLnBrk="1" fontAlgn="base" hangingPunct="1">
              <a:spcBef>
                <a:spcPct val="20000"/>
              </a:spcBef>
              <a:spcAft>
                <a:spcPct val="0"/>
              </a:spcAft>
              <a:buClr>
                <a:srgbClr val="020CCD"/>
              </a:buClr>
              <a:buFont typeface="Wingdings" pitchFamily="2" charset="2"/>
              <a:buChar char="§"/>
              <a:defRPr sz="2600">
                <a:solidFill>
                  <a:schemeClr val="tx2"/>
                </a:solidFill>
                <a:latin typeface="+mn-lt"/>
              </a:defRPr>
            </a:lvl3pPr>
            <a:lvl4pPr marL="1820863" indent="-242888" algn="l" rtl="0" eaLnBrk="1" fontAlgn="base" hangingPunct="1">
              <a:spcBef>
                <a:spcPct val="20000"/>
              </a:spcBef>
              <a:spcAft>
                <a:spcPct val="0"/>
              </a:spcAft>
              <a:buClr>
                <a:srgbClr val="020CCD"/>
              </a:buClr>
              <a:buSzPct val="60000"/>
              <a:buFont typeface="Wingdings 2" pitchFamily="18" charset="2"/>
              <a:buChar char=""/>
              <a:defRPr sz="2000">
                <a:solidFill>
                  <a:schemeClr val="tx2"/>
                </a:solidFill>
                <a:latin typeface="+mn-lt"/>
              </a:defRPr>
            </a:lvl4pPr>
            <a:lvl5pPr marL="2289175" indent="-242888" algn="l" rtl="0" eaLnBrk="1" fontAlgn="base" hangingPunct="1">
              <a:spcBef>
                <a:spcPct val="20000"/>
              </a:spcBef>
              <a:spcAft>
                <a:spcPct val="0"/>
              </a:spcAft>
              <a:buClr>
                <a:srgbClr val="020CCD"/>
              </a:buClr>
              <a:buFont typeface="Wingdings" pitchFamily="2" charset="2"/>
              <a:buChar char="§"/>
              <a:defRPr sz="2000">
                <a:solidFill>
                  <a:schemeClr val="tx2"/>
                </a:solidFill>
                <a:latin typeface="+mn-lt"/>
              </a:defRPr>
            </a:lvl5pPr>
            <a:lvl6pPr marL="2682251" indent="-243841" algn="l" rtl="0" eaLnBrk="1" fontAlgn="base" hangingPunct="1">
              <a:spcBef>
                <a:spcPct val="20000"/>
              </a:spcBef>
              <a:spcAft>
                <a:spcPct val="0"/>
              </a:spcAft>
              <a:buFont typeface="Wingdings" pitchFamily="2" charset="2"/>
              <a:buChar char="§"/>
              <a:defRPr sz="2000">
                <a:solidFill>
                  <a:schemeClr val="tx1"/>
                </a:solidFill>
                <a:latin typeface="+mn-lt"/>
              </a:defRPr>
            </a:lvl6pPr>
            <a:lvl7pPr marL="3169934" indent="-243841" algn="l" rtl="0" eaLnBrk="1" fontAlgn="base" hangingPunct="1">
              <a:spcBef>
                <a:spcPct val="20000"/>
              </a:spcBef>
              <a:spcAft>
                <a:spcPct val="0"/>
              </a:spcAft>
              <a:buFont typeface="Wingdings" pitchFamily="2" charset="2"/>
              <a:buChar char="§"/>
              <a:defRPr sz="2000">
                <a:solidFill>
                  <a:schemeClr val="tx1"/>
                </a:solidFill>
                <a:latin typeface="+mn-lt"/>
              </a:defRPr>
            </a:lvl7pPr>
            <a:lvl8pPr marL="3657616" indent="-243841" algn="l" rtl="0" eaLnBrk="1" fontAlgn="base" hangingPunct="1">
              <a:spcBef>
                <a:spcPct val="20000"/>
              </a:spcBef>
              <a:spcAft>
                <a:spcPct val="0"/>
              </a:spcAft>
              <a:buFont typeface="Wingdings" pitchFamily="2" charset="2"/>
              <a:buChar char="§"/>
              <a:defRPr sz="2000">
                <a:solidFill>
                  <a:schemeClr val="tx1"/>
                </a:solidFill>
                <a:latin typeface="+mn-lt"/>
              </a:defRPr>
            </a:lvl8pPr>
            <a:lvl9pPr marL="4145299" indent="-243841" algn="l" rtl="0" eaLnBrk="1" fontAlgn="base" hangingPunct="1">
              <a:spcBef>
                <a:spcPct val="20000"/>
              </a:spcBef>
              <a:spcAft>
                <a:spcPct val="0"/>
              </a:spcAft>
              <a:buFont typeface="Wingdings" pitchFamily="2" charset="2"/>
              <a:buChar char="§"/>
              <a:defRPr sz="2000">
                <a:solidFill>
                  <a:schemeClr val="tx1"/>
                </a:solidFill>
                <a:latin typeface="+mn-lt"/>
              </a:defRPr>
            </a:lvl9pPr>
          </a:lstStyle>
          <a:p>
            <a:pPr>
              <a:spcAft>
                <a:spcPts val="1200"/>
              </a:spcAft>
              <a:buFont typeface="Courier New" panose="02070309020205020404" pitchFamily="49" charset="0"/>
              <a:buChar char="o"/>
            </a:pPr>
            <a:r>
              <a:rPr lang="en-US" sz="2800" dirty="0"/>
              <a:t>A Workspace is created once you complete the form</a:t>
            </a:r>
          </a:p>
          <a:p>
            <a:pPr>
              <a:buFont typeface="Courier New" panose="02070309020205020404" pitchFamily="49" charset="0"/>
              <a:buChar char="o"/>
            </a:pPr>
            <a:r>
              <a:rPr lang="en-US" sz="2800" dirty="0"/>
              <a:t>This is where you will: </a:t>
            </a:r>
          </a:p>
          <a:p>
            <a:pPr lvl="1">
              <a:buSzPct val="100000"/>
              <a:buFont typeface="Arial" panose="020B0604020202020204" pitchFamily="34" charset="0"/>
              <a:buChar char="•"/>
            </a:pPr>
            <a:r>
              <a:rPr lang="en-US" dirty="0"/>
              <a:t>Attach a scanned copy of the Description of Services and HR Approval</a:t>
            </a:r>
          </a:p>
          <a:p>
            <a:pPr lvl="1">
              <a:buSzPct val="100000"/>
              <a:buFont typeface="Arial" panose="020B0604020202020204" pitchFamily="34" charset="0"/>
              <a:buChar char="•"/>
            </a:pPr>
            <a:r>
              <a:rPr lang="en-US" dirty="0"/>
              <a:t>Define who the Financial Authority is</a:t>
            </a:r>
          </a:p>
          <a:p>
            <a:pPr lvl="1">
              <a:buSzPct val="100000"/>
              <a:buFont typeface="Arial" panose="020B0604020202020204" pitchFamily="34" charset="0"/>
              <a:buChar char="•"/>
            </a:pPr>
            <a:r>
              <a:rPr lang="en-US" dirty="0"/>
              <a:t>Define the Contract Contact</a:t>
            </a:r>
          </a:p>
          <a:p>
            <a:pPr lvl="1">
              <a:buSzPct val="100000"/>
              <a:buFont typeface="Arial" panose="020B0604020202020204" pitchFamily="34" charset="0"/>
              <a:buChar char="•"/>
            </a:pPr>
            <a:r>
              <a:rPr lang="en-US" dirty="0"/>
              <a:t>Review all information</a:t>
            </a:r>
          </a:p>
          <a:p>
            <a:pPr lvl="1">
              <a:buSzPct val="100000"/>
              <a:buFont typeface="Arial" panose="020B0604020202020204" pitchFamily="34" charset="0"/>
              <a:buChar char="•"/>
            </a:pPr>
            <a:r>
              <a:rPr lang="en-US" dirty="0"/>
              <a:t>Submit request to Purchasing Services</a:t>
            </a:r>
          </a:p>
          <a:p>
            <a:pPr lvl="1">
              <a:buClr>
                <a:srgbClr val="020CCE"/>
              </a:buClr>
              <a:buSzPct val="100000"/>
              <a:buFont typeface="Wingdings" panose="05000000000000000000" pitchFamily="2" charset="2"/>
              <a:buChar char="§"/>
            </a:pPr>
            <a:endParaRPr lang="en-US" dirty="0"/>
          </a:p>
        </p:txBody>
      </p:sp>
      <p:sp>
        <p:nvSpPr>
          <p:cNvPr id="11" name="Title 1"/>
          <p:cNvSpPr>
            <a:spLocks noGrp="1"/>
          </p:cNvSpPr>
          <p:nvPr>
            <p:ph type="title"/>
          </p:nvPr>
        </p:nvSpPr>
        <p:spPr>
          <a:xfrm>
            <a:off x="1525587" y="228600"/>
            <a:ext cx="8058362"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000" dirty="0"/>
              <a:t>Contract Request Form &amp; Workspace</a:t>
            </a:r>
          </a:p>
        </p:txBody>
      </p:sp>
    </p:spTree>
    <p:extLst>
      <p:ext uri="{BB962C8B-B14F-4D97-AF65-F5344CB8AC3E}">
        <p14:creationId xmlns:p14="http://schemas.microsoft.com/office/powerpoint/2010/main" val="23522799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756775" cy="5867400"/>
          </a:xfrm>
        </p:spPr>
        <p:txBody>
          <a:bodyPr/>
          <a:lstStyle/>
          <a:p>
            <a:pPr marL="628650" indent="-361950" algn="ctr">
              <a:spcAft>
                <a:spcPts val="600"/>
              </a:spcAft>
              <a:buNone/>
            </a:pPr>
            <a:r>
              <a:rPr lang="en-US" sz="2800" b="1" dirty="0"/>
              <a:t>EXERCISE 2</a:t>
            </a:r>
            <a:r>
              <a:rPr lang="en-US" sz="2800" b="1" dirty="0">
                <a:solidFill>
                  <a:srgbClr val="000000"/>
                </a:solidFill>
              </a:rPr>
              <a:t> – Creating a Contract Request </a:t>
            </a:r>
          </a:p>
          <a:p>
            <a:pPr marL="266700" indent="0">
              <a:spcAft>
                <a:spcPts val="600"/>
              </a:spcAft>
              <a:buNone/>
            </a:pPr>
            <a:r>
              <a:rPr lang="en-CA" sz="2400" dirty="0"/>
              <a:t>Your Faculty will be hosting multiple events that will include many community leaders. In order to ensure the safety of all participants AlliedBarton Security Services is being hired for the events.</a:t>
            </a:r>
          </a:p>
          <a:p>
            <a:pPr marL="266700" indent="0">
              <a:spcAft>
                <a:spcPts val="600"/>
              </a:spcAft>
              <a:buNone/>
            </a:pPr>
            <a:r>
              <a:rPr lang="en-CA" sz="2400" dirty="0"/>
              <a:t>The term of the agreement is September 30 to March 31. </a:t>
            </a:r>
          </a:p>
          <a:p>
            <a:pPr marL="266700" indent="0">
              <a:spcAft>
                <a:spcPts val="600"/>
              </a:spcAft>
              <a:buNone/>
            </a:pPr>
            <a:r>
              <a:rPr lang="en-CA" sz="2400" dirty="0"/>
              <a:t>The amount of the contract is not to exceed $500,000.00.</a:t>
            </a:r>
            <a:endParaRPr lang="en-US" sz="2400" dirty="0"/>
          </a:p>
          <a:p>
            <a:pPr marL="266700" indent="0">
              <a:spcAft>
                <a:spcPts val="600"/>
              </a:spcAft>
              <a:buNone/>
            </a:pPr>
            <a:r>
              <a:rPr lang="en-CA" sz="2400" dirty="0"/>
              <a:t>The number of guards required for each event will be determined as event registration is finalized. Invoices will vary based on the size of event and number of guards required.</a:t>
            </a:r>
          </a:p>
          <a:p>
            <a:pPr marL="266700" indent="0">
              <a:spcAft>
                <a:spcPts val="600"/>
              </a:spcAft>
              <a:buNone/>
            </a:pPr>
            <a:r>
              <a:rPr lang="en-CA" sz="2400" dirty="0"/>
              <a:t>Description of Services form has been completed and HR approval has been obtained.</a:t>
            </a:r>
          </a:p>
        </p:txBody>
      </p:sp>
      <p:sp>
        <p:nvSpPr>
          <p:cNvPr id="5" name="Title 1"/>
          <p:cNvSpPr>
            <a:spLocks noGrp="1"/>
          </p:cNvSpPr>
          <p:nvPr>
            <p:ph type="title"/>
          </p:nvPr>
        </p:nvSpPr>
        <p:spPr>
          <a:xfrm>
            <a:off x="2683113" y="243840"/>
            <a:ext cx="6748436"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200" dirty="0">
                <a:solidFill>
                  <a:srgbClr val="FFFFFF"/>
                </a:solidFill>
              </a:rPr>
              <a:t>Contract Request Exercise</a:t>
            </a:r>
          </a:p>
        </p:txBody>
      </p:sp>
    </p:spTree>
    <p:extLst>
      <p:ext uri="{BB962C8B-B14F-4D97-AF65-F5344CB8AC3E}">
        <p14:creationId xmlns:p14="http://schemas.microsoft.com/office/powerpoint/2010/main" val="16568988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187" y="1524000"/>
            <a:ext cx="8781098" cy="5218854"/>
          </a:xfrm>
          <a:prstGeom prst="rect">
            <a:avLst/>
          </a:prstGeom>
          <a:noFill/>
          <a:ln w="9525">
            <a:noFill/>
            <a:miter lim="800000"/>
            <a:headEnd/>
            <a:tailEnd/>
          </a:ln>
          <a:effectLst/>
        </p:spPr>
        <p:txBody>
          <a:bodyPr vert="horz" wrap="square" lIns="97536" tIns="48768" rIns="97536" bIns="48768" numCol="1" anchor="t" anchorCtr="0" compatLnSpc="1">
            <a:prstTxWarp prst="textNoShape">
              <a:avLst/>
            </a:prstTxWarp>
          </a:bodyPr>
          <a:lstStyle>
            <a:lvl1pPr marL="688975" indent="-365125" algn="l" rtl="0" eaLnBrk="1" fontAlgn="base" hangingPunct="1">
              <a:spcBef>
                <a:spcPct val="20000"/>
              </a:spcBef>
              <a:spcAft>
                <a:spcPct val="0"/>
              </a:spcAft>
              <a:buClr>
                <a:srgbClr val="6BC21C"/>
              </a:buClr>
              <a:buSzPct val="110000"/>
              <a:buFont typeface="Wingdings" pitchFamily="2" charset="2"/>
              <a:buChar char="§"/>
              <a:defRPr sz="3000">
                <a:solidFill>
                  <a:schemeClr val="tx2"/>
                </a:solidFill>
                <a:latin typeface="+mn-lt"/>
                <a:ea typeface="+mn-ea"/>
                <a:cs typeface="+mn-cs"/>
              </a:defRPr>
            </a:lvl1pPr>
            <a:lvl2pPr marL="963613" indent="-304800" algn="l" rtl="0" eaLnBrk="1" fontAlgn="base" hangingPunct="1">
              <a:spcBef>
                <a:spcPct val="20000"/>
              </a:spcBef>
              <a:spcAft>
                <a:spcPct val="0"/>
              </a:spcAft>
              <a:buClr>
                <a:srgbClr val="7DD503"/>
              </a:buClr>
              <a:buSzPct val="70000"/>
              <a:buFont typeface="Wingdings 2" pitchFamily="18" charset="2"/>
              <a:buChar char=""/>
              <a:defRPr sz="2800">
                <a:solidFill>
                  <a:schemeClr val="tx2"/>
                </a:solidFill>
                <a:latin typeface="+mn-lt"/>
              </a:defRPr>
            </a:lvl2pPr>
            <a:lvl3pPr marL="1371600" indent="-242888" algn="l" rtl="0" eaLnBrk="1" fontAlgn="base" hangingPunct="1">
              <a:spcBef>
                <a:spcPct val="20000"/>
              </a:spcBef>
              <a:spcAft>
                <a:spcPct val="0"/>
              </a:spcAft>
              <a:buClr>
                <a:srgbClr val="020CCD"/>
              </a:buClr>
              <a:buFont typeface="Wingdings" pitchFamily="2" charset="2"/>
              <a:buChar char="§"/>
              <a:defRPr sz="2600">
                <a:solidFill>
                  <a:schemeClr val="tx2"/>
                </a:solidFill>
                <a:latin typeface="+mn-lt"/>
              </a:defRPr>
            </a:lvl3pPr>
            <a:lvl4pPr marL="1820863" indent="-242888" algn="l" rtl="0" eaLnBrk="1" fontAlgn="base" hangingPunct="1">
              <a:spcBef>
                <a:spcPct val="20000"/>
              </a:spcBef>
              <a:spcAft>
                <a:spcPct val="0"/>
              </a:spcAft>
              <a:buClr>
                <a:srgbClr val="020CCD"/>
              </a:buClr>
              <a:buSzPct val="60000"/>
              <a:buFont typeface="Wingdings 2" pitchFamily="18" charset="2"/>
              <a:buChar char=""/>
              <a:defRPr sz="2000">
                <a:solidFill>
                  <a:schemeClr val="tx2"/>
                </a:solidFill>
                <a:latin typeface="+mn-lt"/>
              </a:defRPr>
            </a:lvl4pPr>
            <a:lvl5pPr marL="2289175" indent="-242888" algn="l" rtl="0" eaLnBrk="1" fontAlgn="base" hangingPunct="1">
              <a:spcBef>
                <a:spcPct val="20000"/>
              </a:spcBef>
              <a:spcAft>
                <a:spcPct val="0"/>
              </a:spcAft>
              <a:buClr>
                <a:srgbClr val="020CCD"/>
              </a:buClr>
              <a:buFont typeface="Wingdings" pitchFamily="2" charset="2"/>
              <a:buChar char="§"/>
              <a:defRPr sz="2000">
                <a:solidFill>
                  <a:schemeClr val="tx2"/>
                </a:solidFill>
                <a:latin typeface="+mn-lt"/>
              </a:defRPr>
            </a:lvl5pPr>
            <a:lvl6pPr marL="2682251" indent="-243841" algn="l" rtl="0" eaLnBrk="1" fontAlgn="base" hangingPunct="1">
              <a:spcBef>
                <a:spcPct val="20000"/>
              </a:spcBef>
              <a:spcAft>
                <a:spcPct val="0"/>
              </a:spcAft>
              <a:buFont typeface="Wingdings" pitchFamily="2" charset="2"/>
              <a:buChar char="§"/>
              <a:defRPr sz="2000">
                <a:solidFill>
                  <a:schemeClr val="tx1"/>
                </a:solidFill>
                <a:latin typeface="+mn-lt"/>
              </a:defRPr>
            </a:lvl6pPr>
            <a:lvl7pPr marL="3169934" indent="-243841" algn="l" rtl="0" eaLnBrk="1" fontAlgn="base" hangingPunct="1">
              <a:spcBef>
                <a:spcPct val="20000"/>
              </a:spcBef>
              <a:spcAft>
                <a:spcPct val="0"/>
              </a:spcAft>
              <a:buFont typeface="Wingdings" pitchFamily="2" charset="2"/>
              <a:buChar char="§"/>
              <a:defRPr sz="2000">
                <a:solidFill>
                  <a:schemeClr val="tx1"/>
                </a:solidFill>
                <a:latin typeface="+mn-lt"/>
              </a:defRPr>
            </a:lvl7pPr>
            <a:lvl8pPr marL="3657616" indent="-243841" algn="l" rtl="0" eaLnBrk="1" fontAlgn="base" hangingPunct="1">
              <a:spcBef>
                <a:spcPct val="20000"/>
              </a:spcBef>
              <a:spcAft>
                <a:spcPct val="0"/>
              </a:spcAft>
              <a:buFont typeface="Wingdings" pitchFamily="2" charset="2"/>
              <a:buChar char="§"/>
              <a:defRPr sz="2000">
                <a:solidFill>
                  <a:schemeClr val="tx1"/>
                </a:solidFill>
                <a:latin typeface="+mn-lt"/>
              </a:defRPr>
            </a:lvl8pPr>
            <a:lvl9pPr marL="4145299" indent="-243841" algn="l" rtl="0" eaLnBrk="1" fontAlgn="base" hangingPunct="1">
              <a:spcBef>
                <a:spcPct val="20000"/>
              </a:spcBef>
              <a:spcAft>
                <a:spcPct val="0"/>
              </a:spcAft>
              <a:buFont typeface="Wingdings" pitchFamily="2" charset="2"/>
              <a:buChar char="§"/>
              <a:defRPr sz="2000">
                <a:solidFill>
                  <a:schemeClr val="tx1"/>
                </a:solidFill>
                <a:latin typeface="+mn-lt"/>
              </a:defRPr>
            </a:lvl9pPr>
          </a:lstStyle>
          <a:p>
            <a:pPr>
              <a:buFont typeface="Courier New" panose="02070309020205020404" pitchFamily="49" charset="0"/>
              <a:buChar char="o"/>
            </a:pPr>
            <a:r>
              <a:rPr lang="en-US" sz="2800" dirty="0"/>
              <a:t>There is no approval by the financial authority on a Contract Request</a:t>
            </a:r>
          </a:p>
          <a:p>
            <a:pPr>
              <a:buFont typeface="Courier New" panose="02070309020205020404" pitchFamily="49" charset="0"/>
              <a:buChar char="o"/>
            </a:pPr>
            <a:r>
              <a:rPr lang="en-US" sz="2800" dirty="0"/>
              <a:t>Additional approvals &amp; review occur through the steps Purchasing Services manages</a:t>
            </a:r>
          </a:p>
          <a:p>
            <a:pPr marL="1128712" lvl="2" indent="0">
              <a:buNone/>
            </a:pPr>
            <a:endParaRPr lang="en-US" sz="2400" dirty="0"/>
          </a:p>
          <a:p>
            <a:pPr marL="1128712" lvl="2" indent="0">
              <a:buNone/>
            </a:pPr>
            <a:endParaRPr lang="en-US" sz="2400" dirty="0"/>
          </a:p>
          <a:p>
            <a:pPr marL="1128712" lvl="2" indent="0">
              <a:buNone/>
            </a:pPr>
            <a:endParaRPr lang="en-US" sz="2400" dirty="0"/>
          </a:p>
          <a:p>
            <a:pPr marL="1128712" lvl="2" indent="0">
              <a:buNone/>
            </a:pPr>
            <a:endParaRPr lang="en-US" sz="2400" dirty="0"/>
          </a:p>
          <a:p>
            <a:pPr marL="1128712" lvl="2" indent="0">
              <a:buNone/>
            </a:pPr>
            <a:endParaRPr lang="en-US" sz="2400" dirty="0"/>
          </a:p>
          <a:p>
            <a:endParaRPr lang="en-US" b="1" dirty="0"/>
          </a:p>
        </p:txBody>
      </p:sp>
      <p:sp>
        <p:nvSpPr>
          <p:cNvPr id="8" name="Title 1"/>
          <p:cNvSpPr>
            <a:spLocks noGrp="1"/>
          </p:cNvSpPr>
          <p:nvPr>
            <p:ph type="title"/>
          </p:nvPr>
        </p:nvSpPr>
        <p:spPr>
          <a:xfrm>
            <a:off x="2683113" y="243840"/>
            <a:ext cx="6748436"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200" dirty="0">
                <a:solidFill>
                  <a:srgbClr val="FFFFFF"/>
                </a:solidFill>
              </a:rPr>
              <a:t>Contract Set-up</a:t>
            </a:r>
          </a:p>
        </p:txBody>
      </p:sp>
      <p:pic>
        <p:nvPicPr>
          <p:cNvPr id="2" name="Picture 1"/>
          <p:cNvPicPr>
            <a:picLocks noChangeAspect="1"/>
          </p:cNvPicPr>
          <p:nvPr/>
        </p:nvPicPr>
        <p:blipFill>
          <a:blip r:embed="rId3"/>
          <a:stretch>
            <a:fillRect/>
          </a:stretch>
        </p:blipFill>
        <p:spPr>
          <a:xfrm>
            <a:off x="1344136" y="3352800"/>
            <a:ext cx="7315200" cy="3962400"/>
          </a:xfrm>
          <a:prstGeom prst="rect">
            <a:avLst/>
          </a:prstGeom>
        </p:spPr>
      </p:pic>
      <p:sp>
        <p:nvSpPr>
          <p:cNvPr id="7" name="Rounded Rectangle 6"/>
          <p:cNvSpPr>
            <a:spLocks/>
          </p:cNvSpPr>
          <p:nvPr/>
        </p:nvSpPr>
        <p:spPr>
          <a:xfrm>
            <a:off x="1525587" y="6096000"/>
            <a:ext cx="4267200" cy="914400"/>
          </a:xfrm>
          <a:prstGeom prst="roundRect">
            <a:avLst/>
          </a:prstGeom>
          <a:noFill/>
          <a:ln w="38100" cap="flat" cmpd="sng" algn="ctr">
            <a:solidFill>
              <a:srgbClr val="7DD50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Tree>
    <p:extLst>
      <p:ext uri="{BB962C8B-B14F-4D97-AF65-F5344CB8AC3E}">
        <p14:creationId xmlns:p14="http://schemas.microsoft.com/office/powerpoint/2010/main" val="39273370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756775" cy="5562600"/>
          </a:xfrm>
        </p:spPr>
        <p:txBody>
          <a:bodyPr/>
          <a:lstStyle/>
          <a:p>
            <a:pPr marL="781050" lvl="1" indent="-457200">
              <a:buClr>
                <a:srgbClr val="6BC21C"/>
              </a:buClr>
              <a:buSzPct val="110000"/>
              <a:buFont typeface="Courier New" panose="02070309020205020404" pitchFamily="49" charset="0"/>
              <a:buChar char="o"/>
            </a:pPr>
            <a:r>
              <a:rPr lang="en-CA" dirty="0">
                <a:ea typeface="+mn-ea"/>
                <a:cs typeface="+mn-cs"/>
              </a:rPr>
              <a:t>Purchasing Services will review your request and will initiate the Contract process </a:t>
            </a:r>
          </a:p>
          <a:p>
            <a:pPr marL="781050" lvl="1" indent="-457200">
              <a:buClr>
                <a:srgbClr val="6BC21C"/>
              </a:buClr>
              <a:buSzPct val="110000"/>
              <a:buFont typeface="Courier New" panose="02070309020205020404" pitchFamily="49" charset="0"/>
              <a:buChar char="o"/>
            </a:pPr>
            <a:r>
              <a:rPr lang="en-CA" dirty="0">
                <a:ea typeface="+mn-ea"/>
                <a:cs typeface="+mn-cs"/>
              </a:rPr>
              <a:t>When the workspace is complete, Purchasing creates a </a:t>
            </a:r>
            <a:r>
              <a:rPr lang="en-CA" b="1" dirty="0">
                <a:ea typeface="+mn-ea"/>
                <a:cs typeface="+mn-cs"/>
              </a:rPr>
              <a:t>Contract Terms </a:t>
            </a:r>
            <a:r>
              <a:rPr lang="en-CA" dirty="0">
                <a:ea typeface="+mn-ea"/>
                <a:cs typeface="+mn-cs"/>
              </a:rPr>
              <a:t>document</a:t>
            </a:r>
            <a:endParaRPr lang="en-CA" sz="2600" kern="1200" dirty="0"/>
          </a:p>
          <a:p>
            <a:pPr lvl="1">
              <a:spcAft>
                <a:spcPts val="600"/>
              </a:spcAft>
              <a:buSzPct val="80000"/>
              <a:buFont typeface="Arial" panose="020B0604020202020204" pitchFamily="34" charset="0"/>
              <a:buChar char="•"/>
            </a:pPr>
            <a:r>
              <a:rPr lang="en-CA" sz="2600" kern="1200" dirty="0"/>
              <a:t>These documents begin with a </a:t>
            </a:r>
            <a:r>
              <a:rPr lang="en-CA" sz="2600" b="1" kern="1200" dirty="0"/>
              <a:t>C</a:t>
            </a:r>
            <a:r>
              <a:rPr lang="en-CA" sz="2600" kern="1200" dirty="0"/>
              <a:t> followed by a numeric    </a:t>
            </a:r>
            <a:r>
              <a:rPr lang="en-CA" sz="2600" i="1" kern="1200" dirty="0"/>
              <a:t>e.g. C34509</a:t>
            </a:r>
          </a:p>
          <a:p>
            <a:pPr lvl="1">
              <a:spcAft>
                <a:spcPts val="600"/>
              </a:spcAft>
              <a:buSzPct val="80000"/>
              <a:buFont typeface="Arial" panose="020B0604020202020204" pitchFamily="34" charset="0"/>
              <a:buChar char="•"/>
            </a:pPr>
            <a:r>
              <a:rPr lang="en-CA" sz="2600" kern="1200" dirty="0"/>
              <a:t>The Contract Terms document is sent to the supplier</a:t>
            </a:r>
          </a:p>
          <a:p>
            <a:pPr lvl="1">
              <a:spcAft>
                <a:spcPts val="600"/>
              </a:spcAft>
              <a:buSzPct val="80000"/>
              <a:buFont typeface="Arial" panose="020B0604020202020204" pitchFamily="34" charset="0"/>
              <a:buChar char="•"/>
            </a:pPr>
            <a:r>
              <a:rPr lang="en-CA" sz="2600" kern="1200" dirty="0"/>
              <a:t>Commitments &amp; invoices are applied to the Contract Terms document</a:t>
            </a:r>
            <a:endParaRPr lang="en-US" dirty="0"/>
          </a:p>
        </p:txBody>
      </p:sp>
      <p:sp>
        <p:nvSpPr>
          <p:cNvPr id="5" name="Title 1"/>
          <p:cNvSpPr>
            <a:spLocks noGrp="1"/>
          </p:cNvSpPr>
          <p:nvPr>
            <p:ph type="title"/>
          </p:nvPr>
        </p:nvSpPr>
        <p:spPr>
          <a:xfrm>
            <a:off x="2683113" y="243840"/>
            <a:ext cx="6748436" cy="568960"/>
          </a:xfrm>
        </p:spPr>
        <p:txBody>
          <a:bodyPr/>
          <a:lstStyle/>
          <a:p>
            <a:r>
              <a:rPr lang="en-US" sz="3200" dirty="0"/>
              <a:t>Contract Set-up</a:t>
            </a:r>
          </a:p>
        </p:txBody>
      </p:sp>
    </p:spTree>
    <p:extLst>
      <p:ext uri="{BB962C8B-B14F-4D97-AF65-F5344CB8AC3E}">
        <p14:creationId xmlns:p14="http://schemas.microsoft.com/office/powerpoint/2010/main" val="2283825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87" y="1563469"/>
            <a:ext cx="9448800" cy="954107"/>
          </a:xfrm>
          <a:prstGeom prst="rect">
            <a:avLst/>
          </a:prstGeom>
        </p:spPr>
        <p:txBody>
          <a:bodyPr wrap="square">
            <a:spAutoFit/>
          </a:bodyPr>
          <a:lstStyle/>
          <a:p>
            <a:pPr lvl="0" defTabSz="914400" fontAlgn="base">
              <a:spcBef>
                <a:spcPts val="600"/>
              </a:spcBef>
              <a:spcAft>
                <a:spcPts val="600"/>
              </a:spcAft>
              <a:buClr>
                <a:srgbClr val="7DD503"/>
              </a:buClr>
              <a:buSzPct val="110000"/>
            </a:pPr>
            <a:r>
              <a:rPr lang="en-US" sz="2800" kern="0" dirty="0">
                <a:solidFill>
                  <a:srgbClr val="000000"/>
                </a:solidFill>
              </a:rPr>
              <a:t>Contracts displayed in FAST will refer to the BANNER Encumbrance #, the Contract ID from EPIC</a:t>
            </a:r>
          </a:p>
        </p:txBody>
      </p:sp>
      <p:sp>
        <p:nvSpPr>
          <p:cNvPr id="5" name="Rectangle 4"/>
          <p:cNvSpPr/>
          <p:nvPr/>
        </p:nvSpPr>
        <p:spPr>
          <a:xfrm>
            <a:off x="153987" y="5867400"/>
            <a:ext cx="9448800" cy="892552"/>
          </a:xfrm>
          <a:prstGeom prst="rect">
            <a:avLst/>
          </a:prstGeom>
        </p:spPr>
        <p:txBody>
          <a:bodyPr wrap="square">
            <a:spAutoFit/>
          </a:bodyPr>
          <a:lstStyle/>
          <a:p>
            <a:pPr marL="457200" indent="-457200" defTabSz="914400" fontAlgn="base">
              <a:spcBef>
                <a:spcPts val="600"/>
              </a:spcBef>
              <a:spcAft>
                <a:spcPts val="600"/>
              </a:spcAft>
              <a:buClr>
                <a:srgbClr val="7DD503"/>
              </a:buClr>
              <a:buSzPct val="110000"/>
              <a:buFont typeface="Courier New" panose="02070309020205020404" pitchFamily="49" charset="0"/>
              <a:buChar char="o"/>
            </a:pPr>
            <a:r>
              <a:rPr lang="en-US" sz="2600" kern="0" dirty="0">
                <a:solidFill>
                  <a:srgbClr val="000000"/>
                </a:solidFill>
              </a:rPr>
              <a:t>To obtain additional information on the Contract and related invoicing = use the report in EPIC</a:t>
            </a:r>
          </a:p>
        </p:txBody>
      </p:sp>
      <p:sp>
        <p:nvSpPr>
          <p:cNvPr id="11" name="Title 1"/>
          <p:cNvSpPr>
            <a:spLocks noGrp="1"/>
          </p:cNvSpPr>
          <p:nvPr>
            <p:ph type="title"/>
          </p:nvPr>
        </p:nvSpPr>
        <p:spPr>
          <a:xfrm>
            <a:off x="2683113" y="243840"/>
            <a:ext cx="6748436" cy="568960"/>
          </a:xfrm>
        </p:spPr>
        <p:txBody>
          <a:bodyPr/>
          <a:lstStyle/>
          <a:p>
            <a:r>
              <a:rPr lang="en-US" sz="3400" dirty="0">
                <a:solidFill>
                  <a:srgbClr val="FFFFFF"/>
                </a:solidFill>
              </a:rPr>
              <a:t>EPIC and Financial Systems</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45" y="2856132"/>
            <a:ext cx="8919884" cy="301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3354387" y="4419600"/>
            <a:ext cx="3048000" cy="381000"/>
          </a:xfrm>
          <a:prstGeom prst="roundRect">
            <a:avLst/>
          </a:prstGeom>
          <a:noFill/>
          <a:ln>
            <a:solidFill>
              <a:srgbClr val="7DD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465602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587" y="228600"/>
            <a:ext cx="6748436" cy="568960"/>
          </a:xfrm>
        </p:spPr>
        <p:txBody>
          <a:bodyPr/>
          <a:lstStyle/>
          <a:p>
            <a:r>
              <a:rPr lang="en-US" sz="3200" dirty="0">
                <a:solidFill>
                  <a:srgbClr val="FFFFFF"/>
                </a:solidFill>
              </a:rPr>
              <a:t>Managing Contract Requests &amp; Contracts</a:t>
            </a:r>
          </a:p>
        </p:txBody>
      </p:sp>
      <p:sp>
        <p:nvSpPr>
          <p:cNvPr id="3" name="Content Placeholder 2"/>
          <p:cNvSpPr>
            <a:spLocks noGrp="1"/>
          </p:cNvSpPr>
          <p:nvPr>
            <p:ph idx="1"/>
          </p:nvPr>
        </p:nvSpPr>
        <p:spPr>
          <a:xfrm>
            <a:off x="306388" y="1676400"/>
            <a:ext cx="9296400" cy="5410200"/>
          </a:xfrm>
        </p:spPr>
        <p:txBody>
          <a:bodyPr/>
          <a:lstStyle/>
          <a:p>
            <a:pPr marL="266700" indent="0">
              <a:spcAft>
                <a:spcPts val="0"/>
              </a:spcAft>
              <a:buNone/>
            </a:pPr>
            <a:r>
              <a:rPr lang="en-US" sz="2800" b="1" dirty="0"/>
              <a:t>Editing</a:t>
            </a:r>
          </a:p>
          <a:p>
            <a:pPr marL="723900" indent="-457200">
              <a:spcAft>
                <a:spcPts val="600"/>
              </a:spcAft>
              <a:buFont typeface="Courier New" panose="02070309020205020404" pitchFamily="49" charset="0"/>
              <a:buChar char="o"/>
            </a:pPr>
            <a:r>
              <a:rPr lang="en-US" sz="2800" dirty="0"/>
              <a:t>You can </a:t>
            </a:r>
            <a:r>
              <a:rPr lang="en-US" sz="2800" b="1" dirty="0">
                <a:solidFill>
                  <a:srgbClr val="7DD503"/>
                </a:solidFill>
              </a:rPr>
              <a:t>edit</a:t>
            </a:r>
            <a:r>
              <a:rPr lang="en-US" sz="2800" dirty="0"/>
              <a:t> any of the contract request content while it is still in any of the approval processes.</a:t>
            </a:r>
          </a:p>
          <a:p>
            <a:pPr marL="266700" indent="0">
              <a:spcAft>
                <a:spcPts val="0"/>
              </a:spcAft>
              <a:buNone/>
            </a:pPr>
            <a:r>
              <a:rPr lang="en-US" sz="2800" b="1" dirty="0"/>
              <a:t>Withdrawing</a:t>
            </a:r>
            <a:endParaRPr lang="en-US" sz="2800" dirty="0"/>
          </a:p>
          <a:p>
            <a:pPr marL="723900" indent="-457200">
              <a:spcAft>
                <a:spcPts val="600"/>
              </a:spcAft>
              <a:buFont typeface="Courier New" panose="02070309020205020404" pitchFamily="49" charset="0"/>
              <a:buChar char="o"/>
            </a:pPr>
            <a:r>
              <a:rPr lang="en-US" sz="2800" dirty="0"/>
              <a:t>You can </a:t>
            </a:r>
            <a:r>
              <a:rPr lang="en-US" sz="2800" b="1" dirty="0">
                <a:solidFill>
                  <a:srgbClr val="7DD503"/>
                </a:solidFill>
              </a:rPr>
              <a:t>withdraw</a:t>
            </a:r>
            <a:r>
              <a:rPr lang="en-US" sz="2800" dirty="0"/>
              <a:t> an approval before it is complete.</a:t>
            </a:r>
          </a:p>
          <a:p>
            <a:pPr marL="266700" indent="0">
              <a:spcAft>
                <a:spcPts val="0"/>
              </a:spcAft>
              <a:buNone/>
            </a:pPr>
            <a:r>
              <a:rPr lang="en-US" sz="2800" b="1" dirty="0"/>
              <a:t>Closing a Contract Request</a:t>
            </a:r>
          </a:p>
          <a:p>
            <a:pPr marL="723900" indent="-457200">
              <a:spcAft>
                <a:spcPts val="600"/>
              </a:spcAft>
              <a:buFont typeface="Courier New" panose="02070309020205020404" pitchFamily="49" charset="0"/>
              <a:buChar char="o"/>
            </a:pPr>
            <a:r>
              <a:rPr lang="en-US" sz="2800" dirty="0"/>
              <a:t>You can </a:t>
            </a:r>
            <a:r>
              <a:rPr lang="en-US" sz="2800" b="1" dirty="0">
                <a:solidFill>
                  <a:srgbClr val="7DD503"/>
                </a:solidFill>
              </a:rPr>
              <a:t>close</a:t>
            </a:r>
            <a:r>
              <a:rPr lang="en-US" sz="2800" dirty="0"/>
              <a:t> a request before is fully approved.</a:t>
            </a:r>
          </a:p>
          <a:p>
            <a:pPr marL="998538" lvl="1" indent="-457200">
              <a:spcAft>
                <a:spcPts val="600"/>
              </a:spcAft>
              <a:buFont typeface="Arial" panose="020B0604020202020204" pitchFamily="34" charset="0"/>
              <a:buChar char="•"/>
            </a:pPr>
            <a:r>
              <a:rPr lang="en-US" sz="2600" dirty="0">
                <a:solidFill>
                  <a:srgbClr val="000000"/>
                </a:solidFill>
              </a:rPr>
              <a:t>If the task is still listed as </a:t>
            </a:r>
            <a:r>
              <a:rPr lang="en-US" sz="2600" i="1" dirty="0">
                <a:solidFill>
                  <a:srgbClr val="000000"/>
                </a:solidFill>
              </a:rPr>
              <a:t>In Approval </a:t>
            </a:r>
            <a:r>
              <a:rPr lang="en-US" sz="2600" dirty="0">
                <a:solidFill>
                  <a:srgbClr val="000000"/>
                </a:solidFill>
              </a:rPr>
              <a:t>or </a:t>
            </a:r>
            <a:r>
              <a:rPr lang="en-US" sz="2600" i="1" dirty="0">
                <a:solidFill>
                  <a:srgbClr val="000000"/>
                </a:solidFill>
              </a:rPr>
              <a:t>Draft</a:t>
            </a:r>
            <a:r>
              <a:rPr lang="en-US" sz="2600" dirty="0">
                <a:solidFill>
                  <a:srgbClr val="000000"/>
                </a:solidFill>
              </a:rPr>
              <a:t> then the close function can be used</a:t>
            </a:r>
          </a:p>
          <a:p>
            <a:pPr marL="723900" indent="-457200">
              <a:spcAft>
                <a:spcPts val="600"/>
              </a:spcAft>
              <a:buFont typeface="Courier New" panose="02070309020205020404" pitchFamily="49" charset="0"/>
              <a:buChar char="o"/>
            </a:pPr>
            <a:r>
              <a:rPr lang="en-US" sz="2800" dirty="0"/>
              <a:t>A fully approved request cannot be edited, withdrawn or closed</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87" y="1371600"/>
            <a:ext cx="9296400" cy="5715000"/>
          </a:xfrm>
        </p:spPr>
        <p:txBody>
          <a:bodyPr/>
          <a:lstStyle/>
          <a:p>
            <a:pPr marL="723900" indent="-457200">
              <a:spcAft>
                <a:spcPts val="0"/>
              </a:spcAft>
              <a:buFont typeface="Courier New" panose="02070309020205020404" pitchFamily="49" charset="0"/>
              <a:buChar char="o"/>
            </a:pPr>
            <a:r>
              <a:rPr lang="en-US" sz="2700" dirty="0"/>
              <a:t>Locate your request for AlliedBarton Security Services</a:t>
            </a:r>
          </a:p>
          <a:p>
            <a:pPr marL="266700" indent="0">
              <a:spcAft>
                <a:spcPts val="0"/>
              </a:spcAft>
              <a:buNone/>
            </a:pPr>
            <a:r>
              <a:rPr lang="en-US" sz="2700" b="1" dirty="0"/>
              <a:t>Edit</a:t>
            </a:r>
          </a:p>
          <a:p>
            <a:pPr marL="998538" lvl="1" indent="-457200">
              <a:spcBef>
                <a:spcPts val="0"/>
              </a:spcBef>
              <a:spcAft>
                <a:spcPts val="600"/>
              </a:spcAft>
              <a:buSzPct val="100000"/>
              <a:buFont typeface="Arial" panose="020B0604020202020204" pitchFamily="34" charset="0"/>
              <a:buChar char="•"/>
            </a:pPr>
            <a:r>
              <a:rPr lang="en-US" sz="2600" dirty="0"/>
              <a:t>Change the FOP to 307899-340400-2200</a:t>
            </a:r>
          </a:p>
          <a:p>
            <a:pPr marL="1641475" lvl="4" indent="-457200">
              <a:spcBef>
                <a:spcPts val="0"/>
              </a:spcBef>
              <a:spcAft>
                <a:spcPts val="600"/>
              </a:spcAft>
              <a:buClr>
                <a:srgbClr val="6BC21C"/>
              </a:buClr>
              <a:buSzPct val="70000"/>
              <a:buFont typeface="Courier New" panose="02070309020205020404" pitchFamily="49" charset="0"/>
              <a:buChar char="o"/>
            </a:pPr>
            <a:r>
              <a:rPr lang="en-US" sz="2200" b="1" i="1" dirty="0">
                <a:ea typeface="+mn-ea"/>
                <a:cs typeface="+mn-cs"/>
              </a:rPr>
              <a:t>Hint    Edit the Contract Attributes</a:t>
            </a:r>
          </a:p>
          <a:p>
            <a:pPr marL="998538" lvl="1" indent="-457200">
              <a:spcBef>
                <a:spcPts val="0"/>
              </a:spcBef>
              <a:spcAft>
                <a:spcPts val="600"/>
              </a:spcAft>
              <a:buSzPct val="100000"/>
              <a:buFont typeface="Arial" panose="020B0604020202020204" pitchFamily="34" charset="0"/>
              <a:buChar char="•"/>
            </a:pPr>
            <a:r>
              <a:rPr lang="en-US" sz="2600" dirty="0"/>
              <a:t>Change the Title </a:t>
            </a:r>
          </a:p>
          <a:p>
            <a:pPr marL="1641475" lvl="4" indent="-457200">
              <a:spcBef>
                <a:spcPts val="0"/>
              </a:spcBef>
              <a:spcAft>
                <a:spcPts val="600"/>
              </a:spcAft>
              <a:buClr>
                <a:srgbClr val="6BC21C"/>
              </a:buClr>
              <a:buSzPct val="70000"/>
              <a:buFont typeface="Courier New" panose="02070309020205020404" pitchFamily="49" charset="0"/>
              <a:buChar char="o"/>
            </a:pPr>
            <a:r>
              <a:rPr lang="en-US" sz="2600" b="1" i="1" dirty="0">
                <a:ea typeface="+mn-ea"/>
                <a:cs typeface="+mn-cs"/>
              </a:rPr>
              <a:t>	</a:t>
            </a:r>
            <a:r>
              <a:rPr lang="en-US" sz="2200" b="1" i="1" dirty="0">
                <a:ea typeface="+mn-ea"/>
                <a:cs typeface="+mn-cs"/>
              </a:rPr>
              <a:t>Hint    Edit the Overview</a:t>
            </a:r>
          </a:p>
          <a:p>
            <a:pPr marL="266700" indent="0">
              <a:spcAft>
                <a:spcPts val="0"/>
              </a:spcAft>
              <a:buNone/>
            </a:pPr>
            <a:r>
              <a:rPr lang="en-US" sz="2700" b="1" dirty="0"/>
              <a:t>Withdraw</a:t>
            </a:r>
            <a:endParaRPr lang="en-US" sz="2700" dirty="0"/>
          </a:p>
          <a:p>
            <a:pPr marL="998538" lvl="1" indent="-457200">
              <a:spcBef>
                <a:spcPts val="0"/>
              </a:spcBef>
              <a:spcAft>
                <a:spcPts val="600"/>
              </a:spcAft>
              <a:buSzPct val="100000"/>
              <a:buFont typeface="Arial" panose="020B0604020202020204" pitchFamily="34" charset="0"/>
              <a:buChar char="•"/>
            </a:pPr>
            <a:r>
              <a:rPr lang="en-US" sz="2600" dirty="0"/>
              <a:t>Withdraw the Purchasing Approval </a:t>
            </a:r>
          </a:p>
          <a:p>
            <a:pPr marL="1641475" lvl="4" indent="-457200">
              <a:spcBef>
                <a:spcPts val="0"/>
              </a:spcBef>
              <a:spcAft>
                <a:spcPts val="600"/>
              </a:spcAft>
              <a:buClr>
                <a:srgbClr val="6BC21C"/>
              </a:buClr>
              <a:buSzPct val="70000"/>
              <a:buFont typeface="Courier New" panose="02070309020205020404" pitchFamily="49" charset="0"/>
              <a:buChar char="o"/>
            </a:pPr>
            <a:r>
              <a:rPr lang="en-US" sz="2600" b="1" i="1" dirty="0">
                <a:ea typeface="+mn-ea"/>
                <a:cs typeface="+mn-cs"/>
              </a:rPr>
              <a:t>	</a:t>
            </a:r>
            <a:r>
              <a:rPr lang="en-US" sz="2200" b="1" i="1" dirty="0">
                <a:ea typeface="+mn-ea"/>
                <a:cs typeface="+mn-cs"/>
              </a:rPr>
              <a:t>Hint    This is a pending task</a:t>
            </a:r>
          </a:p>
          <a:p>
            <a:pPr marL="266700" indent="0">
              <a:spcAft>
                <a:spcPts val="0"/>
              </a:spcAft>
              <a:buNone/>
            </a:pPr>
            <a:r>
              <a:rPr lang="en-US" sz="2700" b="1" dirty="0"/>
              <a:t>Close</a:t>
            </a:r>
          </a:p>
          <a:p>
            <a:pPr marL="998538" lvl="1" indent="-457200">
              <a:spcBef>
                <a:spcPts val="0"/>
              </a:spcBef>
              <a:spcAft>
                <a:spcPts val="600"/>
              </a:spcAft>
              <a:buSzPct val="100000"/>
              <a:buFont typeface="Arial" panose="020B0604020202020204" pitchFamily="34" charset="0"/>
              <a:buChar char="•"/>
            </a:pPr>
            <a:r>
              <a:rPr lang="en-US" sz="2600" dirty="0"/>
              <a:t>Close the request</a:t>
            </a:r>
          </a:p>
          <a:p>
            <a:pPr marL="1641475" lvl="4" indent="-457200">
              <a:spcBef>
                <a:spcPts val="0"/>
              </a:spcBef>
              <a:spcAft>
                <a:spcPts val="600"/>
              </a:spcAft>
              <a:buClr>
                <a:srgbClr val="6BC21C"/>
              </a:buClr>
              <a:buSzPct val="70000"/>
              <a:buFont typeface="Courier New" panose="02070309020205020404" pitchFamily="49" charset="0"/>
              <a:buChar char="o"/>
            </a:pPr>
            <a:r>
              <a:rPr lang="en-US" sz="2600" b="1" i="1" dirty="0"/>
              <a:t>	</a:t>
            </a:r>
            <a:r>
              <a:rPr lang="en-US" sz="2200" b="1" i="1" dirty="0">
                <a:ea typeface="+mn-ea"/>
                <a:cs typeface="+mn-cs"/>
              </a:rPr>
              <a:t>Hint    Edit the Overview tab</a:t>
            </a:r>
          </a:p>
        </p:txBody>
      </p:sp>
      <p:sp>
        <p:nvSpPr>
          <p:cNvPr id="5" name="Title 1"/>
          <p:cNvSpPr>
            <a:spLocks noGrp="1"/>
          </p:cNvSpPr>
          <p:nvPr>
            <p:ph type="title"/>
          </p:nvPr>
        </p:nvSpPr>
        <p:spPr>
          <a:xfrm>
            <a:off x="2683113" y="243840"/>
            <a:ext cx="6748436"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200" dirty="0">
                <a:solidFill>
                  <a:srgbClr val="FFFFFF"/>
                </a:solidFill>
              </a:rPr>
              <a:t>Contract Request Exercise</a:t>
            </a:r>
          </a:p>
        </p:txBody>
      </p:sp>
    </p:spTree>
    <p:extLst>
      <p:ext uri="{BB962C8B-B14F-4D97-AF65-F5344CB8AC3E}">
        <p14:creationId xmlns:p14="http://schemas.microsoft.com/office/powerpoint/2010/main" val="1886554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Definitions</a:t>
            </a:r>
          </a:p>
        </p:txBody>
      </p:sp>
      <p:sp>
        <p:nvSpPr>
          <p:cNvPr id="5" name="Content Placeholder 4"/>
          <p:cNvSpPr>
            <a:spLocks noGrp="1"/>
          </p:cNvSpPr>
          <p:nvPr>
            <p:ph idx="1"/>
          </p:nvPr>
        </p:nvSpPr>
        <p:spPr>
          <a:xfrm>
            <a:off x="0" y="1752600"/>
            <a:ext cx="9602787" cy="5257800"/>
          </a:xfrm>
        </p:spPr>
        <p:txBody>
          <a:bodyPr/>
          <a:lstStyle/>
          <a:p>
            <a:pPr marL="323850" indent="0">
              <a:spcAft>
                <a:spcPts val="1200"/>
              </a:spcAft>
              <a:buNone/>
            </a:pPr>
            <a:r>
              <a:rPr lang="en-US" b="1" dirty="0"/>
              <a:t>What is a Contract Request?</a:t>
            </a:r>
          </a:p>
          <a:p>
            <a:pPr lvl="1">
              <a:spcAft>
                <a:spcPts val="600"/>
              </a:spcAft>
              <a:buSzPct val="90000"/>
              <a:buFont typeface="Courier New" panose="02070309020205020404" pitchFamily="49" charset="0"/>
              <a:buChar char="o"/>
            </a:pPr>
            <a:r>
              <a:rPr lang="en-CA" kern="1200" dirty="0"/>
              <a:t>A form used to initiate the creation of a contractual agreement in EPIC that is completed by the Purchasing Services department</a:t>
            </a:r>
          </a:p>
          <a:p>
            <a:pPr lvl="1">
              <a:spcAft>
                <a:spcPts val="600"/>
              </a:spcAft>
              <a:buSzPct val="90000"/>
              <a:buFont typeface="Courier New" panose="02070309020205020404" pitchFamily="49" charset="0"/>
              <a:buChar char="o"/>
            </a:pPr>
            <a:r>
              <a:rPr lang="en-CA" kern="1200" dirty="0"/>
              <a:t>Used when there is an agreement between the University and a Supplier with anticipated variables</a:t>
            </a:r>
          </a:p>
          <a:p>
            <a:pPr lvl="2">
              <a:spcAft>
                <a:spcPts val="600"/>
              </a:spcAft>
              <a:buSzPct val="90000"/>
              <a:buFont typeface="Arial" panose="020B0604020202020204" pitchFamily="34" charset="0"/>
              <a:buChar char="•"/>
            </a:pPr>
            <a:r>
              <a:rPr lang="en-CA" sz="2800" kern="1200" dirty="0"/>
              <a:t>Price</a:t>
            </a:r>
          </a:p>
          <a:p>
            <a:pPr lvl="2">
              <a:spcAft>
                <a:spcPts val="600"/>
              </a:spcAft>
              <a:buSzPct val="90000"/>
              <a:buFont typeface="Arial" panose="020B0604020202020204" pitchFamily="34" charset="0"/>
              <a:buChar char="•"/>
            </a:pPr>
            <a:r>
              <a:rPr lang="en-CA" sz="2800" kern="1200" dirty="0"/>
              <a:t>Quantity</a:t>
            </a:r>
          </a:p>
          <a:p>
            <a:pPr lvl="2">
              <a:spcAft>
                <a:spcPts val="600"/>
              </a:spcAft>
              <a:buSzPct val="90000"/>
              <a:buFont typeface="Arial" panose="020B0604020202020204" pitchFamily="34" charset="0"/>
              <a:buChar char="•"/>
            </a:pPr>
            <a:r>
              <a:rPr lang="en-CA" sz="2800" kern="1200" dirty="0"/>
              <a:t>Scope of Work</a:t>
            </a:r>
          </a:p>
          <a:p>
            <a:pPr lvl="2">
              <a:spcAft>
                <a:spcPts val="600"/>
              </a:spcAft>
              <a:buSzPct val="90000"/>
              <a:buFont typeface="Arial" panose="020B0604020202020204" pitchFamily="34" charset="0"/>
              <a:buChar char="•"/>
            </a:pPr>
            <a:r>
              <a:rPr lang="en-CA" sz="2800" kern="1200" dirty="0"/>
              <a:t>Term</a:t>
            </a:r>
          </a:p>
          <a:p>
            <a:pPr lvl="1">
              <a:spcAft>
                <a:spcPts val="600"/>
              </a:spcAft>
              <a:buSzPct val="90000"/>
              <a:buFont typeface="Courier New" panose="02070309020205020404" pitchFamily="49" charset="0"/>
              <a:buChar char="o"/>
            </a:pPr>
            <a:endParaRPr lang="en-CA" kern="1200" dirty="0"/>
          </a:p>
        </p:txBody>
      </p:sp>
    </p:spTree>
    <p:extLst>
      <p:ext uri="{BB962C8B-B14F-4D97-AF65-F5344CB8AC3E}">
        <p14:creationId xmlns:p14="http://schemas.microsoft.com/office/powerpoint/2010/main" val="40357460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FF"/>
                </a:solidFill>
              </a:rPr>
              <a:t>Managing Contract Requests &amp; Contracts</a:t>
            </a:r>
            <a:endParaRPr lang="en-US" sz="3200" dirty="0"/>
          </a:p>
        </p:txBody>
      </p:sp>
      <p:sp>
        <p:nvSpPr>
          <p:cNvPr id="3" name="Content Placeholder 2"/>
          <p:cNvSpPr>
            <a:spLocks noGrp="1"/>
          </p:cNvSpPr>
          <p:nvPr>
            <p:ph idx="1"/>
          </p:nvPr>
        </p:nvSpPr>
        <p:spPr>
          <a:xfrm>
            <a:off x="153987" y="1828800"/>
            <a:ext cx="9602788" cy="5486400"/>
          </a:xfrm>
        </p:spPr>
        <p:txBody>
          <a:bodyPr/>
          <a:lstStyle/>
          <a:p>
            <a:pPr marL="723900" indent="-457200">
              <a:spcAft>
                <a:spcPts val="0"/>
              </a:spcAft>
              <a:buFont typeface="Courier New" panose="02070309020205020404" pitchFamily="49" charset="0"/>
              <a:buChar char="o"/>
            </a:pPr>
            <a:r>
              <a:rPr lang="en-US" sz="2800" dirty="0"/>
              <a:t>Contracts can be changed these are called </a:t>
            </a:r>
            <a:r>
              <a:rPr lang="en-US" sz="2800" b="1" dirty="0"/>
              <a:t>Amendments</a:t>
            </a:r>
            <a:r>
              <a:rPr lang="en-US" sz="2800" dirty="0"/>
              <a:t> </a:t>
            </a:r>
          </a:p>
          <a:p>
            <a:pPr marL="723900" indent="-457200">
              <a:spcAft>
                <a:spcPts val="0"/>
              </a:spcAft>
              <a:buFont typeface="Courier New" panose="02070309020205020404" pitchFamily="49" charset="0"/>
              <a:buChar char="o"/>
            </a:pPr>
            <a:r>
              <a:rPr lang="en-US" sz="2800" dirty="0"/>
              <a:t>You may require an Amendment to:</a:t>
            </a:r>
          </a:p>
          <a:p>
            <a:pPr marL="998538" lvl="1" indent="-457200">
              <a:spcAft>
                <a:spcPts val="0"/>
              </a:spcAft>
              <a:buSzPct val="100000"/>
              <a:buFont typeface="Arial" panose="020B0604020202020204" pitchFamily="34" charset="0"/>
              <a:buChar char="•"/>
            </a:pPr>
            <a:r>
              <a:rPr lang="en-US" dirty="0"/>
              <a:t>Increase dollar amounts </a:t>
            </a:r>
          </a:p>
          <a:p>
            <a:pPr marL="998538" lvl="1" indent="-457200">
              <a:spcAft>
                <a:spcPts val="0"/>
              </a:spcAft>
              <a:buSzPct val="100000"/>
              <a:buFont typeface="Arial" panose="020B0604020202020204" pitchFamily="34" charset="0"/>
              <a:buChar char="•"/>
            </a:pPr>
            <a:r>
              <a:rPr lang="en-US" dirty="0"/>
              <a:t>Change the scope of work</a:t>
            </a:r>
          </a:p>
          <a:p>
            <a:pPr marL="998538" lvl="1" indent="-457200">
              <a:spcAft>
                <a:spcPts val="0"/>
              </a:spcAft>
              <a:buSzPct val="100000"/>
              <a:buFont typeface="Arial" panose="020B0604020202020204" pitchFamily="34" charset="0"/>
              <a:buChar char="•"/>
            </a:pPr>
            <a:r>
              <a:rPr lang="en-US" dirty="0"/>
              <a:t>Update the term</a:t>
            </a:r>
          </a:p>
          <a:p>
            <a:pPr marL="998538" lvl="1" indent="-457200">
              <a:spcAft>
                <a:spcPts val="1200"/>
              </a:spcAft>
              <a:buSzPct val="100000"/>
              <a:buFont typeface="Arial" panose="020B0604020202020204" pitchFamily="34" charset="0"/>
              <a:buChar char="•"/>
            </a:pPr>
            <a:r>
              <a:rPr lang="en-US" dirty="0"/>
              <a:t>Change the FOAP</a:t>
            </a:r>
          </a:p>
          <a:p>
            <a:pPr marL="723900" indent="-457200">
              <a:spcAft>
                <a:spcPts val="0"/>
              </a:spcAft>
              <a:buFont typeface="Courier New" panose="02070309020205020404" pitchFamily="49" charset="0"/>
              <a:buChar char="o"/>
            </a:pPr>
            <a:r>
              <a:rPr lang="en-US" sz="2800" dirty="0"/>
              <a:t>Amendments are requested through the Contract Request form</a:t>
            </a:r>
          </a:p>
        </p:txBody>
      </p:sp>
    </p:spTree>
    <p:extLst>
      <p:ext uri="{BB962C8B-B14F-4D97-AF65-F5344CB8AC3E}">
        <p14:creationId xmlns:p14="http://schemas.microsoft.com/office/powerpoint/2010/main" val="39833773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6326187" y="1523420"/>
            <a:ext cx="3374050" cy="2975428"/>
          </a:xfrm>
          <a:prstGeom prst="rect">
            <a:avLst/>
          </a:prstGeom>
        </p:spPr>
      </p:pic>
      <p:pic>
        <p:nvPicPr>
          <p:cNvPr id="3" name="Picture 2"/>
          <p:cNvPicPr>
            <a:picLocks noChangeAspect="1"/>
          </p:cNvPicPr>
          <p:nvPr/>
        </p:nvPicPr>
        <p:blipFill>
          <a:blip r:embed="rId4"/>
          <a:stretch>
            <a:fillRect/>
          </a:stretch>
        </p:blipFill>
        <p:spPr>
          <a:xfrm>
            <a:off x="913479" y="1691859"/>
            <a:ext cx="5003736" cy="5595642"/>
          </a:xfrm>
          <a:prstGeom prst="rect">
            <a:avLst/>
          </a:prstGeom>
        </p:spPr>
      </p:pic>
      <p:sp>
        <p:nvSpPr>
          <p:cNvPr id="5" name="Title 1"/>
          <p:cNvSpPr>
            <a:spLocks noGrp="1"/>
          </p:cNvSpPr>
          <p:nvPr>
            <p:ph type="title"/>
          </p:nvPr>
        </p:nvSpPr>
        <p:spPr>
          <a:xfrm>
            <a:off x="1708467" y="243840"/>
            <a:ext cx="7884160" cy="568960"/>
          </a:xfrm>
        </p:spPr>
        <p:txBody>
          <a:bodyPr/>
          <a:lstStyle/>
          <a:p>
            <a:pPr marL="266652">
              <a:spcAft>
                <a:spcPts val="599"/>
              </a:spcAft>
            </a:pPr>
            <a:r>
              <a:rPr lang="en-CA" sz="3413" dirty="0"/>
              <a:t>Managing Contract Requests &amp; Contracts</a:t>
            </a:r>
          </a:p>
        </p:txBody>
      </p:sp>
      <p:pic>
        <p:nvPicPr>
          <p:cNvPr id="6" name="Picture 5"/>
          <p:cNvPicPr/>
          <p:nvPr/>
        </p:nvPicPr>
        <p:blipFill rotWithShape="1">
          <a:blip r:embed="rId5"/>
          <a:srcRect l="72396" t="27965" r="8333" b="34446"/>
          <a:stretch/>
        </p:blipFill>
        <p:spPr>
          <a:xfrm>
            <a:off x="-3898616" y="2374682"/>
            <a:ext cx="3007360" cy="2357121"/>
          </a:xfrm>
          <a:prstGeom prst="rect">
            <a:avLst/>
          </a:prstGeom>
        </p:spPr>
      </p:pic>
      <p:sp>
        <p:nvSpPr>
          <p:cNvPr id="7" name="Rounded Rectangular Callout 6"/>
          <p:cNvSpPr/>
          <p:nvPr/>
        </p:nvSpPr>
        <p:spPr>
          <a:xfrm>
            <a:off x="164147" y="2113280"/>
            <a:ext cx="2400332" cy="731520"/>
          </a:xfrm>
          <a:prstGeom prst="wedgeRoundRectCallout">
            <a:avLst>
              <a:gd name="adj1" fmla="val 35400"/>
              <a:gd name="adj2" fmla="val 92669"/>
              <a:gd name="adj3" fmla="val 16667"/>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707" dirty="0">
                <a:solidFill>
                  <a:schemeClr val="tx2"/>
                </a:solidFill>
              </a:rPr>
              <a:t>Amendment field YES</a:t>
            </a:r>
          </a:p>
        </p:txBody>
      </p:sp>
      <p:sp>
        <p:nvSpPr>
          <p:cNvPr id="8" name="Rounded Rectangular Callout 7"/>
          <p:cNvSpPr/>
          <p:nvPr/>
        </p:nvSpPr>
        <p:spPr>
          <a:xfrm>
            <a:off x="164147" y="3692144"/>
            <a:ext cx="2400332" cy="731520"/>
          </a:xfrm>
          <a:prstGeom prst="wedgeRoundRectCallout">
            <a:avLst>
              <a:gd name="adj1" fmla="val 39270"/>
              <a:gd name="adj2" fmla="val -69236"/>
              <a:gd name="adj3" fmla="val 16667"/>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707" dirty="0">
                <a:solidFill>
                  <a:schemeClr val="tx2"/>
                </a:solidFill>
              </a:rPr>
              <a:t>Auto populates to feed final agreement</a:t>
            </a:r>
          </a:p>
        </p:txBody>
      </p:sp>
      <p:sp>
        <p:nvSpPr>
          <p:cNvPr id="9" name="Rounded Rectangular Callout 8"/>
          <p:cNvSpPr/>
          <p:nvPr/>
        </p:nvSpPr>
        <p:spPr>
          <a:xfrm>
            <a:off x="164147" y="1381760"/>
            <a:ext cx="2400332" cy="731520"/>
          </a:xfrm>
          <a:prstGeom prst="wedgeRoundRectCallout">
            <a:avLst>
              <a:gd name="adj1" fmla="val 35400"/>
              <a:gd name="adj2" fmla="val 92669"/>
              <a:gd name="adj3" fmla="val 16667"/>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707" dirty="0">
                <a:solidFill>
                  <a:schemeClr val="tx2"/>
                </a:solidFill>
              </a:rPr>
              <a:t>Use the copy field to fill in the form</a:t>
            </a:r>
          </a:p>
        </p:txBody>
      </p:sp>
      <p:sp>
        <p:nvSpPr>
          <p:cNvPr id="10" name="Rounded Rectangular Callout 9"/>
          <p:cNvSpPr/>
          <p:nvPr/>
        </p:nvSpPr>
        <p:spPr>
          <a:xfrm>
            <a:off x="4103656" y="2600960"/>
            <a:ext cx="2400332" cy="731520"/>
          </a:xfrm>
          <a:prstGeom prst="wedgeRoundRectCallout">
            <a:avLst>
              <a:gd name="adj1" fmla="val -41998"/>
              <a:gd name="adj2" fmla="val 118065"/>
              <a:gd name="adj3" fmla="val 16667"/>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707" dirty="0">
                <a:solidFill>
                  <a:schemeClr val="tx2"/>
                </a:solidFill>
              </a:rPr>
              <a:t>Fill in with what is changing</a:t>
            </a:r>
          </a:p>
        </p:txBody>
      </p:sp>
      <p:sp>
        <p:nvSpPr>
          <p:cNvPr id="11" name="Rounded Rectangular Callout 10"/>
          <p:cNvSpPr/>
          <p:nvPr/>
        </p:nvSpPr>
        <p:spPr>
          <a:xfrm>
            <a:off x="570547" y="4539488"/>
            <a:ext cx="1993932" cy="731520"/>
          </a:xfrm>
          <a:prstGeom prst="wedgeRoundRectCallout">
            <a:avLst>
              <a:gd name="adj1" fmla="val 38786"/>
              <a:gd name="adj2" fmla="val -78760"/>
              <a:gd name="adj3" fmla="val 16667"/>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707" dirty="0">
                <a:solidFill>
                  <a:schemeClr val="tx2"/>
                </a:solidFill>
              </a:rPr>
              <a:t>Provide the C #</a:t>
            </a:r>
          </a:p>
        </p:txBody>
      </p:sp>
      <p:sp>
        <p:nvSpPr>
          <p:cNvPr id="12" name="Rounded Rectangular Callout 11"/>
          <p:cNvSpPr/>
          <p:nvPr/>
        </p:nvSpPr>
        <p:spPr>
          <a:xfrm>
            <a:off x="6948456" y="3553243"/>
            <a:ext cx="2400332" cy="731520"/>
          </a:xfrm>
          <a:prstGeom prst="wedgeRoundRectCallout">
            <a:avLst>
              <a:gd name="adj1" fmla="val 3957"/>
              <a:gd name="adj2" fmla="val -73998"/>
              <a:gd name="adj3" fmla="val 16667"/>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707" dirty="0">
                <a:solidFill>
                  <a:schemeClr val="tx2"/>
                </a:solidFill>
              </a:rPr>
              <a:t>Insert the date the Amendment starts</a:t>
            </a:r>
          </a:p>
        </p:txBody>
      </p:sp>
      <p:sp>
        <p:nvSpPr>
          <p:cNvPr id="13" name="Rounded Rectangular Callout 12"/>
          <p:cNvSpPr/>
          <p:nvPr/>
        </p:nvSpPr>
        <p:spPr>
          <a:xfrm>
            <a:off x="2587701" y="5271008"/>
            <a:ext cx="2859646" cy="824992"/>
          </a:xfrm>
          <a:prstGeom prst="wedgeRoundRectCallout">
            <a:avLst>
              <a:gd name="adj1" fmla="val -37395"/>
              <a:gd name="adj2" fmla="val -138389"/>
              <a:gd name="adj3" fmla="val 16667"/>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707" dirty="0">
                <a:solidFill>
                  <a:schemeClr val="tx2"/>
                </a:solidFill>
              </a:rPr>
              <a:t>Similar to the copy field. Connects the dots in the background</a:t>
            </a:r>
          </a:p>
        </p:txBody>
      </p:sp>
      <p:sp>
        <p:nvSpPr>
          <p:cNvPr id="14" name="Rounded Rectangle 13"/>
          <p:cNvSpPr/>
          <p:nvPr/>
        </p:nvSpPr>
        <p:spPr>
          <a:xfrm>
            <a:off x="814387" y="3169921"/>
            <a:ext cx="5201920" cy="125374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27"/>
          </a:p>
        </p:txBody>
      </p:sp>
      <p:sp>
        <p:nvSpPr>
          <p:cNvPr id="15" name="TextBox 14"/>
          <p:cNvSpPr txBox="1"/>
          <p:nvPr/>
        </p:nvSpPr>
        <p:spPr>
          <a:xfrm>
            <a:off x="6260147" y="4834861"/>
            <a:ext cx="3169920" cy="1686295"/>
          </a:xfrm>
          <a:prstGeom prst="rect">
            <a:avLst/>
          </a:prstGeom>
          <a:noFill/>
        </p:spPr>
        <p:txBody>
          <a:bodyPr wrap="square" rtlCol="0">
            <a:spAutoFit/>
          </a:bodyPr>
          <a:lstStyle/>
          <a:p>
            <a:pPr indent="-26238" fontAlgn="base">
              <a:spcBef>
                <a:spcPct val="20000"/>
              </a:spcBef>
              <a:spcAft>
                <a:spcPts val="599"/>
              </a:spcAft>
              <a:buClr>
                <a:srgbClr val="92D050"/>
              </a:buClr>
              <a:buSzPct val="100000"/>
            </a:pPr>
            <a:r>
              <a:rPr lang="en-CA" sz="2347" dirty="0">
                <a:solidFill>
                  <a:srgbClr val="000000"/>
                </a:solidFill>
              </a:rPr>
              <a:t>Update fields to show the changes</a:t>
            </a:r>
          </a:p>
          <a:p>
            <a:pPr indent="-26238" fontAlgn="base">
              <a:spcBef>
                <a:spcPct val="20000"/>
              </a:spcBef>
              <a:spcAft>
                <a:spcPts val="599"/>
              </a:spcAft>
              <a:buClr>
                <a:srgbClr val="92D050"/>
              </a:buClr>
              <a:buSzPct val="100000"/>
            </a:pPr>
            <a:r>
              <a:rPr lang="en-CA" sz="2347" dirty="0">
                <a:solidFill>
                  <a:srgbClr val="000000"/>
                </a:solidFill>
              </a:rPr>
              <a:t>e.g. Amount, End date etc.</a:t>
            </a:r>
          </a:p>
        </p:txBody>
      </p:sp>
    </p:spTree>
    <p:extLst>
      <p:ext uri="{BB962C8B-B14F-4D97-AF65-F5344CB8AC3E}">
        <p14:creationId xmlns:p14="http://schemas.microsoft.com/office/powerpoint/2010/main" val="41242562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9"/>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1" grpId="0" animBg="1"/>
      <p:bldP spid="12" grpId="0" animBg="1"/>
      <p:bldP spid="13" grpId="0" animBg="1"/>
      <p:bldP spid="13" grpId="1" animBg="1"/>
      <p:bldP spid="14" grpId="0" animBg="1"/>
      <p:bldP spid="1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FF"/>
                </a:solidFill>
              </a:rPr>
              <a:t>Managing Contract Requests &amp; Contracts</a:t>
            </a:r>
            <a:endParaRPr lang="en-US" sz="3200" dirty="0"/>
          </a:p>
        </p:txBody>
      </p:sp>
      <p:sp>
        <p:nvSpPr>
          <p:cNvPr id="3" name="Content Placeholder 2"/>
          <p:cNvSpPr>
            <a:spLocks noGrp="1"/>
          </p:cNvSpPr>
          <p:nvPr>
            <p:ph idx="1"/>
          </p:nvPr>
        </p:nvSpPr>
        <p:spPr>
          <a:xfrm>
            <a:off x="120262" y="1447800"/>
            <a:ext cx="9602788" cy="5867400"/>
          </a:xfrm>
        </p:spPr>
        <p:txBody>
          <a:bodyPr/>
          <a:lstStyle/>
          <a:p>
            <a:pPr marL="723900" indent="-457200">
              <a:spcAft>
                <a:spcPts val="1200"/>
              </a:spcAft>
              <a:buFont typeface="Courier New" panose="02070309020205020404" pitchFamily="49" charset="0"/>
              <a:buChar char="o"/>
            </a:pPr>
            <a:r>
              <a:rPr lang="en-US" sz="2200" dirty="0"/>
              <a:t>Amendments can only be requested on contracts that have already been created in EPIC </a:t>
            </a:r>
          </a:p>
          <a:p>
            <a:pPr marL="723900" indent="-457200">
              <a:spcAft>
                <a:spcPts val="1200"/>
              </a:spcAft>
              <a:buFont typeface="Courier New" panose="02070309020205020404" pitchFamily="49" charset="0"/>
              <a:buChar char="o"/>
            </a:pPr>
            <a:r>
              <a:rPr lang="en-US" sz="2200" dirty="0"/>
              <a:t>The original requester owns the document and is the person who can do this in the system</a:t>
            </a:r>
          </a:p>
          <a:p>
            <a:pPr marL="723900" indent="-457200">
              <a:spcAft>
                <a:spcPts val="0"/>
              </a:spcAft>
              <a:buFont typeface="Courier New" panose="02070309020205020404" pitchFamily="49" charset="0"/>
              <a:buChar char="o"/>
            </a:pPr>
            <a:r>
              <a:rPr lang="en-US" sz="2200" b="1" dirty="0"/>
              <a:t>4 IMPORTANT fields</a:t>
            </a:r>
            <a:r>
              <a:rPr lang="en-US" sz="2200" dirty="0"/>
              <a:t>: </a:t>
            </a:r>
          </a:p>
          <a:p>
            <a:pPr marL="1855788" lvl="3" indent="-457200">
              <a:spcAft>
                <a:spcPts val="600"/>
              </a:spcAft>
              <a:buClr>
                <a:srgbClr val="7DD503"/>
              </a:buClr>
              <a:buSzPct val="100000"/>
              <a:buFont typeface="Arial" panose="020B0604020202020204" pitchFamily="34" charset="0"/>
              <a:buChar char="•"/>
            </a:pPr>
            <a:r>
              <a:rPr lang="en-US" sz="2200" dirty="0">
                <a:solidFill>
                  <a:srgbClr val="00AC00"/>
                </a:solidFill>
              </a:rPr>
              <a:t>Populate the “</a:t>
            </a:r>
            <a:r>
              <a:rPr lang="en-US" sz="2200" b="1" dirty="0">
                <a:solidFill>
                  <a:srgbClr val="00AC00"/>
                </a:solidFill>
              </a:rPr>
              <a:t>Copy from Contract” </a:t>
            </a:r>
            <a:r>
              <a:rPr lang="en-US" sz="2200" dirty="0">
                <a:solidFill>
                  <a:srgbClr val="00AC00"/>
                </a:solidFill>
              </a:rPr>
              <a:t>field</a:t>
            </a:r>
          </a:p>
          <a:p>
            <a:pPr marL="1855788" lvl="3" indent="-457200">
              <a:spcAft>
                <a:spcPts val="600"/>
              </a:spcAft>
              <a:buClr>
                <a:srgbClr val="7DD503"/>
              </a:buClr>
              <a:buSzPct val="100000"/>
              <a:buFont typeface="Arial" panose="020B0604020202020204" pitchFamily="34" charset="0"/>
              <a:buChar char="•"/>
            </a:pPr>
            <a:r>
              <a:rPr lang="en-US" sz="2200" dirty="0">
                <a:solidFill>
                  <a:srgbClr val="00AC00"/>
                </a:solidFill>
              </a:rPr>
              <a:t>Select </a:t>
            </a:r>
            <a:r>
              <a:rPr lang="en-US" sz="2200" b="1" dirty="0">
                <a:solidFill>
                  <a:srgbClr val="00AC00"/>
                </a:solidFill>
              </a:rPr>
              <a:t>Yes </a:t>
            </a:r>
            <a:r>
              <a:rPr lang="en-US" sz="2200" dirty="0">
                <a:solidFill>
                  <a:srgbClr val="00AC00"/>
                </a:solidFill>
              </a:rPr>
              <a:t>for “</a:t>
            </a:r>
            <a:r>
              <a:rPr lang="en-US" sz="2200" b="1" dirty="0">
                <a:solidFill>
                  <a:srgbClr val="00AC00"/>
                </a:solidFill>
              </a:rPr>
              <a:t>Is this an Amendment?</a:t>
            </a:r>
            <a:r>
              <a:rPr lang="en-US" sz="2200" dirty="0">
                <a:solidFill>
                  <a:srgbClr val="00AC00"/>
                </a:solidFill>
              </a:rPr>
              <a:t>” field</a:t>
            </a:r>
          </a:p>
          <a:p>
            <a:pPr marL="1855788" lvl="3" indent="-457200">
              <a:spcAft>
                <a:spcPts val="600"/>
              </a:spcAft>
              <a:buClr>
                <a:srgbClr val="7DD503"/>
              </a:buClr>
              <a:buSzPct val="100000"/>
              <a:buFont typeface="Arial" panose="020B0604020202020204" pitchFamily="34" charset="0"/>
              <a:buChar char="•"/>
            </a:pPr>
            <a:r>
              <a:rPr lang="en-US" sz="2200" dirty="0">
                <a:solidFill>
                  <a:srgbClr val="00AC00"/>
                </a:solidFill>
              </a:rPr>
              <a:t>Fill out “</a:t>
            </a:r>
            <a:r>
              <a:rPr lang="en-US" sz="2200" b="1" dirty="0">
                <a:solidFill>
                  <a:srgbClr val="00AC00"/>
                </a:solidFill>
              </a:rPr>
              <a:t>Enter reason for Amendment and C# field below</a:t>
            </a:r>
            <a:r>
              <a:rPr lang="en-US" sz="2200" dirty="0">
                <a:solidFill>
                  <a:srgbClr val="00AC00"/>
                </a:solidFill>
              </a:rPr>
              <a:t>”</a:t>
            </a:r>
          </a:p>
          <a:p>
            <a:pPr marL="1855788" lvl="3" indent="-457200">
              <a:spcAft>
                <a:spcPts val="600"/>
              </a:spcAft>
              <a:buClr>
                <a:srgbClr val="7DD503"/>
              </a:buClr>
              <a:buSzPct val="100000"/>
              <a:buFont typeface="Arial" panose="020B0604020202020204" pitchFamily="34" charset="0"/>
              <a:buChar char="•"/>
            </a:pPr>
            <a:r>
              <a:rPr lang="en-US" sz="2200" dirty="0">
                <a:solidFill>
                  <a:srgbClr val="00AC00"/>
                </a:solidFill>
              </a:rPr>
              <a:t>Populate </a:t>
            </a:r>
            <a:r>
              <a:rPr lang="en-US" sz="2200" b="1" dirty="0">
                <a:solidFill>
                  <a:srgbClr val="00AC00"/>
                </a:solidFill>
              </a:rPr>
              <a:t>“Predecessor Project” </a:t>
            </a:r>
            <a:r>
              <a:rPr lang="en-US" sz="2200" dirty="0">
                <a:solidFill>
                  <a:srgbClr val="00AC00"/>
                </a:solidFill>
              </a:rPr>
              <a:t>field</a:t>
            </a:r>
          </a:p>
          <a:p>
            <a:pPr marL="723900" indent="-457200">
              <a:spcAft>
                <a:spcPts val="1200"/>
              </a:spcAft>
              <a:buFont typeface="Courier New" panose="02070309020205020404" pitchFamily="49" charset="0"/>
              <a:buChar char="o"/>
            </a:pPr>
            <a:r>
              <a:rPr lang="en-US" sz="2200" dirty="0"/>
              <a:t>Change the values in the fields to be amended</a:t>
            </a:r>
          </a:p>
          <a:p>
            <a:pPr marL="723900" indent="-457200">
              <a:spcAft>
                <a:spcPts val="0"/>
              </a:spcAft>
              <a:buFont typeface="Courier New" panose="02070309020205020404" pitchFamily="49" charset="0"/>
              <a:buChar char="o"/>
            </a:pPr>
            <a:r>
              <a:rPr lang="en-US" sz="2200" dirty="0"/>
              <a:t>Complete all tasks and submit to Purchasing Services for review/approval</a:t>
            </a:r>
          </a:p>
          <a:p>
            <a:pPr marL="949325" lvl="2" indent="0">
              <a:spcAft>
                <a:spcPts val="600"/>
              </a:spcAft>
              <a:buNone/>
            </a:pPr>
            <a:endParaRPr lang="en-US" sz="2400" dirty="0"/>
          </a:p>
          <a:p>
            <a:pPr marL="1398588" lvl="3" indent="0">
              <a:spcAft>
                <a:spcPts val="600"/>
              </a:spcAft>
              <a:buNone/>
            </a:pPr>
            <a:endParaRPr lang="en-US" sz="1800" dirty="0"/>
          </a:p>
        </p:txBody>
      </p:sp>
    </p:spTree>
    <p:extLst>
      <p:ext uri="{BB962C8B-B14F-4D97-AF65-F5344CB8AC3E}">
        <p14:creationId xmlns:p14="http://schemas.microsoft.com/office/powerpoint/2010/main" val="27409204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FF"/>
                </a:solidFill>
              </a:rPr>
              <a:t>Approving an Invoice</a:t>
            </a:r>
          </a:p>
        </p:txBody>
      </p:sp>
      <p:sp>
        <p:nvSpPr>
          <p:cNvPr id="3" name="Content Placeholder 2"/>
          <p:cNvSpPr>
            <a:spLocks noGrp="1"/>
          </p:cNvSpPr>
          <p:nvPr>
            <p:ph idx="1"/>
          </p:nvPr>
        </p:nvSpPr>
        <p:spPr>
          <a:xfrm>
            <a:off x="224817" y="1676400"/>
            <a:ext cx="9372600" cy="5410200"/>
          </a:xfrm>
        </p:spPr>
        <p:txBody>
          <a:bodyPr/>
          <a:lstStyle/>
          <a:p>
            <a:pPr marL="723900" indent="-457200">
              <a:spcAft>
                <a:spcPts val="600"/>
              </a:spcAft>
              <a:buFont typeface="Courier New" panose="02070309020205020404" pitchFamily="49" charset="0"/>
              <a:buChar char="o"/>
            </a:pPr>
            <a:r>
              <a:rPr lang="en-US" sz="2800" dirty="0"/>
              <a:t>There is no receiving on Contracts</a:t>
            </a:r>
          </a:p>
          <a:p>
            <a:pPr marL="723900" indent="-457200">
              <a:spcAft>
                <a:spcPts val="600"/>
              </a:spcAft>
              <a:buFont typeface="Courier New" panose="02070309020205020404" pitchFamily="49" charset="0"/>
              <a:buChar char="o"/>
            </a:pPr>
            <a:r>
              <a:rPr lang="en-US" sz="2800" dirty="0"/>
              <a:t>Invoices must be approved by the </a:t>
            </a:r>
            <a:r>
              <a:rPr lang="en-US" sz="2800" b="1" dirty="0"/>
              <a:t>Contract Contact</a:t>
            </a:r>
          </a:p>
          <a:p>
            <a:pPr marL="723900" indent="-457200">
              <a:spcAft>
                <a:spcPts val="600"/>
              </a:spcAft>
              <a:buFont typeface="Courier New" panose="02070309020205020404" pitchFamily="49" charset="0"/>
              <a:buChar char="o"/>
            </a:pPr>
            <a:r>
              <a:rPr lang="en-US" sz="2800" dirty="0"/>
              <a:t>Notification that an invoice is pending your review will appear in your </a:t>
            </a:r>
            <a:r>
              <a:rPr lang="en-US" sz="2800" b="1" dirty="0"/>
              <a:t>To Do </a:t>
            </a:r>
            <a:r>
              <a:rPr lang="en-US" sz="2800" dirty="0"/>
              <a:t>box</a:t>
            </a:r>
          </a:p>
          <a:p>
            <a:pPr marL="628650" indent="-361950">
              <a:spcAft>
                <a:spcPts val="600"/>
              </a:spcAft>
            </a:pPr>
            <a:endParaRPr lang="en-US" sz="2800" dirty="0"/>
          </a:p>
          <a:p>
            <a:pPr marL="628650" indent="-361950">
              <a:spcAft>
                <a:spcPts val="600"/>
              </a:spcAft>
            </a:pPr>
            <a:endParaRPr lang="en-US" sz="2800" dirty="0"/>
          </a:p>
          <a:p>
            <a:pPr marL="628650" indent="-361950">
              <a:spcAft>
                <a:spcPts val="600"/>
              </a:spcAft>
            </a:pPr>
            <a:endParaRPr lang="en-US" sz="2800" dirty="0"/>
          </a:p>
          <a:p>
            <a:pPr marL="723900" indent="-457200">
              <a:spcAft>
                <a:spcPts val="600"/>
              </a:spcAft>
              <a:buFont typeface="Courier New" panose="02070309020205020404" pitchFamily="49" charset="0"/>
              <a:buChar char="o"/>
            </a:pPr>
            <a:r>
              <a:rPr lang="en-US" sz="2800" dirty="0"/>
              <a:t>To review the invoice in EPIC, select </a:t>
            </a:r>
            <a:r>
              <a:rPr lang="en-US" sz="2800" b="1" dirty="0"/>
              <a:t>APPROVE</a:t>
            </a:r>
            <a:r>
              <a:rPr lang="en-US" sz="2800" dirty="0"/>
              <a:t> from your To Do box or </a:t>
            </a:r>
            <a:r>
              <a:rPr lang="en-US" sz="2800" b="1" dirty="0"/>
              <a:t>OPEN</a:t>
            </a:r>
            <a:r>
              <a:rPr lang="en-US" sz="2800" dirty="0"/>
              <a:t> from the email</a:t>
            </a:r>
            <a:endParaRPr lang="en-US" sz="2800" b="1" dirty="0"/>
          </a:p>
          <a:p>
            <a:pPr marL="628650" indent="-361950">
              <a:spcAft>
                <a:spcPts val="600"/>
              </a:spcAft>
            </a:pPr>
            <a:endParaRPr lang="en-US" sz="2800" dirty="0"/>
          </a:p>
          <a:p>
            <a:pPr marL="266700" indent="0">
              <a:spcAft>
                <a:spcPts val="600"/>
              </a:spcAft>
              <a:buNone/>
            </a:pPr>
            <a:endParaRPr lang="en-US" sz="2800" dirty="0"/>
          </a:p>
          <a:p>
            <a:pPr marL="949325" lvl="2" indent="0">
              <a:spcAft>
                <a:spcPts val="600"/>
              </a:spcAft>
              <a:buNone/>
            </a:pPr>
            <a:endParaRPr lang="en-US"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084" r="3926" b="33172"/>
          <a:stretch/>
        </p:blipFill>
        <p:spPr bwMode="auto">
          <a:xfrm>
            <a:off x="417943" y="3984914"/>
            <a:ext cx="8931999" cy="142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95285" y="4343400"/>
            <a:ext cx="8954657" cy="533400"/>
          </a:xfrm>
          <a:prstGeom prst="roundRect">
            <a:avLst/>
          </a:prstGeom>
          <a:noFill/>
          <a:ln w="38100">
            <a:solidFill>
              <a:srgbClr val="7DD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4"/>
          <a:stretch>
            <a:fillRect/>
          </a:stretch>
        </p:blipFill>
        <p:spPr>
          <a:xfrm>
            <a:off x="417943" y="3984914"/>
            <a:ext cx="8931999" cy="358485"/>
          </a:xfrm>
          <a:prstGeom prst="rect">
            <a:avLst/>
          </a:prstGeom>
        </p:spPr>
      </p:pic>
    </p:spTree>
    <p:extLst>
      <p:ext uri="{BB962C8B-B14F-4D97-AF65-F5344CB8AC3E}">
        <p14:creationId xmlns:p14="http://schemas.microsoft.com/office/powerpoint/2010/main" val="35483457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FF"/>
                </a:solidFill>
              </a:rPr>
              <a:t>Approving an Invoice</a:t>
            </a:r>
          </a:p>
        </p:txBody>
      </p:sp>
      <p:sp>
        <p:nvSpPr>
          <p:cNvPr id="3" name="Content Placeholder 2"/>
          <p:cNvSpPr>
            <a:spLocks noGrp="1"/>
          </p:cNvSpPr>
          <p:nvPr>
            <p:ph idx="1"/>
          </p:nvPr>
        </p:nvSpPr>
        <p:spPr>
          <a:xfrm>
            <a:off x="230187" y="1600199"/>
            <a:ext cx="9372600" cy="5530755"/>
          </a:xfrm>
        </p:spPr>
        <p:txBody>
          <a:bodyPr/>
          <a:lstStyle/>
          <a:p>
            <a:pPr marL="723900" indent="-457200">
              <a:spcAft>
                <a:spcPts val="600"/>
              </a:spcAft>
              <a:buFont typeface="Courier New" panose="02070309020205020404" pitchFamily="49" charset="0"/>
              <a:buChar char="o"/>
            </a:pPr>
            <a:r>
              <a:rPr lang="en-US" sz="2800" dirty="0"/>
              <a:t> The approval occurs on the IR document.</a:t>
            </a:r>
          </a:p>
          <a:p>
            <a:pPr marL="628650" indent="-361950">
              <a:spcAft>
                <a:spcPts val="600"/>
              </a:spcAft>
            </a:pPr>
            <a:endParaRPr lang="en-US" sz="2800" dirty="0"/>
          </a:p>
          <a:p>
            <a:pPr marL="628650" indent="-361950">
              <a:spcAft>
                <a:spcPts val="600"/>
              </a:spcAft>
            </a:pPr>
            <a:endParaRPr lang="en-US" sz="2800" dirty="0"/>
          </a:p>
          <a:p>
            <a:pPr marL="628650" indent="-361950">
              <a:spcAft>
                <a:spcPts val="600"/>
              </a:spcAft>
            </a:pPr>
            <a:endParaRPr lang="en-US" sz="2800" dirty="0"/>
          </a:p>
          <a:p>
            <a:pPr marL="628650" indent="-361950">
              <a:spcAft>
                <a:spcPts val="600"/>
              </a:spcAft>
            </a:pPr>
            <a:endParaRPr lang="en-US" sz="2800" dirty="0"/>
          </a:p>
          <a:p>
            <a:pPr marL="628650" indent="-361950">
              <a:spcAft>
                <a:spcPts val="600"/>
              </a:spcAft>
            </a:pPr>
            <a:endParaRPr lang="en-US" sz="2800" dirty="0"/>
          </a:p>
          <a:p>
            <a:pPr marL="723900" indent="-457200">
              <a:spcBef>
                <a:spcPts val="1800"/>
              </a:spcBef>
              <a:spcAft>
                <a:spcPts val="600"/>
              </a:spcAft>
              <a:buFont typeface="Courier New" panose="02070309020205020404" pitchFamily="49" charset="0"/>
              <a:buChar char="o"/>
            </a:pPr>
            <a:r>
              <a:rPr lang="en-US" sz="2800" dirty="0"/>
              <a:t>When you open your invoice you will see the contract #, supplier and total amount</a:t>
            </a:r>
          </a:p>
          <a:p>
            <a:pPr marL="723900" indent="-457200">
              <a:spcAft>
                <a:spcPts val="600"/>
              </a:spcAft>
              <a:buFont typeface="Courier New" panose="02070309020205020404" pitchFamily="49" charset="0"/>
              <a:buChar char="o"/>
            </a:pPr>
            <a:r>
              <a:rPr lang="en-US" sz="2800" dirty="0"/>
              <a:t>You can also view a PDF of the actual invoice</a:t>
            </a:r>
          </a:p>
        </p:txBody>
      </p:sp>
      <p:sp>
        <p:nvSpPr>
          <p:cNvPr id="4" name="TextBox 3"/>
          <p:cNvSpPr txBox="1"/>
          <p:nvPr/>
        </p:nvSpPr>
        <p:spPr>
          <a:xfrm>
            <a:off x="240345" y="3408218"/>
            <a:ext cx="2047241" cy="384721"/>
          </a:xfrm>
          <a:prstGeom prst="rect">
            <a:avLst/>
          </a:prstGeom>
          <a:solidFill>
            <a:schemeClr val="bg1"/>
          </a:solidFill>
        </p:spPr>
        <p:txBody>
          <a:bodyPr wrap="none" rtlCol="0">
            <a:noAutofit/>
          </a:bodyPr>
          <a:lstStyle/>
          <a:p>
            <a:endParaRPr lang="en-US" dirty="0"/>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9640" b="4343"/>
          <a:stretch/>
        </p:blipFill>
        <p:spPr bwMode="auto">
          <a:xfrm>
            <a:off x="240344" y="2667000"/>
            <a:ext cx="9404509"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221482" y="3438911"/>
            <a:ext cx="9322522" cy="1828800"/>
          </a:xfrm>
          <a:prstGeom prst="roundRect">
            <a:avLst/>
          </a:prstGeom>
          <a:noFill/>
          <a:ln w="38100">
            <a:solidFill>
              <a:srgbClr val="7DD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082422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FF"/>
                </a:solidFill>
              </a:rPr>
              <a:t>Approving an Invoice</a:t>
            </a:r>
          </a:p>
        </p:txBody>
      </p:sp>
      <p:sp>
        <p:nvSpPr>
          <p:cNvPr id="3" name="Content Placeholder 2"/>
          <p:cNvSpPr>
            <a:spLocks noGrp="1"/>
          </p:cNvSpPr>
          <p:nvPr>
            <p:ph idx="1"/>
          </p:nvPr>
        </p:nvSpPr>
        <p:spPr>
          <a:xfrm>
            <a:off x="230187" y="1600199"/>
            <a:ext cx="9372600" cy="5530755"/>
          </a:xfrm>
        </p:spPr>
        <p:txBody>
          <a:bodyPr/>
          <a:lstStyle/>
          <a:p>
            <a:pPr marL="723900" indent="-457200">
              <a:spcAft>
                <a:spcPts val="600"/>
              </a:spcAft>
              <a:buFont typeface="Courier New" panose="02070309020205020404" pitchFamily="49" charset="0"/>
              <a:buChar char="o"/>
            </a:pPr>
            <a:r>
              <a:rPr lang="en-US" sz="2800" dirty="0"/>
              <a:t> If you wish to see the details of the invoice that was entered or the related contract use the Reference tab</a:t>
            </a:r>
          </a:p>
          <a:p>
            <a:pPr marL="628650" indent="-361950">
              <a:spcAft>
                <a:spcPts val="600"/>
              </a:spcAft>
            </a:pPr>
            <a:endParaRPr lang="en-US" sz="2800"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25" y="2788227"/>
            <a:ext cx="9422968" cy="392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3925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FF"/>
                </a:solidFill>
              </a:rPr>
              <a:t>Approving an Invoice</a:t>
            </a:r>
          </a:p>
        </p:txBody>
      </p:sp>
      <p:sp>
        <p:nvSpPr>
          <p:cNvPr id="3" name="Content Placeholder 2"/>
          <p:cNvSpPr>
            <a:spLocks noGrp="1"/>
          </p:cNvSpPr>
          <p:nvPr>
            <p:ph idx="1"/>
          </p:nvPr>
        </p:nvSpPr>
        <p:spPr>
          <a:xfrm>
            <a:off x="153987" y="1676400"/>
            <a:ext cx="9372600" cy="3048000"/>
          </a:xfrm>
        </p:spPr>
        <p:txBody>
          <a:bodyPr/>
          <a:lstStyle/>
          <a:p>
            <a:pPr marL="723900" indent="-457200">
              <a:spcAft>
                <a:spcPts val="600"/>
              </a:spcAft>
              <a:buFont typeface="Courier New" panose="02070309020205020404" pitchFamily="49" charset="0"/>
              <a:buChar char="o"/>
            </a:pPr>
            <a:r>
              <a:rPr lang="en-US" sz="2800" dirty="0"/>
              <a:t>Ready to Approve the invoice for payment? Select the </a:t>
            </a:r>
            <a:r>
              <a:rPr lang="en-US" sz="2800" b="1" dirty="0"/>
              <a:t>Approve</a:t>
            </a:r>
            <a:r>
              <a:rPr lang="en-US" sz="2800" dirty="0"/>
              <a:t> button.</a:t>
            </a:r>
          </a:p>
          <a:p>
            <a:pPr marL="628650" indent="-361950">
              <a:spcAft>
                <a:spcPts val="600"/>
              </a:spcAft>
            </a:pPr>
            <a:endParaRPr lang="en-US" sz="2800" dirty="0"/>
          </a:p>
          <a:p>
            <a:pPr marL="628650" indent="-361950">
              <a:spcAft>
                <a:spcPts val="600"/>
              </a:spcAft>
            </a:pPr>
            <a:endParaRPr lang="en-US" sz="2800" dirty="0"/>
          </a:p>
          <a:p>
            <a:pPr marL="723900" indent="-457200">
              <a:spcAft>
                <a:spcPts val="600"/>
              </a:spcAft>
              <a:buFont typeface="Courier New" panose="02070309020205020404" pitchFamily="49" charset="0"/>
              <a:buChar char="o"/>
            </a:pPr>
            <a:r>
              <a:rPr lang="en-US" sz="2800" dirty="0"/>
              <a:t>Payments are not released on unapproved invoices.</a:t>
            </a:r>
          </a:p>
          <a:p>
            <a:pPr marL="266700" indent="0">
              <a:spcBef>
                <a:spcPts val="1200"/>
              </a:spcBef>
              <a:spcAft>
                <a:spcPts val="600"/>
              </a:spcAft>
              <a:buNone/>
            </a:pPr>
            <a:r>
              <a:rPr lang="en-US" sz="2600" dirty="0"/>
              <a:t>      </a:t>
            </a:r>
            <a:br>
              <a:rPr lang="en-US" sz="2600" dirty="0"/>
            </a:br>
            <a:r>
              <a:rPr lang="en-US" sz="2600" dirty="0"/>
              <a:t>		</a:t>
            </a:r>
            <a:endParaRPr lang="en-US" sz="2800" dirty="0"/>
          </a:p>
          <a:p>
            <a:pPr marL="949325" lvl="2" indent="0">
              <a:spcAft>
                <a:spcPts val="600"/>
              </a:spcAft>
              <a:buNone/>
            </a:pPr>
            <a:endParaRPr lang="en-US" dirty="0"/>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932" t="30498" r="14014"/>
          <a:stretch/>
        </p:blipFill>
        <p:spPr bwMode="auto">
          <a:xfrm>
            <a:off x="2046719" y="2802081"/>
            <a:ext cx="3344286" cy="87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2166" t="30498"/>
          <a:stretch/>
        </p:blipFill>
        <p:spPr bwMode="auto">
          <a:xfrm>
            <a:off x="5403273" y="2802081"/>
            <a:ext cx="2007032" cy="87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2253454" y="2802082"/>
            <a:ext cx="1600200" cy="781920"/>
          </a:xfrm>
          <a:prstGeom prst="roundRect">
            <a:avLst/>
          </a:prstGeom>
          <a:noFill/>
          <a:ln w="38100">
            <a:solidFill>
              <a:srgbClr val="7DD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197" name="Picture 5" descr="Image result for not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91818">
            <a:off x="778451" y="4730430"/>
            <a:ext cx="749300" cy="8991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6987" y="4876800"/>
            <a:ext cx="7924800" cy="2308324"/>
          </a:xfrm>
          <a:prstGeom prst="rect">
            <a:avLst/>
          </a:prstGeom>
          <a:noFill/>
        </p:spPr>
        <p:txBody>
          <a:bodyPr wrap="square" rtlCol="0">
            <a:spAutoFit/>
          </a:bodyPr>
          <a:lstStyle/>
          <a:p>
            <a:pPr marL="266700" indent="0">
              <a:spcBef>
                <a:spcPts val="2400"/>
              </a:spcBef>
              <a:spcAft>
                <a:spcPts val="600"/>
              </a:spcAft>
              <a:buNone/>
            </a:pPr>
            <a:r>
              <a:rPr lang="en-US" sz="2400" dirty="0">
                <a:solidFill>
                  <a:schemeClr val="tx2"/>
                </a:solidFill>
              </a:rPr>
              <a:t>There is one tax exception that can delay your ability to approve a pending invoice in your To Do box.</a:t>
            </a:r>
            <a:br>
              <a:rPr lang="en-US" sz="2400" dirty="0">
                <a:solidFill>
                  <a:schemeClr val="tx2"/>
                </a:solidFill>
              </a:rPr>
            </a:br>
            <a:br>
              <a:rPr lang="en-US" sz="2400" dirty="0">
                <a:solidFill>
                  <a:schemeClr val="tx2"/>
                </a:solidFill>
              </a:rPr>
            </a:br>
            <a:r>
              <a:rPr lang="en-US" sz="2400" dirty="0">
                <a:solidFill>
                  <a:schemeClr val="tx2"/>
                </a:solidFill>
              </a:rPr>
              <a:t>SPS will correct these – if you don’t see the Approve button please check back the next day.</a:t>
            </a:r>
          </a:p>
          <a:p>
            <a:endParaRPr lang="en-US" dirty="0"/>
          </a:p>
        </p:txBody>
      </p:sp>
    </p:spTree>
    <p:extLst>
      <p:ext uri="{BB962C8B-B14F-4D97-AF65-F5344CB8AC3E}">
        <p14:creationId xmlns:p14="http://schemas.microsoft.com/office/powerpoint/2010/main" val="8907307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FF"/>
                </a:solidFill>
              </a:rPr>
              <a:t>Approving an Invoice</a:t>
            </a:r>
          </a:p>
        </p:txBody>
      </p:sp>
      <p:sp>
        <p:nvSpPr>
          <p:cNvPr id="3" name="Content Placeholder 2"/>
          <p:cNvSpPr>
            <a:spLocks noGrp="1"/>
          </p:cNvSpPr>
          <p:nvPr>
            <p:ph idx="1"/>
          </p:nvPr>
        </p:nvSpPr>
        <p:spPr>
          <a:xfrm>
            <a:off x="77787" y="1676400"/>
            <a:ext cx="9525000" cy="5638800"/>
          </a:xfrm>
        </p:spPr>
        <p:txBody>
          <a:bodyPr/>
          <a:lstStyle/>
          <a:p>
            <a:pPr marL="384175" indent="0">
              <a:buNone/>
            </a:pPr>
            <a:r>
              <a:rPr lang="en-US" sz="2800" dirty="0"/>
              <a:t>What if the invoice is incorrect or the work is not done?</a:t>
            </a:r>
          </a:p>
          <a:p>
            <a:pPr marL="841375" lvl="1" indent="-457200">
              <a:buClr>
                <a:srgbClr val="6BC21C"/>
              </a:buClr>
              <a:buSzPct val="110000"/>
              <a:buFont typeface="Courier New" panose="02070309020205020404" pitchFamily="49" charset="0"/>
              <a:buChar char="o"/>
            </a:pPr>
            <a:r>
              <a:rPr lang="en-US" dirty="0">
                <a:ea typeface="+mn-ea"/>
                <a:cs typeface="+mn-cs"/>
              </a:rPr>
              <a:t>If you are waiting for the work to be completed </a:t>
            </a:r>
          </a:p>
          <a:p>
            <a:pPr marL="1406525" lvl="2" indent="-457200">
              <a:spcAft>
                <a:spcPts val="600"/>
              </a:spcAft>
              <a:buClr>
                <a:srgbClr val="7DD503"/>
              </a:buClr>
              <a:buFont typeface="Arial" panose="020B0604020202020204" pitchFamily="34" charset="0"/>
              <a:buChar char="•"/>
            </a:pPr>
            <a:r>
              <a:rPr lang="en-US" b="1" dirty="0"/>
              <a:t>Add</a:t>
            </a:r>
            <a:r>
              <a:rPr lang="en-US" dirty="0"/>
              <a:t> a comment in EPIC </a:t>
            </a:r>
          </a:p>
          <a:p>
            <a:pPr marL="1406525" lvl="2" indent="-457200">
              <a:spcAft>
                <a:spcPts val="1200"/>
              </a:spcAft>
              <a:buClr>
                <a:srgbClr val="7DD503"/>
              </a:buClr>
              <a:buFont typeface="Arial" panose="020B0604020202020204" pitchFamily="34" charset="0"/>
              <a:buChar char="•"/>
            </a:pPr>
            <a:r>
              <a:rPr lang="en-US" b="1" dirty="0"/>
              <a:t>Wait</a:t>
            </a:r>
            <a:r>
              <a:rPr lang="en-US" dirty="0"/>
              <a:t> and approve the invoice as soon as payment can be processed</a:t>
            </a:r>
          </a:p>
          <a:p>
            <a:pPr marL="841375" lvl="1" indent="-457200">
              <a:buClr>
                <a:srgbClr val="6BC21C"/>
              </a:buClr>
              <a:buSzPct val="110000"/>
              <a:buFont typeface="Courier New" panose="02070309020205020404" pitchFamily="49" charset="0"/>
              <a:buChar char="o"/>
            </a:pPr>
            <a:r>
              <a:rPr lang="en-US" dirty="0">
                <a:ea typeface="+mn-ea"/>
                <a:cs typeface="+mn-cs"/>
              </a:rPr>
              <a:t>Errors on the invoice? Payment will never occur?</a:t>
            </a:r>
          </a:p>
          <a:p>
            <a:pPr marL="1406525" lvl="2" indent="-457200">
              <a:spcAft>
                <a:spcPts val="600"/>
              </a:spcAft>
              <a:buClr>
                <a:srgbClr val="7DD503"/>
              </a:buClr>
              <a:buFont typeface="Arial" panose="020B0604020202020204" pitchFamily="34" charset="0"/>
              <a:buChar char="•"/>
            </a:pPr>
            <a:r>
              <a:rPr lang="en-US" b="1" dirty="0"/>
              <a:t>Contact</a:t>
            </a:r>
            <a:r>
              <a:rPr lang="en-US" dirty="0"/>
              <a:t> the Supplier to obtain a credit &amp; corrected invoice</a:t>
            </a:r>
          </a:p>
          <a:p>
            <a:pPr marL="1406525" lvl="2" indent="-457200">
              <a:spcAft>
                <a:spcPts val="600"/>
              </a:spcAft>
              <a:buClr>
                <a:srgbClr val="7DD503"/>
              </a:buClr>
              <a:buFont typeface="Arial" panose="020B0604020202020204" pitchFamily="34" charset="0"/>
              <a:buChar char="•"/>
            </a:pPr>
            <a:r>
              <a:rPr lang="en-US" dirty="0"/>
              <a:t>Send updated documents to Supplier Payment Services to process</a:t>
            </a:r>
          </a:p>
          <a:p>
            <a:pPr marL="1406525" lvl="2" indent="-457200">
              <a:spcAft>
                <a:spcPts val="600"/>
              </a:spcAft>
              <a:buClr>
                <a:srgbClr val="7DD503"/>
              </a:buClr>
              <a:buFont typeface="Arial" panose="020B0604020202020204" pitchFamily="34" charset="0"/>
              <a:buChar char="•"/>
            </a:pPr>
            <a:r>
              <a:rPr lang="en-US" dirty="0"/>
              <a:t>Approve original invoice after credit is inputted.</a:t>
            </a:r>
          </a:p>
          <a:p>
            <a:pPr marL="949325" lvl="2" indent="0">
              <a:spcAft>
                <a:spcPts val="600"/>
              </a:spcAft>
              <a:buNone/>
            </a:pPr>
            <a:endParaRPr lang="en-US" dirty="0"/>
          </a:p>
        </p:txBody>
      </p:sp>
    </p:spTree>
    <p:extLst>
      <p:ext uri="{BB962C8B-B14F-4D97-AF65-F5344CB8AC3E}">
        <p14:creationId xmlns:p14="http://schemas.microsoft.com/office/powerpoint/2010/main" val="25992699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FF"/>
                </a:solidFill>
              </a:rPr>
              <a:t>Contract Reports</a:t>
            </a:r>
          </a:p>
        </p:txBody>
      </p:sp>
      <p:sp>
        <p:nvSpPr>
          <p:cNvPr id="3" name="Content Placeholder 2"/>
          <p:cNvSpPr>
            <a:spLocks noGrp="1"/>
          </p:cNvSpPr>
          <p:nvPr>
            <p:ph idx="1"/>
          </p:nvPr>
        </p:nvSpPr>
        <p:spPr>
          <a:xfrm>
            <a:off x="77787" y="1676400"/>
            <a:ext cx="9525000" cy="5638800"/>
          </a:xfrm>
        </p:spPr>
        <p:txBody>
          <a:bodyPr/>
          <a:lstStyle/>
          <a:p>
            <a:pPr marL="841375" lvl="1" indent="-457200">
              <a:spcAft>
                <a:spcPts val="1200"/>
              </a:spcAft>
              <a:buClr>
                <a:srgbClr val="6BC21C"/>
              </a:buClr>
              <a:buSzPct val="110000"/>
              <a:buFont typeface="Courier New" panose="02070309020205020404" pitchFamily="49" charset="0"/>
              <a:buChar char="o"/>
            </a:pPr>
            <a:r>
              <a:rPr lang="en-US" sz="2700" dirty="0">
                <a:ea typeface="+mn-ea"/>
                <a:cs typeface="+mn-cs"/>
              </a:rPr>
              <a:t>Reports provide you the visibility of who owns the contract, what FOAP was applied, remaining amounts, invoicing and much more!</a:t>
            </a:r>
          </a:p>
          <a:p>
            <a:pPr marL="841375" lvl="1" indent="-457200">
              <a:buClr>
                <a:srgbClr val="6BC21C"/>
              </a:buClr>
              <a:buSzPct val="110000"/>
              <a:buFont typeface="Courier New" panose="02070309020205020404" pitchFamily="49" charset="0"/>
              <a:buChar char="o"/>
            </a:pPr>
            <a:r>
              <a:rPr lang="en-US" sz="2700" dirty="0">
                <a:ea typeface="+mn-ea"/>
                <a:cs typeface="+mn-cs"/>
              </a:rPr>
              <a:t>Key reports for the Contract process are:</a:t>
            </a:r>
          </a:p>
          <a:p>
            <a:pPr marL="1249362" lvl="2" indent="-457200">
              <a:buClr>
                <a:srgbClr val="6BC21C"/>
              </a:buClr>
              <a:buSzPct val="110000"/>
              <a:buFont typeface="Arial" panose="020B0604020202020204" pitchFamily="34" charset="0"/>
              <a:buChar char="•"/>
            </a:pPr>
            <a:r>
              <a:rPr lang="en-US" sz="2500" b="1" dirty="0">
                <a:solidFill>
                  <a:srgbClr val="0000CC"/>
                </a:solidFill>
              </a:rPr>
              <a:t>My Open Contracts</a:t>
            </a:r>
          </a:p>
          <a:p>
            <a:pPr marL="1698625" lvl="3" indent="-457200">
              <a:buClr>
                <a:srgbClr val="7DD503"/>
              </a:buClr>
              <a:buSzPct val="100000"/>
              <a:buFont typeface="Courier New" panose="02070309020205020404" pitchFamily="49" charset="0"/>
              <a:buChar char="o"/>
            </a:pPr>
            <a:r>
              <a:rPr lang="en-US" sz="2600" dirty="0"/>
              <a:t>What contracts are open that I own? </a:t>
            </a:r>
          </a:p>
          <a:p>
            <a:pPr marL="1698625" lvl="3" indent="-457200">
              <a:buClr>
                <a:srgbClr val="7DD503"/>
              </a:buClr>
              <a:buSzPct val="100000"/>
              <a:buFont typeface="Courier New" panose="02070309020205020404" pitchFamily="49" charset="0"/>
              <a:buChar char="o"/>
            </a:pPr>
            <a:r>
              <a:rPr lang="en-US" sz="2600" dirty="0"/>
              <a:t>What contracts are open for my department?</a:t>
            </a:r>
          </a:p>
          <a:p>
            <a:pPr marL="1249362" lvl="2" indent="-457200">
              <a:buClr>
                <a:srgbClr val="6BC21C"/>
              </a:buClr>
              <a:buSzPct val="110000"/>
              <a:buFont typeface="Arial" panose="020B0604020202020204" pitchFamily="34" charset="0"/>
              <a:buChar char="•"/>
            </a:pPr>
            <a:r>
              <a:rPr lang="en-US" sz="2500" b="1" dirty="0">
                <a:solidFill>
                  <a:srgbClr val="0000CC"/>
                </a:solidFill>
              </a:rPr>
              <a:t>Contract Amount Left</a:t>
            </a:r>
          </a:p>
          <a:p>
            <a:pPr marL="1698625" lvl="3" indent="-457200">
              <a:buClr>
                <a:srgbClr val="7DD503"/>
              </a:buClr>
              <a:buSzPct val="100000"/>
              <a:buFont typeface="Courier New" panose="02070309020205020404" pitchFamily="49" charset="0"/>
              <a:buChar char="o"/>
            </a:pPr>
            <a:r>
              <a:rPr lang="en-US" sz="2600" dirty="0"/>
              <a:t>How much is left on a contract?</a:t>
            </a:r>
          </a:p>
          <a:p>
            <a:pPr marL="1249362" lvl="2" indent="-457200">
              <a:buClr>
                <a:srgbClr val="6BC21C"/>
              </a:buClr>
              <a:buSzPct val="110000"/>
              <a:buFont typeface="Arial" panose="020B0604020202020204" pitchFamily="34" charset="0"/>
              <a:buChar char="•"/>
            </a:pPr>
            <a:r>
              <a:rPr lang="en-US" sz="2500" b="1" dirty="0">
                <a:solidFill>
                  <a:srgbClr val="0000CC"/>
                </a:solidFill>
              </a:rPr>
              <a:t>Invoice Summary Report by Contract</a:t>
            </a:r>
          </a:p>
          <a:p>
            <a:pPr marL="1698625" lvl="3" indent="-457200">
              <a:buClr>
                <a:srgbClr val="7DD503"/>
              </a:buClr>
              <a:buSzPct val="100000"/>
              <a:buFont typeface="Courier New" panose="02070309020205020404" pitchFamily="49" charset="0"/>
              <a:buChar char="o"/>
            </a:pPr>
            <a:r>
              <a:rPr lang="en-US" sz="2600" dirty="0"/>
              <a:t>What invoices have been applied to a Contract?</a:t>
            </a:r>
          </a:p>
          <a:p>
            <a:pPr marL="841375" lvl="1" indent="-457200">
              <a:buClr>
                <a:srgbClr val="6BC21C"/>
              </a:buClr>
              <a:buSzPct val="110000"/>
              <a:buFont typeface="Wingdings" pitchFamily="2" charset="2"/>
              <a:buChar char="§"/>
            </a:pPr>
            <a:endParaRPr lang="en-US" sz="2700" dirty="0">
              <a:ea typeface="+mn-ea"/>
              <a:cs typeface="+mn-cs"/>
            </a:endParaRPr>
          </a:p>
          <a:p>
            <a:pPr marL="1311275" lvl="2" indent="-361950">
              <a:spcAft>
                <a:spcPts val="600"/>
              </a:spcAft>
            </a:pPr>
            <a:endParaRPr lang="en-US" dirty="0"/>
          </a:p>
          <a:p>
            <a:pPr marL="949325" lvl="2" indent="0">
              <a:spcAft>
                <a:spcPts val="600"/>
              </a:spcAft>
              <a:buNone/>
            </a:pPr>
            <a:endParaRPr lang="en-US" dirty="0"/>
          </a:p>
        </p:txBody>
      </p:sp>
    </p:spTree>
    <p:extLst>
      <p:ext uri="{BB962C8B-B14F-4D97-AF65-F5344CB8AC3E}">
        <p14:creationId xmlns:p14="http://schemas.microsoft.com/office/powerpoint/2010/main" val="5142491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Hints &amp; Tips</a:t>
            </a:r>
          </a:p>
        </p:txBody>
      </p:sp>
      <p:sp>
        <p:nvSpPr>
          <p:cNvPr id="3" name="Content Placeholder 2"/>
          <p:cNvSpPr>
            <a:spLocks noGrp="1"/>
          </p:cNvSpPr>
          <p:nvPr>
            <p:ph idx="1"/>
          </p:nvPr>
        </p:nvSpPr>
        <p:spPr>
          <a:xfrm>
            <a:off x="230187" y="1524000"/>
            <a:ext cx="9448800" cy="5638800"/>
          </a:xfrm>
        </p:spPr>
        <p:txBody>
          <a:bodyPr/>
          <a:lstStyle/>
          <a:p>
            <a:pPr>
              <a:spcBef>
                <a:spcPts val="800"/>
              </a:spcBef>
              <a:spcAft>
                <a:spcPts val="600"/>
              </a:spcAft>
              <a:buFont typeface="Courier New" panose="02070309020205020404" pitchFamily="49" charset="0"/>
              <a:buChar char="o"/>
            </a:pPr>
            <a:r>
              <a:rPr lang="en-CA" sz="2600" dirty="0"/>
              <a:t>Remember to measure price, quantity, scope &amp; term – will any of these change?</a:t>
            </a:r>
          </a:p>
          <a:p>
            <a:pPr>
              <a:spcBef>
                <a:spcPts val="800"/>
              </a:spcBef>
              <a:spcAft>
                <a:spcPts val="600"/>
              </a:spcAft>
              <a:buFont typeface="Courier New" panose="02070309020205020404" pitchFamily="49" charset="0"/>
              <a:buChar char="o"/>
            </a:pPr>
            <a:r>
              <a:rPr lang="en-CA" sz="2600" dirty="0"/>
              <a:t>Include all documentation in your request to reduce delays</a:t>
            </a:r>
          </a:p>
          <a:p>
            <a:pPr>
              <a:spcBef>
                <a:spcPts val="800"/>
              </a:spcBef>
              <a:spcAft>
                <a:spcPts val="600"/>
              </a:spcAft>
              <a:buFont typeface="Courier New" panose="02070309020205020404" pitchFamily="49" charset="0"/>
              <a:buChar char="o"/>
            </a:pPr>
            <a:r>
              <a:rPr lang="en-CA" sz="2600" dirty="0"/>
              <a:t>The Task tab is your checklist – do every one!</a:t>
            </a:r>
          </a:p>
          <a:p>
            <a:pPr>
              <a:spcBef>
                <a:spcPts val="800"/>
              </a:spcBef>
              <a:spcAft>
                <a:spcPts val="600"/>
              </a:spcAft>
              <a:buFont typeface="Courier New" panose="02070309020205020404" pitchFamily="49" charset="0"/>
              <a:buChar char="o"/>
            </a:pPr>
            <a:r>
              <a:rPr lang="en-CA" sz="2600" dirty="0"/>
              <a:t>Double check your information – If  you need to edit a submitted request check the approval first! </a:t>
            </a:r>
          </a:p>
          <a:p>
            <a:pPr>
              <a:spcBef>
                <a:spcPts val="800"/>
              </a:spcBef>
              <a:spcAft>
                <a:spcPts val="300"/>
              </a:spcAft>
              <a:buFont typeface="Courier New" panose="02070309020205020404" pitchFamily="49" charset="0"/>
              <a:buChar char="o"/>
            </a:pPr>
            <a:r>
              <a:rPr lang="en-CA" sz="2600" dirty="0"/>
              <a:t>If you have changes to a contract, submit a contract request to</a:t>
            </a:r>
            <a:r>
              <a:rPr lang="en-CA" sz="2600" i="1" dirty="0"/>
              <a:t> Amend </a:t>
            </a:r>
            <a:r>
              <a:rPr lang="en-CA" sz="2600" dirty="0"/>
              <a:t>the contract.</a:t>
            </a:r>
          </a:p>
          <a:p>
            <a:pPr>
              <a:spcBef>
                <a:spcPts val="800"/>
              </a:spcBef>
              <a:spcAft>
                <a:spcPts val="600"/>
              </a:spcAft>
              <a:buFont typeface="Courier New" panose="02070309020205020404" pitchFamily="49" charset="0"/>
              <a:buChar char="o"/>
            </a:pPr>
            <a:r>
              <a:rPr lang="en-CA" sz="2600" dirty="0"/>
              <a:t>Approve your invoices to process payments on time</a:t>
            </a:r>
          </a:p>
          <a:p>
            <a:pPr>
              <a:spcBef>
                <a:spcPts val="800"/>
              </a:spcBef>
              <a:spcAft>
                <a:spcPts val="600"/>
              </a:spcAft>
              <a:buFont typeface="Courier New" panose="02070309020205020404" pitchFamily="49" charset="0"/>
              <a:buChar char="o"/>
            </a:pPr>
            <a:r>
              <a:rPr lang="en-CA" sz="2600" dirty="0"/>
              <a:t>Use reports to help manage the process!</a:t>
            </a:r>
          </a:p>
        </p:txBody>
      </p:sp>
    </p:spTree>
    <p:extLst>
      <p:ext uri="{BB962C8B-B14F-4D97-AF65-F5344CB8AC3E}">
        <p14:creationId xmlns:p14="http://schemas.microsoft.com/office/powerpoint/2010/main" val="2559792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447800"/>
            <a:ext cx="9756775" cy="5867400"/>
          </a:xfrm>
        </p:spPr>
        <p:txBody>
          <a:bodyPr/>
          <a:lstStyle/>
          <a:p>
            <a:pPr marL="384175" indent="0">
              <a:spcBef>
                <a:spcPts val="0"/>
              </a:spcBef>
              <a:spcAft>
                <a:spcPts val="600"/>
              </a:spcAft>
              <a:buNone/>
            </a:pPr>
            <a:r>
              <a:rPr lang="en-US" sz="2800" b="1" dirty="0"/>
              <a:t>Price</a:t>
            </a:r>
          </a:p>
          <a:p>
            <a:pPr lvl="1">
              <a:spcBef>
                <a:spcPts val="0"/>
              </a:spcBef>
              <a:spcAft>
                <a:spcPts val="600"/>
              </a:spcAft>
              <a:buClr>
                <a:srgbClr val="92D050"/>
              </a:buClr>
              <a:buSzPct val="100000"/>
              <a:buFont typeface="Arial" panose="020B0604020202020204" pitchFamily="34" charset="0"/>
              <a:buChar char="•"/>
            </a:pPr>
            <a:r>
              <a:rPr lang="en-US" dirty="0"/>
              <a:t>The final cost of the items and/or service</a:t>
            </a:r>
          </a:p>
          <a:p>
            <a:pPr marL="384175" indent="0">
              <a:spcBef>
                <a:spcPts val="0"/>
              </a:spcBef>
              <a:spcAft>
                <a:spcPts val="600"/>
              </a:spcAft>
              <a:buClr>
                <a:srgbClr val="92D050"/>
              </a:buClr>
              <a:buNone/>
            </a:pPr>
            <a:r>
              <a:rPr lang="en-US" sz="2800" b="1" dirty="0"/>
              <a:t>Quantity </a:t>
            </a:r>
          </a:p>
          <a:p>
            <a:pPr lvl="1">
              <a:spcBef>
                <a:spcPts val="0"/>
              </a:spcBef>
              <a:spcAft>
                <a:spcPts val="600"/>
              </a:spcAft>
              <a:buClr>
                <a:srgbClr val="92D050"/>
              </a:buClr>
              <a:buSzPct val="100000"/>
              <a:buFont typeface="Arial" panose="020B0604020202020204" pitchFamily="34" charset="0"/>
              <a:buChar char="•"/>
            </a:pPr>
            <a:r>
              <a:rPr lang="en-US" dirty="0"/>
              <a:t>How many items or amount of service required</a:t>
            </a:r>
          </a:p>
          <a:p>
            <a:pPr marL="384175" indent="0">
              <a:spcBef>
                <a:spcPts val="0"/>
              </a:spcBef>
              <a:spcAft>
                <a:spcPts val="600"/>
              </a:spcAft>
              <a:buClr>
                <a:srgbClr val="92D050"/>
              </a:buClr>
              <a:buNone/>
            </a:pPr>
            <a:r>
              <a:rPr lang="en-US" sz="2800" b="1" dirty="0"/>
              <a:t>Scope of Work</a:t>
            </a:r>
          </a:p>
          <a:p>
            <a:pPr lvl="1">
              <a:spcBef>
                <a:spcPts val="0"/>
              </a:spcBef>
              <a:spcAft>
                <a:spcPts val="600"/>
              </a:spcAft>
              <a:buClr>
                <a:srgbClr val="92D050"/>
              </a:buClr>
              <a:buSzPct val="100000"/>
              <a:buFont typeface="Arial" panose="020B0604020202020204" pitchFamily="34" charset="0"/>
              <a:buChar char="•"/>
            </a:pPr>
            <a:r>
              <a:rPr lang="en-US" dirty="0"/>
              <a:t>Clear description of what will be provided</a:t>
            </a:r>
          </a:p>
          <a:p>
            <a:pPr marL="384175" lvl="2" indent="0">
              <a:spcBef>
                <a:spcPts val="0"/>
              </a:spcBef>
              <a:spcAft>
                <a:spcPts val="600"/>
              </a:spcAft>
              <a:buClr>
                <a:srgbClr val="92D050"/>
              </a:buClr>
              <a:buSzPct val="110000"/>
              <a:buNone/>
            </a:pPr>
            <a:r>
              <a:rPr lang="en-US" sz="2800" b="1" dirty="0">
                <a:ea typeface="+mn-ea"/>
                <a:cs typeface="+mn-cs"/>
              </a:rPr>
              <a:t>Term</a:t>
            </a:r>
          </a:p>
          <a:p>
            <a:pPr lvl="1">
              <a:spcBef>
                <a:spcPts val="0"/>
              </a:spcBef>
              <a:spcAft>
                <a:spcPts val="600"/>
              </a:spcAft>
              <a:buClr>
                <a:srgbClr val="92D050"/>
              </a:buClr>
              <a:buSzPct val="100000"/>
              <a:buFont typeface="Arial" panose="020B0604020202020204" pitchFamily="34" charset="0"/>
              <a:buChar char="•"/>
            </a:pPr>
            <a:r>
              <a:rPr lang="en-US" dirty="0"/>
              <a:t>Defined timelines – start &amp; end dates</a:t>
            </a:r>
          </a:p>
          <a:p>
            <a:pPr marL="1524000" lvl="2" indent="-457200">
              <a:spcAft>
                <a:spcPts val="1200"/>
              </a:spcAft>
              <a:buFont typeface="Arial" panose="020B0604020202020204" pitchFamily="34" charset="0"/>
              <a:buChar char="•"/>
            </a:pPr>
            <a:endParaRPr lang="en-US" sz="2800" dirty="0"/>
          </a:p>
        </p:txBody>
      </p:sp>
      <p:sp>
        <p:nvSpPr>
          <p:cNvPr id="6" name="Title 1"/>
          <p:cNvSpPr>
            <a:spLocks noGrp="1"/>
          </p:cNvSpPr>
          <p:nvPr>
            <p:ph type="title"/>
          </p:nvPr>
        </p:nvSpPr>
        <p:spPr>
          <a:xfrm>
            <a:off x="2683113" y="243840"/>
            <a:ext cx="6748436" cy="568960"/>
          </a:xfrm>
        </p:spPr>
        <p:txBody>
          <a:bodyPr/>
          <a:lstStyle/>
          <a:p>
            <a:r>
              <a:rPr lang="en-US" sz="3600" dirty="0"/>
              <a:t>Definitions</a:t>
            </a:r>
          </a:p>
        </p:txBody>
      </p:sp>
    </p:spTree>
    <p:extLst>
      <p:ext uri="{BB962C8B-B14F-4D97-AF65-F5344CB8AC3E}">
        <p14:creationId xmlns:p14="http://schemas.microsoft.com/office/powerpoint/2010/main" val="4474969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Questions</a:t>
            </a:r>
          </a:p>
        </p:txBody>
      </p:sp>
      <p:pic>
        <p:nvPicPr>
          <p:cNvPr id="4" name="Picture 3" descr="question-mark_blue.jpg"/>
          <p:cNvPicPr>
            <a:picLocks noChangeAspect="1"/>
          </p:cNvPicPr>
          <p:nvPr/>
        </p:nvPicPr>
        <p:blipFill>
          <a:blip r:embed="rId3" cstate="print"/>
          <a:srcRect t="6400" b="2400"/>
          <a:stretch>
            <a:fillRect/>
          </a:stretch>
        </p:blipFill>
        <p:spPr bwMode="auto">
          <a:xfrm>
            <a:off x="2592387" y="1905000"/>
            <a:ext cx="4495800" cy="4100170"/>
          </a:xfrm>
          <a:prstGeom prst="rect">
            <a:avLst/>
          </a:prstGeom>
          <a:noFill/>
          <a:ln w="9525">
            <a:noFill/>
            <a:miter lim="800000"/>
            <a:headEnd/>
            <a:tailEnd/>
          </a:ln>
        </p:spPr>
      </p:pic>
    </p:spTree>
    <p:extLst>
      <p:ext uri="{BB962C8B-B14F-4D97-AF65-F5344CB8AC3E}">
        <p14:creationId xmlns:p14="http://schemas.microsoft.com/office/powerpoint/2010/main" val="6860413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EPIC Training</a:t>
            </a:r>
          </a:p>
        </p:txBody>
      </p:sp>
      <p:sp>
        <p:nvSpPr>
          <p:cNvPr id="6" name="Content Placeholder 2"/>
          <p:cNvSpPr>
            <a:spLocks noGrp="1"/>
          </p:cNvSpPr>
          <p:nvPr>
            <p:ph idx="1"/>
          </p:nvPr>
        </p:nvSpPr>
        <p:spPr>
          <a:xfrm>
            <a:off x="230187" y="1676400"/>
            <a:ext cx="9526588" cy="5638800"/>
          </a:xfrm>
        </p:spPr>
        <p:txBody>
          <a:bodyPr/>
          <a:lstStyle/>
          <a:p>
            <a:pPr marL="457200" lvl="1" indent="-457200">
              <a:spcBef>
                <a:spcPts val="600"/>
              </a:spcBef>
              <a:spcAft>
                <a:spcPts val="600"/>
              </a:spcAft>
              <a:buSzPct val="110000"/>
              <a:buFont typeface="Courier New" panose="02070309020205020404" pitchFamily="49" charset="0"/>
              <a:buChar char="o"/>
            </a:pPr>
            <a:r>
              <a:rPr lang="en-US" b="1" dirty="0">
                <a:solidFill>
                  <a:srgbClr val="000000"/>
                </a:solidFill>
                <a:ea typeface="+mn-ea"/>
                <a:cs typeface="+mn-cs"/>
              </a:rPr>
              <a:t>Introduction to EPIC</a:t>
            </a:r>
          </a:p>
          <a:p>
            <a:pPr marL="617538" lvl="1" indent="-342900">
              <a:spcBef>
                <a:spcPts val="0"/>
              </a:spcBef>
              <a:spcAft>
                <a:spcPts val="600"/>
              </a:spcAft>
              <a:buFont typeface="Arial" panose="020B0604020202020204" pitchFamily="34" charset="0"/>
              <a:buChar char="•"/>
            </a:pPr>
            <a:r>
              <a:rPr lang="en-US" sz="2400" dirty="0">
                <a:solidFill>
                  <a:srgbClr val="000000"/>
                </a:solidFill>
              </a:rPr>
              <a:t>This 3 hour session introduces you to the basics of requisitions and navigating EPIC. This session is required to obtain access</a:t>
            </a:r>
          </a:p>
          <a:p>
            <a:pPr marL="457200" lvl="1" indent="-457200">
              <a:spcBef>
                <a:spcPts val="600"/>
              </a:spcBef>
              <a:spcAft>
                <a:spcPts val="600"/>
              </a:spcAft>
              <a:buSzPct val="110000"/>
              <a:buFont typeface="Courier New" panose="02070309020205020404" pitchFamily="49" charset="0"/>
              <a:buChar char="o"/>
            </a:pPr>
            <a:r>
              <a:rPr lang="en-US" b="1" dirty="0">
                <a:solidFill>
                  <a:srgbClr val="000000"/>
                </a:solidFill>
                <a:ea typeface="+mn-ea"/>
                <a:cs typeface="+mn-cs"/>
              </a:rPr>
              <a:t>EPIC – After the Order</a:t>
            </a:r>
          </a:p>
          <a:p>
            <a:pPr marL="617538" lvl="1" indent="-342900">
              <a:spcBef>
                <a:spcPts val="0"/>
              </a:spcBef>
              <a:spcAft>
                <a:spcPts val="600"/>
              </a:spcAft>
              <a:buFont typeface="Arial" panose="020B0604020202020204" pitchFamily="34" charset="0"/>
              <a:buChar char="•"/>
            </a:pPr>
            <a:r>
              <a:rPr lang="en-US" sz="2400" dirty="0">
                <a:solidFill>
                  <a:srgbClr val="000000"/>
                </a:solidFill>
              </a:rPr>
              <a:t>This 2 hour session takes you to the next step and </a:t>
            </a:r>
            <a:r>
              <a:rPr lang="en-US" sz="2400" dirty="0" err="1">
                <a:solidFill>
                  <a:srgbClr val="000000"/>
                </a:solidFill>
              </a:rPr>
              <a:t>and</a:t>
            </a:r>
            <a:r>
              <a:rPr lang="en-US" sz="2400" dirty="0">
                <a:solidFill>
                  <a:srgbClr val="000000"/>
                </a:solidFill>
              </a:rPr>
              <a:t> is highly recommended for new clients. We will look at </a:t>
            </a:r>
            <a:r>
              <a:rPr lang="en-US" sz="2200" dirty="0">
                <a:solidFill>
                  <a:srgbClr val="000000"/>
                </a:solidFill>
              </a:rPr>
              <a:t>Managing Purchases &amp; Receiving, Invoice Reconciliations and Tracking orders &amp; Reporting</a:t>
            </a:r>
          </a:p>
          <a:p>
            <a:pPr marL="457200" lvl="1" indent="-457200">
              <a:spcBef>
                <a:spcPts val="600"/>
              </a:spcBef>
              <a:spcAft>
                <a:spcPts val="600"/>
              </a:spcAft>
              <a:buSzPct val="110000"/>
              <a:buFont typeface="Courier New" panose="02070309020205020404" pitchFamily="49" charset="0"/>
              <a:buChar char="o"/>
            </a:pPr>
            <a:r>
              <a:rPr lang="en-US" b="1" dirty="0">
                <a:solidFill>
                  <a:srgbClr val="000000"/>
                </a:solidFill>
              </a:rPr>
              <a:t>Contract Requests</a:t>
            </a:r>
          </a:p>
          <a:p>
            <a:pPr marL="617538" lvl="1" indent="-342900">
              <a:spcBef>
                <a:spcPts val="0"/>
              </a:spcBef>
              <a:spcAft>
                <a:spcPts val="300"/>
              </a:spcAft>
              <a:buFont typeface="Arial" panose="020B0604020202020204" pitchFamily="34" charset="0"/>
              <a:buChar char="•"/>
            </a:pPr>
            <a:r>
              <a:rPr lang="en-CA" sz="2200" dirty="0">
                <a:solidFill>
                  <a:srgbClr val="000000"/>
                </a:solidFill>
              </a:rPr>
              <a:t>This 3 hour session provides hands on practice with the Contract Request process. </a:t>
            </a:r>
            <a:r>
              <a:rPr lang="en-US" sz="2200" dirty="0">
                <a:solidFill>
                  <a:srgbClr val="000000"/>
                </a:solidFill>
              </a:rPr>
              <a:t>Learn how to set up contract agreements in EPIC, approve invoices and manage the documents related to a contract. </a:t>
            </a:r>
            <a:endParaRPr lang="en-US" b="1" dirty="0">
              <a:solidFill>
                <a:srgbClr val="000000"/>
              </a:solidFill>
            </a:endParaRPr>
          </a:p>
          <a:p>
            <a:pPr marL="0" lvl="0" indent="0">
              <a:spcBef>
                <a:spcPts val="600"/>
              </a:spcBef>
              <a:spcAft>
                <a:spcPts val="600"/>
              </a:spcAft>
              <a:buClr>
                <a:srgbClr val="7DD503"/>
              </a:buClr>
              <a:buNone/>
            </a:pPr>
            <a:endParaRPr lang="en-US" sz="2800" b="1" dirty="0">
              <a:solidFill>
                <a:srgbClr val="000000"/>
              </a:solidFill>
            </a:endParaRPr>
          </a:p>
          <a:p>
            <a:pPr marL="533400" lvl="0" indent="-533400">
              <a:spcBef>
                <a:spcPts val="600"/>
              </a:spcBef>
              <a:spcAft>
                <a:spcPts val="600"/>
              </a:spcAft>
              <a:buClr>
                <a:srgbClr val="7DD503"/>
              </a:buClr>
            </a:pPr>
            <a:endParaRPr lang="en-US" b="1" dirty="0">
              <a:solidFill>
                <a:srgbClr val="000000"/>
              </a:solidFill>
            </a:endParaRPr>
          </a:p>
        </p:txBody>
      </p:sp>
    </p:spTree>
    <p:extLst>
      <p:ext uri="{BB962C8B-B14F-4D97-AF65-F5344CB8AC3E}">
        <p14:creationId xmlns:p14="http://schemas.microsoft.com/office/powerpoint/2010/main" val="7029959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6478587" y="4321239"/>
            <a:ext cx="3132136" cy="2655957"/>
          </a:xfrm>
          <a:prstGeom prst="star5">
            <a:avLst/>
          </a:prstGeom>
          <a:solidFill>
            <a:srgbClr val="7DD5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sz="3400" dirty="0"/>
              <a:t>Additional Training</a:t>
            </a:r>
          </a:p>
        </p:txBody>
      </p:sp>
      <p:sp>
        <p:nvSpPr>
          <p:cNvPr id="5" name="Content Placeholder 2"/>
          <p:cNvSpPr>
            <a:spLocks noGrp="1"/>
          </p:cNvSpPr>
          <p:nvPr>
            <p:ph idx="1"/>
          </p:nvPr>
        </p:nvSpPr>
        <p:spPr>
          <a:xfrm>
            <a:off x="230187" y="1524000"/>
            <a:ext cx="9526588" cy="5791200"/>
          </a:xfrm>
        </p:spPr>
        <p:txBody>
          <a:bodyPr/>
          <a:lstStyle/>
          <a:p>
            <a:pPr marL="457200" lvl="1" indent="-457200">
              <a:spcBef>
                <a:spcPts val="600"/>
              </a:spcBef>
              <a:spcAft>
                <a:spcPts val="0"/>
              </a:spcAft>
              <a:buSzPct val="110000"/>
              <a:buFont typeface="Courier New" panose="02070309020205020404" pitchFamily="49" charset="0"/>
              <a:buChar char="o"/>
            </a:pPr>
            <a:r>
              <a:rPr lang="en-US" b="1" dirty="0">
                <a:ea typeface="+mn-ea"/>
                <a:cs typeface="+mn-cs"/>
              </a:rPr>
              <a:t>More Aurora Finance Training Opportunities</a:t>
            </a:r>
          </a:p>
          <a:p>
            <a:pPr marL="731838" lvl="1" indent="-457200">
              <a:spcBef>
                <a:spcPts val="600"/>
              </a:spcBef>
              <a:spcAft>
                <a:spcPts val="300"/>
              </a:spcAft>
              <a:buSzPct val="100000"/>
              <a:buFont typeface="Courier New" panose="02070309020205020404" pitchFamily="49" charset="0"/>
              <a:buChar char="o"/>
            </a:pPr>
            <a:r>
              <a:rPr lang="en-US" b="1" dirty="0"/>
              <a:t>Banner &amp; FAST Training</a:t>
            </a:r>
          </a:p>
          <a:p>
            <a:pPr marL="1139825" lvl="2" indent="-457200">
              <a:spcBef>
                <a:spcPts val="0"/>
              </a:spcBef>
              <a:spcAft>
                <a:spcPts val="300"/>
              </a:spcAft>
              <a:buClr>
                <a:srgbClr val="7DD503"/>
              </a:buClr>
              <a:buFont typeface="Arial" panose="020B0604020202020204" pitchFamily="34" charset="0"/>
              <a:buChar char="•"/>
            </a:pPr>
            <a:r>
              <a:rPr lang="en-US" dirty="0"/>
              <a:t>Introduction to Aurora Finance</a:t>
            </a:r>
          </a:p>
          <a:p>
            <a:pPr marL="1139825" lvl="2" indent="-457200">
              <a:spcBef>
                <a:spcPts val="0"/>
              </a:spcBef>
              <a:spcAft>
                <a:spcPts val="300"/>
              </a:spcAft>
              <a:buClr>
                <a:srgbClr val="7DD503"/>
              </a:buClr>
              <a:buFont typeface="Arial" panose="020B0604020202020204" pitchFamily="34" charset="0"/>
              <a:buChar char="•"/>
            </a:pPr>
            <a:r>
              <a:rPr lang="en-US" dirty="0"/>
              <a:t>Aurora For Researchers</a:t>
            </a:r>
          </a:p>
          <a:p>
            <a:pPr marL="1139825" lvl="2" indent="-457200">
              <a:spcBef>
                <a:spcPts val="0"/>
              </a:spcBef>
              <a:spcAft>
                <a:spcPts val="300"/>
              </a:spcAft>
              <a:buClr>
                <a:srgbClr val="7DD503"/>
              </a:buClr>
              <a:buFont typeface="Arial" panose="020B0604020202020204" pitchFamily="34" charset="0"/>
              <a:buChar char="•"/>
            </a:pPr>
            <a:r>
              <a:rPr lang="en-US" dirty="0"/>
              <a:t>BANNER Navigation Fundamentals</a:t>
            </a:r>
          </a:p>
          <a:p>
            <a:pPr marL="1139825" lvl="2" indent="-457200">
              <a:spcBef>
                <a:spcPts val="0"/>
              </a:spcBef>
              <a:spcAft>
                <a:spcPts val="300"/>
              </a:spcAft>
              <a:buClr>
                <a:srgbClr val="7DD503"/>
              </a:buClr>
              <a:buFont typeface="Arial" panose="020B0604020202020204" pitchFamily="34" charset="0"/>
              <a:buChar char="•"/>
            </a:pPr>
            <a:r>
              <a:rPr lang="en-US" dirty="0"/>
              <a:t>Journal Entries &amp; Interdepartmental Charges (JE’s &amp; IDC’s)</a:t>
            </a:r>
          </a:p>
          <a:p>
            <a:pPr marL="1139825" lvl="2" indent="-457200">
              <a:spcBef>
                <a:spcPts val="0"/>
              </a:spcBef>
              <a:spcAft>
                <a:spcPts val="300"/>
              </a:spcAft>
              <a:buClr>
                <a:srgbClr val="7DD503"/>
              </a:buClr>
              <a:buFont typeface="Arial" panose="020B0604020202020204" pitchFamily="34" charset="0"/>
              <a:buChar char="•"/>
            </a:pPr>
            <a:r>
              <a:rPr lang="en-US" dirty="0"/>
              <a:t>Advanced FAST</a:t>
            </a:r>
          </a:p>
          <a:p>
            <a:pPr marL="1139825" lvl="2" indent="-457200">
              <a:spcBef>
                <a:spcPts val="0"/>
              </a:spcBef>
              <a:spcAft>
                <a:spcPts val="300"/>
              </a:spcAft>
              <a:buClr>
                <a:srgbClr val="7DD503"/>
              </a:buClr>
              <a:buFont typeface="Arial" panose="020B0604020202020204" pitchFamily="34" charset="0"/>
              <a:buChar char="•"/>
            </a:pPr>
            <a:r>
              <a:rPr lang="en-US" dirty="0"/>
              <a:t>External Invoicing (FAST A/R)</a:t>
            </a:r>
          </a:p>
          <a:p>
            <a:pPr marL="1139825" lvl="2" indent="-457200">
              <a:spcBef>
                <a:spcPts val="0"/>
              </a:spcBef>
              <a:spcAft>
                <a:spcPts val="300"/>
              </a:spcAft>
              <a:buClr>
                <a:srgbClr val="7DD503"/>
              </a:buClr>
              <a:buFont typeface="Arial" panose="020B0604020202020204" pitchFamily="34" charset="0"/>
              <a:buChar char="•"/>
            </a:pPr>
            <a:r>
              <a:rPr lang="en-US" dirty="0"/>
              <a:t>Budget Transfers</a:t>
            </a:r>
          </a:p>
          <a:p>
            <a:pPr marL="731838" lvl="1" indent="-457200">
              <a:spcBef>
                <a:spcPts val="600"/>
              </a:spcBef>
              <a:spcAft>
                <a:spcPts val="300"/>
              </a:spcAft>
              <a:buSzPct val="100000"/>
              <a:buFont typeface="Courier New" panose="02070309020205020404" pitchFamily="49" charset="0"/>
              <a:buChar char="o"/>
            </a:pPr>
            <a:r>
              <a:rPr lang="en-US" b="1" dirty="0"/>
              <a:t>Concur</a:t>
            </a:r>
          </a:p>
          <a:p>
            <a:pPr marL="1139825" lvl="2" indent="-457200">
              <a:spcBef>
                <a:spcPts val="0"/>
              </a:spcBef>
              <a:spcAft>
                <a:spcPts val="300"/>
              </a:spcAft>
              <a:buClr>
                <a:srgbClr val="7DD503"/>
              </a:buClr>
              <a:buFont typeface="Arial" panose="020B0604020202020204" pitchFamily="34" charset="0"/>
              <a:buChar char="•"/>
            </a:pPr>
            <a:r>
              <a:rPr lang="en-US" dirty="0"/>
              <a:t>Travel and Expense Management</a:t>
            </a:r>
          </a:p>
          <a:p>
            <a:pPr marL="0" lvl="0" indent="0">
              <a:spcBef>
                <a:spcPts val="600"/>
              </a:spcBef>
              <a:spcAft>
                <a:spcPts val="600"/>
              </a:spcAft>
              <a:buClr>
                <a:srgbClr val="7DD503"/>
              </a:buClr>
              <a:buNone/>
            </a:pPr>
            <a:endParaRPr lang="en-US" sz="2600" b="1" dirty="0">
              <a:solidFill>
                <a:srgbClr val="000000"/>
              </a:solidFill>
            </a:endParaRPr>
          </a:p>
          <a:p>
            <a:pPr marL="533400" lvl="0" indent="-533400">
              <a:spcBef>
                <a:spcPts val="600"/>
              </a:spcBef>
              <a:spcAft>
                <a:spcPts val="600"/>
              </a:spcAft>
              <a:buClr>
                <a:srgbClr val="7DD503"/>
              </a:buClr>
            </a:pPr>
            <a:endParaRPr lang="en-US" sz="2600" b="1" dirty="0">
              <a:solidFill>
                <a:srgbClr val="000000"/>
              </a:solidFill>
            </a:endParaRPr>
          </a:p>
        </p:txBody>
      </p:sp>
      <p:sp>
        <p:nvSpPr>
          <p:cNvPr id="3" name="TextBox 2"/>
          <p:cNvSpPr txBox="1"/>
          <p:nvPr/>
        </p:nvSpPr>
        <p:spPr>
          <a:xfrm>
            <a:off x="7340995" y="5334000"/>
            <a:ext cx="1407320" cy="1077218"/>
          </a:xfrm>
          <a:prstGeom prst="rect">
            <a:avLst/>
          </a:prstGeom>
          <a:noFill/>
        </p:spPr>
        <p:txBody>
          <a:bodyPr wrap="square" rtlCol="0">
            <a:spAutoFit/>
          </a:bodyPr>
          <a:lstStyle/>
          <a:p>
            <a:pPr algn="ctr"/>
            <a:r>
              <a:rPr lang="en-CA" sz="1600" dirty="0">
                <a:solidFill>
                  <a:schemeClr val="tx2"/>
                </a:solidFill>
              </a:rPr>
              <a:t>How many certificates can you achieve?</a:t>
            </a:r>
          </a:p>
        </p:txBody>
      </p:sp>
    </p:spTree>
    <p:extLst>
      <p:ext uri="{BB962C8B-B14F-4D97-AF65-F5344CB8AC3E}">
        <p14:creationId xmlns:p14="http://schemas.microsoft.com/office/powerpoint/2010/main" val="16932116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Assistance</a:t>
            </a:r>
          </a:p>
        </p:txBody>
      </p:sp>
      <p:sp>
        <p:nvSpPr>
          <p:cNvPr id="3" name="Content Placeholder 2"/>
          <p:cNvSpPr>
            <a:spLocks noGrp="1"/>
          </p:cNvSpPr>
          <p:nvPr>
            <p:ph idx="1"/>
          </p:nvPr>
        </p:nvSpPr>
        <p:spPr>
          <a:xfrm>
            <a:off x="0" y="1524000"/>
            <a:ext cx="9756775" cy="5218854"/>
          </a:xfrm>
        </p:spPr>
        <p:txBody>
          <a:bodyPr/>
          <a:lstStyle/>
          <a:p>
            <a:pPr marL="0" lvl="0" indent="0">
              <a:spcBef>
                <a:spcPts val="600"/>
              </a:spcBef>
              <a:spcAft>
                <a:spcPts val="1200"/>
              </a:spcAft>
              <a:buClr>
                <a:srgbClr val="7DD503"/>
              </a:buClr>
              <a:buNone/>
            </a:pPr>
            <a:r>
              <a:rPr lang="en-CA" sz="2800" b="1" dirty="0">
                <a:solidFill>
                  <a:srgbClr val="7DD503"/>
                </a:solidFill>
              </a:rPr>
              <a:t>   Need additional support using EPIC?</a:t>
            </a:r>
          </a:p>
          <a:p>
            <a:pPr marL="808038" lvl="1" indent="-533400">
              <a:spcBef>
                <a:spcPts val="600"/>
              </a:spcBef>
              <a:spcAft>
                <a:spcPts val="600"/>
              </a:spcAft>
              <a:buSzPct val="100000"/>
              <a:buFont typeface="Courier New" panose="02070309020205020404" pitchFamily="49" charset="0"/>
              <a:buChar char="o"/>
            </a:pPr>
            <a:r>
              <a:rPr lang="en-CA" sz="2300" b="1" dirty="0">
                <a:solidFill>
                  <a:srgbClr val="000000"/>
                </a:solidFill>
              </a:rPr>
              <a:t>Aurora Finance Customer Service Desk </a:t>
            </a:r>
            <a:r>
              <a:rPr lang="en-CA" sz="2300" dirty="0">
                <a:solidFill>
                  <a:srgbClr val="000000"/>
                </a:solidFill>
              </a:rPr>
              <a:t>for system support at 204-480-1001 ext. 2 or </a:t>
            </a:r>
            <a:r>
              <a:rPr lang="en-CA" sz="2300" dirty="0">
                <a:solidFill>
                  <a:schemeClr val="accent1"/>
                </a:solidFill>
              </a:rPr>
              <a:t>epic@umanitoba.ca</a:t>
            </a:r>
            <a:r>
              <a:rPr lang="en-CA" sz="2300" dirty="0">
                <a:solidFill>
                  <a:srgbClr val="000000"/>
                </a:solidFill>
              </a:rPr>
              <a:t> </a:t>
            </a:r>
          </a:p>
          <a:p>
            <a:pPr marL="808038" lvl="1" indent="-533400">
              <a:spcBef>
                <a:spcPts val="600"/>
              </a:spcBef>
              <a:spcAft>
                <a:spcPts val="600"/>
              </a:spcAft>
              <a:buSzPct val="100000"/>
              <a:buFont typeface="Courier New" panose="02070309020205020404" pitchFamily="49" charset="0"/>
              <a:buChar char="o"/>
            </a:pPr>
            <a:r>
              <a:rPr lang="en-US" sz="2300" b="1" dirty="0">
                <a:solidFill>
                  <a:srgbClr val="000000"/>
                </a:solidFill>
              </a:rPr>
              <a:t>Guides, Manual &amp; eLearns </a:t>
            </a:r>
            <a:r>
              <a:rPr lang="en-US" sz="2300" dirty="0">
                <a:solidFill>
                  <a:srgbClr val="000000"/>
                </a:solidFill>
              </a:rPr>
              <a:t>available on the Aurora Finance page</a:t>
            </a:r>
          </a:p>
          <a:p>
            <a:pPr marL="808038" lvl="1" indent="-533400">
              <a:spcBef>
                <a:spcPts val="600"/>
              </a:spcBef>
              <a:spcAft>
                <a:spcPts val="600"/>
              </a:spcAft>
              <a:buSzPct val="100000"/>
              <a:buFont typeface="Courier New" panose="02070309020205020404" pitchFamily="49" charset="0"/>
              <a:buChar char="o"/>
            </a:pPr>
            <a:r>
              <a:rPr lang="en-CA" sz="2300" b="1" dirty="0"/>
              <a:t>Purchasing Services</a:t>
            </a:r>
            <a:r>
              <a:rPr lang="en-CA" sz="2300" dirty="0"/>
              <a:t> for supplier negotiation or process guidance 204-474-8348 or </a:t>
            </a:r>
            <a:r>
              <a:rPr lang="en-CA" sz="2300" dirty="0">
                <a:solidFill>
                  <a:schemeClr val="accent1"/>
                </a:solidFill>
              </a:rPr>
              <a:t>purchasing@umanitoba.ca</a:t>
            </a:r>
            <a:r>
              <a:rPr lang="en-CA" sz="2300" dirty="0"/>
              <a:t> </a:t>
            </a:r>
          </a:p>
          <a:p>
            <a:pPr marL="808038" lvl="1" indent="-533400">
              <a:spcBef>
                <a:spcPts val="600"/>
              </a:spcBef>
              <a:spcAft>
                <a:spcPts val="600"/>
              </a:spcAft>
              <a:buSzPct val="100000"/>
              <a:buFont typeface="Courier New" panose="02070309020205020404" pitchFamily="49" charset="0"/>
              <a:buChar char="o"/>
            </a:pPr>
            <a:r>
              <a:rPr lang="en-CA" sz="2300" b="1" dirty="0"/>
              <a:t>Purchasing Policy </a:t>
            </a:r>
            <a:r>
              <a:rPr lang="en-US" sz="1600" dirty="0">
                <a:solidFill>
                  <a:srgbClr val="020CCE"/>
                </a:solidFill>
              </a:rPr>
              <a:t>http://www.umanitoba.ca/admin/governance/media/Purchasing_Procedures_-_2015_07_13.pdf</a:t>
            </a:r>
          </a:p>
          <a:p>
            <a:pPr marL="808038" lvl="1" indent="-533400">
              <a:spcBef>
                <a:spcPts val="600"/>
              </a:spcBef>
              <a:spcAft>
                <a:spcPts val="600"/>
              </a:spcAft>
              <a:buSzPct val="100000"/>
              <a:buFont typeface="Courier New" panose="02070309020205020404" pitchFamily="49" charset="0"/>
              <a:buChar char="o"/>
            </a:pPr>
            <a:r>
              <a:rPr lang="en-CA" sz="2300" b="1" dirty="0"/>
              <a:t>Supplier Payment Services </a:t>
            </a:r>
            <a:r>
              <a:rPr lang="en-CA" sz="2300" dirty="0"/>
              <a:t>for inquiries regarding supplier invoices, credits or payments, </a:t>
            </a:r>
            <a:r>
              <a:rPr lang="en-CA" sz="2300" i="1" dirty="0"/>
              <a:t>(see webpage for contact)</a:t>
            </a:r>
          </a:p>
          <a:p>
            <a:pPr marL="808038" lvl="1" indent="-533400">
              <a:spcBef>
                <a:spcPts val="600"/>
              </a:spcBef>
              <a:spcAft>
                <a:spcPts val="600"/>
              </a:spcAft>
              <a:buSzPct val="100000"/>
              <a:buFont typeface="Courier New" panose="02070309020205020404" pitchFamily="49" charset="0"/>
              <a:buChar char="o"/>
            </a:pPr>
            <a:r>
              <a:rPr lang="en-US" sz="2300" b="1" dirty="0"/>
              <a:t>ASK Aurora! </a:t>
            </a:r>
            <a:r>
              <a:rPr lang="en-US" sz="2300" dirty="0"/>
              <a:t>Sessions</a:t>
            </a:r>
          </a:p>
          <a:p>
            <a:pPr marL="571500" indent="-342900">
              <a:spcAft>
                <a:spcPts val="1200"/>
              </a:spcAft>
            </a:pPr>
            <a:endParaRPr lang="en-US" sz="5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9646" y="3007360"/>
            <a:ext cx="6667129" cy="731520"/>
          </a:xfrm>
        </p:spPr>
        <p:txBody>
          <a:bodyPr tIns="0"/>
          <a:lstStyle/>
          <a:p>
            <a:pPr algn="ctr"/>
            <a:r>
              <a:rPr lang="en-US" b="1" dirty="0"/>
              <a:t>Thank you!</a:t>
            </a:r>
          </a:p>
        </p:txBody>
      </p:sp>
      <p:pic>
        <p:nvPicPr>
          <p:cNvPr id="5" name="Picture 7" descr="aurora_finance.tif"/>
          <p:cNvPicPr>
            <a:picLocks noChangeAspect="1"/>
          </p:cNvPicPr>
          <p:nvPr/>
        </p:nvPicPr>
        <p:blipFill>
          <a:blip r:embed="rId5" cstate="print"/>
          <a:srcRect l="8630" t="8160" r="10827" b="8202"/>
          <a:stretch>
            <a:fillRect/>
          </a:stretch>
        </p:blipFill>
        <p:spPr bwMode="auto">
          <a:xfrm>
            <a:off x="2439195" y="4389122"/>
            <a:ext cx="4780994" cy="2333590"/>
          </a:xfrm>
          <a:prstGeom prst="rect">
            <a:avLst/>
          </a:prstGeom>
          <a:noFill/>
          <a:ln w="9525">
            <a:noFill/>
            <a:miter lim="800000"/>
            <a:headEnd/>
            <a:tailEnd/>
          </a:ln>
        </p:spPr>
      </p:pic>
      <p:pic>
        <p:nvPicPr>
          <p:cNvPr id="8" name="~PP978.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9221787" y="6858000"/>
            <a:ext cx="304800" cy="278295"/>
          </a:xfrm>
          <a:prstGeom prst="rect">
            <a:avLst/>
          </a:prstGeom>
          <a:solidFill>
            <a:schemeClr val="bg1"/>
          </a:solidFill>
        </p:spPr>
      </p:pic>
    </p:spTree>
    <p:extLst>
      <p:ext uri="{BB962C8B-B14F-4D97-AF65-F5344CB8AC3E}">
        <p14:creationId xmlns:p14="http://schemas.microsoft.com/office/powerpoint/2010/main" val="35913340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3000" tmFilter="0, 0; .2, .5; .8, .5; 1, 0"/>
                                        <p:tgtEl>
                                          <p:spTgt spid="2"/>
                                        </p:tgtEl>
                                      </p:cBhvr>
                                    </p:animEffect>
                                    <p:animScale>
                                      <p:cBhvr>
                                        <p:cTn id="7" dur="1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8"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3987" y="1447800"/>
            <a:ext cx="9602788" cy="5715000"/>
          </a:xfrm>
        </p:spPr>
        <p:txBody>
          <a:bodyPr/>
          <a:lstStyle/>
          <a:p>
            <a:pPr marL="323850" lvl="1" indent="0">
              <a:spcAft>
                <a:spcPts val="2400"/>
              </a:spcAft>
              <a:buClr>
                <a:srgbClr val="6BC21C"/>
              </a:buClr>
              <a:buSzPct val="110000"/>
              <a:buNone/>
            </a:pPr>
            <a:r>
              <a:rPr lang="en-US" sz="3000" dirty="0"/>
              <a:t>There are </a:t>
            </a:r>
            <a:r>
              <a:rPr lang="en-US" sz="3000" b="1" dirty="0"/>
              <a:t>two types</a:t>
            </a:r>
            <a:r>
              <a:rPr lang="en-US" sz="3000" dirty="0"/>
              <a:t> of Contract Requests: </a:t>
            </a:r>
            <a:endParaRPr lang="en-CA" sz="3000" dirty="0">
              <a:ea typeface="+mn-ea"/>
              <a:cs typeface="+mn-cs"/>
            </a:endParaRPr>
          </a:p>
          <a:p>
            <a:pPr lvl="1">
              <a:spcAft>
                <a:spcPts val="600"/>
              </a:spcAft>
              <a:buClr>
                <a:srgbClr val="92D050"/>
              </a:buClr>
              <a:buSzPct val="100000"/>
              <a:buFont typeface="Courier New" panose="02070309020205020404" pitchFamily="49" charset="0"/>
              <a:buChar char="o"/>
            </a:pPr>
            <a:r>
              <a:rPr lang="en-CA" sz="2400" kern="1200" dirty="0"/>
              <a:t>Service Agreements (non-individual)</a:t>
            </a:r>
          </a:p>
          <a:p>
            <a:pPr lvl="2">
              <a:spcAft>
                <a:spcPts val="600"/>
              </a:spcAft>
              <a:buClr>
                <a:srgbClr val="92D050"/>
              </a:buClr>
              <a:buSzPct val="100000"/>
            </a:pPr>
            <a:r>
              <a:rPr lang="en-US" sz="2000" kern="1200" dirty="0">
                <a:sym typeface="Wingdings" panose="05000000000000000000" pitchFamily="2" charset="2"/>
              </a:rPr>
              <a:t>University engages a supplier to perform defined services based on a mutually binding agreement</a:t>
            </a:r>
          </a:p>
          <a:p>
            <a:pPr lvl="2">
              <a:spcAft>
                <a:spcPts val="600"/>
              </a:spcAft>
              <a:buClr>
                <a:srgbClr val="92D050"/>
              </a:buClr>
              <a:buSzPct val="100000"/>
            </a:pPr>
            <a:r>
              <a:rPr lang="en-US" sz="2000" kern="1200" dirty="0">
                <a:sym typeface="Wingdings" panose="05000000000000000000" pitchFamily="2" charset="2"/>
              </a:rPr>
              <a:t>University’s standard terms and conditions agreement will be used</a:t>
            </a:r>
            <a:endParaRPr lang="en-CA" sz="2000" kern="1200" dirty="0"/>
          </a:p>
          <a:p>
            <a:pPr lvl="1">
              <a:spcAft>
                <a:spcPts val="600"/>
              </a:spcAft>
              <a:buClr>
                <a:srgbClr val="92D050"/>
              </a:buClr>
              <a:buSzPct val="100000"/>
              <a:buFont typeface="Courier New" panose="02070309020205020404" pitchFamily="49" charset="0"/>
              <a:buChar char="o"/>
            </a:pPr>
            <a:r>
              <a:rPr lang="en-CA" sz="2400" kern="1200" dirty="0"/>
              <a:t>Contracts (Signed Agreements)</a:t>
            </a:r>
          </a:p>
          <a:p>
            <a:pPr lvl="2">
              <a:spcAft>
                <a:spcPts val="600"/>
              </a:spcAft>
              <a:buClr>
                <a:srgbClr val="92D050"/>
              </a:buClr>
              <a:buSzPct val="100000"/>
            </a:pPr>
            <a:r>
              <a:rPr lang="en-CA" sz="2000" kern="1200" dirty="0"/>
              <a:t>Supplier provides their own agreement to the University which is reviewed and approved</a:t>
            </a:r>
          </a:p>
          <a:p>
            <a:pPr lvl="2">
              <a:spcAft>
                <a:spcPts val="600"/>
              </a:spcAft>
              <a:buClr>
                <a:srgbClr val="92D050"/>
              </a:buClr>
              <a:buSzPct val="100000"/>
            </a:pPr>
            <a:r>
              <a:rPr lang="en-CA" sz="2000" kern="1200" dirty="0"/>
              <a:t>Such as Secondments, Construction projects &amp; related agreements</a:t>
            </a:r>
          </a:p>
          <a:p>
            <a:pPr lvl="2">
              <a:spcAft>
                <a:spcPts val="600"/>
              </a:spcAft>
              <a:buClr>
                <a:srgbClr val="92D050"/>
              </a:buClr>
              <a:buSzPct val="100000"/>
            </a:pPr>
            <a:r>
              <a:rPr lang="en-CA" sz="2000" i="1" kern="1200" dirty="0"/>
              <a:t>And sometimes…</a:t>
            </a:r>
          </a:p>
          <a:p>
            <a:pPr lvl="3">
              <a:spcAft>
                <a:spcPts val="600"/>
              </a:spcAft>
              <a:buClr>
                <a:srgbClr val="92D050"/>
              </a:buClr>
              <a:buSzPct val="100000"/>
              <a:buFont typeface="Arial" panose="020B0604020202020204" pitchFamily="34" charset="0"/>
              <a:buChar char="•"/>
            </a:pPr>
            <a:r>
              <a:rPr lang="en-CA" sz="1800" kern="1200" dirty="0"/>
              <a:t>Department specific contracts e.g. specialized services</a:t>
            </a:r>
          </a:p>
          <a:p>
            <a:pPr lvl="1">
              <a:spcAft>
                <a:spcPts val="600"/>
              </a:spcAft>
              <a:buClr>
                <a:srgbClr val="020CCE"/>
              </a:buClr>
              <a:buSzPct val="100000"/>
              <a:buFont typeface="Wingdings" panose="05000000000000000000" pitchFamily="2" charset="2"/>
              <a:buChar char="§"/>
            </a:pPr>
            <a:endParaRPr lang="en-CA" kern="1200" dirty="0"/>
          </a:p>
          <a:p>
            <a:pPr marL="658813" lvl="1" indent="0">
              <a:buNone/>
            </a:pPr>
            <a:endParaRPr lang="en-US" sz="2600" kern="1200" dirty="0">
              <a:solidFill>
                <a:srgbClr val="00AC00"/>
              </a:solidFill>
            </a:endParaRPr>
          </a:p>
          <a:p>
            <a:pPr lvl="1"/>
            <a:endParaRPr lang="en-US" dirty="0"/>
          </a:p>
          <a:p>
            <a:pPr lvl="1"/>
            <a:endParaRPr lang="en-US" dirty="0"/>
          </a:p>
        </p:txBody>
      </p:sp>
      <p:sp>
        <p:nvSpPr>
          <p:cNvPr id="6" name="Title 1"/>
          <p:cNvSpPr>
            <a:spLocks noGrp="1"/>
          </p:cNvSpPr>
          <p:nvPr>
            <p:ph type="title"/>
          </p:nvPr>
        </p:nvSpPr>
        <p:spPr>
          <a:xfrm>
            <a:off x="2683113" y="243840"/>
            <a:ext cx="6748436" cy="568960"/>
          </a:xfrm>
          <a:noFill/>
          <a:ln w="9525">
            <a:noFill/>
            <a:miter lim="800000"/>
            <a:headEnd/>
            <a:tailEnd/>
          </a:ln>
          <a:effectLst/>
        </p:spPr>
        <p:txBody>
          <a:bodyPr vert="horz" wrap="square" lIns="97536" tIns="48768" rIns="97536" bIns="48768" numCol="1" anchor="ctr" anchorCtr="0" compatLnSpc="1">
            <a:prstTxWarp prst="textNoShape">
              <a:avLst/>
            </a:prstTxWarp>
          </a:bodyPr>
          <a:lstStyle/>
          <a:p>
            <a:r>
              <a:rPr lang="en-US" sz="3600" dirty="0"/>
              <a:t>When do I use?</a:t>
            </a:r>
          </a:p>
        </p:txBody>
      </p:sp>
    </p:spTree>
    <p:extLst>
      <p:ext uri="{BB962C8B-B14F-4D97-AF65-F5344CB8AC3E}">
        <p14:creationId xmlns:p14="http://schemas.microsoft.com/office/powerpoint/2010/main" val="34350462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406532" y="1463040"/>
            <a:ext cx="197046" cy="390878"/>
          </a:xfrm>
          <a:prstGeom prst="rect">
            <a:avLst/>
          </a:prstGeom>
          <a:noFill/>
          <a:ln w="9525">
            <a:noFill/>
            <a:miter lim="800000"/>
            <a:headEnd/>
            <a:tailEnd/>
          </a:ln>
        </p:spPr>
        <p:txBody>
          <a:bodyPr wrap="none" lIns="97538" tIns="48769" rIns="97538" bIns="48769">
            <a:spAutoFit/>
          </a:bodyPr>
          <a:lstStyle/>
          <a:p>
            <a:pPr eaLnBrk="0" hangingPunct="0"/>
            <a:endParaRPr lang="en-US" dirty="0">
              <a:latin typeface="Tahoma" pitchFamily="34" charset="0"/>
            </a:endParaRPr>
          </a:p>
        </p:txBody>
      </p:sp>
      <p:sp>
        <p:nvSpPr>
          <p:cNvPr id="2" name="Oval 1"/>
          <p:cNvSpPr/>
          <p:nvPr/>
        </p:nvSpPr>
        <p:spPr bwMode="auto">
          <a:xfrm>
            <a:off x="3274618" y="1984442"/>
            <a:ext cx="2988012" cy="2556933"/>
          </a:xfrm>
          <a:prstGeom prst="ellipse">
            <a:avLst/>
          </a:prstGeom>
          <a:solidFill>
            <a:srgbClr val="0000CC"/>
          </a:solidFill>
          <a:ln w="9525" cap="flat" cmpd="sng" algn="ctr">
            <a:solidFill>
              <a:srgbClr val="0000CC"/>
            </a:solidFill>
            <a:prstDash val="solid"/>
            <a:round/>
            <a:headEnd type="none" w="med" len="med"/>
            <a:tailEnd type="none" w="med" len="med"/>
          </a:ln>
          <a:effectLst/>
        </p:spPr>
        <p:txBody>
          <a:bodyPr vert="horz" wrap="square" lIns="97538" tIns="48769" rIns="97538" bIns="48769" numCol="1" rtlCol="0" anchor="t" anchorCtr="0" compatLnSpc="1">
            <a:prstTxWarp prst="textNoShape">
              <a:avLst/>
            </a:prstTxWarp>
          </a:bodyPr>
          <a:lstStyle/>
          <a:p>
            <a:pPr algn="ctr" defTabSz="975376" eaLnBrk="0" hangingPunct="0"/>
            <a:r>
              <a:rPr lang="en-US" sz="2800" b="1" dirty="0">
                <a:solidFill>
                  <a:schemeClr val="bg1"/>
                </a:solidFill>
                <a:latin typeface="+mj-lt"/>
              </a:rPr>
              <a:t>Price</a:t>
            </a:r>
          </a:p>
          <a:p>
            <a:pPr algn="ctr" defTabSz="975376" eaLnBrk="0" hangingPunct="0"/>
            <a:r>
              <a:rPr lang="en-US" sz="2800" b="1" dirty="0">
                <a:solidFill>
                  <a:schemeClr val="bg1"/>
                </a:solidFill>
                <a:latin typeface="+mj-lt"/>
              </a:rPr>
              <a:t>Quantity</a:t>
            </a:r>
          </a:p>
          <a:p>
            <a:pPr algn="ctr" defTabSz="975376" eaLnBrk="0" hangingPunct="0"/>
            <a:r>
              <a:rPr lang="en-US" sz="2800" b="1" dirty="0">
                <a:solidFill>
                  <a:schemeClr val="bg1"/>
                </a:solidFill>
                <a:latin typeface="+mj-lt"/>
              </a:rPr>
              <a:t>Scope</a:t>
            </a:r>
          </a:p>
          <a:p>
            <a:pPr algn="ctr" defTabSz="975376" eaLnBrk="0" hangingPunct="0"/>
            <a:r>
              <a:rPr lang="en-US" sz="2800" b="1" dirty="0">
                <a:solidFill>
                  <a:schemeClr val="bg1"/>
                </a:solidFill>
                <a:latin typeface="+mj-lt"/>
              </a:rPr>
              <a:t>Term</a:t>
            </a:r>
          </a:p>
          <a:p>
            <a:pPr algn="ctr" defTabSz="975376" eaLnBrk="0" hangingPunct="0"/>
            <a:endParaRPr lang="en-US" sz="2500" dirty="0">
              <a:latin typeface="Times" pitchFamily="18" charset="0"/>
            </a:endParaRPr>
          </a:p>
        </p:txBody>
      </p:sp>
      <p:cxnSp>
        <p:nvCxnSpPr>
          <p:cNvPr id="4" name="Straight Arrow Connector 3"/>
          <p:cNvCxnSpPr>
            <a:stCxn id="2" idx="2"/>
          </p:cNvCxnSpPr>
          <p:nvPr/>
        </p:nvCxnSpPr>
        <p:spPr bwMode="auto">
          <a:xfrm flipH="1">
            <a:off x="1494006" y="3262909"/>
            <a:ext cx="1780612" cy="13886"/>
          </a:xfrm>
          <a:prstGeom prst="straightConnector1">
            <a:avLst/>
          </a:prstGeom>
          <a:solidFill>
            <a:schemeClr val="accent1"/>
          </a:solidFill>
          <a:ln w="28575" cap="flat" cmpd="sng" algn="ctr">
            <a:solidFill>
              <a:srgbClr val="0000CC"/>
            </a:solidFill>
            <a:prstDash val="solid"/>
            <a:round/>
            <a:headEnd type="none" w="med" len="med"/>
            <a:tailEnd type="arrow"/>
          </a:ln>
          <a:effectLst/>
        </p:spPr>
      </p:cxnSp>
      <p:cxnSp>
        <p:nvCxnSpPr>
          <p:cNvPr id="8" name="Straight Arrow Connector 7"/>
          <p:cNvCxnSpPr/>
          <p:nvPr/>
        </p:nvCxnSpPr>
        <p:spPr bwMode="auto">
          <a:xfrm>
            <a:off x="6262630" y="3223071"/>
            <a:ext cx="1737925" cy="0"/>
          </a:xfrm>
          <a:prstGeom prst="straightConnector1">
            <a:avLst/>
          </a:prstGeom>
          <a:solidFill>
            <a:schemeClr val="accent1"/>
          </a:solidFill>
          <a:ln w="28575" cap="flat" cmpd="sng" algn="ctr">
            <a:solidFill>
              <a:srgbClr val="0000CC"/>
            </a:solidFill>
            <a:prstDash val="solid"/>
            <a:round/>
            <a:headEnd type="none" w="med" len="med"/>
            <a:tailEnd type="arrow"/>
          </a:ln>
          <a:effectLst/>
        </p:spPr>
      </p:cxnSp>
      <p:sp>
        <p:nvSpPr>
          <p:cNvPr id="9" name="TextBox 8"/>
          <p:cNvSpPr txBox="1"/>
          <p:nvPr/>
        </p:nvSpPr>
        <p:spPr>
          <a:xfrm>
            <a:off x="1767528" y="2562751"/>
            <a:ext cx="1526085" cy="714044"/>
          </a:xfrm>
          <a:prstGeom prst="rect">
            <a:avLst/>
          </a:prstGeom>
          <a:noFill/>
        </p:spPr>
        <p:txBody>
          <a:bodyPr wrap="square" lIns="97538" tIns="48769" rIns="97538" bIns="48769" rtlCol="0">
            <a:spAutoFit/>
          </a:bodyPr>
          <a:lstStyle/>
          <a:p>
            <a:pPr algn="ctr"/>
            <a:r>
              <a:rPr lang="en-US" sz="2000" i="1" dirty="0">
                <a:solidFill>
                  <a:schemeClr val="tx2"/>
                </a:solidFill>
                <a:latin typeface="+mj-lt"/>
              </a:rPr>
              <a:t>No Changes</a:t>
            </a:r>
            <a:endParaRPr lang="en-US" sz="2000" b="1" i="1" dirty="0">
              <a:solidFill>
                <a:schemeClr val="tx2"/>
              </a:solidFill>
              <a:latin typeface="+mj-lt"/>
            </a:endParaRPr>
          </a:p>
        </p:txBody>
      </p:sp>
      <p:sp>
        <p:nvSpPr>
          <p:cNvPr id="24" name="TextBox 23"/>
          <p:cNvSpPr txBox="1"/>
          <p:nvPr/>
        </p:nvSpPr>
        <p:spPr>
          <a:xfrm>
            <a:off x="6402338" y="2479383"/>
            <a:ext cx="1447849" cy="714044"/>
          </a:xfrm>
          <a:prstGeom prst="rect">
            <a:avLst/>
          </a:prstGeom>
          <a:noFill/>
        </p:spPr>
        <p:txBody>
          <a:bodyPr wrap="square" lIns="97538" tIns="48769" rIns="97538" bIns="48769" rtlCol="0">
            <a:spAutoFit/>
          </a:bodyPr>
          <a:lstStyle/>
          <a:p>
            <a:pPr algn="ctr"/>
            <a:r>
              <a:rPr lang="en-US" sz="2000" i="1" dirty="0">
                <a:solidFill>
                  <a:schemeClr val="tx2"/>
                </a:solidFill>
                <a:latin typeface="+mj-lt"/>
              </a:rPr>
              <a:t>Potential Changes</a:t>
            </a:r>
            <a:endParaRPr lang="en-US" sz="2000" b="1" i="1" dirty="0">
              <a:solidFill>
                <a:schemeClr val="tx2"/>
              </a:solidFill>
              <a:latin typeface="+mj-lt"/>
            </a:endParaRPr>
          </a:p>
        </p:txBody>
      </p:sp>
      <p:sp>
        <p:nvSpPr>
          <p:cNvPr id="25" name="TextBox 24"/>
          <p:cNvSpPr txBox="1"/>
          <p:nvPr/>
        </p:nvSpPr>
        <p:spPr>
          <a:xfrm>
            <a:off x="8000556" y="2849189"/>
            <a:ext cx="1561925" cy="714044"/>
          </a:xfrm>
          <a:prstGeom prst="rect">
            <a:avLst/>
          </a:prstGeom>
          <a:noFill/>
        </p:spPr>
        <p:txBody>
          <a:bodyPr wrap="square" lIns="97538" tIns="48769" rIns="97538" bIns="48769" rtlCol="0">
            <a:spAutoFit/>
          </a:bodyPr>
          <a:lstStyle/>
          <a:p>
            <a:pPr algn="ctr"/>
            <a:r>
              <a:rPr lang="en-US" sz="2000" b="1" dirty="0">
                <a:solidFill>
                  <a:schemeClr val="tx2"/>
                </a:solidFill>
                <a:latin typeface="+mj-lt"/>
              </a:rPr>
              <a:t>Contract Request</a:t>
            </a:r>
          </a:p>
        </p:txBody>
      </p:sp>
      <p:sp>
        <p:nvSpPr>
          <p:cNvPr id="26" name="TextBox 25"/>
          <p:cNvSpPr txBox="1"/>
          <p:nvPr/>
        </p:nvSpPr>
        <p:spPr>
          <a:xfrm>
            <a:off x="0" y="2919773"/>
            <a:ext cx="1662688" cy="714044"/>
          </a:xfrm>
          <a:prstGeom prst="rect">
            <a:avLst/>
          </a:prstGeom>
          <a:noFill/>
        </p:spPr>
        <p:txBody>
          <a:bodyPr wrap="square" lIns="97538" tIns="48769" rIns="97538" bIns="48769" rtlCol="0">
            <a:spAutoFit/>
          </a:bodyPr>
          <a:lstStyle/>
          <a:p>
            <a:pPr algn="ctr"/>
            <a:r>
              <a:rPr lang="en-US" sz="2000" b="1" dirty="0">
                <a:solidFill>
                  <a:schemeClr val="tx2"/>
                </a:solidFill>
                <a:latin typeface="+mj-lt"/>
              </a:rPr>
              <a:t>Purchase Requisition</a:t>
            </a:r>
          </a:p>
        </p:txBody>
      </p:sp>
      <p:sp>
        <p:nvSpPr>
          <p:cNvPr id="27" name="TextBox 26"/>
          <p:cNvSpPr txBox="1"/>
          <p:nvPr/>
        </p:nvSpPr>
        <p:spPr>
          <a:xfrm>
            <a:off x="616051" y="5085328"/>
            <a:ext cx="8377136" cy="1391152"/>
          </a:xfrm>
          <a:prstGeom prst="rect">
            <a:avLst/>
          </a:prstGeom>
          <a:noFill/>
        </p:spPr>
        <p:txBody>
          <a:bodyPr wrap="square" lIns="97538" tIns="48769" rIns="97538" bIns="48769" rtlCol="0">
            <a:spAutoFit/>
          </a:bodyPr>
          <a:lstStyle/>
          <a:p>
            <a:r>
              <a:rPr lang="en-US" sz="2800" b="1" i="1" dirty="0">
                <a:solidFill>
                  <a:schemeClr val="tx2"/>
                </a:solidFill>
              </a:rPr>
              <a:t>Considerations:</a:t>
            </a:r>
          </a:p>
          <a:p>
            <a:pPr marL="365767" indent="-365767">
              <a:buClr>
                <a:srgbClr val="92D050"/>
              </a:buClr>
              <a:buFont typeface="Arial" charset="0"/>
              <a:buChar char="•"/>
            </a:pPr>
            <a:r>
              <a:rPr lang="en-US" sz="2800" dirty="0">
                <a:solidFill>
                  <a:schemeClr val="tx2"/>
                </a:solidFill>
              </a:rPr>
              <a:t>Purchase Orders </a:t>
            </a:r>
            <a:r>
              <a:rPr lang="en-US" sz="2800" b="1" i="1" dirty="0">
                <a:solidFill>
                  <a:schemeClr val="tx2"/>
                </a:solidFill>
              </a:rPr>
              <a:t>cannot</a:t>
            </a:r>
            <a:r>
              <a:rPr lang="en-US" sz="2800" dirty="0">
                <a:solidFill>
                  <a:schemeClr val="tx2"/>
                </a:solidFill>
              </a:rPr>
              <a:t> be amended/changed </a:t>
            </a:r>
          </a:p>
          <a:p>
            <a:pPr marL="365767" indent="-365767">
              <a:buClr>
                <a:srgbClr val="92D050"/>
              </a:buClr>
              <a:buFont typeface="Arial" charset="0"/>
              <a:buChar char="•"/>
            </a:pPr>
            <a:r>
              <a:rPr lang="en-US" sz="2800" dirty="0">
                <a:solidFill>
                  <a:schemeClr val="tx2"/>
                </a:solidFill>
              </a:rPr>
              <a:t>Contracts</a:t>
            </a:r>
            <a:r>
              <a:rPr lang="en-US" sz="2800" b="1" i="1" dirty="0">
                <a:solidFill>
                  <a:schemeClr val="tx2"/>
                </a:solidFill>
              </a:rPr>
              <a:t> can</a:t>
            </a:r>
            <a:r>
              <a:rPr lang="en-US" sz="2800" dirty="0">
                <a:solidFill>
                  <a:schemeClr val="tx2"/>
                </a:solidFill>
              </a:rPr>
              <a:t> be amended/changed </a:t>
            </a:r>
          </a:p>
        </p:txBody>
      </p:sp>
      <p:sp>
        <p:nvSpPr>
          <p:cNvPr id="13" name="TextBox 12"/>
          <p:cNvSpPr txBox="1"/>
          <p:nvPr/>
        </p:nvSpPr>
        <p:spPr>
          <a:xfrm>
            <a:off x="2668587" y="4571374"/>
            <a:ext cx="4648200" cy="360101"/>
          </a:xfrm>
          <a:prstGeom prst="rect">
            <a:avLst/>
          </a:prstGeom>
          <a:noFill/>
        </p:spPr>
        <p:txBody>
          <a:bodyPr wrap="square" lIns="97538" tIns="48769" rIns="97538" bIns="48769" rtlCol="0">
            <a:spAutoFit/>
          </a:bodyPr>
          <a:lstStyle/>
          <a:p>
            <a:r>
              <a:rPr lang="en-US" sz="1700" dirty="0">
                <a:solidFill>
                  <a:schemeClr val="tx2"/>
                </a:solidFill>
                <a:latin typeface="+mj-lt"/>
              </a:rPr>
              <a:t>**Variances on invoices are acceptable</a:t>
            </a:r>
          </a:p>
        </p:txBody>
      </p:sp>
      <p:sp>
        <p:nvSpPr>
          <p:cNvPr id="15" name="Title 1"/>
          <p:cNvSpPr>
            <a:spLocks noGrp="1"/>
          </p:cNvSpPr>
          <p:nvPr>
            <p:ph type="title"/>
          </p:nvPr>
        </p:nvSpPr>
        <p:spPr>
          <a:xfrm>
            <a:off x="2683113" y="243840"/>
            <a:ext cx="6748436" cy="568960"/>
          </a:xfrm>
          <a:noFill/>
          <a:ln w="9525">
            <a:noFill/>
            <a:miter lim="800000"/>
            <a:headEnd/>
            <a:tailEnd/>
          </a:ln>
          <a:effectLst/>
        </p:spPr>
        <p:txBody>
          <a:bodyPr vert="horz" wrap="square" lIns="97536" tIns="48768" rIns="97536" bIns="48768" numCol="1" anchor="ctr" anchorCtr="0" compatLnSpc="1">
            <a:prstTxWarp prst="textNoShape">
              <a:avLst/>
            </a:prstTxWarp>
            <a:normAutofit fontScale="90000"/>
          </a:bodyPr>
          <a:lstStyle/>
          <a:p>
            <a:r>
              <a:rPr lang="en-US" sz="3600" dirty="0"/>
              <a:t>When do I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174772791"/>
              </p:ext>
            </p:extLst>
          </p:nvPr>
        </p:nvGraphicFramePr>
        <p:xfrm>
          <a:off x="559846" y="4697903"/>
          <a:ext cx="8549704" cy="676656"/>
        </p:xfrm>
        <a:graphic>
          <a:graphicData uri="http://schemas.openxmlformats.org/drawingml/2006/table">
            <a:tbl>
              <a:tblPr firstRow="1" bandRow="1">
                <a:tableStyleId>{5C22544A-7EE6-4342-B048-85BDC9FD1C3A}</a:tableStyleId>
              </a:tblPr>
              <a:tblGrid>
                <a:gridCol w="1709938">
                  <a:extLst>
                    <a:ext uri="{9D8B030D-6E8A-4147-A177-3AD203B41FA5}">
                      <a16:colId xmlns:a16="http://schemas.microsoft.com/office/drawing/2014/main" val="20000"/>
                    </a:ext>
                  </a:extLst>
                </a:gridCol>
                <a:gridCol w="1791369">
                  <a:extLst>
                    <a:ext uri="{9D8B030D-6E8A-4147-A177-3AD203B41FA5}">
                      <a16:colId xmlns:a16="http://schemas.microsoft.com/office/drawing/2014/main" val="20001"/>
                    </a:ext>
                  </a:extLst>
                </a:gridCol>
                <a:gridCol w="1614656">
                  <a:extLst>
                    <a:ext uri="{9D8B030D-6E8A-4147-A177-3AD203B41FA5}">
                      <a16:colId xmlns:a16="http://schemas.microsoft.com/office/drawing/2014/main" val="20002"/>
                    </a:ext>
                  </a:extLst>
                </a:gridCol>
                <a:gridCol w="1723800">
                  <a:extLst>
                    <a:ext uri="{9D8B030D-6E8A-4147-A177-3AD203B41FA5}">
                      <a16:colId xmlns:a16="http://schemas.microsoft.com/office/drawing/2014/main" val="20003"/>
                    </a:ext>
                  </a:extLst>
                </a:gridCol>
                <a:gridCol w="1709941">
                  <a:extLst>
                    <a:ext uri="{9D8B030D-6E8A-4147-A177-3AD203B41FA5}">
                      <a16:colId xmlns:a16="http://schemas.microsoft.com/office/drawing/2014/main" val="20004"/>
                    </a:ext>
                  </a:extLst>
                </a:gridCol>
              </a:tblGrid>
              <a:tr h="479213">
                <a:tc>
                  <a:txBody>
                    <a:bodyPr/>
                    <a:lstStyle/>
                    <a:p>
                      <a:pPr algn="ctr"/>
                      <a:r>
                        <a:rPr lang="en-US" sz="1900" dirty="0">
                          <a:solidFill>
                            <a:schemeClr val="bg1"/>
                          </a:solidFill>
                          <a:latin typeface="+mj-lt"/>
                        </a:rPr>
                        <a:t>Price</a:t>
                      </a:r>
                    </a:p>
                  </a:txBody>
                  <a:tcPr marL="100355" marR="100355" marT="48768" marB="48768">
                    <a:solidFill>
                      <a:srgbClr val="0000CC"/>
                    </a:solidFill>
                  </a:tcPr>
                </a:tc>
                <a:tc>
                  <a:txBody>
                    <a:bodyPr/>
                    <a:lstStyle/>
                    <a:p>
                      <a:pPr algn="ctr"/>
                      <a:r>
                        <a:rPr lang="en-US" sz="1900" dirty="0">
                          <a:solidFill>
                            <a:schemeClr val="bg1"/>
                          </a:solidFill>
                          <a:latin typeface="+mj-lt"/>
                        </a:rPr>
                        <a:t>Quantity</a:t>
                      </a:r>
                    </a:p>
                  </a:txBody>
                  <a:tcPr marL="100355" marR="100355" marT="48768" marB="48768">
                    <a:solidFill>
                      <a:srgbClr val="0000CC"/>
                    </a:solidFill>
                  </a:tcPr>
                </a:tc>
                <a:tc>
                  <a:txBody>
                    <a:bodyPr/>
                    <a:lstStyle/>
                    <a:p>
                      <a:pPr algn="ctr"/>
                      <a:r>
                        <a:rPr lang="en-US" sz="1900" dirty="0">
                          <a:solidFill>
                            <a:schemeClr val="bg1"/>
                          </a:solidFill>
                          <a:latin typeface="+mj-lt"/>
                        </a:rPr>
                        <a:t>Scope</a:t>
                      </a:r>
                    </a:p>
                  </a:txBody>
                  <a:tcPr marL="100355" marR="100355" marT="48768" marB="48768">
                    <a:solidFill>
                      <a:srgbClr val="0000CC"/>
                    </a:solidFill>
                  </a:tcPr>
                </a:tc>
                <a:tc>
                  <a:txBody>
                    <a:bodyPr/>
                    <a:lstStyle/>
                    <a:p>
                      <a:pPr algn="ctr"/>
                      <a:r>
                        <a:rPr lang="en-US" sz="1900" dirty="0">
                          <a:solidFill>
                            <a:schemeClr val="bg1"/>
                          </a:solidFill>
                          <a:latin typeface="+mj-lt"/>
                        </a:rPr>
                        <a:t>Term</a:t>
                      </a:r>
                    </a:p>
                  </a:txBody>
                  <a:tcPr marL="100355" marR="100355" marT="48768" marB="48768">
                    <a:solidFill>
                      <a:srgbClr val="0000CC"/>
                    </a:solidFill>
                  </a:tcPr>
                </a:tc>
                <a:tc>
                  <a:txBody>
                    <a:bodyPr/>
                    <a:lstStyle/>
                    <a:p>
                      <a:pPr algn="ctr"/>
                      <a:r>
                        <a:rPr lang="en-US" sz="1900" b="1" kern="1200" dirty="0">
                          <a:solidFill>
                            <a:schemeClr val="bg1"/>
                          </a:solidFill>
                          <a:latin typeface="+mn-lt"/>
                          <a:ea typeface="+mn-ea"/>
                          <a:cs typeface="+mn-cs"/>
                        </a:rPr>
                        <a:t>Which Form?</a:t>
                      </a:r>
                    </a:p>
                  </a:txBody>
                  <a:tcPr marL="100355" marR="100355" marT="48768" marB="48768">
                    <a:solidFill>
                      <a:srgbClr val="0000CC"/>
                    </a:solidFill>
                  </a:tcPr>
                </a:tc>
                <a:extLst>
                  <a:ext uri="{0D108BD9-81ED-4DB2-BD59-A6C34878D82A}">
                    <a16:rowId xmlns:a16="http://schemas.microsoft.com/office/drawing/2014/main" val="10000"/>
                  </a:ext>
                </a:extLst>
              </a:tr>
            </a:tbl>
          </a:graphicData>
        </a:graphic>
      </p:graphicFrame>
      <p:sp>
        <p:nvSpPr>
          <p:cNvPr id="2" name="TextBox 1"/>
          <p:cNvSpPr txBox="1"/>
          <p:nvPr/>
        </p:nvSpPr>
        <p:spPr>
          <a:xfrm>
            <a:off x="569146" y="5438025"/>
            <a:ext cx="1707435"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p>
            <a:pPr algn="ctr"/>
            <a:r>
              <a:rPr lang="en-US" dirty="0">
                <a:solidFill>
                  <a:schemeClr val="bg1"/>
                </a:solidFill>
                <a:latin typeface="+mj-lt"/>
              </a:rPr>
              <a:t>Yes</a:t>
            </a:r>
          </a:p>
        </p:txBody>
      </p:sp>
      <p:sp>
        <p:nvSpPr>
          <p:cNvPr id="6" name="TextBox 5"/>
          <p:cNvSpPr txBox="1"/>
          <p:nvPr/>
        </p:nvSpPr>
        <p:spPr>
          <a:xfrm>
            <a:off x="2276580" y="5438024"/>
            <a:ext cx="1776295"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No</a:t>
            </a:r>
          </a:p>
        </p:txBody>
      </p:sp>
      <p:sp>
        <p:nvSpPr>
          <p:cNvPr id="7" name="TextBox 6"/>
          <p:cNvSpPr txBox="1"/>
          <p:nvPr/>
        </p:nvSpPr>
        <p:spPr>
          <a:xfrm>
            <a:off x="4052879" y="5441770"/>
            <a:ext cx="1638575"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Yes</a:t>
            </a:r>
          </a:p>
        </p:txBody>
      </p:sp>
      <p:sp>
        <p:nvSpPr>
          <p:cNvPr id="8" name="TextBox 7"/>
          <p:cNvSpPr txBox="1"/>
          <p:nvPr/>
        </p:nvSpPr>
        <p:spPr>
          <a:xfrm>
            <a:off x="5691454" y="5441770"/>
            <a:ext cx="1707435"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Yes</a:t>
            </a:r>
          </a:p>
        </p:txBody>
      </p:sp>
      <p:sp>
        <p:nvSpPr>
          <p:cNvPr id="9" name="TextBox 8"/>
          <p:cNvSpPr txBox="1"/>
          <p:nvPr/>
        </p:nvSpPr>
        <p:spPr>
          <a:xfrm>
            <a:off x="7378705" y="5441999"/>
            <a:ext cx="1719959"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CR</a:t>
            </a:r>
          </a:p>
        </p:txBody>
      </p:sp>
      <p:sp>
        <p:nvSpPr>
          <p:cNvPr id="12" name="TextBox 11"/>
          <p:cNvSpPr txBox="1"/>
          <p:nvPr/>
        </p:nvSpPr>
        <p:spPr>
          <a:xfrm>
            <a:off x="146683" y="1295400"/>
            <a:ext cx="9475912" cy="3199339"/>
          </a:xfrm>
          <a:prstGeom prst="rect">
            <a:avLst/>
          </a:prstGeom>
          <a:noFill/>
        </p:spPr>
        <p:txBody>
          <a:bodyPr wrap="square" lIns="97538" tIns="48769" rIns="97538" bIns="48769" rtlCol="0">
            <a:spAutoFit/>
          </a:bodyPr>
          <a:lstStyle/>
          <a:p>
            <a:pPr algn="ctr">
              <a:spcAft>
                <a:spcPts val="691"/>
              </a:spcAft>
            </a:pPr>
            <a:r>
              <a:rPr lang="en-CA" sz="2800" b="1" kern="0" dirty="0">
                <a:solidFill>
                  <a:srgbClr val="000000"/>
                </a:solidFill>
                <a:latin typeface="Arial"/>
                <a:ea typeface="+mj-ea"/>
                <a:cs typeface="+mj-cs"/>
              </a:rPr>
              <a:t>Snow Removal</a:t>
            </a:r>
          </a:p>
          <a:p>
            <a:pPr>
              <a:spcAft>
                <a:spcPts val="691"/>
              </a:spcAft>
            </a:pPr>
            <a:r>
              <a:rPr lang="en-CA" sz="2600" kern="0" dirty="0">
                <a:solidFill>
                  <a:srgbClr val="000000"/>
                </a:solidFill>
                <a:latin typeface="Arial"/>
                <a:ea typeface="+mj-ea"/>
                <a:cs typeface="+mj-cs"/>
              </a:rPr>
              <a:t>Snow Go will be doing snow removal for 2 years.  </a:t>
            </a:r>
          </a:p>
          <a:p>
            <a:pPr>
              <a:spcAft>
                <a:spcPts val="691"/>
              </a:spcAft>
            </a:pPr>
            <a:r>
              <a:rPr lang="en-CA" sz="2600" kern="0" dirty="0">
                <a:solidFill>
                  <a:srgbClr val="000000"/>
                </a:solidFill>
                <a:latin typeface="Arial"/>
                <a:ea typeface="+mj-ea"/>
                <a:cs typeface="+mj-cs"/>
              </a:rPr>
              <a:t>Services are to be provided within 12 hours of being contacted between the hours of </a:t>
            </a:r>
            <a:r>
              <a:rPr lang="en-CA" sz="2600" kern="0" dirty="0">
                <a:solidFill>
                  <a:srgbClr val="000000"/>
                </a:solidFill>
              </a:rPr>
              <a:t>9pm–6am to minimize disruptions on campus.  </a:t>
            </a:r>
          </a:p>
          <a:p>
            <a:pPr>
              <a:spcAft>
                <a:spcPts val="691"/>
              </a:spcAft>
            </a:pPr>
            <a:r>
              <a:rPr lang="en-CA" sz="2600" kern="0" dirty="0">
                <a:solidFill>
                  <a:srgbClr val="000000"/>
                </a:solidFill>
                <a:latin typeface="Arial"/>
                <a:ea typeface="+mj-ea"/>
                <a:cs typeface="+mj-cs"/>
              </a:rPr>
              <a:t>The hourly rate is $89/hour &amp; the quantity will vary depending on the snowfall and total hours required to complete the work.</a:t>
            </a:r>
          </a:p>
        </p:txBody>
      </p:sp>
      <p:sp>
        <p:nvSpPr>
          <p:cNvPr id="13" name="Title 1"/>
          <p:cNvSpPr>
            <a:spLocks noGrp="1"/>
          </p:cNvSpPr>
          <p:nvPr>
            <p:ph type="title"/>
          </p:nvPr>
        </p:nvSpPr>
        <p:spPr>
          <a:xfrm>
            <a:off x="2683113" y="243840"/>
            <a:ext cx="6748436" cy="568960"/>
          </a:xfrm>
          <a:noFill/>
          <a:ln w="9525">
            <a:noFill/>
            <a:miter lim="800000"/>
            <a:headEnd/>
            <a:tailEnd/>
          </a:ln>
          <a:effectLst/>
        </p:spPr>
        <p:txBody>
          <a:bodyPr vert="horz" wrap="square" lIns="97536" tIns="48768" rIns="97536" bIns="48768" numCol="1" anchor="ctr" anchorCtr="0" compatLnSpc="1">
            <a:prstTxWarp prst="textNoShape">
              <a:avLst/>
            </a:prstTxWarp>
            <a:normAutofit fontScale="90000"/>
          </a:bodyPr>
          <a:lstStyle/>
          <a:p>
            <a:r>
              <a:rPr lang="en-US" sz="3600" dirty="0"/>
              <a:t>When do I use?</a:t>
            </a:r>
          </a:p>
        </p:txBody>
      </p:sp>
      <p:sp>
        <p:nvSpPr>
          <p:cNvPr id="3" name="TextBox 2"/>
          <p:cNvSpPr txBox="1"/>
          <p:nvPr/>
        </p:nvSpPr>
        <p:spPr>
          <a:xfrm>
            <a:off x="569146" y="6172200"/>
            <a:ext cx="8652641" cy="677108"/>
          </a:xfrm>
          <a:prstGeom prst="rect">
            <a:avLst/>
          </a:prstGeom>
          <a:noFill/>
        </p:spPr>
        <p:txBody>
          <a:bodyPr wrap="square" rtlCol="0">
            <a:spAutoFit/>
          </a:bodyPr>
          <a:lstStyle/>
          <a:p>
            <a:r>
              <a:rPr lang="en-US" b="1" dirty="0">
                <a:solidFill>
                  <a:schemeClr val="tx2"/>
                </a:solidFill>
              </a:rPr>
              <a:t>Which type of contract request would this be?</a:t>
            </a:r>
          </a:p>
          <a:p>
            <a:r>
              <a:rPr lang="en-US" dirty="0">
                <a:solidFill>
                  <a:schemeClr val="tx2"/>
                </a:solidFill>
              </a:rPr>
              <a:t>Service Agreement</a:t>
            </a:r>
          </a:p>
        </p:txBody>
      </p:sp>
    </p:spTree>
    <p:extLst>
      <p:ext uri="{BB962C8B-B14F-4D97-AF65-F5344CB8AC3E}">
        <p14:creationId xmlns:p14="http://schemas.microsoft.com/office/powerpoint/2010/main" val="44334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561427" y="4724400"/>
          <a:ext cx="8500244" cy="676656"/>
        </p:xfrm>
        <a:graphic>
          <a:graphicData uri="http://schemas.openxmlformats.org/drawingml/2006/table">
            <a:tbl>
              <a:tblPr firstRow="1" bandRow="1">
                <a:tableStyleId>{5C22544A-7EE6-4342-B048-85BDC9FD1C3A}</a:tableStyleId>
              </a:tblPr>
              <a:tblGrid>
                <a:gridCol w="1700046">
                  <a:extLst>
                    <a:ext uri="{9D8B030D-6E8A-4147-A177-3AD203B41FA5}">
                      <a16:colId xmlns:a16="http://schemas.microsoft.com/office/drawing/2014/main" val="20000"/>
                    </a:ext>
                  </a:extLst>
                </a:gridCol>
                <a:gridCol w="1781007">
                  <a:extLst>
                    <a:ext uri="{9D8B030D-6E8A-4147-A177-3AD203B41FA5}">
                      <a16:colId xmlns:a16="http://schemas.microsoft.com/office/drawing/2014/main" val="20001"/>
                    </a:ext>
                  </a:extLst>
                </a:gridCol>
                <a:gridCol w="1605316">
                  <a:extLst>
                    <a:ext uri="{9D8B030D-6E8A-4147-A177-3AD203B41FA5}">
                      <a16:colId xmlns:a16="http://schemas.microsoft.com/office/drawing/2014/main" val="20002"/>
                    </a:ext>
                  </a:extLst>
                </a:gridCol>
                <a:gridCol w="1713827">
                  <a:extLst>
                    <a:ext uri="{9D8B030D-6E8A-4147-A177-3AD203B41FA5}">
                      <a16:colId xmlns:a16="http://schemas.microsoft.com/office/drawing/2014/main" val="20003"/>
                    </a:ext>
                  </a:extLst>
                </a:gridCol>
                <a:gridCol w="1700048">
                  <a:extLst>
                    <a:ext uri="{9D8B030D-6E8A-4147-A177-3AD203B41FA5}">
                      <a16:colId xmlns:a16="http://schemas.microsoft.com/office/drawing/2014/main" val="20004"/>
                    </a:ext>
                  </a:extLst>
                </a:gridCol>
              </a:tblGrid>
              <a:tr h="479213">
                <a:tc>
                  <a:txBody>
                    <a:bodyPr/>
                    <a:lstStyle/>
                    <a:p>
                      <a:pPr algn="ctr"/>
                      <a:r>
                        <a:rPr lang="en-US" sz="1900" dirty="0">
                          <a:solidFill>
                            <a:schemeClr val="bg1"/>
                          </a:solidFill>
                          <a:latin typeface="+mj-lt"/>
                        </a:rPr>
                        <a:t>Price</a:t>
                      </a:r>
                    </a:p>
                  </a:txBody>
                  <a:tcPr marL="100355" marR="100355" marT="48768" marB="48768">
                    <a:solidFill>
                      <a:srgbClr val="0000CC"/>
                    </a:solidFill>
                  </a:tcPr>
                </a:tc>
                <a:tc>
                  <a:txBody>
                    <a:bodyPr/>
                    <a:lstStyle/>
                    <a:p>
                      <a:pPr algn="ctr"/>
                      <a:r>
                        <a:rPr lang="en-US" sz="1900" dirty="0">
                          <a:solidFill>
                            <a:schemeClr val="bg1"/>
                          </a:solidFill>
                          <a:latin typeface="+mj-lt"/>
                        </a:rPr>
                        <a:t>Quantity</a:t>
                      </a:r>
                    </a:p>
                  </a:txBody>
                  <a:tcPr marL="100355" marR="100355" marT="48768" marB="48768">
                    <a:solidFill>
                      <a:srgbClr val="0000CC"/>
                    </a:solidFill>
                  </a:tcPr>
                </a:tc>
                <a:tc>
                  <a:txBody>
                    <a:bodyPr/>
                    <a:lstStyle/>
                    <a:p>
                      <a:pPr algn="ctr"/>
                      <a:r>
                        <a:rPr lang="en-US" sz="1900" dirty="0">
                          <a:solidFill>
                            <a:schemeClr val="bg1"/>
                          </a:solidFill>
                          <a:latin typeface="+mj-lt"/>
                        </a:rPr>
                        <a:t>Scope</a:t>
                      </a:r>
                    </a:p>
                  </a:txBody>
                  <a:tcPr marL="100355" marR="100355" marT="48768" marB="48768">
                    <a:solidFill>
                      <a:srgbClr val="0000CC"/>
                    </a:solidFill>
                  </a:tcPr>
                </a:tc>
                <a:tc>
                  <a:txBody>
                    <a:bodyPr/>
                    <a:lstStyle/>
                    <a:p>
                      <a:pPr algn="ctr"/>
                      <a:r>
                        <a:rPr lang="en-US" sz="1900" dirty="0">
                          <a:solidFill>
                            <a:schemeClr val="bg1"/>
                          </a:solidFill>
                          <a:latin typeface="+mj-lt"/>
                        </a:rPr>
                        <a:t>Term</a:t>
                      </a:r>
                    </a:p>
                  </a:txBody>
                  <a:tcPr marL="100355" marR="100355" marT="48768" marB="48768">
                    <a:solidFill>
                      <a:srgbClr val="0000CC"/>
                    </a:solidFill>
                  </a:tcPr>
                </a:tc>
                <a:tc>
                  <a:txBody>
                    <a:bodyPr/>
                    <a:lstStyle/>
                    <a:p>
                      <a:pPr algn="ctr"/>
                      <a:r>
                        <a:rPr lang="en-US" sz="1900" dirty="0">
                          <a:solidFill>
                            <a:schemeClr val="bg1"/>
                          </a:solidFill>
                          <a:latin typeface="+mj-lt"/>
                        </a:rPr>
                        <a:t>Which Form?</a:t>
                      </a:r>
                    </a:p>
                  </a:txBody>
                  <a:tcPr marL="100355" marR="100355" marT="48768" marB="48768">
                    <a:solidFill>
                      <a:srgbClr val="0000CC"/>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264432" y="1524000"/>
            <a:ext cx="9372600" cy="2364567"/>
          </a:xfrm>
          <a:prstGeom prst="rect">
            <a:avLst/>
          </a:prstGeom>
          <a:noFill/>
        </p:spPr>
        <p:txBody>
          <a:bodyPr wrap="square" lIns="97538" tIns="48769" rIns="97538" bIns="48769" rtlCol="0">
            <a:noAutofit/>
          </a:bodyPr>
          <a:lstStyle/>
          <a:p>
            <a:pPr algn="ctr">
              <a:spcAft>
                <a:spcPts val="691"/>
              </a:spcAft>
            </a:pPr>
            <a:r>
              <a:rPr lang="en-US" sz="2800" b="1" kern="0" dirty="0">
                <a:solidFill>
                  <a:srgbClr val="000000"/>
                </a:solidFill>
                <a:latin typeface="Arial"/>
                <a:ea typeface="+mj-ea"/>
                <a:cs typeface="+mj-cs"/>
              </a:rPr>
              <a:t>Microscope Purchase </a:t>
            </a:r>
          </a:p>
          <a:p>
            <a:pPr>
              <a:spcAft>
                <a:spcPts val="600"/>
              </a:spcAft>
            </a:pPr>
            <a:r>
              <a:rPr lang="en-US" sz="2600" dirty="0">
                <a:solidFill>
                  <a:schemeClr val="tx2"/>
                </a:solidFill>
                <a:latin typeface="Arial" panose="020B0604020202020204" pitchFamily="34" charset="0"/>
                <a:cs typeface="Arial" panose="020B0604020202020204" pitchFamily="34" charset="0"/>
              </a:rPr>
              <a:t>You are buying a microscope from the ACME Company Ltd.  </a:t>
            </a:r>
          </a:p>
          <a:p>
            <a:pPr>
              <a:spcAft>
                <a:spcPts val="600"/>
              </a:spcAft>
            </a:pPr>
            <a:r>
              <a:rPr lang="en-US" sz="2600" dirty="0">
                <a:solidFill>
                  <a:schemeClr val="tx2"/>
                </a:solidFill>
                <a:latin typeface="Arial" panose="020B0604020202020204" pitchFamily="34" charset="0"/>
                <a:cs typeface="Arial" panose="020B0604020202020204" pitchFamily="34" charset="0"/>
              </a:rPr>
              <a:t>There is 1 microscope at the price of $175,000.  </a:t>
            </a:r>
          </a:p>
          <a:p>
            <a:r>
              <a:rPr lang="en-US" sz="2600" dirty="0">
                <a:solidFill>
                  <a:schemeClr val="tx2"/>
                </a:solidFill>
                <a:latin typeface="Arial" panose="020B0604020202020204" pitchFamily="34" charset="0"/>
                <a:cs typeface="Arial" panose="020B0604020202020204" pitchFamily="34" charset="0"/>
              </a:rPr>
              <a:t>The agreement includes the microscope, delivery, installation, calibration, and training.</a:t>
            </a:r>
          </a:p>
          <a:p>
            <a:r>
              <a:rPr lang="en-US" sz="2600" dirty="0">
                <a:solidFill>
                  <a:schemeClr val="tx2"/>
                </a:solidFill>
                <a:latin typeface="Arial" panose="020B0604020202020204" pitchFamily="34" charset="0"/>
                <a:cs typeface="Arial" panose="020B0604020202020204" pitchFamily="34" charset="0"/>
              </a:rPr>
              <a:t>Expected delivery and set-up is 3 weeks.</a:t>
            </a:r>
          </a:p>
          <a:p>
            <a:pPr algn="ctr"/>
            <a:endParaRPr lang="en-US" sz="2800" dirty="0">
              <a:latin typeface="Arial" panose="020B0604020202020204" pitchFamily="34" charset="0"/>
              <a:cs typeface="Arial" panose="020B0604020202020204" pitchFamily="34" charset="0"/>
            </a:endParaRPr>
          </a:p>
        </p:txBody>
      </p:sp>
      <p:sp>
        <p:nvSpPr>
          <p:cNvPr id="2" name="TextBox 1"/>
          <p:cNvSpPr txBox="1"/>
          <p:nvPr/>
        </p:nvSpPr>
        <p:spPr>
          <a:xfrm>
            <a:off x="569145" y="5479814"/>
            <a:ext cx="1707435"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p>
            <a:pPr algn="ctr"/>
            <a:r>
              <a:rPr lang="en-US" dirty="0">
                <a:solidFill>
                  <a:schemeClr val="bg1"/>
                </a:solidFill>
                <a:latin typeface="+mj-lt"/>
              </a:rPr>
              <a:t>Yes</a:t>
            </a:r>
          </a:p>
        </p:txBody>
      </p:sp>
      <p:sp>
        <p:nvSpPr>
          <p:cNvPr id="6" name="TextBox 5"/>
          <p:cNvSpPr txBox="1"/>
          <p:nvPr/>
        </p:nvSpPr>
        <p:spPr>
          <a:xfrm>
            <a:off x="2276581" y="5479813"/>
            <a:ext cx="1776295"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Yes</a:t>
            </a:r>
          </a:p>
        </p:txBody>
      </p:sp>
      <p:sp>
        <p:nvSpPr>
          <p:cNvPr id="7" name="TextBox 6"/>
          <p:cNvSpPr txBox="1"/>
          <p:nvPr/>
        </p:nvSpPr>
        <p:spPr>
          <a:xfrm>
            <a:off x="4052876" y="5479812"/>
            <a:ext cx="1638575"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Yes</a:t>
            </a:r>
          </a:p>
        </p:txBody>
      </p:sp>
      <p:sp>
        <p:nvSpPr>
          <p:cNvPr id="8" name="TextBox 7"/>
          <p:cNvSpPr txBox="1"/>
          <p:nvPr/>
        </p:nvSpPr>
        <p:spPr>
          <a:xfrm>
            <a:off x="5682152" y="5479811"/>
            <a:ext cx="1707435"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Yes</a:t>
            </a:r>
          </a:p>
        </p:txBody>
      </p:sp>
      <p:sp>
        <p:nvSpPr>
          <p:cNvPr id="9" name="TextBox 8"/>
          <p:cNvSpPr txBox="1"/>
          <p:nvPr/>
        </p:nvSpPr>
        <p:spPr>
          <a:xfrm>
            <a:off x="7391174" y="5479810"/>
            <a:ext cx="1670497"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PR</a:t>
            </a:r>
          </a:p>
        </p:txBody>
      </p:sp>
      <p:sp>
        <p:nvSpPr>
          <p:cNvPr id="12" name="Title 1"/>
          <p:cNvSpPr>
            <a:spLocks noGrp="1"/>
          </p:cNvSpPr>
          <p:nvPr>
            <p:ph type="title"/>
          </p:nvPr>
        </p:nvSpPr>
        <p:spPr>
          <a:xfrm>
            <a:off x="2683113" y="243840"/>
            <a:ext cx="6748436" cy="568960"/>
          </a:xfrm>
          <a:noFill/>
          <a:ln w="9525">
            <a:noFill/>
            <a:miter lim="800000"/>
            <a:headEnd/>
            <a:tailEnd/>
          </a:ln>
          <a:effectLst/>
        </p:spPr>
        <p:txBody>
          <a:bodyPr vert="horz" wrap="square" lIns="97536" tIns="48768" rIns="97536" bIns="48768" numCol="1" anchor="ctr" anchorCtr="0" compatLnSpc="1">
            <a:prstTxWarp prst="textNoShape">
              <a:avLst/>
            </a:prstTxWarp>
            <a:normAutofit fontScale="90000"/>
          </a:bodyPr>
          <a:lstStyle/>
          <a:p>
            <a:r>
              <a:rPr lang="en-US" sz="3600" dirty="0"/>
              <a:t>When do I use?</a:t>
            </a:r>
          </a:p>
        </p:txBody>
      </p:sp>
    </p:spTree>
    <p:extLst>
      <p:ext uri="{BB962C8B-B14F-4D97-AF65-F5344CB8AC3E}">
        <p14:creationId xmlns:p14="http://schemas.microsoft.com/office/powerpoint/2010/main" val="2292765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929478272"/>
              </p:ext>
            </p:extLst>
          </p:nvPr>
        </p:nvGraphicFramePr>
        <p:xfrm>
          <a:off x="604977" y="5209688"/>
          <a:ext cx="8549704" cy="676656"/>
        </p:xfrm>
        <a:graphic>
          <a:graphicData uri="http://schemas.openxmlformats.org/drawingml/2006/table">
            <a:tbl>
              <a:tblPr firstRow="1" bandRow="1">
                <a:tableStyleId>{5C22544A-7EE6-4342-B048-85BDC9FD1C3A}</a:tableStyleId>
              </a:tblPr>
              <a:tblGrid>
                <a:gridCol w="1709938">
                  <a:extLst>
                    <a:ext uri="{9D8B030D-6E8A-4147-A177-3AD203B41FA5}">
                      <a16:colId xmlns:a16="http://schemas.microsoft.com/office/drawing/2014/main" val="20000"/>
                    </a:ext>
                  </a:extLst>
                </a:gridCol>
                <a:gridCol w="1791369">
                  <a:extLst>
                    <a:ext uri="{9D8B030D-6E8A-4147-A177-3AD203B41FA5}">
                      <a16:colId xmlns:a16="http://schemas.microsoft.com/office/drawing/2014/main" val="20001"/>
                    </a:ext>
                  </a:extLst>
                </a:gridCol>
                <a:gridCol w="1614656">
                  <a:extLst>
                    <a:ext uri="{9D8B030D-6E8A-4147-A177-3AD203B41FA5}">
                      <a16:colId xmlns:a16="http://schemas.microsoft.com/office/drawing/2014/main" val="20002"/>
                    </a:ext>
                  </a:extLst>
                </a:gridCol>
                <a:gridCol w="1723800">
                  <a:extLst>
                    <a:ext uri="{9D8B030D-6E8A-4147-A177-3AD203B41FA5}">
                      <a16:colId xmlns:a16="http://schemas.microsoft.com/office/drawing/2014/main" val="20003"/>
                    </a:ext>
                  </a:extLst>
                </a:gridCol>
                <a:gridCol w="1709941">
                  <a:extLst>
                    <a:ext uri="{9D8B030D-6E8A-4147-A177-3AD203B41FA5}">
                      <a16:colId xmlns:a16="http://schemas.microsoft.com/office/drawing/2014/main" val="20004"/>
                    </a:ext>
                  </a:extLst>
                </a:gridCol>
              </a:tblGrid>
              <a:tr h="479213">
                <a:tc>
                  <a:txBody>
                    <a:bodyPr/>
                    <a:lstStyle/>
                    <a:p>
                      <a:pPr algn="ctr"/>
                      <a:r>
                        <a:rPr lang="en-US" sz="1900" dirty="0">
                          <a:solidFill>
                            <a:schemeClr val="bg1"/>
                          </a:solidFill>
                          <a:latin typeface="+mj-lt"/>
                        </a:rPr>
                        <a:t>Price</a:t>
                      </a:r>
                    </a:p>
                  </a:txBody>
                  <a:tcPr marL="100355" marR="100355" marT="48768" marB="48768">
                    <a:solidFill>
                      <a:srgbClr val="0000CC"/>
                    </a:solidFill>
                  </a:tcPr>
                </a:tc>
                <a:tc>
                  <a:txBody>
                    <a:bodyPr/>
                    <a:lstStyle/>
                    <a:p>
                      <a:pPr algn="ctr"/>
                      <a:r>
                        <a:rPr lang="en-US" sz="1900" dirty="0">
                          <a:solidFill>
                            <a:schemeClr val="bg1"/>
                          </a:solidFill>
                          <a:latin typeface="+mj-lt"/>
                        </a:rPr>
                        <a:t>Quantity</a:t>
                      </a:r>
                    </a:p>
                  </a:txBody>
                  <a:tcPr marL="100355" marR="100355" marT="48768" marB="48768">
                    <a:solidFill>
                      <a:srgbClr val="0000CC"/>
                    </a:solidFill>
                  </a:tcPr>
                </a:tc>
                <a:tc>
                  <a:txBody>
                    <a:bodyPr/>
                    <a:lstStyle/>
                    <a:p>
                      <a:pPr algn="ctr"/>
                      <a:r>
                        <a:rPr lang="en-US" sz="1900" dirty="0">
                          <a:solidFill>
                            <a:schemeClr val="bg1"/>
                          </a:solidFill>
                          <a:latin typeface="+mj-lt"/>
                        </a:rPr>
                        <a:t>Scope</a:t>
                      </a:r>
                    </a:p>
                  </a:txBody>
                  <a:tcPr marL="100355" marR="100355" marT="48768" marB="48768">
                    <a:solidFill>
                      <a:srgbClr val="0000CC"/>
                    </a:solidFill>
                  </a:tcPr>
                </a:tc>
                <a:tc>
                  <a:txBody>
                    <a:bodyPr/>
                    <a:lstStyle/>
                    <a:p>
                      <a:pPr algn="ctr"/>
                      <a:r>
                        <a:rPr lang="en-US" sz="1900" dirty="0">
                          <a:solidFill>
                            <a:schemeClr val="bg1"/>
                          </a:solidFill>
                          <a:latin typeface="+mj-lt"/>
                        </a:rPr>
                        <a:t>Term</a:t>
                      </a:r>
                    </a:p>
                  </a:txBody>
                  <a:tcPr marL="100355" marR="100355" marT="48768" marB="48768">
                    <a:solidFill>
                      <a:srgbClr val="0000CC"/>
                    </a:solidFill>
                  </a:tcPr>
                </a:tc>
                <a:tc>
                  <a:txBody>
                    <a:bodyPr/>
                    <a:lstStyle/>
                    <a:p>
                      <a:pPr algn="ctr"/>
                      <a:r>
                        <a:rPr lang="en-US" sz="1900" b="1" kern="1200" dirty="0">
                          <a:solidFill>
                            <a:schemeClr val="bg1"/>
                          </a:solidFill>
                          <a:latin typeface="+mn-lt"/>
                          <a:ea typeface="+mn-ea"/>
                          <a:cs typeface="+mn-cs"/>
                        </a:rPr>
                        <a:t>Which Form?</a:t>
                      </a:r>
                    </a:p>
                  </a:txBody>
                  <a:tcPr marL="100355" marR="100355" marT="48768" marB="48768">
                    <a:solidFill>
                      <a:srgbClr val="0000CC"/>
                    </a:solidFill>
                  </a:tcPr>
                </a:tc>
                <a:extLst>
                  <a:ext uri="{0D108BD9-81ED-4DB2-BD59-A6C34878D82A}">
                    <a16:rowId xmlns:a16="http://schemas.microsoft.com/office/drawing/2014/main" val="10000"/>
                  </a:ext>
                </a:extLst>
              </a:tr>
            </a:tbl>
          </a:graphicData>
        </a:graphic>
      </p:graphicFrame>
      <p:sp>
        <p:nvSpPr>
          <p:cNvPr id="2" name="TextBox 1"/>
          <p:cNvSpPr txBox="1"/>
          <p:nvPr/>
        </p:nvSpPr>
        <p:spPr>
          <a:xfrm>
            <a:off x="583205" y="5934286"/>
            <a:ext cx="1707435"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p>
            <a:pPr algn="ctr"/>
            <a:r>
              <a:rPr lang="en-US" dirty="0">
                <a:solidFill>
                  <a:schemeClr val="bg1"/>
                </a:solidFill>
                <a:latin typeface="+mj-lt"/>
              </a:rPr>
              <a:t>Yes</a:t>
            </a:r>
          </a:p>
        </p:txBody>
      </p:sp>
      <p:sp>
        <p:nvSpPr>
          <p:cNvPr id="6" name="TextBox 5"/>
          <p:cNvSpPr txBox="1"/>
          <p:nvPr/>
        </p:nvSpPr>
        <p:spPr>
          <a:xfrm>
            <a:off x="2281341" y="5934285"/>
            <a:ext cx="1752937"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No</a:t>
            </a:r>
          </a:p>
        </p:txBody>
      </p:sp>
      <p:sp>
        <p:nvSpPr>
          <p:cNvPr id="7" name="TextBox 6"/>
          <p:cNvSpPr txBox="1"/>
          <p:nvPr/>
        </p:nvSpPr>
        <p:spPr>
          <a:xfrm>
            <a:off x="4043577" y="5934286"/>
            <a:ext cx="1638575"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Yes</a:t>
            </a:r>
          </a:p>
        </p:txBody>
      </p:sp>
      <p:sp>
        <p:nvSpPr>
          <p:cNvPr id="8" name="TextBox 7"/>
          <p:cNvSpPr txBox="1"/>
          <p:nvPr/>
        </p:nvSpPr>
        <p:spPr>
          <a:xfrm>
            <a:off x="5691454" y="5934284"/>
            <a:ext cx="1707435"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No</a:t>
            </a:r>
          </a:p>
        </p:txBody>
      </p:sp>
      <p:sp>
        <p:nvSpPr>
          <p:cNvPr id="9" name="TextBox 8"/>
          <p:cNvSpPr txBox="1"/>
          <p:nvPr/>
        </p:nvSpPr>
        <p:spPr>
          <a:xfrm>
            <a:off x="7398889" y="5934283"/>
            <a:ext cx="1719959" cy="402011"/>
          </a:xfrm>
          <a:prstGeom prst="rect">
            <a:avLst/>
          </a:prstGeom>
          <a:solidFill>
            <a:srgbClr val="0000CC"/>
          </a:solidFill>
          <a:ln>
            <a:solidFill>
              <a:srgbClr val="0000CC"/>
            </a:solidFill>
          </a:ln>
        </p:spPr>
        <p:style>
          <a:lnRef idx="1">
            <a:schemeClr val="accent1"/>
          </a:lnRef>
          <a:fillRef idx="2">
            <a:schemeClr val="accent1"/>
          </a:fillRef>
          <a:effectRef idx="1">
            <a:schemeClr val="accent1"/>
          </a:effectRef>
          <a:fontRef idx="minor">
            <a:schemeClr val="dk1"/>
          </a:fontRef>
        </p:style>
        <p:txBody>
          <a:bodyPr wrap="square" lIns="97538" tIns="48769" rIns="97538" bIns="48769" rtlCol="0">
            <a:spAutoFit/>
          </a:bodyPr>
          <a:lstStyle>
            <a:defPPr>
              <a:defRPr lang="en-US"/>
            </a:defPPr>
            <a:lvl1pPr algn="ctr">
              <a:defRPr>
                <a:latin typeface="+mj-lt"/>
              </a:defRPr>
            </a:lvl1pPr>
          </a:lstStyle>
          <a:p>
            <a:r>
              <a:rPr lang="en-US" dirty="0">
                <a:solidFill>
                  <a:schemeClr val="bg1"/>
                </a:solidFill>
              </a:rPr>
              <a:t>CR</a:t>
            </a:r>
          </a:p>
        </p:txBody>
      </p:sp>
      <p:sp>
        <p:nvSpPr>
          <p:cNvPr id="12" name="TextBox 11"/>
          <p:cNvSpPr txBox="1"/>
          <p:nvPr/>
        </p:nvSpPr>
        <p:spPr>
          <a:xfrm>
            <a:off x="293336" y="1371600"/>
            <a:ext cx="9475912" cy="3920050"/>
          </a:xfrm>
          <a:prstGeom prst="rect">
            <a:avLst/>
          </a:prstGeom>
          <a:noFill/>
        </p:spPr>
        <p:txBody>
          <a:bodyPr wrap="square" lIns="97538" tIns="48769" rIns="97538" bIns="48769" rtlCol="0">
            <a:spAutoFit/>
          </a:bodyPr>
          <a:lstStyle/>
          <a:p>
            <a:pPr algn="ctr">
              <a:spcAft>
                <a:spcPts val="600"/>
              </a:spcAft>
            </a:pPr>
            <a:r>
              <a:rPr lang="en-CA" sz="2800" b="1" kern="0" dirty="0">
                <a:solidFill>
                  <a:srgbClr val="000000"/>
                </a:solidFill>
                <a:latin typeface="Arial"/>
                <a:ea typeface="+mj-ea"/>
                <a:cs typeface="+mj-cs"/>
              </a:rPr>
              <a:t>Software Purchase</a:t>
            </a:r>
          </a:p>
          <a:p>
            <a:pPr>
              <a:spcAft>
                <a:spcPts val="691"/>
              </a:spcAft>
            </a:pPr>
            <a:r>
              <a:rPr lang="en-CA" sz="2600" kern="0" dirty="0">
                <a:solidFill>
                  <a:srgbClr val="000000"/>
                </a:solidFill>
                <a:latin typeface="Arial"/>
                <a:ea typeface="+mj-ea"/>
                <a:cs typeface="+mj-cs"/>
              </a:rPr>
              <a:t>The University has purchased a new software. The cost is $300,000 for 3 years. The payments are:</a:t>
            </a:r>
          </a:p>
          <a:p>
            <a:pPr algn="ctr">
              <a:spcAft>
                <a:spcPts val="300"/>
              </a:spcAft>
            </a:pPr>
            <a:r>
              <a:rPr lang="en-CA" sz="2600" kern="0" dirty="0">
                <a:solidFill>
                  <a:srgbClr val="000000"/>
                </a:solidFill>
              </a:rPr>
              <a:t>Year 1	 - </a:t>
            </a:r>
            <a:r>
              <a:rPr lang="en-CA" sz="2600" kern="0" dirty="0">
                <a:solidFill>
                  <a:srgbClr val="000000"/>
                </a:solidFill>
                <a:latin typeface="Arial"/>
                <a:ea typeface="+mj-ea"/>
                <a:cs typeface="+mj-cs"/>
              </a:rPr>
              <a:t>$200,000 	 </a:t>
            </a:r>
            <a:r>
              <a:rPr lang="en-CA" sz="2600" kern="0" dirty="0">
                <a:solidFill>
                  <a:srgbClr val="000000"/>
                </a:solidFill>
              </a:rPr>
              <a:t>Year 2 - </a:t>
            </a:r>
            <a:r>
              <a:rPr lang="en-CA" sz="2600" kern="0" dirty="0">
                <a:solidFill>
                  <a:srgbClr val="000000"/>
                </a:solidFill>
                <a:latin typeface="Arial"/>
                <a:ea typeface="+mj-ea"/>
                <a:cs typeface="+mj-cs"/>
              </a:rPr>
              <a:t>$50,000	</a:t>
            </a:r>
            <a:r>
              <a:rPr lang="en-CA" sz="2600" kern="0" dirty="0">
                <a:solidFill>
                  <a:srgbClr val="000000"/>
                </a:solidFill>
              </a:rPr>
              <a:t>Year 3 - </a:t>
            </a:r>
            <a:r>
              <a:rPr lang="en-CA" sz="2600" kern="0" dirty="0">
                <a:solidFill>
                  <a:srgbClr val="000000"/>
                </a:solidFill>
                <a:latin typeface="Arial"/>
                <a:ea typeface="+mj-ea"/>
                <a:cs typeface="+mj-cs"/>
              </a:rPr>
              <a:t>$50,000	</a:t>
            </a:r>
          </a:p>
          <a:p>
            <a:pPr>
              <a:spcBef>
                <a:spcPts val="600"/>
              </a:spcBef>
              <a:spcAft>
                <a:spcPts val="600"/>
              </a:spcAft>
            </a:pPr>
            <a:r>
              <a:rPr lang="en-CA" sz="2600" kern="0" dirty="0">
                <a:solidFill>
                  <a:srgbClr val="000000"/>
                </a:solidFill>
                <a:latin typeface="Arial"/>
                <a:ea typeface="+mj-ea"/>
                <a:cs typeface="+mj-cs"/>
              </a:rPr>
              <a:t>Costs include implementation &amp; training. </a:t>
            </a:r>
          </a:p>
          <a:p>
            <a:pPr>
              <a:spcBef>
                <a:spcPts val="600"/>
              </a:spcBef>
              <a:spcAft>
                <a:spcPts val="600"/>
              </a:spcAft>
            </a:pPr>
            <a:r>
              <a:rPr lang="en-CA" sz="2600" kern="0" dirty="0">
                <a:solidFill>
                  <a:srgbClr val="000000"/>
                </a:solidFill>
                <a:latin typeface="Arial"/>
                <a:ea typeface="+mj-ea"/>
                <a:cs typeface="+mj-cs"/>
              </a:rPr>
              <a:t>A license cost of $150/person each year is expected &amp; the number of licenses needed is not known. </a:t>
            </a:r>
          </a:p>
          <a:p>
            <a:pPr>
              <a:spcBef>
                <a:spcPts val="600"/>
              </a:spcBef>
              <a:spcAft>
                <a:spcPts val="600"/>
              </a:spcAft>
            </a:pPr>
            <a:r>
              <a:rPr lang="en-CA" sz="2600" kern="0" dirty="0">
                <a:solidFill>
                  <a:srgbClr val="000000"/>
                </a:solidFill>
                <a:latin typeface="Arial"/>
                <a:ea typeface="+mj-ea"/>
                <a:cs typeface="+mj-cs"/>
              </a:rPr>
              <a:t>The option to purchase 2 additional years is also available. </a:t>
            </a:r>
          </a:p>
        </p:txBody>
      </p:sp>
      <p:sp>
        <p:nvSpPr>
          <p:cNvPr id="13" name="Title 1"/>
          <p:cNvSpPr>
            <a:spLocks noGrp="1"/>
          </p:cNvSpPr>
          <p:nvPr>
            <p:ph type="title"/>
          </p:nvPr>
        </p:nvSpPr>
        <p:spPr>
          <a:xfrm>
            <a:off x="2683113" y="243840"/>
            <a:ext cx="6748436" cy="568960"/>
          </a:xfrm>
          <a:noFill/>
          <a:ln w="9525">
            <a:noFill/>
            <a:miter lim="800000"/>
            <a:headEnd/>
            <a:tailEnd/>
          </a:ln>
          <a:effectLst/>
        </p:spPr>
        <p:txBody>
          <a:bodyPr vert="horz" wrap="square" lIns="97536" tIns="48768" rIns="97536" bIns="48768" numCol="1" anchor="ctr" anchorCtr="0" compatLnSpc="1">
            <a:prstTxWarp prst="textNoShape">
              <a:avLst/>
            </a:prstTxWarp>
            <a:normAutofit fontScale="90000"/>
          </a:bodyPr>
          <a:lstStyle/>
          <a:p>
            <a:r>
              <a:rPr lang="en-US" sz="3600" dirty="0"/>
              <a:t>When do I use?</a:t>
            </a:r>
          </a:p>
        </p:txBody>
      </p:sp>
      <p:sp>
        <p:nvSpPr>
          <p:cNvPr id="3" name="Oval 2"/>
          <p:cNvSpPr/>
          <p:nvPr/>
        </p:nvSpPr>
        <p:spPr>
          <a:xfrm>
            <a:off x="3453945" y="29584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49987" y="29342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36543" y="6512253"/>
            <a:ext cx="8652641" cy="677108"/>
          </a:xfrm>
          <a:prstGeom prst="rect">
            <a:avLst/>
          </a:prstGeom>
          <a:noFill/>
        </p:spPr>
        <p:txBody>
          <a:bodyPr wrap="square" rtlCol="0">
            <a:spAutoFit/>
          </a:bodyPr>
          <a:lstStyle/>
          <a:p>
            <a:r>
              <a:rPr lang="en-US" b="1" dirty="0">
                <a:solidFill>
                  <a:schemeClr val="tx2"/>
                </a:solidFill>
              </a:rPr>
              <a:t>Which type of contract request would this be?</a:t>
            </a:r>
          </a:p>
          <a:p>
            <a:r>
              <a:rPr lang="en-US" dirty="0">
                <a:solidFill>
                  <a:schemeClr val="tx2"/>
                </a:solidFill>
              </a:rPr>
              <a:t>Contract</a:t>
            </a:r>
          </a:p>
        </p:txBody>
      </p:sp>
    </p:spTree>
    <p:extLst>
      <p:ext uri="{BB962C8B-B14F-4D97-AF65-F5344CB8AC3E}">
        <p14:creationId xmlns:p14="http://schemas.microsoft.com/office/powerpoint/2010/main" val="2510897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lEQjI3RCIvPg0KCQk8dWljb2xvciBuYW1lPSJnbG93IiB2YWx1ZT0iMHgzNUQzMzQiLz4NCgkJPHVpY29sb3IgbmFtZT0idGV4dCIgdmFsdWU9IjB4RkZGRkZGIi8+DQoJCTx1aWNvbG9yIG5hbWU9ImxpZ2h0IiB2YWx1ZT0iMHg2RTdENTgiLz4NCgkJPHVpY29sb3IgbmFtZT0ic2hhZG93IiB2YWx1ZT0iMHgwMDAwMDAiLz4NCgkJPHVpY29sb3IgbmFtZT0iYmFja2dyb3VuZCIgdmFsdWU9IjB4N0M5NjZG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ZmFsc2UiLz4NCgkJPHVpcmVwbGFjZSBuYW1lPSJsb2dvIiB2YWx1ZT0iIi8+DQoJCTx1aXJlcGxhY2UgbmFtZT0iYmdpbWFnZSIgdmFsdWU9IiIvPg0KCQk8dWlyZXBsYWNlIG5hbWU9ImluaXRpYWx0YWIiIHZhbHVlPSJvdXRsaW5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FAST3.6&quot;/&gt;&lt;property id=&quot;20142&quot; value=&quot;A summary of what to expect with the .6 version of FAST Reporting&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4&quot; value=&quot;S:\Fin_Sys\ROSE Training Docs\FAST3.6_pptx&quot;/&gt;&lt;property id=&quot;20250&quot; value=&quot;0&quot;/&gt;&lt;property id=&quot;20251&quot; value=&quot;0&quot;/&gt;&lt;property id=&quot;20259&quot; value=&quot;0&quot;/&gt;&lt;object type=&quot;2&quot; unique_id=&quot;10002&quot;&gt;&lt;object type=&quot;3&quot; unique_id=&quot;10003&quot;&gt;&lt;property id=&quot;20148&quot; value=&quot;5&quot;/&gt;&lt;property id=&quot;20300&quot; value=&quot;Slide 1 - &amp;quot;Concur Claimant Training&amp;quot;&quot;/&gt;&lt;property id=&quot;20302&quot; value=&quot;0&quot;/&gt;&lt;property id=&quot;20303&quot; value=&quot;-1&quot;/&gt;&lt;property id=&quot;20307&quot; value=&quot;256&quot;/&gt;&lt;property id=&quot;20309&quot; value=&quot;-1&quot;/&gt;&lt;property id=&quot;20312&quot; value=&quot;0&quot;/&gt;&lt;/object&gt;&lt;object type=&quot;3&quot; unique_id=&quot;10020&quot;&gt;&lt;property id=&quot;20148&quot; value=&quot;5&quot;/&gt;&lt;property id=&quot;20300&quot; value=&quot;Slide 10 - &amp;quot;Thank you!&amp;quot;&quot;/&gt;&lt;property id=&quot;20302&quot; value=&quot;0&quot;/&gt;&lt;property id=&quot;20303&quot; value=&quot;-1&quot;/&gt;&lt;property id=&quot;20307&quot; value=&quot;274&quot;/&gt;&lt;property id=&quot;20309&quot; value=&quot;-1&quot;/&gt;&lt;property id=&quot;20312&quot; value=&quot;0&quot;/&gt;&lt;/object&gt;&lt;object type=&quot;3&quot; unique_id=&quot;10806&quot;&gt;&lt;property id=&quot;20148&quot; value=&quot;5&quot;/&gt;&lt;property id=&quot;20300&quot; value=&quot;Slide 2 - &amp;quot;Agenda&amp;quot;&quot;/&gt;&lt;property id=&quot;20307&quot; value=&quot;282&quot;/&gt;&lt;/object&gt;&lt;object type=&quot;3&quot; unique_id=&quot;11176&quot;&gt;&lt;property id=&quot;20148&quot; value=&quot;5&quot;/&gt;&lt;property id=&quot;20300&quot; value=&quot;Slide 6 - &amp;quot;Expense Reports - Receipts&amp;quot;&quot;/&gt;&lt;property id=&quot;20307&quot; value=&quot;290&quot;/&gt;&lt;/object&gt;&lt;object type=&quot;3&quot; unique_id=&quot;11177&quot;&gt;&lt;property id=&quot;20148&quot; value=&quot;5&quot;/&gt;&lt;property id=&quot;20300&quot; value=&quot;Slide 3 - &amp;quot;REMINDER&amp;quot;&quot;/&gt;&lt;property id=&quot;20307&quot; value=&quot;294&quot;/&gt;&lt;/object&gt;&lt;object type=&quot;3&quot; unique_id=&quot;11179&quot;&gt;&lt;property id=&quot;20148&quot; value=&quot;5&quot;/&gt;&lt;property id=&quot;20300&quot; value=&quot;Slide 8 - &amp;quot;Assistance&amp;quot;&quot;/&gt;&lt;property id=&quot;20307&quot; value=&quot;298&quot;/&gt;&lt;/object&gt;&lt;object type=&quot;3&quot; unique_id=&quot;11180&quot;&gt;&lt;property id=&quot;20148&quot; value=&quot;5&quot;/&gt;&lt;property id=&quot;20300&quot; value=&quot;Slide 9 - &amp;quot;Questions&amp;quot;&quot;/&gt;&lt;property id=&quot;20307&quot; value=&quot;295&quot;/&gt;&lt;/object&gt;&lt;object type=&quot;3&quot; unique_id=&quot;11202&quot;&gt;&lt;property id=&quot;20148&quot; value=&quot;5&quot;/&gt;&lt;property id=&quot;20300&quot; value=&quot;Slide 7 - &amp;quot;Access to Concur&amp;quot;&quot;/&gt;&lt;property id=&quot;20307&quot; value=&quot;299&quot;/&gt;&lt;/object&gt;&lt;object type=&quot;3&quot; unique_id=&quot;11224&quot;&gt;&lt;property id=&quot;20148&quot; value=&quot;5&quot;/&gt;&lt;property id=&quot;20300&quot; value=&quot;Slide 5 - &amp;quot;Reference Number&amp;quot;&quot;/&gt;&lt;property id=&quot;20307&quot; value=&quot;300&quot;/&gt;&lt;/object&gt;&lt;object type=&quot;3&quot; unique_id=&quot;11247&quot;&gt;&lt;property id=&quot;20148&quot; value=&quot;5&quot;/&gt;&lt;property id=&quot;20300&quot; value=&quot;Slide 4 - &amp;quot;Claimant Training Part 1&amp;quot;&quot;/&gt;&lt;property id=&quot;20307&quot; value=&quot;301&quot;/&gt;&lt;/object&gt;&lt;/object&gt;&lt;object type=&quot;8&quot; unique_id=&quot;10040&quot;&gt;&lt;/object&gt;&lt;object type=&quot;10&quot; unique_id=&quot;10061&quot;&gt;&lt;object type=&quot;11&quot; unique_id=&quot;10062&quot;&gt;&lt;property id=&quot;20180&quot; value=&quot;0&quot;/&gt;&lt;property id=&quot;20181&quot; value=&quot;0&quot;/&gt;&lt;property id=&quot;20182&quot; value=&quot;0&quot;/&gt;&lt;property id=&quot;20183&quot; value=&quot;1&quot;/&gt;&lt;/object&gt;&lt;object type=&quot;12&quot; unique_id=&quot;10110&quot;&gt;&lt;/object&gt;&lt;object type=&quot;13&quot; unique_id=&quot;10304&quot;&gt;&lt;/object&gt;&lt;/object&gt;&lt;object type=&quot;4&quot; unique_id=&quot;10063&quot;&gt;&lt;/object&gt;&lt;/object&gt;&lt;/database&gt;"/>
  <p:tag name="SECTOMILLISECCONVERTED" val="1"/>
</p:tagLst>
</file>

<file path=ppt/theme/theme1.xml><?xml version="1.0" encoding="utf-8"?>
<a:theme xmlns:a="http://schemas.openxmlformats.org/drawingml/2006/main" name="ms01_1">
  <a:themeElements>
    <a:clrScheme name="ms01_1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ms01_1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ms01_1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73031</TotalTime>
  <Words>2663</Words>
  <Application>Microsoft Office PowerPoint</Application>
  <PresentationFormat>Custom</PresentationFormat>
  <Paragraphs>427</Paragraphs>
  <Slides>44</Slides>
  <Notes>44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Courier New</vt:lpstr>
      <vt:lpstr>Tahoma</vt:lpstr>
      <vt:lpstr>Times</vt:lpstr>
      <vt:lpstr>Wingdings</vt:lpstr>
      <vt:lpstr>Wingdings 2</vt:lpstr>
      <vt:lpstr>ms01_1</vt:lpstr>
      <vt:lpstr>EPIC Contract Request Training</vt:lpstr>
      <vt:lpstr>Agenda</vt:lpstr>
      <vt:lpstr>Definitions</vt:lpstr>
      <vt:lpstr>Definitions</vt:lpstr>
      <vt:lpstr>When do I use?</vt:lpstr>
      <vt:lpstr>When do I use?</vt:lpstr>
      <vt:lpstr>When do I use?</vt:lpstr>
      <vt:lpstr>When do I use?</vt:lpstr>
      <vt:lpstr>When do I use?</vt:lpstr>
      <vt:lpstr>Contract Request Form &amp; Workspace</vt:lpstr>
      <vt:lpstr>Contract Request Form &amp; Workspace</vt:lpstr>
      <vt:lpstr>Contract Request Form &amp; Workspace</vt:lpstr>
      <vt:lpstr>Contract Request Form &amp; Workspace</vt:lpstr>
      <vt:lpstr>Contract Request Form &amp; Workspace</vt:lpstr>
      <vt:lpstr>Contract Request Form &amp; Workspace</vt:lpstr>
      <vt:lpstr>Contract Request Exercise</vt:lpstr>
      <vt:lpstr>Contract Request Form &amp; Workspace</vt:lpstr>
      <vt:lpstr>Contract Request Form &amp; Workspace</vt:lpstr>
      <vt:lpstr>Contract Request Form &amp; Workspace</vt:lpstr>
      <vt:lpstr>Contract Request Form &amp; Workspace</vt:lpstr>
      <vt:lpstr>Contract Request Form &amp; Workspace</vt:lpstr>
      <vt:lpstr>Contract Request Form &amp; Workspace</vt:lpstr>
      <vt:lpstr>Contract Request Form &amp; Workspace</vt:lpstr>
      <vt:lpstr>Contract Request Exercise</vt:lpstr>
      <vt:lpstr>Contract Set-up</vt:lpstr>
      <vt:lpstr>Contract Set-up</vt:lpstr>
      <vt:lpstr>EPIC and Financial Systems</vt:lpstr>
      <vt:lpstr>Managing Contract Requests &amp; Contracts</vt:lpstr>
      <vt:lpstr>Contract Request Exercise</vt:lpstr>
      <vt:lpstr>Managing Contract Requests &amp; Contracts</vt:lpstr>
      <vt:lpstr>Managing Contract Requests &amp; Contracts</vt:lpstr>
      <vt:lpstr>Managing Contract Requests &amp; Contracts</vt:lpstr>
      <vt:lpstr>Approving an Invoice</vt:lpstr>
      <vt:lpstr>Approving an Invoice</vt:lpstr>
      <vt:lpstr>Approving an Invoice</vt:lpstr>
      <vt:lpstr>Approving an Invoice</vt:lpstr>
      <vt:lpstr>Approving an Invoice</vt:lpstr>
      <vt:lpstr>Contract Reports</vt:lpstr>
      <vt:lpstr>Hints &amp; Tips</vt:lpstr>
      <vt:lpstr>Questions</vt:lpstr>
      <vt:lpstr>EPIC Training</vt:lpstr>
      <vt:lpstr>Additional Training</vt:lpstr>
      <vt:lpstr>Assistance</vt:lpstr>
      <vt:lpstr>Thank you!</vt:lpstr>
    </vt:vector>
  </TitlesOfParts>
  <Company>University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With FAST 3.6?</dc:title>
  <dc:creator>Kimberlee Potter</dc:creator>
  <cp:lastModifiedBy>Natasha Martin</cp:lastModifiedBy>
  <cp:revision>2912</cp:revision>
  <cp:lastPrinted>2016-10-12T20:05:35Z</cp:lastPrinted>
  <dcterms:created xsi:type="dcterms:W3CDTF">2011-05-26T20:29:45Z</dcterms:created>
  <dcterms:modified xsi:type="dcterms:W3CDTF">2021-06-28T16:58:41Z</dcterms:modified>
</cp:coreProperties>
</file>