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Lst>
  <p:notesMasterIdLst>
    <p:notesMasterId r:id="rId34"/>
  </p:notesMasterIdLst>
  <p:sldIdLst>
    <p:sldId id="275" r:id="rId6"/>
    <p:sldId id="266" r:id="rId7"/>
    <p:sldId id="271" r:id="rId8"/>
    <p:sldId id="308" r:id="rId9"/>
    <p:sldId id="274" r:id="rId10"/>
    <p:sldId id="282" r:id="rId11"/>
    <p:sldId id="291" r:id="rId12"/>
    <p:sldId id="770" r:id="rId13"/>
    <p:sldId id="769" r:id="rId14"/>
    <p:sldId id="290" r:id="rId15"/>
    <p:sldId id="771" r:id="rId16"/>
    <p:sldId id="293" r:id="rId17"/>
    <p:sldId id="301" r:id="rId18"/>
    <p:sldId id="772" r:id="rId19"/>
    <p:sldId id="774" r:id="rId20"/>
    <p:sldId id="758" r:id="rId21"/>
    <p:sldId id="775" r:id="rId22"/>
    <p:sldId id="776" r:id="rId23"/>
    <p:sldId id="305" r:id="rId24"/>
    <p:sldId id="515" r:id="rId25"/>
    <p:sldId id="306" r:id="rId26"/>
    <p:sldId id="265" r:id="rId27"/>
    <p:sldId id="294" r:id="rId28"/>
    <p:sldId id="295" r:id="rId29"/>
    <p:sldId id="309" r:id="rId30"/>
    <p:sldId id="296" r:id="rId31"/>
    <p:sldId id="303" r:id="rId32"/>
    <p:sldId id="29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D2AC3F-58F0-43FE-55DE-F6E908B18E1E}" name="Jacqueline Jordaan" initials="JJ" userId="126053b6bbf0b2c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cqueline Jordaan" initials="JJ" lastIdx="10" clrIdx="0">
    <p:extLst>
      <p:ext uri="{19B8F6BF-5375-455C-9EA6-DF929625EA0E}">
        <p15:presenceInfo xmlns:p15="http://schemas.microsoft.com/office/powerpoint/2012/main" userId="126053b6bbf0b2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73" autoAdjust="0"/>
    <p:restoredTop sz="65421" autoAdjust="0"/>
  </p:normalViewPr>
  <p:slideViewPr>
    <p:cSldViewPr snapToGrid="0" snapToObjects="1">
      <p:cViewPr varScale="1">
        <p:scale>
          <a:sx n="70" d="100"/>
          <a:sy n="70" d="100"/>
        </p:scale>
        <p:origin x="1224" y="184"/>
      </p:cViewPr>
      <p:guideLst/>
    </p:cSldViewPr>
  </p:slideViewPr>
  <p:notesTextViewPr>
    <p:cViewPr>
      <p:scale>
        <a:sx n="1" d="1"/>
        <a:sy n="1" d="1"/>
      </p:scale>
      <p:origin x="0" y="0"/>
    </p:cViewPr>
  </p:notesTextViewPr>
  <p:notesViewPr>
    <p:cSldViewPr snapToGrid="0" snapToObjects="1">
      <p:cViewPr varScale="1">
        <p:scale>
          <a:sx n="78" d="100"/>
          <a:sy n="78" d="100"/>
        </p:scale>
        <p:origin x="3389" y="5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815F25-0C62-4C8E-87AE-4B622FEB4164}" type="doc">
      <dgm:prSet loTypeId="urn:microsoft.com/office/officeart/2018/5/layout/Centered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ECAD3D00-EA65-4B53-9E6F-4BF4E9414BE1}">
      <dgm:prSet custT="1"/>
      <dgm:spPr/>
      <dgm:t>
        <a:bodyPr/>
        <a:lstStyle/>
        <a:p>
          <a:pPr>
            <a:lnSpc>
              <a:spcPct val="100000"/>
            </a:lnSpc>
            <a:defRPr b="1"/>
          </a:pPr>
          <a:r>
            <a:rPr lang="en-US" sz="1800" b="0" dirty="0">
              <a:latin typeface="Arial" panose="020B0604020202020204" pitchFamily="34" charset="0"/>
              <a:cs typeface="Arial" panose="020B0604020202020204" pitchFamily="34" charset="0"/>
            </a:rPr>
            <a:t>Workshops and Presentations</a:t>
          </a:r>
        </a:p>
      </dgm:t>
    </dgm:pt>
    <dgm:pt modelId="{CD152CA5-6DC5-4648-A558-5BE05F22C478}" type="parTrans" cxnId="{3050FD05-3218-44EB-94FD-5143AF3A6183}">
      <dgm:prSet/>
      <dgm:spPr/>
      <dgm:t>
        <a:bodyPr/>
        <a:lstStyle/>
        <a:p>
          <a:endParaRPr lang="en-US"/>
        </a:p>
      </dgm:t>
    </dgm:pt>
    <dgm:pt modelId="{67E39D7F-DFA2-4DB9-9944-DC1868164E67}" type="sibTrans" cxnId="{3050FD05-3218-44EB-94FD-5143AF3A6183}">
      <dgm:prSet/>
      <dgm:spPr/>
      <dgm:t>
        <a:bodyPr/>
        <a:lstStyle/>
        <a:p>
          <a:endParaRPr lang="en-US"/>
        </a:p>
      </dgm:t>
    </dgm:pt>
    <dgm:pt modelId="{D543D17D-5AC4-415F-95D7-60FB1EA5773C}">
      <dgm:prSet custT="1"/>
      <dgm:spPr/>
      <dgm:t>
        <a:bodyPr/>
        <a:lstStyle/>
        <a:p>
          <a:pPr>
            <a:lnSpc>
              <a:spcPct val="100000"/>
            </a:lnSpc>
            <a:defRPr b="1"/>
          </a:pPr>
          <a:r>
            <a:rPr lang="en-US" sz="1800" b="0" dirty="0">
              <a:latin typeface="Arial" panose="020B0604020202020204" pitchFamily="34" charset="0"/>
              <a:cs typeface="Arial" panose="020B0604020202020204" pitchFamily="34" charset="0"/>
            </a:rPr>
            <a:t>Supplemental instruction (SI)</a:t>
          </a:r>
        </a:p>
      </dgm:t>
    </dgm:pt>
    <dgm:pt modelId="{AAF15A4F-F48A-408C-A696-8526D932BE6C}" type="parTrans" cxnId="{5EE52334-2076-42A5-862B-18C43ACA6247}">
      <dgm:prSet/>
      <dgm:spPr/>
      <dgm:t>
        <a:bodyPr/>
        <a:lstStyle/>
        <a:p>
          <a:endParaRPr lang="en-US"/>
        </a:p>
      </dgm:t>
    </dgm:pt>
    <dgm:pt modelId="{34EA6575-AC5A-4C3C-975B-84CB1EDFCDF9}" type="sibTrans" cxnId="{5EE52334-2076-42A5-862B-18C43ACA6247}">
      <dgm:prSet/>
      <dgm:spPr/>
      <dgm:t>
        <a:bodyPr/>
        <a:lstStyle/>
        <a:p>
          <a:endParaRPr lang="en-US"/>
        </a:p>
      </dgm:t>
    </dgm:pt>
    <dgm:pt modelId="{78C2A069-F2C3-4EFF-9366-0B95A308CFCD}">
      <dgm:prSet custT="1"/>
      <dgm:spPr/>
      <dgm:t>
        <a:bodyPr/>
        <a:lstStyle/>
        <a:p>
          <a:pPr>
            <a:lnSpc>
              <a:spcPct val="100000"/>
            </a:lnSpc>
            <a:defRPr b="1"/>
          </a:pPr>
          <a:r>
            <a:rPr lang="en-US" sz="1800" b="0" dirty="0">
              <a:latin typeface="Arial" panose="020B0604020202020204" pitchFamily="34" charset="0"/>
              <a:cs typeface="Arial" panose="020B0604020202020204" pitchFamily="34" charset="0"/>
            </a:rPr>
            <a:t>One-to-One tutoring </a:t>
          </a:r>
        </a:p>
      </dgm:t>
    </dgm:pt>
    <dgm:pt modelId="{7187EBB5-129D-4D78-86A1-F8132AE54DE1}" type="parTrans" cxnId="{E72CBDB9-1FF1-4527-8D17-117726BEF43C}">
      <dgm:prSet/>
      <dgm:spPr/>
      <dgm:t>
        <a:bodyPr/>
        <a:lstStyle/>
        <a:p>
          <a:endParaRPr lang="en-US"/>
        </a:p>
      </dgm:t>
    </dgm:pt>
    <dgm:pt modelId="{AC64C883-E29C-4478-82D4-57D8D45DC278}" type="sibTrans" cxnId="{E72CBDB9-1FF1-4527-8D17-117726BEF43C}">
      <dgm:prSet/>
      <dgm:spPr/>
      <dgm:t>
        <a:bodyPr/>
        <a:lstStyle/>
        <a:p>
          <a:endParaRPr lang="en-US"/>
        </a:p>
      </dgm:t>
    </dgm:pt>
    <dgm:pt modelId="{2D467928-B58F-4090-BD55-CC5040EF3A0C}">
      <dgm:prSet custT="1"/>
      <dgm:spPr/>
      <dgm:t>
        <a:bodyPr/>
        <a:lstStyle/>
        <a:p>
          <a:pPr>
            <a:lnSpc>
              <a:spcPct val="100000"/>
            </a:lnSpc>
            <a:defRPr b="1"/>
          </a:pPr>
          <a:r>
            <a:rPr lang="en-US" sz="1800" b="0" dirty="0">
              <a:latin typeface="Arial" panose="020B0604020202020204" pitchFamily="34" charset="0"/>
              <a:cs typeface="Arial" panose="020B0604020202020204" pitchFamily="34" charset="0"/>
            </a:rPr>
            <a:t>Tutor training program</a:t>
          </a:r>
        </a:p>
      </dgm:t>
    </dgm:pt>
    <dgm:pt modelId="{5ADD590F-CCE3-489E-BB0C-9C7D5201F313}" type="parTrans" cxnId="{E51D41F8-13F9-4931-B7FC-3FFB98F069F8}">
      <dgm:prSet/>
      <dgm:spPr/>
      <dgm:t>
        <a:bodyPr/>
        <a:lstStyle/>
        <a:p>
          <a:endParaRPr lang="en-US"/>
        </a:p>
      </dgm:t>
    </dgm:pt>
    <dgm:pt modelId="{1F68FB49-07C5-4176-AC4E-CF21AF9A3163}" type="sibTrans" cxnId="{E51D41F8-13F9-4931-B7FC-3FFB98F069F8}">
      <dgm:prSet/>
      <dgm:spPr/>
      <dgm:t>
        <a:bodyPr/>
        <a:lstStyle/>
        <a:p>
          <a:endParaRPr lang="en-US"/>
        </a:p>
      </dgm:t>
    </dgm:pt>
    <dgm:pt modelId="{7E5FF613-FA99-47EB-9051-E5E8248D6597}">
      <dgm:prSet custT="1"/>
      <dgm:spPr/>
      <dgm:t>
        <a:bodyPr/>
        <a:lstStyle/>
        <a:p>
          <a:pPr>
            <a:lnSpc>
              <a:spcPct val="100000"/>
            </a:lnSpc>
            <a:defRPr b="1"/>
          </a:pPr>
          <a:r>
            <a:rPr lang="en-US" sz="1800" b="0" dirty="0">
              <a:latin typeface="Arial" panose="020B0604020202020204" pitchFamily="34" charset="0"/>
              <a:cs typeface="Arial" panose="020B0604020202020204" pitchFamily="34" charset="0"/>
            </a:rPr>
            <a:t>Website resources</a:t>
          </a:r>
        </a:p>
      </dgm:t>
    </dgm:pt>
    <dgm:pt modelId="{AA8D3431-4166-42D3-900A-A74A8360D018}" type="parTrans" cxnId="{6705B59B-4967-4D69-BFE6-6797486DA435}">
      <dgm:prSet/>
      <dgm:spPr/>
      <dgm:t>
        <a:bodyPr/>
        <a:lstStyle/>
        <a:p>
          <a:endParaRPr lang="en-US"/>
        </a:p>
      </dgm:t>
    </dgm:pt>
    <dgm:pt modelId="{B0333F5E-4FEC-456D-8C79-F0BA6B59085A}" type="sibTrans" cxnId="{6705B59B-4967-4D69-BFE6-6797486DA435}">
      <dgm:prSet/>
      <dgm:spPr/>
      <dgm:t>
        <a:bodyPr/>
        <a:lstStyle/>
        <a:p>
          <a:endParaRPr lang="en-US"/>
        </a:p>
      </dgm:t>
    </dgm:pt>
    <dgm:pt modelId="{A42F7C1A-E217-4605-9878-703613E2214C}" type="pres">
      <dgm:prSet presAssocID="{A3815F25-0C62-4C8E-87AE-4B622FEB4164}" presName="root" presStyleCnt="0">
        <dgm:presLayoutVars>
          <dgm:dir/>
          <dgm:resizeHandles val="exact"/>
        </dgm:presLayoutVars>
      </dgm:prSet>
      <dgm:spPr/>
    </dgm:pt>
    <dgm:pt modelId="{4D2ECD57-5058-4EDA-995C-F15CECD0A3EB}" type="pres">
      <dgm:prSet presAssocID="{ECAD3D00-EA65-4B53-9E6F-4BF4E9414BE1}" presName="compNode" presStyleCnt="0"/>
      <dgm:spPr/>
    </dgm:pt>
    <dgm:pt modelId="{70DC0A93-8F2E-49D4-8D48-B5BD2F832554}" type="pres">
      <dgm:prSet presAssocID="{ECAD3D00-EA65-4B53-9E6F-4BF4E9414BE1}" presName="iconRect" presStyleLbl="node1" presStyleIdx="0" presStyleCnt="5" custScaleX="321995" custScaleY="216012" custLinFactNeighborX="-9630" custLinFactNeighborY="4321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2624C7BF-C559-486A-9D45-247794B78183}" type="pres">
      <dgm:prSet presAssocID="{ECAD3D00-EA65-4B53-9E6F-4BF4E9414BE1}" presName="iconSpace" presStyleCnt="0"/>
      <dgm:spPr/>
    </dgm:pt>
    <dgm:pt modelId="{CEBD1D24-EF61-48F6-A09D-9E23EC3E12EC}" type="pres">
      <dgm:prSet presAssocID="{ECAD3D00-EA65-4B53-9E6F-4BF4E9414BE1}" presName="parTx" presStyleLbl="revTx" presStyleIdx="0" presStyleCnt="10" custScaleX="146532" custScaleY="79799" custLinFactNeighborX="-820" custLinFactNeighborY="51412">
        <dgm:presLayoutVars>
          <dgm:chMax val="0"/>
          <dgm:chPref val="0"/>
        </dgm:presLayoutVars>
      </dgm:prSet>
      <dgm:spPr/>
    </dgm:pt>
    <dgm:pt modelId="{9E21C93C-4298-4942-B69D-4FC0AEFF4B56}" type="pres">
      <dgm:prSet presAssocID="{ECAD3D00-EA65-4B53-9E6F-4BF4E9414BE1}" presName="txSpace" presStyleCnt="0"/>
      <dgm:spPr/>
    </dgm:pt>
    <dgm:pt modelId="{3800909D-3D8F-4109-9A36-6F7FCD134DF4}" type="pres">
      <dgm:prSet presAssocID="{ECAD3D00-EA65-4B53-9E6F-4BF4E9414BE1}" presName="desTx" presStyleLbl="revTx" presStyleIdx="1" presStyleCnt="10">
        <dgm:presLayoutVars/>
      </dgm:prSet>
      <dgm:spPr/>
    </dgm:pt>
    <dgm:pt modelId="{6F94A0AA-BFD1-49C3-8290-9DFDC7D67DDE}" type="pres">
      <dgm:prSet presAssocID="{67E39D7F-DFA2-4DB9-9944-DC1868164E67}" presName="sibTrans" presStyleCnt="0"/>
      <dgm:spPr/>
    </dgm:pt>
    <dgm:pt modelId="{9DE0F38B-AA1B-4641-B829-ACDB215C3EFB}" type="pres">
      <dgm:prSet presAssocID="{D543D17D-5AC4-415F-95D7-60FB1EA5773C}" presName="compNode" presStyleCnt="0"/>
      <dgm:spPr/>
    </dgm:pt>
    <dgm:pt modelId="{42498BC7-1C5A-4F76-9936-63209DCACE8C}" type="pres">
      <dgm:prSet presAssocID="{D543D17D-5AC4-415F-95D7-60FB1EA5773C}" presName="iconRect" presStyleLbl="node1" presStyleIdx="1" presStyleCnt="5" custScaleX="249591" custScaleY="200370" custLinFactNeighborX="9557" custLinFactNeighborY="3674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lo"/>
        </a:ext>
      </dgm:extLst>
    </dgm:pt>
    <dgm:pt modelId="{B2F58DF6-34C9-4BD5-866A-8EABD6755038}" type="pres">
      <dgm:prSet presAssocID="{D543D17D-5AC4-415F-95D7-60FB1EA5773C}" presName="iconSpace" presStyleCnt="0"/>
      <dgm:spPr/>
    </dgm:pt>
    <dgm:pt modelId="{CD32D8BD-1C38-44F9-9322-79E5ACD1EACA}" type="pres">
      <dgm:prSet presAssocID="{D543D17D-5AC4-415F-95D7-60FB1EA5773C}" presName="parTx" presStyleLbl="revTx" presStyleIdx="2" presStyleCnt="10" custScaleX="148019" custScaleY="90323" custLinFactNeighborX="1063" custLinFactNeighborY="46755">
        <dgm:presLayoutVars>
          <dgm:chMax val="0"/>
          <dgm:chPref val="0"/>
        </dgm:presLayoutVars>
      </dgm:prSet>
      <dgm:spPr/>
    </dgm:pt>
    <dgm:pt modelId="{260A910C-7BA1-4345-88F0-7DEADBFF349C}" type="pres">
      <dgm:prSet presAssocID="{D543D17D-5AC4-415F-95D7-60FB1EA5773C}" presName="txSpace" presStyleCnt="0"/>
      <dgm:spPr/>
    </dgm:pt>
    <dgm:pt modelId="{F0D8D11A-A835-4FA7-861D-C64431621655}" type="pres">
      <dgm:prSet presAssocID="{D543D17D-5AC4-415F-95D7-60FB1EA5773C}" presName="desTx" presStyleLbl="revTx" presStyleIdx="3" presStyleCnt="10">
        <dgm:presLayoutVars/>
      </dgm:prSet>
      <dgm:spPr/>
    </dgm:pt>
    <dgm:pt modelId="{4F94ED1F-1166-4DDC-9E13-CD58A5764B3A}" type="pres">
      <dgm:prSet presAssocID="{34EA6575-AC5A-4C3C-975B-84CB1EDFCDF9}" presName="sibTrans" presStyleCnt="0"/>
      <dgm:spPr/>
    </dgm:pt>
    <dgm:pt modelId="{1E634409-1C54-4521-912B-82D72EFEF9C1}" type="pres">
      <dgm:prSet presAssocID="{78C2A069-F2C3-4EFF-9366-0B95A308CFCD}" presName="compNode" presStyleCnt="0"/>
      <dgm:spPr/>
    </dgm:pt>
    <dgm:pt modelId="{79DE79C9-8150-4B01-A02A-CB1F90C31175}" type="pres">
      <dgm:prSet presAssocID="{78C2A069-F2C3-4EFF-9366-0B95A308CFCD}" presName="iconRect" presStyleLbl="node1" presStyleIdx="2" presStyleCnt="5" custScaleX="270145" custScaleY="190886" custLinFactNeighborY="5032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807BB5E3-F98A-4818-A03E-D02A7AFE71E5}" type="pres">
      <dgm:prSet presAssocID="{78C2A069-F2C3-4EFF-9366-0B95A308CFCD}" presName="iconSpace" presStyleCnt="0"/>
      <dgm:spPr/>
    </dgm:pt>
    <dgm:pt modelId="{AB38DEA1-677D-47E3-896F-64A39B8427B9}" type="pres">
      <dgm:prSet presAssocID="{78C2A069-F2C3-4EFF-9366-0B95A308CFCD}" presName="parTx" presStyleLbl="revTx" presStyleIdx="4" presStyleCnt="10" custLinFactNeighborX="443" custLinFactNeighborY="43108">
        <dgm:presLayoutVars>
          <dgm:chMax val="0"/>
          <dgm:chPref val="0"/>
        </dgm:presLayoutVars>
      </dgm:prSet>
      <dgm:spPr/>
    </dgm:pt>
    <dgm:pt modelId="{B208D5D5-FADC-456C-A1FB-9C05CC402023}" type="pres">
      <dgm:prSet presAssocID="{78C2A069-F2C3-4EFF-9366-0B95A308CFCD}" presName="txSpace" presStyleCnt="0"/>
      <dgm:spPr/>
    </dgm:pt>
    <dgm:pt modelId="{F5932111-C50B-4511-8BFF-D3F7521308D1}" type="pres">
      <dgm:prSet presAssocID="{78C2A069-F2C3-4EFF-9366-0B95A308CFCD}" presName="desTx" presStyleLbl="revTx" presStyleIdx="5" presStyleCnt="10">
        <dgm:presLayoutVars/>
      </dgm:prSet>
      <dgm:spPr/>
    </dgm:pt>
    <dgm:pt modelId="{DF8FA451-F9CA-442E-B051-6FE00126D5CB}" type="pres">
      <dgm:prSet presAssocID="{AC64C883-E29C-4478-82D4-57D8D45DC278}" presName="sibTrans" presStyleCnt="0"/>
      <dgm:spPr/>
    </dgm:pt>
    <dgm:pt modelId="{C97A0B5E-8EEA-4DA7-A14F-830238AC9A1F}" type="pres">
      <dgm:prSet presAssocID="{2D467928-B58F-4090-BD55-CC5040EF3A0C}" presName="compNode" presStyleCnt="0"/>
      <dgm:spPr/>
    </dgm:pt>
    <dgm:pt modelId="{7EC8EB55-3CD8-4C29-BE8E-3E1B5FD9897A}" type="pres">
      <dgm:prSet presAssocID="{2D467928-B58F-4090-BD55-CC5040EF3A0C}" presName="iconRect" presStyleLbl="node1" presStyleIdx="3" presStyleCnt="5" custScaleX="227188" custScaleY="238452" custLinFactNeighborX="19175" custLinFactNeighborY="1465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lackboard"/>
        </a:ext>
      </dgm:extLst>
    </dgm:pt>
    <dgm:pt modelId="{A4C96B8C-7D95-4D12-860D-E05DE4CBC582}" type="pres">
      <dgm:prSet presAssocID="{2D467928-B58F-4090-BD55-CC5040EF3A0C}" presName="iconSpace" presStyleCnt="0"/>
      <dgm:spPr/>
    </dgm:pt>
    <dgm:pt modelId="{C70A9A18-513C-499B-A65C-24A71122EC65}" type="pres">
      <dgm:prSet presAssocID="{2D467928-B58F-4090-BD55-CC5040EF3A0C}" presName="parTx" presStyleLbl="revTx" presStyleIdx="6" presStyleCnt="10" custLinFactNeighborY="32273">
        <dgm:presLayoutVars>
          <dgm:chMax val="0"/>
          <dgm:chPref val="0"/>
        </dgm:presLayoutVars>
      </dgm:prSet>
      <dgm:spPr/>
    </dgm:pt>
    <dgm:pt modelId="{E9134051-933F-491A-B133-E57ED1108C17}" type="pres">
      <dgm:prSet presAssocID="{2D467928-B58F-4090-BD55-CC5040EF3A0C}" presName="txSpace" presStyleCnt="0"/>
      <dgm:spPr/>
    </dgm:pt>
    <dgm:pt modelId="{CBF6C837-0CA9-4E57-98E3-FB4741A5E45E}" type="pres">
      <dgm:prSet presAssocID="{2D467928-B58F-4090-BD55-CC5040EF3A0C}" presName="desTx" presStyleLbl="revTx" presStyleIdx="7" presStyleCnt="10">
        <dgm:presLayoutVars/>
      </dgm:prSet>
      <dgm:spPr/>
    </dgm:pt>
    <dgm:pt modelId="{23E69806-5479-4B42-B643-1BEB0C7D9098}" type="pres">
      <dgm:prSet presAssocID="{1F68FB49-07C5-4176-AC4E-CF21AF9A3163}" presName="sibTrans" presStyleCnt="0"/>
      <dgm:spPr/>
    </dgm:pt>
    <dgm:pt modelId="{ACD40F62-C9AA-4055-AAA9-D8453CFD8CA7}" type="pres">
      <dgm:prSet presAssocID="{7E5FF613-FA99-47EB-9051-E5E8248D6597}" presName="compNode" presStyleCnt="0"/>
      <dgm:spPr/>
    </dgm:pt>
    <dgm:pt modelId="{852F36E7-4A4B-4793-9E4D-6839122B62BE}" type="pres">
      <dgm:prSet presAssocID="{7E5FF613-FA99-47EB-9051-E5E8248D6597}" presName="iconRect" presStyleLbl="node1" presStyleIdx="4" presStyleCnt="5" custScaleX="187746" custScaleY="223832" custLinFactNeighborX="-14445" custLinFactNeighborY="2561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nk"/>
        </a:ext>
      </dgm:extLst>
    </dgm:pt>
    <dgm:pt modelId="{1EA965AE-12A7-4F06-838F-37D6B7AC1B21}" type="pres">
      <dgm:prSet presAssocID="{7E5FF613-FA99-47EB-9051-E5E8248D6597}" presName="iconSpace" presStyleCnt="0"/>
      <dgm:spPr/>
    </dgm:pt>
    <dgm:pt modelId="{FEFEBB70-6098-4B5B-90CE-3B316D8AE9D8}" type="pres">
      <dgm:prSet presAssocID="{7E5FF613-FA99-47EB-9051-E5E8248D6597}" presName="parTx" presStyleLbl="revTx" presStyleIdx="8" presStyleCnt="10" custLinFactNeighborX="820" custLinFactNeighborY="37087">
        <dgm:presLayoutVars>
          <dgm:chMax val="0"/>
          <dgm:chPref val="0"/>
        </dgm:presLayoutVars>
      </dgm:prSet>
      <dgm:spPr/>
    </dgm:pt>
    <dgm:pt modelId="{97B78756-1519-48B0-85C5-564D48109724}" type="pres">
      <dgm:prSet presAssocID="{7E5FF613-FA99-47EB-9051-E5E8248D6597}" presName="txSpace" presStyleCnt="0"/>
      <dgm:spPr/>
    </dgm:pt>
    <dgm:pt modelId="{4211CFC6-1C06-4C62-A588-DCAA16B42F08}" type="pres">
      <dgm:prSet presAssocID="{7E5FF613-FA99-47EB-9051-E5E8248D6597}" presName="desTx" presStyleLbl="revTx" presStyleIdx="9" presStyleCnt="10">
        <dgm:presLayoutVars/>
      </dgm:prSet>
      <dgm:spPr/>
    </dgm:pt>
  </dgm:ptLst>
  <dgm:cxnLst>
    <dgm:cxn modelId="{3050FD05-3218-44EB-94FD-5143AF3A6183}" srcId="{A3815F25-0C62-4C8E-87AE-4B622FEB4164}" destId="{ECAD3D00-EA65-4B53-9E6F-4BF4E9414BE1}" srcOrd="0" destOrd="0" parTransId="{CD152CA5-6DC5-4648-A558-5BE05F22C478}" sibTransId="{67E39D7F-DFA2-4DB9-9944-DC1868164E67}"/>
    <dgm:cxn modelId="{3DDB0907-057A-49E9-8A88-D89FF0475432}" type="presOf" srcId="{7E5FF613-FA99-47EB-9051-E5E8248D6597}" destId="{FEFEBB70-6098-4B5B-90CE-3B316D8AE9D8}" srcOrd="0" destOrd="0" presId="urn:microsoft.com/office/officeart/2018/5/layout/CenteredIconLabelDescriptionList"/>
    <dgm:cxn modelId="{D0783931-DAEC-4482-8B4D-A1B8F3292F28}" type="presOf" srcId="{78C2A069-F2C3-4EFF-9366-0B95A308CFCD}" destId="{AB38DEA1-677D-47E3-896F-64A39B8427B9}" srcOrd="0" destOrd="0" presId="urn:microsoft.com/office/officeart/2018/5/layout/CenteredIconLabelDescriptionList"/>
    <dgm:cxn modelId="{5EE52334-2076-42A5-862B-18C43ACA6247}" srcId="{A3815F25-0C62-4C8E-87AE-4B622FEB4164}" destId="{D543D17D-5AC4-415F-95D7-60FB1EA5773C}" srcOrd="1" destOrd="0" parTransId="{AAF15A4F-F48A-408C-A696-8526D932BE6C}" sibTransId="{34EA6575-AC5A-4C3C-975B-84CB1EDFCDF9}"/>
    <dgm:cxn modelId="{86CEC56D-B837-41C9-B99C-F43FECCAC821}" type="presOf" srcId="{ECAD3D00-EA65-4B53-9E6F-4BF4E9414BE1}" destId="{CEBD1D24-EF61-48F6-A09D-9E23EC3E12EC}" srcOrd="0" destOrd="0" presId="urn:microsoft.com/office/officeart/2018/5/layout/CenteredIconLabelDescriptionList"/>
    <dgm:cxn modelId="{51C4869B-3553-4049-B382-465D37FA0D40}" type="presOf" srcId="{D543D17D-5AC4-415F-95D7-60FB1EA5773C}" destId="{CD32D8BD-1C38-44F9-9322-79E5ACD1EACA}" srcOrd="0" destOrd="0" presId="urn:microsoft.com/office/officeart/2018/5/layout/CenteredIconLabelDescriptionList"/>
    <dgm:cxn modelId="{6705B59B-4967-4D69-BFE6-6797486DA435}" srcId="{A3815F25-0C62-4C8E-87AE-4B622FEB4164}" destId="{7E5FF613-FA99-47EB-9051-E5E8248D6597}" srcOrd="4" destOrd="0" parTransId="{AA8D3431-4166-42D3-900A-A74A8360D018}" sibTransId="{B0333F5E-4FEC-456D-8C79-F0BA6B59085A}"/>
    <dgm:cxn modelId="{E72CBDB9-1FF1-4527-8D17-117726BEF43C}" srcId="{A3815F25-0C62-4C8E-87AE-4B622FEB4164}" destId="{78C2A069-F2C3-4EFF-9366-0B95A308CFCD}" srcOrd="2" destOrd="0" parTransId="{7187EBB5-129D-4D78-86A1-F8132AE54DE1}" sibTransId="{AC64C883-E29C-4478-82D4-57D8D45DC278}"/>
    <dgm:cxn modelId="{3B547ADB-A727-4E3B-BC60-B065E5C0AD81}" type="presOf" srcId="{2D467928-B58F-4090-BD55-CC5040EF3A0C}" destId="{C70A9A18-513C-499B-A65C-24A71122EC65}" srcOrd="0" destOrd="0" presId="urn:microsoft.com/office/officeart/2018/5/layout/CenteredIconLabelDescriptionList"/>
    <dgm:cxn modelId="{03CAD6E8-AEEE-41A3-95CD-E7D17D39907F}" type="presOf" srcId="{A3815F25-0C62-4C8E-87AE-4B622FEB4164}" destId="{A42F7C1A-E217-4605-9878-703613E2214C}" srcOrd="0" destOrd="0" presId="urn:microsoft.com/office/officeart/2018/5/layout/CenteredIconLabelDescriptionList"/>
    <dgm:cxn modelId="{E51D41F8-13F9-4931-B7FC-3FFB98F069F8}" srcId="{A3815F25-0C62-4C8E-87AE-4B622FEB4164}" destId="{2D467928-B58F-4090-BD55-CC5040EF3A0C}" srcOrd="3" destOrd="0" parTransId="{5ADD590F-CCE3-489E-BB0C-9C7D5201F313}" sibTransId="{1F68FB49-07C5-4176-AC4E-CF21AF9A3163}"/>
    <dgm:cxn modelId="{F685D2B7-28EE-4902-9EAD-C09B354098C2}" type="presParOf" srcId="{A42F7C1A-E217-4605-9878-703613E2214C}" destId="{4D2ECD57-5058-4EDA-995C-F15CECD0A3EB}" srcOrd="0" destOrd="0" presId="urn:microsoft.com/office/officeart/2018/5/layout/CenteredIconLabelDescriptionList"/>
    <dgm:cxn modelId="{EDE2018B-0243-4B0B-B8D9-F0130D62BE85}" type="presParOf" srcId="{4D2ECD57-5058-4EDA-995C-F15CECD0A3EB}" destId="{70DC0A93-8F2E-49D4-8D48-B5BD2F832554}" srcOrd="0" destOrd="0" presId="urn:microsoft.com/office/officeart/2018/5/layout/CenteredIconLabelDescriptionList"/>
    <dgm:cxn modelId="{9A74BCA5-89ED-4E94-85D7-FE4192B41647}" type="presParOf" srcId="{4D2ECD57-5058-4EDA-995C-F15CECD0A3EB}" destId="{2624C7BF-C559-486A-9D45-247794B78183}" srcOrd="1" destOrd="0" presId="urn:microsoft.com/office/officeart/2018/5/layout/CenteredIconLabelDescriptionList"/>
    <dgm:cxn modelId="{C418B947-4D52-4521-8197-D037A94E9B38}" type="presParOf" srcId="{4D2ECD57-5058-4EDA-995C-F15CECD0A3EB}" destId="{CEBD1D24-EF61-48F6-A09D-9E23EC3E12EC}" srcOrd="2" destOrd="0" presId="urn:microsoft.com/office/officeart/2018/5/layout/CenteredIconLabelDescriptionList"/>
    <dgm:cxn modelId="{818EED3D-3A52-40E0-9EEF-7F0216E99E67}" type="presParOf" srcId="{4D2ECD57-5058-4EDA-995C-F15CECD0A3EB}" destId="{9E21C93C-4298-4942-B69D-4FC0AEFF4B56}" srcOrd="3" destOrd="0" presId="urn:microsoft.com/office/officeart/2018/5/layout/CenteredIconLabelDescriptionList"/>
    <dgm:cxn modelId="{44979708-3255-48A2-8B38-58037F80B7D8}" type="presParOf" srcId="{4D2ECD57-5058-4EDA-995C-F15CECD0A3EB}" destId="{3800909D-3D8F-4109-9A36-6F7FCD134DF4}" srcOrd="4" destOrd="0" presId="urn:microsoft.com/office/officeart/2018/5/layout/CenteredIconLabelDescriptionList"/>
    <dgm:cxn modelId="{B1C401EA-07C1-415A-89D6-07DD1497A84E}" type="presParOf" srcId="{A42F7C1A-E217-4605-9878-703613E2214C}" destId="{6F94A0AA-BFD1-49C3-8290-9DFDC7D67DDE}" srcOrd="1" destOrd="0" presId="urn:microsoft.com/office/officeart/2018/5/layout/CenteredIconLabelDescriptionList"/>
    <dgm:cxn modelId="{53CF89A7-0841-4C90-84B6-FF6DE7C0D64C}" type="presParOf" srcId="{A42F7C1A-E217-4605-9878-703613E2214C}" destId="{9DE0F38B-AA1B-4641-B829-ACDB215C3EFB}" srcOrd="2" destOrd="0" presId="urn:microsoft.com/office/officeart/2018/5/layout/CenteredIconLabelDescriptionList"/>
    <dgm:cxn modelId="{79C0B226-EDA4-4799-9597-723AE23E34F0}" type="presParOf" srcId="{9DE0F38B-AA1B-4641-B829-ACDB215C3EFB}" destId="{42498BC7-1C5A-4F76-9936-63209DCACE8C}" srcOrd="0" destOrd="0" presId="urn:microsoft.com/office/officeart/2018/5/layout/CenteredIconLabelDescriptionList"/>
    <dgm:cxn modelId="{43A7B2A2-F746-4422-B2D8-CC68A947EEF6}" type="presParOf" srcId="{9DE0F38B-AA1B-4641-B829-ACDB215C3EFB}" destId="{B2F58DF6-34C9-4BD5-866A-8EABD6755038}" srcOrd="1" destOrd="0" presId="urn:microsoft.com/office/officeart/2018/5/layout/CenteredIconLabelDescriptionList"/>
    <dgm:cxn modelId="{B9B8CCF5-2900-47F9-8107-4C4002CF0F06}" type="presParOf" srcId="{9DE0F38B-AA1B-4641-B829-ACDB215C3EFB}" destId="{CD32D8BD-1C38-44F9-9322-79E5ACD1EACA}" srcOrd="2" destOrd="0" presId="urn:microsoft.com/office/officeart/2018/5/layout/CenteredIconLabelDescriptionList"/>
    <dgm:cxn modelId="{6AAAF396-ACDE-4136-8A63-3F91C126798E}" type="presParOf" srcId="{9DE0F38B-AA1B-4641-B829-ACDB215C3EFB}" destId="{260A910C-7BA1-4345-88F0-7DEADBFF349C}" srcOrd="3" destOrd="0" presId="urn:microsoft.com/office/officeart/2018/5/layout/CenteredIconLabelDescriptionList"/>
    <dgm:cxn modelId="{8C40CD32-39EF-4AD1-A401-1B8D4189F37D}" type="presParOf" srcId="{9DE0F38B-AA1B-4641-B829-ACDB215C3EFB}" destId="{F0D8D11A-A835-4FA7-861D-C64431621655}" srcOrd="4" destOrd="0" presId="urn:microsoft.com/office/officeart/2018/5/layout/CenteredIconLabelDescriptionList"/>
    <dgm:cxn modelId="{3B2A2651-E718-41FD-9244-DCF13F6D94A4}" type="presParOf" srcId="{A42F7C1A-E217-4605-9878-703613E2214C}" destId="{4F94ED1F-1166-4DDC-9E13-CD58A5764B3A}" srcOrd="3" destOrd="0" presId="urn:microsoft.com/office/officeart/2018/5/layout/CenteredIconLabelDescriptionList"/>
    <dgm:cxn modelId="{2AB07C2C-ABDF-4B83-ADB1-21322C6F9B53}" type="presParOf" srcId="{A42F7C1A-E217-4605-9878-703613E2214C}" destId="{1E634409-1C54-4521-912B-82D72EFEF9C1}" srcOrd="4" destOrd="0" presId="urn:microsoft.com/office/officeart/2018/5/layout/CenteredIconLabelDescriptionList"/>
    <dgm:cxn modelId="{662E83A9-91C0-4AAF-8231-2E444ED2FB30}" type="presParOf" srcId="{1E634409-1C54-4521-912B-82D72EFEF9C1}" destId="{79DE79C9-8150-4B01-A02A-CB1F90C31175}" srcOrd="0" destOrd="0" presId="urn:microsoft.com/office/officeart/2018/5/layout/CenteredIconLabelDescriptionList"/>
    <dgm:cxn modelId="{1189F546-1C83-40FC-B8AC-5361B5F1C2F3}" type="presParOf" srcId="{1E634409-1C54-4521-912B-82D72EFEF9C1}" destId="{807BB5E3-F98A-4818-A03E-D02A7AFE71E5}" srcOrd="1" destOrd="0" presId="urn:microsoft.com/office/officeart/2018/5/layout/CenteredIconLabelDescriptionList"/>
    <dgm:cxn modelId="{D4455194-290C-498E-9818-41E8BBDA6C28}" type="presParOf" srcId="{1E634409-1C54-4521-912B-82D72EFEF9C1}" destId="{AB38DEA1-677D-47E3-896F-64A39B8427B9}" srcOrd="2" destOrd="0" presId="urn:microsoft.com/office/officeart/2018/5/layout/CenteredIconLabelDescriptionList"/>
    <dgm:cxn modelId="{43F8C054-EE97-438A-83C3-08068FA5711E}" type="presParOf" srcId="{1E634409-1C54-4521-912B-82D72EFEF9C1}" destId="{B208D5D5-FADC-456C-A1FB-9C05CC402023}" srcOrd="3" destOrd="0" presId="urn:microsoft.com/office/officeart/2018/5/layout/CenteredIconLabelDescriptionList"/>
    <dgm:cxn modelId="{C5E73F91-585D-4934-91AF-8EB88CF17369}" type="presParOf" srcId="{1E634409-1C54-4521-912B-82D72EFEF9C1}" destId="{F5932111-C50B-4511-8BFF-D3F7521308D1}" srcOrd="4" destOrd="0" presId="urn:microsoft.com/office/officeart/2018/5/layout/CenteredIconLabelDescriptionList"/>
    <dgm:cxn modelId="{A841A9F5-9E83-4CAB-B962-E00B406E5817}" type="presParOf" srcId="{A42F7C1A-E217-4605-9878-703613E2214C}" destId="{DF8FA451-F9CA-442E-B051-6FE00126D5CB}" srcOrd="5" destOrd="0" presId="urn:microsoft.com/office/officeart/2018/5/layout/CenteredIconLabelDescriptionList"/>
    <dgm:cxn modelId="{178ED924-5C6F-4E61-AF53-146C0AB74595}" type="presParOf" srcId="{A42F7C1A-E217-4605-9878-703613E2214C}" destId="{C97A0B5E-8EEA-4DA7-A14F-830238AC9A1F}" srcOrd="6" destOrd="0" presId="urn:microsoft.com/office/officeart/2018/5/layout/CenteredIconLabelDescriptionList"/>
    <dgm:cxn modelId="{C75B8B90-8A35-4680-82C4-C1FA8B3DBEF6}" type="presParOf" srcId="{C97A0B5E-8EEA-4DA7-A14F-830238AC9A1F}" destId="{7EC8EB55-3CD8-4C29-BE8E-3E1B5FD9897A}" srcOrd="0" destOrd="0" presId="urn:microsoft.com/office/officeart/2018/5/layout/CenteredIconLabelDescriptionList"/>
    <dgm:cxn modelId="{4EBB88F8-90EB-4FE6-A995-700B6F481DCD}" type="presParOf" srcId="{C97A0B5E-8EEA-4DA7-A14F-830238AC9A1F}" destId="{A4C96B8C-7D95-4D12-860D-E05DE4CBC582}" srcOrd="1" destOrd="0" presId="urn:microsoft.com/office/officeart/2018/5/layout/CenteredIconLabelDescriptionList"/>
    <dgm:cxn modelId="{81C5317D-2BBC-4CEE-AEFA-CD77FF559765}" type="presParOf" srcId="{C97A0B5E-8EEA-4DA7-A14F-830238AC9A1F}" destId="{C70A9A18-513C-499B-A65C-24A71122EC65}" srcOrd="2" destOrd="0" presId="urn:microsoft.com/office/officeart/2018/5/layout/CenteredIconLabelDescriptionList"/>
    <dgm:cxn modelId="{C7BCE866-5CA1-46B2-8834-00B5FBAA2EA8}" type="presParOf" srcId="{C97A0B5E-8EEA-4DA7-A14F-830238AC9A1F}" destId="{E9134051-933F-491A-B133-E57ED1108C17}" srcOrd="3" destOrd="0" presId="urn:microsoft.com/office/officeart/2018/5/layout/CenteredIconLabelDescriptionList"/>
    <dgm:cxn modelId="{5A5B23F2-EF21-436B-9069-34C7EB7F863F}" type="presParOf" srcId="{C97A0B5E-8EEA-4DA7-A14F-830238AC9A1F}" destId="{CBF6C837-0CA9-4E57-98E3-FB4741A5E45E}" srcOrd="4" destOrd="0" presId="urn:microsoft.com/office/officeart/2018/5/layout/CenteredIconLabelDescriptionList"/>
    <dgm:cxn modelId="{8C36188B-61E0-43D3-8CD7-DA30579DF946}" type="presParOf" srcId="{A42F7C1A-E217-4605-9878-703613E2214C}" destId="{23E69806-5479-4B42-B643-1BEB0C7D9098}" srcOrd="7" destOrd="0" presId="urn:microsoft.com/office/officeart/2018/5/layout/CenteredIconLabelDescriptionList"/>
    <dgm:cxn modelId="{5B715B8D-13D8-48CE-BD9B-EAB93F3E1741}" type="presParOf" srcId="{A42F7C1A-E217-4605-9878-703613E2214C}" destId="{ACD40F62-C9AA-4055-AAA9-D8453CFD8CA7}" srcOrd="8" destOrd="0" presId="urn:microsoft.com/office/officeart/2018/5/layout/CenteredIconLabelDescriptionList"/>
    <dgm:cxn modelId="{F9B37563-7476-4874-87BC-E4CA7A0BF40A}" type="presParOf" srcId="{ACD40F62-C9AA-4055-AAA9-D8453CFD8CA7}" destId="{852F36E7-4A4B-4793-9E4D-6839122B62BE}" srcOrd="0" destOrd="0" presId="urn:microsoft.com/office/officeart/2018/5/layout/CenteredIconLabelDescriptionList"/>
    <dgm:cxn modelId="{B8954184-C377-4908-8443-72C0D3D5FDD8}" type="presParOf" srcId="{ACD40F62-C9AA-4055-AAA9-D8453CFD8CA7}" destId="{1EA965AE-12A7-4F06-838F-37D6B7AC1B21}" srcOrd="1" destOrd="0" presId="urn:microsoft.com/office/officeart/2018/5/layout/CenteredIconLabelDescriptionList"/>
    <dgm:cxn modelId="{79082167-DABB-4107-B02F-3CCC9EC3D909}" type="presParOf" srcId="{ACD40F62-C9AA-4055-AAA9-D8453CFD8CA7}" destId="{FEFEBB70-6098-4B5B-90CE-3B316D8AE9D8}" srcOrd="2" destOrd="0" presId="urn:microsoft.com/office/officeart/2018/5/layout/CenteredIconLabelDescriptionList"/>
    <dgm:cxn modelId="{79F815F6-CB85-4A8B-B215-CF4AE52B3EF5}" type="presParOf" srcId="{ACD40F62-C9AA-4055-AAA9-D8453CFD8CA7}" destId="{97B78756-1519-48B0-85C5-564D48109724}" srcOrd="3" destOrd="0" presId="urn:microsoft.com/office/officeart/2018/5/layout/CenteredIconLabelDescriptionList"/>
    <dgm:cxn modelId="{F9CAAB64-C45D-4BE9-8820-F505465DDE24}" type="presParOf" srcId="{ACD40F62-C9AA-4055-AAA9-D8453CFD8CA7}" destId="{4211CFC6-1C06-4C62-A588-DCAA16B42F08}"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C0A93-8F2E-49D4-8D48-B5BD2F832554}">
      <dsp:nvSpPr>
        <dsp:cNvPr id="0" name=""/>
        <dsp:cNvSpPr/>
      </dsp:nvSpPr>
      <dsp:spPr>
        <a:xfrm>
          <a:off x="159085" y="688137"/>
          <a:ext cx="1247981" cy="837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BD1D24-EF61-48F6-A09D-9E23EC3E12EC}">
      <dsp:nvSpPr>
        <dsp:cNvPr id="0" name=""/>
        <dsp:cNvSpPr/>
      </dsp:nvSpPr>
      <dsp:spPr>
        <a:xfrm>
          <a:off x="0" y="1660680"/>
          <a:ext cx="1622644" cy="615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0" kern="1200" dirty="0">
              <a:latin typeface="Arial" panose="020B0604020202020204" pitchFamily="34" charset="0"/>
              <a:cs typeface="Arial" panose="020B0604020202020204" pitchFamily="34" charset="0"/>
            </a:rPr>
            <a:t>Workshops and Presentations</a:t>
          </a:r>
        </a:p>
      </dsp:txBody>
      <dsp:txXfrm>
        <a:off x="0" y="1660680"/>
        <a:ext cx="1622644" cy="615419"/>
      </dsp:txXfrm>
    </dsp:sp>
    <dsp:sp modelId="{3800909D-3D8F-4109-9A36-6F7FCD134DF4}">
      <dsp:nvSpPr>
        <dsp:cNvPr id="0" name=""/>
        <dsp:cNvSpPr/>
      </dsp:nvSpPr>
      <dsp:spPr>
        <a:xfrm>
          <a:off x="266717" y="1982261"/>
          <a:ext cx="1107365" cy="1226"/>
        </a:xfrm>
        <a:prstGeom prst="rect">
          <a:avLst/>
        </a:prstGeom>
        <a:noFill/>
        <a:ln>
          <a:noFill/>
        </a:ln>
        <a:effectLst/>
      </dsp:spPr>
      <dsp:style>
        <a:lnRef idx="0">
          <a:scrgbClr r="0" g="0" b="0"/>
        </a:lnRef>
        <a:fillRef idx="0">
          <a:scrgbClr r="0" g="0" b="0"/>
        </a:fillRef>
        <a:effectRef idx="0">
          <a:scrgbClr r="0" g="0" b="0"/>
        </a:effectRef>
        <a:fontRef idx="minor"/>
      </dsp:style>
    </dsp:sp>
    <dsp:sp modelId="{42498BC7-1C5A-4F76-9936-63209DCACE8C}">
      <dsp:nvSpPr>
        <dsp:cNvPr id="0" name=""/>
        <dsp:cNvSpPr/>
      </dsp:nvSpPr>
      <dsp:spPr>
        <a:xfrm>
          <a:off x="2198428" y="678217"/>
          <a:ext cx="967359" cy="7765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32D8BD-1C38-44F9-9322-79E5ACD1EACA}">
      <dsp:nvSpPr>
        <dsp:cNvPr id="0" name=""/>
        <dsp:cNvSpPr/>
      </dsp:nvSpPr>
      <dsp:spPr>
        <a:xfrm>
          <a:off x="1837282" y="1569027"/>
          <a:ext cx="1639110" cy="6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0" kern="1200" dirty="0">
              <a:latin typeface="Arial" panose="020B0604020202020204" pitchFamily="34" charset="0"/>
              <a:cs typeface="Arial" panose="020B0604020202020204" pitchFamily="34" charset="0"/>
            </a:rPr>
            <a:t>Supplemental instruction (SI)</a:t>
          </a:r>
        </a:p>
      </dsp:txBody>
      <dsp:txXfrm>
        <a:off x="1837282" y="1569027"/>
        <a:ext cx="1639110" cy="696582"/>
      </dsp:txXfrm>
    </dsp:sp>
    <dsp:sp modelId="{F0D8D11A-A835-4FA7-861D-C64431621655}">
      <dsp:nvSpPr>
        <dsp:cNvPr id="0" name=""/>
        <dsp:cNvSpPr/>
      </dsp:nvSpPr>
      <dsp:spPr>
        <a:xfrm>
          <a:off x="2091384" y="1967104"/>
          <a:ext cx="1107365" cy="1226"/>
        </a:xfrm>
        <a:prstGeom prst="rect">
          <a:avLst/>
        </a:prstGeom>
        <a:noFill/>
        <a:ln>
          <a:noFill/>
        </a:ln>
        <a:effectLst/>
      </dsp:spPr>
      <dsp:style>
        <a:lnRef idx="0">
          <a:scrgbClr r="0" g="0" b="0"/>
        </a:lnRef>
        <a:fillRef idx="0">
          <a:scrgbClr r="0" g="0" b="0"/>
        </a:fillRef>
        <a:effectRef idx="0">
          <a:scrgbClr r="0" g="0" b="0"/>
        </a:effectRef>
        <a:fontRef idx="minor"/>
      </dsp:style>
    </dsp:sp>
    <dsp:sp modelId="{79DE79C9-8150-4B01-A02A-CB1F90C31175}">
      <dsp:nvSpPr>
        <dsp:cNvPr id="0" name=""/>
        <dsp:cNvSpPr/>
      </dsp:nvSpPr>
      <dsp:spPr>
        <a:xfrm>
          <a:off x="3688582" y="740051"/>
          <a:ext cx="1047022" cy="7398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38DEA1-677D-47E3-896F-64A39B8427B9}">
      <dsp:nvSpPr>
        <dsp:cNvPr id="0" name=""/>
        <dsp:cNvSpPr/>
      </dsp:nvSpPr>
      <dsp:spPr>
        <a:xfrm>
          <a:off x="3663316" y="1494397"/>
          <a:ext cx="1107365" cy="77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0" kern="1200" dirty="0">
              <a:latin typeface="Arial" panose="020B0604020202020204" pitchFamily="34" charset="0"/>
              <a:cs typeface="Arial" panose="020B0604020202020204" pitchFamily="34" charset="0"/>
            </a:rPr>
            <a:t>One-to-One tutoring </a:t>
          </a:r>
        </a:p>
      </dsp:txBody>
      <dsp:txXfrm>
        <a:off x="3663316" y="1494397"/>
        <a:ext cx="1107365" cy="771212"/>
      </dsp:txXfrm>
    </dsp:sp>
    <dsp:sp modelId="{F5932111-C50B-4511-8BFF-D3F7521308D1}">
      <dsp:nvSpPr>
        <dsp:cNvPr id="0" name=""/>
        <dsp:cNvSpPr/>
      </dsp:nvSpPr>
      <dsp:spPr>
        <a:xfrm>
          <a:off x="3658411" y="1957915"/>
          <a:ext cx="1107365" cy="1226"/>
        </a:xfrm>
        <a:prstGeom prst="rect">
          <a:avLst/>
        </a:prstGeom>
        <a:noFill/>
        <a:ln>
          <a:noFill/>
        </a:ln>
        <a:effectLst/>
      </dsp:spPr>
      <dsp:style>
        <a:lnRef idx="0">
          <a:scrgbClr r="0" g="0" b="0"/>
        </a:lnRef>
        <a:fillRef idx="0">
          <a:scrgbClr r="0" g="0" b="0"/>
        </a:fillRef>
        <a:effectRef idx="0">
          <a:scrgbClr r="0" g="0" b="0"/>
        </a:effectRef>
        <a:fontRef idx="minor"/>
      </dsp:style>
    </dsp:sp>
    <dsp:sp modelId="{7EC8EB55-3CD8-4C29-BE8E-3E1B5FD9897A}">
      <dsp:nvSpPr>
        <dsp:cNvPr id="0" name=""/>
        <dsp:cNvSpPr/>
      </dsp:nvSpPr>
      <dsp:spPr>
        <a:xfrm>
          <a:off x="5147301" y="555698"/>
          <a:ext cx="880530" cy="9241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0A9A18-513C-499B-A65C-24A71122EC65}">
      <dsp:nvSpPr>
        <dsp:cNvPr id="0" name=""/>
        <dsp:cNvSpPr/>
      </dsp:nvSpPr>
      <dsp:spPr>
        <a:xfrm>
          <a:off x="4959565" y="1456924"/>
          <a:ext cx="1107365" cy="77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0" kern="1200" dirty="0">
              <a:latin typeface="Arial" panose="020B0604020202020204" pitchFamily="34" charset="0"/>
              <a:cs typeface="Arial" panose="020B0604020202020204" pitchFamily="34" charset="0"/>
            </a:rPr>
            <a:t>Tutor training program</a:t>
          </a:r>
        </a:p>
      </dsp:txBody>
      <dsp:txXfrm>
        <a:off x="4959565" y="1456924"/>
        <a:ext cx="1107365" cy="771212"/>
      </dsp:txXfrm>
    </dsp:sp>
    <dsp:sp modelId="{CBF6C837-0CA9-4E57-98E3-FB4741A5E45E}">
      <dsp:nvSpPr>
        <dsp:cNvPr id="0" name=""/>
        <dsp:cNvSpPr/>
      </dsp:nvSpPr>
      <dsp:spPr>
        <a:xfrm>
          <a:off x="4959565" y="2004004"/>
          <a:ext cx="1107365" cy="1226"/>
        </a:xfrm>
        <a:prstGeom prst="rect">
          <a:avLst/>
        </a:prstGeom>
        <a:noFill/>
        <a:ln>
          <a:noFill/>
        </a:ln>
        <a:effectLst/>
      </dsp:spPr>
      <dsp:style>
        <a:lnRef idx="0">
          <a:scrgbClr r="0" g="0" b="0"/>
        </a:lnRef>
        <a:fillRef idx="0">
          <a:scrgbClr r="0" g="0" b="0"/>
        </a:fillRef>
        <a:effectRef idx="0">
          <a:scrgbClr r="0" g="0" b="0"/>
        </a:effectRef>
        <a:fontRef idx="minor"/>
      </dsp:style>
    </dsp:sp>
    <dsp:sp modelId="{852F36E7-4A4B-4793-9E4D-6839122B62BE}">
      <dsp:nvSpPr>
        <dsp:cNvPr id="0" name=""/>
        <dsp:cNvSpPr/>
      </dsp:nvSpPr>
      <dsp:spPr>
        <a:xfrm>
          <a:off x="6394585" y="612362"/>
          <a:ext cx="727661" cy="8675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FEBB70-6098-4B5B-90CE-3B316D8AE9D8}">
      <dsp:nvSpPr>
        <dsp:cNvPr id="0" name=""/>
        <dsp:cNvSpPr/>
      </dsp:nvSpPr>
      <dsp:spPr>
        <a:xfrm>
          <a:off x="6269797" y="1479885"/>
          <a:ext cx="1107365" cy="77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0" kern="1200" dirty="0">
              <a:latin typeface="Arial" panose="020B0604020202020204" pitchFamily="34" charset="0"/>
              <a:cs typeface="Arial" panose="020B0604020202020204" pitchFamily="34" charset="0"/>
            </a:rPr>
            <a:t>Website resources</a:t>
          </a:r>
        </a:p>
      </dsp:txBody>
      <dsp:txXfrm>
        <a:off x="6269797" y="1479885"/>
        <a:ext cx="1107365" cy="771212"/>
      </dsp:txXfrm>
    </dsp:sp>
    <dsp:sp modelId="{4211CFC6-1C06-4C62-A588-DCAA16B42F08}">
      <dsp:nvSpPr>
        <dsp:cNvPr id="0" name=""/>
        <dsp:cNvSpPr/>
      </dsp:nvSpPr>
      <dsp:spPr>
        <a:xfrm>
          <a:off x="6260719" y="1989838"/>
          <a:ext cx="1107365" cy="122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104A4-029D-4FCF-A23F-A47977109C4A}" type="datetimeFigureOut">
              <a:rPr lang="en-CA" smtClean="0"/>
              <a:t>2023-05-20</a:t>
            </a:fld>
            <a:endParaRPr lang="en-CA"/>
          </a:p>
        </p:txBody>
      </p:sp>
      <p:sp>
        <p:nvSpPr>
          <p:cNvPr id="4" name="Slide Image Placeholder 3"/>
          <p:cNvSpPr>
            <a:spLocks noGrp="1" noRot="1" noChangeAspect="1"/>
          </p:cNvSpPr>
          <p:nvPr>
            <p:ph type="sldImg" idx="2"/>
          </p:nvPr>
        </p:nvSpPr>
        <p:spPr>
          <a:xfrm>
            <a:off x="685800" y="713014"/>
            <a:ext cx="2347685" cy="1964871"/>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2988129"/>
            <a:ext cx="5486400" cy="501287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9C8FC-ACD4-4FEE-9C60-AD425EB8C2A2}" type="slidenum">
              <a:rPr lang="en-CA" smtClean="0"/>
              <a:t>‹#›</a:t>
            </a:fld>
            <a:endParaRPr lang="en-CA"/>
          </a:p>
        </p:txBody>
      </p:sp>
    </p:spTree>
    <p:extLst>
      <p:ext uri="{BB962C8B-B14F-4D97-AF65-F5344CB8AC3E}">
        <p14:creationId xmlns:p14="http://schemas.microsoft.com/office/powerpoint/2010/main" val="394395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pPr marL="0" marR="0" lvl="0" indent="0" algn="l" defTabSz="931723" rtl="0" eaLnBrk="0" fontAlgn="base" latinLnBrk="0" hangingPunct="0">
              <a:lnSpc>
                <a:spcPct val="100000"/>
              </a:lnSpc>
              <a:spcBef>
                <a:spcPct val="30000"/>
              </a:spcBef>
              <a:spcAft>
                <a:spcPct val="0"/>
              </a:spcAft>
              <a:buClrTx/>
              <a:buSzTx/>
              <a:buFontTx/>
              <a:buNone/>
              <a:tabLst/>
              <a:defRPr/>
            </a:pPr>
            <a:r>
              <a:rPr lang="en-US" dirty="0"/>
              <a:t>This workshop “</a:t>
            </a:r>
            <a:r>
              <a:rPr lang="en-CA" sz="1200" kern="1200" dirty="0">
                <a:solidFill>
                  <a:schemeClr val="bg1"/>
                </a:solidFill>
                <a:latin typeface="+mn-lt"/>
                <a:ea typeface="+mn-ea"/>
                <a:cs typeface="+mn-cs"/>
              </a:rPr>
              <a:t>Writing at the Graduate Level” </a:t>
            </a:r>
            <a:r>
              <a:rPr lang="en-US" dirty="0"/>
              <a:t>will discuss some of the differences between undergraduate- and graduate-level writing, including the different expectations related to </a:t>
            </a:r>
            <a:r>
              <a:rPr lang="en-US" b="1" dirty="0"/>
              <a:t>content</a:t>
            </a:r>
            <a:r>
              <a:rPr lang="en-US" dirty="0"/>
              <a:t>, </a:t>
            </a:r>
            <a:r>
              <a:rPr lang="en-US" b="1" dirty="0"/>
              <a:t>research, writing style, </a:t>
            </a:r>
            <a:r>
              <a:rPr lang="en-US" dirty="0"/>
              <a:t>and </a:t>
            </a:r>
            <a:r>
              <a:rPr lang="en-US" b="1" dirty="0"/>
              <a:t>formatting.</a:t>
            </a:r>
          </a:p>
          <a:p>
            <a:pPr marL="0" marR="0" lvl="0" indent="0" algn="l" defTabSz="931723" rtl="0" eaLnBrk="0" fontAlgn="base" latinLnBrk="0" hangingPunct="0">
              <a:lnSpc>
                <a:spcPct val="100000"/>
              </a:lnSpc>
              <a:spcBef>
                <a:spcPct val="30000"/>
              </a:spcBef>
              <a:spcAft>
                <a:spcPct val="0"/>
              </a:spcAft>
              <a:buClrTx/>
              <a:buSzTx/>
              <a:buFontTx/>
              <a:buNone/>
              <a:tabLst/>
              <a:defRPr/>
            </a:pPr>
            <a:endParaRPr lang="en-CA" dirty="0"/>
          </a:p>
          <a:p>
            <a:r>
              <a:rPr lang="en-CA" dirty="0"/>
              <a:t>Essentially, this workshop provides an introductory overview of writing at the Grad level and is aimed at </a:t>
            </a:r>
            <a:r>
              <a:rPr lang="en-CA" b="1" dirty="0"/>
              <a:t>new and early in their program Graduate students</a:t>
            </a:r>
            <a:r>
              <a:rPr lang="en-CA" dirty="0"/>
              <a:t>. This presentation will use examples in APA format, but the general principles apply regardless of discipline and citation style.</a:t>
            </a:r>
          </a:p>
        </p:txBody>
      </p:sp>
      <p:sp>
        <p:nvSpPr>
          <p:cNvPr id="4" name="Slide Number Placeholder 3"/>
          <p:cNvSpPr>
            <a:spLocks noGrp="1"/>
          </p:cNvSpPr>
          <p:nvPr>
            <p:ph type="sldNum" sz="quarter" idx="10"/>
          </p:nvPr>
        </p:nvSpPr>
        <p:spPr/>
        <p:txBody>
          <a:bodyPr/>
          <a:lstStyle/>
          <a:p>
            <a:fld id="{7359C8FC-ACD4-4FEE-9C60-AD425EB8C2A2}" type="slidenum">
              <a:rPr lang="en-CA" smtClean="0"/>
              <a:t>1</a:t>
            </a:fld>
            <a:endParaRPr lang="en-CA"/>
          </a:p>
        </p:txBody>
      </p:sp>
    </p:spTree>
    <p:extLst>
      <p:ext uri="{BB962C8B-B14F-4D97-AF65-F5344CB8AC3E}">
        <p14:creationId xmlns:p14="http://schemas.microsoft.com/office/powerpoint/2010/main" val="3573669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r>
              <a:rPr lang="en-US" baseline="0" dirty="0"/>
              <a:t>This slide shows a formal outline that uses numbers and letters to identify main and supporting points .</a:t>
            </a:r>
          </a:p>
          <a:p>
            <a:endParaRPr lang="en-US" baseline="0" dirty="0"/>
          </a:p>
          <a:p>
            <a:r>
              <a:rPr lang="en-US" baseline="0" dirty="0"/>
              <a:t>To meet graduate-level expectations for clear organization, writers should develop </a:t>
            </a:r>
            <a:r>
              <a:rPr lang="en-US" b="1" baseline="0" dirty="0"/>
              <a:t>and follow</a:t>
            </a:r>
            <a:r>
              <a:rPr lang="en-US" b="0" baseline="0" dirty="0"/>
              <a:t> an outline. Doing so is a useful strategy that can prevent weak organization.</a:t>
            </a:r>
          </a:p>
          <a:p>
            <a:endParaRPr lang="en-US" b="0" baseline="0" dirty="0"/>
          </a:p>
          <a:p>
            <a:r>
              <a:rPr lang="en-US" b="0" baseline="0" dirty="0"/>
              <a:t>Discipline- or department-specific theses can be found on m-space to get an idea of what the organization should look like. </a:t>
            </a:r>
          </a:p>
        </p:txBody>
      </p:sp>
      <p:sp>
        <p:nvSpPr>
          <p:cNvPr id="4" name="Slide Number Placeholder 3"/>
          <p:cNvSpPr>
            <a:spLocks noGrp="1"/>
          </p:cNvSpPr>
          <p:nvPr>
            <p:ph type="sldNum" sz="quarter" idx="10"/>
          </p:nvPr>
        </p:nvSpPr>
        <p:spPr/>
        <p:txBody>
          <a:bodyPr/>
          <a:lstStyle/>
          <a:p>
            <a:fld id="{71E331BE-791A-4157-A4DC-335C34C3E77D}" type="slidenum">
              <a:rPr lang="en-CA" smtClean="0"/>
              <a:pPr/>
              <a:t>10</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292749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r>
              <a:rPr lang="en-US" baseline="0" dirty="0"/>
              <a:t>To be thoughtful to the reader, concise and clear writing should be used. These are skills that are developed over time through writing. An ALC writing tutor can help in the development of these skills.</a:t>
            </a:r>
          </a:p>
        </p:txBody>
      </p:sp>
      <p:sp>
        <p:nvSpPr>
          <p:cNvPr id="4" name="Slide Number Placeholder 3"/>
          <p:cNvSpPr>
            <a:spLocks noGrp="1"/>
          </p:cNvSpPr>
          <p:nvPr>
            <p:ph type="sldNum" sz="quarter" idx="10"/>
          </p:nvPr>
        </p:nvSpPr>
        <p:spPr/>
        <p:txBody>
          <a:bodyPr/>
          <a:lstStyle/>
          <a:p>
            <a:fld id="{71E331BE-791A-4157-A4DC-335C34C3E77D}" type="slidenum">
              <a:rPr lang="en-CA" smtClean="0"/>
              <a:pPr/>
              <a:t>11</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386998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r>
              <a:rPr lang="en-CA" baseline="0" dirty="0"/>
              <a:t>Any grammar book will have a section on concision, but here are some examples. One useful method is to take a noun and change it to a verb.</a:t>
            </a:r>
          </a:p>
        </p:txBody>
      </p:sp>
      <p:sp>
        <p:nvSpPr>
          <p:cNvPr id="4" name="Slide Number Placeholder 3"/>
          <p:cNvSpPr>
            <a:spLocks noGrp="1"/>
          </p:cNvSpPr>
          <p:nvPr>
            <p:ph type="sldNum" sz="quarter" idx="10"/>
          </p:nvPr>
        </p:nvSpPr>
        <p:spPr/>
        <p:txBody>
          <a:bodyPr/>
          <a:lstStyle/>
          <a:p>
            <a:pPr>
              <a:defRPr/>
            </a:pPr>
            <a:fld id="{D1E93744-ED26-4E9C-9778-7BCF975012A3}" type="slidenum">
              <a:rPr lang="en-CA" smtClean="0"/>
              <a:pPr>
                <a:defRPr/>
              </a:pPr>
              <a:t>12</a:t>
            </a:fld>
            <a:endParaRPr lang="en-CA"/>
          </a:p>
        </p:txBody>
      </p:sp>
    </p:spTree>
    <p:extLst>
      <p:ext uri="{BB962C8B-B14F-4D97-AF65-F5344CB8AC3E}">
        <p14:creationId xmlns:p14="http://schemas.microsoft.com/office/powerpoint/2010/main" val="3249291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pPr lvl="0"/>
            <a:r>
              <a:rPr lang="en-US" dirty="0"/>
              <a:t>Be as precise as possible – explain</a:t>
            </a:r>
            <a:r>
              <a:rPr lang="en-CA" b="0" dirty="0"/>
              <a:t> </a:t>
            </a:r>
            <a:r>
              <a:rPr lang="en-CA" b="1" dirty="0"/>
              <a:t>why</a:t>
            </a:r>
            <a:r>
              <a:rPr lang="en-CA" dirty="0"/>
              <a:t> the analysis was “good.”</a:t>
            </a:r>
          </a:p>
          <a:p>
            <a:endParaRPr lang="en-CA"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13</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39558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pPr marL="0" lvl="1" defTabSz="931723"/>
            <a:r>
              <a:rPr lang="en-CA" dirty="0">
                <a:latin typeface="Times New Roman"/>
                <a:ea typeface="Times New Roman"/>
                <a:cs typeface="Times New Roman"/>
              </a:rPr>
              <a:t>Be cautious using words like “proves”, “always” and “exactly”</a:t>
            </a:r>
            <a:endParaRPr lang="en-CA" dirty="0">
              <a:latin typeface="Times New Roman"/>
              <a:ea typeface="Calibri"/>
              <a:cs typeface="Times New Roman"/>
            </a:endParaRPr>
          </a:p>
          <a:p>
            <a:pPr marL="0" lvl="1" defTabSz="931723"/>
            <a:r>
              <a:rPr lang="en-CA" dirty="0">
                <a:latin typeface="Times New Roman"/>
                <a:ea typeface="Times New Roman"/>
                <a:cs typeface="Times New Roman"/>
              </a:rPr>
              <a:t>Few things are absolutely certain</a:t>
            </a:r>
            <a:endParaRPr lang="en-CA" dirty="0">
              <a:latin typeface="Times New Roman"/>
              <a:ea typeface="Calibri"/>
              <a:cs typeface="Times New Roman"/>
            </a:endParaRPr>
          </a:p>
          <a:p>
            <a:endParaRPr lang="en-US" dirty="0"/>
          </a:p>
          <a:p>
            <a:endParaRPr lang="en-CA"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14</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414563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pPr defTabSz="931723">
              <a:defRPr/>
            </a:pPr>
            <a:r>
              <a:rPr lang="en-US" dirty="0">
                <a:effectLst/>
              </a:rPr>
              <a:t>Here’s</a:t>
            </a:r>
            <a:r>
              <a:rPr lang="en-US" baseline="0" dirty="0">
                <a:effectLst/>
              </a:rPr>
              <a:t> a list of words that writers often struggle to use correctly. </a:t>
            </a:r>
            <a:r>
              <a:rPr lang="en-US" b="0" baseline="0" dirty="0">
                <a:effectLst/>
              </a:rPr>
              <a:t>Consult a reliable grammar resource to learn more about correct usage.</a:t>
            </a:r>
          </a:p>
        </p:txBody>
      </p:sp>
      <p:sp>
        <p:nvSpPr>
          <p:cNvPr id="4" name="Slide Number Placeholder 3"/>
          <p:cNvSpPr>
            <a:spLocks noGrp="1"/>
          </p:cNvSpPr>
          <p:nvPr>
            <p:ph type="sldNum" sz="quarter" idx="10"/>
          </p:nvPr>
        </p:nvSpPr>
        <p:spPr/>
        <p:txBody>
          <a:bodyPr/>
          <a:lstStyle/>
          <a:p>
            <a:fld id="{71E331BE-791A-4157-A4DC-335C34C3E77D}" type="slidenum">
              <a:rPr lang="en-CA" smtClean="0"/>
              <a:pPr/>
              <a:t>15</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227144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5138"/>
            <a:ext cx="2530475" cy="1898650"/>
          </a:xfrm>
        </p:spPr>
      </p:sp>
      <p:sp>
        <p:nvSpPr>
          <p:cNvPr id="3" name="Notes Placeholder 2"/>
          <p:cNvSpPr>
            <a:spLocks noGrp="1"/>
          </p:cNvSpPr>
          <p:nvPr>
            <p:ph type="body" idx="1"/>
          </p:nvPr>
        </p:nvSpPr>
        <p:spPr/>
        <p:txBody>
          <a:bodyPr/>
          <a:lstStyle/>
          <a:p>
            <a:pPr defTabSz="931723">
              <a:defRPr/>
            </a:pPr>
            <a:r>
              <a:rPr lang="en-US" dirty="0"/>
              <a:t>Language expressing bias and prejudicial connotations can occur across identity terms, such as age, religion, disability, sexual orientation, racial or ethnic identity, and socioeconomic status.</a:t>
            </a:r>
          </a:p>
          <a:p>
            <a:pPr defTabSz="931723">
              <a:defRPr/>
            </a:pPr>
            <a:endParaRPr lang="en-US" dirty="0">
              <a:cs typeface="Calibri"/>
            </a:endParaRPr>
          </a:p>
          <a:p>
            <a:pPr defTabSz="931723">
              <a:defRPr/>
            </a:pPr>
            <a:r>
              <a:rPr lang="en-US" dirty="0">
                <a:cs typeface="Calibri"/>
              </a:rPr>
              <a:t>Therefore, it is important to be aware of and sensitive to pronoun use, such as not using the generic "he;” using the preferred labels of individuals’ identities; and capitalizing terms like Indigenous and Black.</a:t>
            </a:r>
          </a:p>
          <a:p>
            <a:pPr defTabSz="931723">
              <a:defRPr/>
            </a:pPr>
            <a:endParaRPr lang="en-US" dirty="0"/>
          </a:p>
          <a:p>
            <a:pPr defTabSz="931723">
              <a:defRPr/>
            </a:pPr>
            <a:r>
              <a:rPr lang="en-US" dirty="0"/>
              <a:t>[CLICK] Many citation styles have recently updated their guidelines on bias-free and inclusive language. This table provides reference information for a few of the most common citation styles: APA, Chicago, AMA, and MLA. All of these style guide manuals can be accessed online through </a:t>
            </a:r>
            <a:r>
              <a:rPr lang="en-US" dirty="0" err="1"/>
              <a:t>UMLibraries</a:t>
            </a:r>
            <a:r>
              <a:rPr lang="en-US" dirty="0"/>
              <a:t>.</a:t>
            </a:r>
          </a:p>
        </p:txBody>
      </p:sp>
      <p:sp>
        <p:nvSpPr>
          <p:cNvPr id="4" name="Slide Number Placeholder 3"/>
          <p:cNvSpPr>
            <a:spLocks noGrp="1"/>
          </p:cNvSpPr>
          <p:nvPr>
            <p:ph type="sldNum" sz="quarter" idx="10"/>
          </p:nvPr>
        </p:nvSpPr>
        <p:spPr/>
        <p:txBody>
          <a:bodyPr/>
          <a:lstStyle/>
          <a:p>
            <a:fld id="{71E331BE-791A-4157-A4DC-335C34C3E77D}" type="slidenum">
              <a:rPr lang="en-CA" smtClean="0"/>
              <a:pPr/>
              <a:t>16</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598947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r>
              <a:rPr lang="en-US" dirty="0"/>
              <a:t>Edit your work carefully to eli</a:t>
            </a:r>
            <a:r>
              <a:rPr lang="en-US" baseline="0" dirty="0"/>
              <a:t>minate small errors.</a:t>
            </a:r>
          </a:p>
          <a:p>
            <a:r>
              <a:rPr lang="en-US" baseline="0" dirty="0"/>
              <a:t>Mistakes and inconsistencies distract the reader’s attention and can frustrate them</a:t>
            </a:r>
          </a:p>
          <a:p>
            <a:endParaRPr lang="en-US" dirty="0"/>
          </a:p>
          <a:p>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17</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3710917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r>
              <a:rPr lang="en-US" baseline="0" dirty="0"/>
              <a:t>In particular, errors in citing and referencing are distracting </a:t>
            </a:r>
            <a:r>
              <a:rPr lang="en-US" i="1" baseline="0" dirty="0"/>
              <a:t>and </a:t>
            </a:r>
            <a:r>
              <a:rPr lang="en-US" i="0" baseline="0" dirty="0"/>
              <a:t>can prevent a reader from finding a reference that was used.</a:t>
            </a:r>
            <a:endParaRPr lang="en-US" baseline="0" dirty="0"/>
          </a:p>
          <a:p>
            <a:endParaRPr lang="en-US" baseline="0" dirty="0"/>
          </a:p>
          <a:p>
            <a:r>
              <a:rPr lang="en-US" baseline="0" dirty="0"/>
              <a:t>To avoid this, make sure in-text citations match the reference list entries and that the formatting for both is correct.</a:t>
            </a:r>
          </a:p>
          <a:p>
            <a:endParaRPr lang="en-US"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18</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2405946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r>
              <a:rPr lang="en-US" dirty="0"/>
              <a:t>Graduate-level writing has different expectations in </a:t>
            </a:r>
            <a:r>
              <a:rPr lang="en-US" baseline="0" dirty="0"/>
              <a:t>terms of content, context, organization, concision, and correctness.</a:t>
            </a:r>
            <a:endParaRPr lang="en-US" dirty="0"/>
          </a:p>
          <a:p>
            <a:endParaRPr lang="en-US" baseline="0" dirty="0"/>
          </a:p>
          <a:p>
            <a:r>
              <a:rPr lang="en-US" baseline="0" dirty="0"/>
              <a:t>To meet these expectations, use resources!</a:t>
            </a:r>
          </a:p>
          <a:p>
            <a:endParaRPr lang="en-US" baseline="0" dirty="0"/>
          </a:p>
          <a:p>
            <a:r>
              <a:rPr lang="en-US" baseline="0" dirty="0"/>
              <a:t>We recommend, in particular, </a:t>
            </a:r>
            <a:r>
              <a:rPr lang="en-US" i="1" baseline="0" dirty="0"/>
              <a:t>A Canadian Writer’s Reference</a:t>
            </a:r>
            <a:r>
              <a:rPr lang="en-US" i="0" baseline="0" dirty="0"/>
              <a:t>, by Diana Hacker, to easily find answers </a:t>
            </a:r>
            <a:r>
              <a:rPr lang="en-US" dirty="0"/>
              <a:t>on grammar, punctuation, and referencing, and </a:t>
            </a:r>
            <a:r>
              <a:rPr lang="en-US" i="1" dirty="0"/>
              <a:t>Elements of Indigenous Style: A Guide for Writing By and About Indigenous Peoples</a:t>
            </a:r>
            <a:r>
              <a:rPr lang="en-US" i="0" dirty="0"/>
              <a:t> by Gregory </a:t>
            </a:r>
            <a:r>
              <a:rPr lang="en-US" i="0" dirty="0" err="1"/>
              <a:t>Younging</a:t>
            </a:r>
            <a:r>
              <a:rPr lang="en-US" i="0" dirty="0"/>
              <a:t>.</a:t>
            </a:r>
            <a:endParaRPr lang="en-US" dirty="0"/>
          </a:p>
          <a:p>
            <a:endParaRPr lang="en-US"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19</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342045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r>
              <a:rPr lang="en-CA" dirty="0"/>
              <a:t>Let us begin in a good way.</a:t>
            </a:r>
          </a:p>
        </p:txBody>
      </p:sp>
      <p:sp>
        <p:nvSpPr>
          <p:cNvPr id="4" name="Slide Number Placeholder 3"/>
          <p:cNvSpPr>
            <a:spLocks noGrp="1"/>
          </p:cNvSpPr>
          <p:nvPr>
            <p:ph type="sldNum" sz="quarter" idx="5"/>
          </p:nvPr>
        </p:nvSpPr>
        <p:spPr/>
        <p:txBody>
          <a:bodyPr/>
          <a:lstStyle/>
          <a:p>
            <a:fld id="{7359C8FC-ACD4-4FEE-9C60-AD425EB8C2A2}" type="slidenum">
              <a:rPr lang="en-CA" smtClean="0"/>
              <a:t>2</a:t>
            </a:fld>
            <a:endParaRPr lang="en-CA"/>
          </a:p>
        </p:txBody>
      </p:sp>
    </p:spTree>
    <p:extLst>
      <p:ext uri="{BB962C8B-B14F-4D97-AF65-F5344CB8AC3E}">
        <p14:creationId xmlns:p14="http://schemas.microsoft.com/office/powerpoint/2010/main" val="253304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pPr>
              <a:defRPr/>
            </a:pPr>
            <a:r>
              <a:rPr lang="en-US" b="0" dirty="0"/>
              <a:t>Another helpful resource is the Academic Learning Centre.</a:t>
            </a:r>
          </a:p>
          <a:p>
            <a:pPr>
              <a:defRPr/>
            </a:pPr>
            <a:endParaRPr lang="en-US" b="1" dirty="0"/>
          </a:p>
          <a:p>
            <a:pPr>
              <a:defRPr/>
            </a:pPr>
            <a:r>
              <a:rPr lang="en-US" b="1" dirty="0"/>
              <a:t>The Academic Learning Centre's mission</a:t>
            </a:r>
            <a:r>
              <a:rPr lang="en-US" dirty="0"/>
              <a:t> is to support UM students in the development of their skills in learning, writing, studying, and researching.  </a:t>
            </a:r>
            <a:endParaRPr lang="en-US" dirty="0">
              <a:cs typeface="Calibri"/>
            </a:endParaRPr>
          </a:p>
          <a:p>
            <a:pPr>
              <a:defRPr/>
            </a:pPr>
            <a:r>
              <a:rPr lang="en-US" dirty="0"/>
              <a:t> </a:t>
            </a:r>
            <a:endParaRPr lang="en-US" dirty="0">
              <a:cs typeface="Calibri"/>
            </a:endParaRPr>
          </a:p>
          <a:p>
            <a:pPr>
              <a:defRPr/>
            </a:pPr>
            <a:r>
              <a:rPr lang="en-US" b="1" dirty="0"/>
              <a:t>Academic Learning Centre services are free and they include:</a:t>
            </a:r>
            <a:r>
              <a:rPr lang="en-US" dirty="0"/>
              <a:t> </a:t>
            </a:r>
            <a:endParaRPr lang="en-US" dirty="0">
              <a:cs typeface="Calibri"/>
            </a:endParaRPr>
          </a:p>
          <a:p>
            <a:pPr>
              <a:defRPr/>
            </a:pPr>
            <a:r>
              <a:rPr lang="en-US" dirty="0"/>
              <a:t>Workshops </a:t>
            </a:r>
            <a:endParaRPr lang="en-US" dirty="0">
              <a:cs typeface="Calibri"/>
            </a:endParaRPr>
          </a:p>
          <a:p>
            <a:pPr>
              <a:defRPr/>
            </a:pPr>
            <a:r>
              <a:rPr lang="en-US" dirty="0"/>
              <a:t>One-to-One tutoring in content, study skills, and writing. </a:t>
            </a:r>
            <a:endParaRPr lang="en-US" dirty="0">
              <a:cs typeface="Calibri"/>
            </a:endParaRPr>
          </a:p>
          <a:p>
            <a:pPr>
              <a:defRPr/>
            </a:pPr>
            <a:r>
              <a:rPr lang="en-US" dirty="0"/>
              <a:t>-EAL specialist </a:t>
            </a:r>
            <a:endParaRPr lang="en-US" dirty="0">
              <a:cs typeface="Calibri"/>
            </a:endParaRPr>
          </a:p>
          <a:p>
            <a:pPr>
              <a:defRPr/>
            </a:pPr>
            <a:r>
              <a:rPr lang="en-US" dirty="0"/>
              <a:t>Tutor training program </a:t>
            </a:r>
            <a:endParaRPr lang="en-US" dirty="0">
              <a:cs typeface="Calibri"/>
            </a:endParaRPr>
          </a:p>
          <a:p>
            <a:pPr>
              <a:defRPr/>
            </a:pPr>
            <a:r>
              <a:rPr lang="en-US" dirty="0"/>
              <a:t>Website: Tip sheets, videos, useful links, and more.</a:t>
            </a:r>
            <a:endParaRPr lang="en-US" dirty="0">
              <a:cs typeface="Calibri"/>
            </a:endParaRPr>
          </a:p>
          <a:p>
            <a:pPr marL="0" marR="0" indent="0" algn="l" defTabSz="914400">
              <a:lnSpc>
                <a:spcPct val="114999"/>
              </a:lnSpc>
              <a:spcBef>
                <a:spcPct val="0"/>
              </a:spcBef>
              <a:spcAft>
                <a:spcPct val="0"/>
              </a:spcAft>
              <a:buClrTx/>
              <a:buSzTx/>
              <a:buFontTx/>
              <a:buNone/>
              <a:tabLst/>
              <a:defRPr/>
            </a:pPr>
            <a:endParaRPr lang="en-US" b="1" dirty="0">
              <a:cs typeface="Calibri"/>
            </a:endParaRPr>
          </a:p>
          <a:p>
            <a:pPr marL="0" marR="0" indent="0" algn="l" defTabSz="914400">
              <a:lnSpc>
                <a:spcPct val="114999"/>
              </a:lnSpc>
              <a:spcBef>
                <a:spcPct val="0"/>
              </a:spcBef>
              <a:spcAft>
                <a:spcPct val="0"/>
              </a:spcAft>
              <a:buClrTx/>
              <a:buSzTx/>
              <a:buFontTx/>
              <a:buNone/>
              <a:tabLst/>
              <a:defRPr/>
            </a:pPr>
            <a:r>
              <a:rPr lang="en-US" b="1" dirty="0">
                <a:cs typeface="Calibri"/>
              </a:rPr>
              <a:t>We look forward to working with you!</a:t>
            </a:r>
          </a:p>
          <a:p>
            <a:endParaRPr lang="en-CA"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t>© 2020 ALC</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4CC06-973E-41BB-822C-593F58F4C04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510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endParaRPr lang="en-US" dirty="0"/>
          </a:p>
          <a:p>
            <a:pPr defTabSz="914350">
              <a:defRPr/>
            </a:pPr>
            <a:endParaRPr lang="en-US"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21</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347933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r>
              <a:rPr lang="en-CA" dirty="0"/>
              <a:t>What questions do</a:t>
            </a:r>
            <a:r>
              <a:rPr lang="en-CA" baseline="0" dirty="0"/>
              <a:t> you have?</a:t>
            </a:r>
            <a:endParaRPr lang="en-CA" dirty="0"/>
          </a:p>
        </p:txBody>
      </p:sp>
      <p:sp>
        <p:nvSpPr>
          <p:cNvPr id="4" name="Slide Number Placeholder 3"/>
          <p:cNvSpPr>
            <a:spLocks noGrp="1"/>
          </p:cNvSpPr>
          <p:nvPr>
            <p:ph type="sldNum" sz="quarter" idx="10"/>
          </p:nvPr>
        </p:nvSpPr>
        <p:spPr/>
        <p:txBody>
          <a:bodyPr/>
          <a:lstStyle/>
          <a:p>
            <a:fld id="{7359C8FC-ACD4-4FEE-9C60-AD425EB8C2A2}" type="slidenum">
              <a:rPr lang="en-CA" smtClean="0"/>
              <a:t>22</a:t>
            </a:fld>
            <a:endParaRPr lang="en-CA"/>
          </a:p>
        </p:txBody>
      </p:sp>
    </p:spTree>
    <p:extLst>
      <p:ext uri="{BB962C8B-B14F-4D97-AF65-F5344CB8AC3E}">
        <p14:creationId xmlns:p14="http://schemas.microsoft.com/office/powerpoint/2010/main" val="3006929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pPr defTabSz="931723"/>
            <a:r>
              <a:rPr lang="en-US" dirty="0"/>
              <a:t>Let’s look at an example.</a:t>
            </a:r>
            <a:r>
              <a:rPr lang="en-US" baseline="0" dirty="0"/>
              <a:t> </a:t>
            </a:r>
          </a:p>
          <a:p>
            <a:pPr defTabSz="931723"/>
            <a:r>
              <a:rPr lang="en-US" dirty="0"/>
              <a:t>This passage =  79 words.</a:t>
            </a:r>
          </a:p>
          <a:p>
            <a:pPr defTabSz="931723"/>
            <a:r>
              <a:rPr lang="en-US" dirty="0"/>
              <a:t>It is not concise; it is wordy.</a:t>
            </a:r>
          </a:p>
          <a:p>
            <a:pPr defTabSz="931723"/>
            <a:endParaRPr lang="en-US" dirty="0"/>
          </a:p>
          <a:p>
            <a:pPr defTabSz="931723"/>
            <a:r>
              <a:rPr lang="en-US" dirty="0"/>
              <a:t>Let’s see how it could be revised/edited so that it is more concise.</a:t>
            </a:r>
          </a:p>
          <a:p>
            <a:pPr defTabSz="931723"/>
            <a:r>
              <a:rPr lang="en-US" dirty="0"/>
              <a:t>First,</a:t>
            </a:r>
            <a:r>
              <a:rPr lang="en-US" baseline="0" dirty="0"/>
              <a:t> I’ll c</a:t>
            </a:r>
            <a:r>
              <a:rPr lang="en-US" dirty="0"/>
              <a:t>ross out any words/phrases that might be eliminated altogether.</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E331BE-791A-4157-A4DC-335C34C3E77D}" type="slidenum">
              <a:rPr kumimoji="0" lang="en-CA"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1353642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pPr defTabSz="931723"/>
            <a:r>
              <a:rPr lang="en-US" dirty="0"/>
              <a:t>We can omit / get rid of a number of meaningless, filler phrases (It can be noted that/ it appears that)</a:t>
            </a:r>
          </a:p>
          <a:p>
            <a:pPr defTabSz="931723"/>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E331BE-791A-4157-A4DC-335C34C3E77D}" type="slidenum">
              <a:rPr kumimoji="0" lang="en-CA"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847313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pPr defTabSz="931723"/>
            <a:r>
              <a:rPr lang="en-CA" baseline="0" dirty="0"/>
              <a:t>left with 60 words (out of the original 79).</a:t>
            </a:r>
          </a:p>
          <a:p>
            <a:pPr defTabSz="931723"/>
            <a:r>
              <a:rPr lang="en-CA" baseline="0" dirty="0"/>
              <a:t>Great, now that we have removed the filer phrases. </a:t>
            </a:r>
          </a:p>
          <a:p>
            <a:pPr defTabSz="931723"/>
            <a:endParaRPr lang="en-CA" baseline="0" dirty="0"/>
          </a:p>
          <a:p>
            <a:pPr defTabSz="931723"/>
            <a:r>
              <a:rPr lang="en-CA" baseline="0" dirty="0"/>
              <a:t>Let us now look out for:</a:t>
            </a:r>
          </a:p>
          <a:p>
            <a:pPr defTabSz="931723"/>
            <a:r>
              <a:rPr lang="en-CA" baseline="0" dirty="0"/>
              <a:t>repetitiveness </a:t>
            </a:r>
          </a:p>
          <a:p>
            <a:pPr defTabSz="931723"/>
            <a:r>
              <a:rPr lang="en-CA" baseline="0" dirty="0"/>
              <a:t>And wordiness- i.e., phrase “practices were practiced”</a:t>
            </a:r>
          </a:p>
          <a:p>
            <a:pPr defTabSz="931723"/>
            <a:endParaRPr lang="en-CA" baseline="0" dirty="0"/>
          </a:p>
          <a:p>
            <a:pPr defTabSz="931723"/>
            <a:r>
              <a:rPr lang="en-CA" baseline="0" dirty="0"/>
              <a:t>(</a:t>
            </a:r>
            <a:r>
              <a:rPr lang="en-CA" b="1" baseline="0" dirty="0"/>
              <a:t>Click</a:t>
            </a:r>
            <a:r>
              <a:rPr lang="en-CA" baseline="0" dirty="0"/>
              <a:t>) </a:t>
            </a:r>
          </a:p>
          <a:p>
            <a:pPr defTabSz="931723"/>
            <a:r>
              <a:rPr lang="en-CA" baseline="0" dirty="0"/>
              <a:t>repetitiveness (bolded in blue)</a:t>
            </a:r>
          </a:p>
          <a:p>
            <a:pPr marL="0" marR="0" lvl="0" indent="0" algn="l" defTabSz="931723" rtl="0" eaLnBrk="1" fontAlgn="auto" latinLnBrk="0" hangingPunct="1">
              <a:lnSpc>
                <a:spcPct val="100000"/>
              </a:lnSpc>
              <a:spcBef>
                <a:spcPts val="0"/>
              </a:spcBef>
              <a:spcAft>
                <a:spcPts val="0"/>
              </a:spcAft>
              <a:buClrTx/>
              <a:buSzTx/>
              <a:buFontTx/>
              <a:buNone/>
              <a:tabLst/>
              <a:defRPr/>
            </a:pPr>
            <a:r>
              <a:rPr lang="en-CA" baseline="0" dirty="0"/>
              <a:t>And wordiness- i.e., phrase “practices were practiced” (green)</a:t>
            </a:r>
          </a:p>
          <a:p>
            <a:pPr defTabSz="931723"/>
            <a:endParaRPr lang="en-CA" baseline="0" dirty="0"/>
          </a:p>
          <a:p>
            <a:pPr defTabSz="931723"/>
            <a:r>
              <a:rPr lang="en-CA" baseline="0" dirty="0"/>
              <a:t>revise the passage again. </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E331BE-791A-4157-A4DC-335C34C3E77D}" type="slidenum">
              <a:rPr kumimoji="0" lang="en-CA"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2909260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r>
              <a:rPr lang="en-US" dirty="0"/>
              <a:t>40 words = cut in half from</a:t>
            </a:r>
            <a:r>
              <a:rPr lang="en-US" baseline="0" dirty="0"/>
              <a:t> original 79</a:t>
            </a:r>
            <a:endParaRPr lang="en-US" dirty="0"/>
          </a:p>
          <a:p>
            <a:endParaRPr lang="en-US" dirty="0"/>
          </a:p>
          <a:p>
            <a:r>
              <a:rPr lang="en-US" dirty="0"/>
              <a:t>More importantly, the two main points are more prominently displayed</a:t>
            </a:r>
            <a:r>
              <a:rPr lang="en-US" baseline="0" dirty="0"/>
              <a:t> and ready to be developed with supporting details in the next paragraphs.</a:t>
            </a:r>
          </a:p>
          <a:p>
            <a:pPr marL="228600" indent="-228600">
              <a:buAutoNum type="arabicPeriod"/>
            </a:pPr>
            <a:r>
              <a:rPr lang="en-US" baseline="0" dirty="0"/>
              <a:t>Disease is transmitted at </a:t>
            </a:r>
            <a:r>
              <a:rPr lang="en-US" b="1" baseline="0" dirty="0"/>
              <a:t>every</a:t>
            </a:r>
            <a:r>
              <a:rPr lang="en-US" baseline="0" dirty="0"/>
              <a:t> stage of production</a:t>
            </a:r>
          </a:p>
          <a:p>
            <a:pPr marL="228600" indent="-228600">
              <a:buAutoNum type="arabicPeriod"/>
            </a:pPr>
            <a:r>
              <a:rPr lang="en-US" b="1" baseline="0" dirty="0"/>
              <a:t>Degree</a:t>
            </a:r>
            <a:r>
              <a:rPr lang="en-US" baseline="0" dirty="0"/>
              <a:t> of contamination </a:t>
            </a:r>
            <a:r>
              <a:rPr lang="en-US" b="1" baseline="0" dirty="0"/>
              <a:t>varies</a:t>
            </a:r>
            <a:r>
              <a:rPr lang="en-US" baseline="0" dirty="0"/>
              <a:t> </a:t>
            </a:r>
            <a:endParaRPr lang="en-CA" baseline="0" dirty="0"/>
          </a:p>
          <a:p>
            <a:pPr marL="228600" indent="-228600">
              <a:buAutoNum type="arabicPeriod"/>
            </a:pPr>
            <a:endParaRPr lang="en-CA" baseline="0" dirty="0"/>
          </a:p>
          <a:p>
            <a:pPr marL="0" indent="0">
              <a:buNone/>
            </a:pPr>
            <a:r>
              <a:rPr lang="en-CA" baseline="0" dirty="0"/>
              <a:t>Concision = better focus and organization, too. </a:t>
            </a:r>
          </a:p>
          <a:p>
            <a:pPr marL="0" indent="0">
              <a:buNone/>
            </a:pPr>
            <a:endParaRPr lang="en-CA" baseline="0" dirty="0"/>
          </a:p>
          <a:p>
            <a:pPr marL="0" indent="0">
              <a:buNone/>
            </a:pPr>
            <a:endParaRPr lang="en-CA"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E331BE-791A-4157-A4DC-335C34C3E77D}" type="slidenum">
              <a:rPr kumimoji="0" lang="en-CA"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1602527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5138"/>
            <a:ext cx="2530475" cy="1898650"/>
          </a:xfrm>
        </p:spPr>
      </p:sp>
      <p:sp>
        <p:nvSpPr>
          <p:cNvPr id="3" name="Notes Placeholder 2"/>
          <p:cNvSpPr>
            <a:spLocks noGrp="1"/>
          </p:cNvSpPr>
          <p:nvPr>
            <p:ph type="body" idx="1"/>
          </p:nvPr>
        </p:nvSpPr>
        <p:spPr/>
        <p:txBody>
          <a:bodyPr/>
          <a:lstStyle/>
          <a:p>
            <a:r>
              <a:rPr lang="en-US" dirty="0"/>
              <a:t>[Ask students to raise hand- identify errors]</a:t>
            </a:r>
          </a:p>
          <a:p>
            <a:endParaRPr lang="en-US" dirty="0"/>
          </a:p>
          <a:p>
            <a:r>
              <a:rPr lang="en-US" dirty="0"/>
              <a:t>Take a few minutes</a:t>
            </a:r>
            <a:r>
              <a:rPr lang="en-US" baseline="0" dirty="0"/>
              <a:t> to i</a:t>
            </a:r>
            <a:r>
              <a:rPr lang="en-US" dirty="0"/>
              <a:t>dentify</a:t>
            </a:r>
            <a:r>
              <a:rPr lang="en-US" baseline="0" dirty="0"/>
              <a:t> the errors in these 4 sentences.</a:t>
            </a:r>
          </a:p>
          <a:p>
            <a:r>
              <a:rPr lang="en-US" baseline="0" dirty="0"/>
              <a:t>Please identify the errors in chat.</a:t>
            </a:r>
            <a:endParaRPr lang="en-US" dirty="0"/>
          </a:p>
          <a:p>
            <a:r>
              <a:rPr lang="en-US" dirty="0"/>
              <a:t>S1- “wildly”</a:t>
            </a:r>
          </a:p>
          <a:p>
            <a:r>
              <a:rPr lang="en-US" dirty="0"/>
              <a:t>S2- “</a:t>
            </a:r>
            <a:r>
              <a:rPr lang="en-US" sz="1200" dirty="0"/>
              <a:t>sadistically”</a:t>
            </a:r>
            <a:endParaRPr lang="en-US" dirty="0"/>
          </a:p>
          <a:p>
            <a:r>
              <a:rPr lang="en-US" dirty="0"/>
              <a:t>S3- “Humility”</a:t>
            </a:r>
          </a:p>
          <a:p>
            <a:r>
              <a:rPr lang="en-US" dirty="0"/>
              <a:t>S4- double “the”</a:t>
            </a:r>
          </a:p>
          <a:p>
            <a:pPr defTabSz="931723"/>
            <a:endParaRPr lang="en-US" dirty="0"/>
          </a:p>
          <a:p>
            <a:r>
              <a:rPr lang="en-CA" dirty="0"/>
              <a:t>USE FIND, AND USE A COMMON ERROR LOG</a:t>
            </a:r>
          </a:p>
          <a:p>
            <a:endParaRPr lang="en-CA" dirty="0"/>
          </a:p>
          <a:p>
            <a:endParaRPr lang="en-CA"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27</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1832173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pPr defTabSz="931723">
              <a:defRPr/>
            </a:pPr>
            <a:r>
              <a:rPr lang="en-CA" dirty="0"/>
              <a:t>Using the correct words is essential.</a:t>
            </a:r>
          </a:p>
          <a:p>
            <a:pPr defTabSz="931723">
              <a:defRP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28</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156088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 good writing [CLICK] provides </a:t>
            </a:r>
            <a:r>
              <a:rPr lang="en-CA" b="1" dirty="0"/>
              <a:t>a clear and accurate understanding</a:t>
            </a:r>
            <a:r>
              <a:rPr lang="en-CA" dirty="0"/>
              <a:t> of the differing </a:t>
            </a:r>
            <a:r>
              <a:rPr lang="en-CA" b="1" dirty="0"/>
              <a:t>content</a:t>
            </a:r>
            <a:r>
              <a:rPr lang="en-CA" dirty="0"/>
              <a:t> on the written topic.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And is able </a:t>
            </a:r>
            <a:r>
              <a:rPr lang="en-CA" b="1" dirty="0"/>
              <a:t>to integrate and cite </a:t>
            </a:r>
            <a:r>
              <a:rPr lang="en-CA" dirty="0"/>
              <a:t>(acknowledge) the sources of this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[CLICK]  Good writing presents a </a:t>
            </a:r>
            <a:r>
              <a:rPr lang="en-CA" b="1" dirty="0"/>
              <a:t>clear, well organized, logical (coherent) </a:t>
            </a:r>
            <a:r>
              <a:rPr lang="en-CA" dirty="0"/>
              <a:t>presentation of ideas on the written topic.</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Good writing states complex ideas in as simple a way as possible. Good writing has often gone through several drafts so that the language is </a:t>
            </a:r>
            <a:r>
              <a:rPr lang="en-CA" b="1" dirty="0"/>
              <a:t>concise and grammatically correct. </a:t>
            </a:r>
            <a:endParaRPr lang="en-CA" dirty="0"/>
          </a:p>
          <a:p>
            <a:endParaRPr lang="en-CA" dirty="0"/>
          </a:p>
          <a:p>
            <a:r>
              <a:rPr lang="en-CA" dirty="0"/>
              <a:t>[CLICK]  And importantly, good writing fits </a:t>
            </a:r>
            <a:r>
              <a:rPr lang="en-CA" b="1" dirty="0"/>
              <a:t>the context of the written work</a:t>
            </a:r>
            <a:r>
              <a:rPr lang="en-CA" dirty="0"/>
              <a:t>, meaning that writers adhere to the conventions expected for their desired audience.</a:t>
            </a:r>
            <a:endParaRPr lang="en-CA" b="1" dirty="0"/>
          </a:p>
          <a:p>
            <a:endParaRPr lang="en-CA" dirty="0"/>
          </a:p>
          <a:p>
            <a:endParaRPr lang="en-CA"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3</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107568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pPr defTabSz="931723">
              <a:defRPr/>
            </a:pPr>
            <a:r>
              <a:rPr lang="en-CA" sz="1200" dirty="0">
                <a:solidFill>
                  <a:prstClr val="black"/>
                </a:solidFill>
              </a:rPr>
              <a:t>There are no specific </a:t>
            </a:r>
            <a:r>
              <a:rPr lang="en-CA" sz="1200" b="1" dirty="0">
                <a:solidFill>
                  <a:prstClr val="black"/>
                </a:solidFill>
              </a:rPr>
              <a:t>rules</a:t>
            </a:r>
            <a:r>
              <a:rPr lang="en-CA" sz="1200" dirty="0">
                <a:solidFill>
                  <a:prstClr val="black"/>
                </a:solidFill>
              </a:rPr>
              <a:t> that differentiate graduate-level work from undergraduate-level. Rather, there are different expectations. Good undergraduate writing…[READ] whereas Good Graduate writing… [READ]</a:t>
            </a:r>
          </a:p>
          <a:p>
            <a:pPr defTabSz="931723">
              <a:defRPr/>
            </a:pPr>
            <a:endParaRPr lang="en-US" sz="1200" dirty="0"/>
          </a:p>
          <a:p>
            <a:pPr defTabSz="931723">
              <a:defRPr/>
            </a:pPr>
            <a:r>
              <a:rPr lang="en-US" sz="1200" dirty="0"/>
              <a:t>These points, while presented here independently, are interrelated and come together to elevate the quality of graduate work. </a:t>
            </a:r>
          </a:p>
          <a:p>
            <a:pPr defTabSz="931723">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In addition to these points, students at the graduate level may have an audience beyond peers or professionals in their discipline, such as an award committee outside their discipline or even a public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Thus, at the Graduate level, students should be tailoring their writing to fit the desired audience expectations.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E331BE-791A-4157-A4DC-335C34C3E77D}" type="slidenum">
              <a:rPr kumimoji="0" lang="en-CA" sz="1200" b="0" i="0" u="none" strike="noStrike" kern="1200" cap="none" spc="0" normalizeH="0" baseline="0" noProof="0" smtClean="0">
                <a:ln>
                  <a:noFill/>
                </a:ln>
                <a:solidFill>
                  <a:prstClr val="black"/>
                </a:solidFill>
                <a:effectLst/>
                <a:uLnTx/>
                <a:uFillTx/>
                <a:latin typeface="Times"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1126375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r>
              <a:rPr lang="en-US" dirty="0">
                <a:solidFill>
                  <a:srgbClr val="FF0000"/>
                </a:solidFill>
              </a:rPr>
              <a:t>Let’s look at some writing.</a:t>
            </a:r>
            <a:r>
              <a:rPr lang="en-US" baseline="0" dirty="0">
                <a:solidFill>
                  <a:srgbClr val="FF0000"/>
                </a:solidFill>
              </a:rPr>
              <a:t> </a:t>
            </a:r>
          </a:p>
          <a:p>
            <a:r>
              <a:rPr lang="en-US" baseline="0" dirty="0">
                <a:solidFill>
                  <a:srgbClr val="FF0000"/>
                </a:solidFill>
              </a:rPr>
              <a:t>This first passage is a good introductory paragraph written by an undergraduate student.</a:t>
            </a:r>
          </a:p>
          <a:p>
            <a:endParaRPr lang="en-US" baseline="0" dirty="0">
              <a:solidFill>
                <a:srgbClr val="FF0000"/>
              </a:solidFill>
            </a:endParaRPr>
          </a:p>
          <a:p>
            <a:r>
              <a:rPr lang="en-US" baseline="0" dirty="0">
                <a:solidFill>
                  <a:srgbClr val="FF0000"/>
                </a:solidFill>
              </a:rPr>
              <a:t>Please pause the recording to take a minute to read it or listen to the accessible PDF version of this presentation.</a:t>
            </a:r>
            <a:endParaRPr lang="en-US" dirty="0">
              <a:solidFill>
                <a:srgbClr val="FF0000"/>
              </a:solidFill>
            </a:endParaRPr>
          </a:p>
          <a:p>
            <a:endParaRPr lang="en-US" dirty="0">
              <a:solidFill>
                <a:srgbClr val="FF0000"/>
              </a:solidFill>
            </a:endParaRPr>
          </a:p>
          <a:p>
            <a:r>
              <a:rPr lang="en-US" dirty="0">
                <a:solidFill>
                  <a:srgbClr val="FF0000"/>
                </a:solidFill>
              </a:rPr>
              <a:t>How does this paragraph work? There are a few key points to highlight. [CLICK] The writer begins with a startling statistic to bring the reader’s attention to the significance of the research and [CLICK] follows that by defining the key term “depression.” [CLICK] Sentences 3 and 4 are a synthesis of the research to establish their topic in the larger context. Finally, [CLICK] the writer states their objective in sentence 5, [CLICK] their thesis statement in sentence 6, [CLICK] and their method of research in sentence 7.</a:t>
            </a:r>
          </a:p>
          <a:p>
            <a:endParaRPr lang="en-US" dirty="0">
              <a:solidFill>
                <a:srgbClr val="FF0000"/>
              </a:solidFill>
            </a:endParaRPr>
          </a:p>
          <a:p>
            <a:r>
              <a:rPr lang="en-US" dirty="0">
                <a:solidFill>
                  <a:srgbClr val="FF0000"/>
                </a:solidFill>
              </a:rPr>
              <a:t>[CLICK]</a:t>
            </a:r>
          </a:p>
          <a:p>
            <a:endParaRPr lang="en-US" dirty="0">
              <a:solidFill>
                <a:srgbClr val="FF0000"/>
              </a:solidFill>
            </a:endParaRPr>
          </a:p>
          <a:p>
            <a:r>
              <a:rPr lang="en-US" baseline="0" dirty="0"/>
              <a:t>In summary, this introduction signals that the paper will explore a straightforward cause and effect relationship between insecure attachment and depression in adolescents, where the undergraduate writer uses existing scholarly literature, rather than original research, to support the main point.</a:t>
            </a:r>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5</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3976732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lstStyle/>
          <a:p>
            <a:r>
              <a:rPr lang="en-US" dirty="0">
                <a:solidFill>
                  <a:srgbClr val="FF0000"/>
                </a:solidFill>
              </a:rPr>
              <a:t>*RE-RECORD AND ADJUST TIMING OF ANIMATIONS*</a:t>
            </a:r>
          </a:p>
          <a:p>
            <a:endParaRPr lang="en-US" dirty="0">
              <a:solidFill>
                <a:srgbClr val="FF0000"/>
              </a:solidFill>
            </a:endParaRPr>
          </a:p>
          <a:p>
            <a:r>
              <a:rPr lang="en-US" dirty="0">
                <a:solidFill>
                  <a:srgbClr val="FF0000"/>
                </a:solidFill>
              </a:rPr>
              <a:t>Now, here is an introduction written by a graduate student in the same field. This paper also discusses the effect of “attachment” in human behavior.</a:t>
            </a:r>
          </a:p>
          <a:p>
            <a:endParaRPr lang="en-US" dirty="0">
              <a:solidFill>
                <a:srgbClr val="FF0000"/>
              </a:solidFill>
            </a:endParaRPr>
          </a:p>
          <a:p>
            <a:r>
              <a:rPr lang="en-US" dirty="0">
                <a:solidFill>
                  <a:srgbClr val="FF0000"/>
                </a:solidFill>
              </a:rPr>
              <a:t>Again, to read it please pause the video or listen to the accessible PDF.</a:t>
            </a:r>
          </a:p>
          <a:p>
            <a:endParaRPr lang="en-US" dirty="0">
              <a:solidFill>
                <a:srgbClr val="FF0000"/>
              </a:solidFill>
            </a:endParaRPr>
          </a:p>
          <a:p>
            <a:r>
              <a:rPr lang="en-US" dirty="0">
                <a:solidFill>
                  <a:srgbClr val="FF0000"/>
                </a:solidFill>
              </a:rPr>
              <a:t>[CLICK] This graduate-level introduction begins in a similar way to the undergraduate introduction: by establishing the significance of the topic and research. [CLICK] However, the graduate introduction includes more recent research in sentence 3. This historical perspective provides a more sophisticated, nuanced approach to the research context, demonstrating the writer’s understanding that research shifts, changes, and evolves over time.</a:t>
            </a:r>
          </a:p>
          <a:p>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[CLICK] In sentences 4 and 5, the graduate writer provides a more in-depth synthesis of the research than the undergraduate writer does. [CLICK] Then, in sentence 6, the writer explains that their research methods involve a sample, indicating that they are doing independent, new research rather than relying solely on existing literature for evidence and support. [CLICK] Their methodology also establishes a theoretical foundation, which</a:t>
            </a:r>
            <a:r>
              <a:rPr lang="en-US" dirty="0"/>
              <a:t> is often required for the complex thinking of graduate-level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[CLICK] Like the undergraduate writer, the graduate writer also states their aim, which is the same: </a:t>
            </a:r>
            <a:r>
              <a:rPr lang="en-US" dirty="0"/>
              <a:t>to establish this cause-and-effect relationship. [CLICK] This time, however, the aspects under study are limited, narrowing in from adult attachment to parental attachment, and they are more complex by examining multiple factors of attachment </a:t>
            </a:r>
            <a:r>
              <a:rPr lang="en-US" i="1" dirty="0"/>
              <a:t>and </a:t>
            </a:r>
            <a:r>
              <a:rPr lang="en-US" i="0" dirty="0"/>
              <a:t>supervision.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[CLICK]</a:t>
            </a:r>
            <a:endParaRPr lang="en-US" dirty="0"/>
          </a:p>
          <a:p>
            <a:pPr defTabSz="931723">
              <a:defRPr/>
            </a:pPr>
            <a:endParaRPr lang="en-US" dirty="0"/>
          </a:p>
          <a:p>
            <a:pPr defTabSz="931723">
              <a:defRPr/>
            </a:pPr>
            <a:r>
              <a:rPr lang="en-US" dirty="0"/>
              <a:t>Overall, the effect of the graduate paper is more nuanced.</a:t>
            </a:r>
          </a:p>
          <a:p>
            <a:pPr defTabSz="931723">
              <a:defRPr/>
            </a:pPr>
            <a:r>
              <a:rPr lang="en-US" dirty="0"/>
              <a:t>The undergraduate paper looked at attachment as one cause of “depression”, which is a very big category, and did not clarify between types or expressions of depression. In contrast, the graduate paper</a:t>
            </a:r>
            <a:r>
              <a:rPr lang="en-US" dirty="0">
                <a:effectLst/>
              </a:rPr>
              <a:t> looked at a much more specific and limited effect: the “</a:t>
            </a:r>
            <a:r>
              <a:rPr lang="en-US" dirty="0"/>
              <a:t>adolescent fear of crime.” </a:t>
            </a:r>
          </a:p>
          <a:p>
            <a:pPr defTabSz="931723">
              <a:defRPr/>
            </a:pPr>
            <a:r>
              <a:rPr lang="en-US" dirty="0"/>
              <a:t>The end result of these combined strategies is a more complex, in-depth research paper appropriate to the graduate level.</a:t>
            </a:r>
          </a:p>
        </p:txBody>
      </p:sp>
      <p:sp>
        <p:nvSpPr>
          <p:cNvPr id="4" name="Slide Number Placeholder 3"/>
          <p:cNvSpPr>
            <a:spLocks noGrp="1"/>
          </p:cNvSpPr>
          <p:nvPr>
            <p:ph type="sldNum" sz="quarter" idx="10"/>
          </p:nvPr>
        </p:nvSpPr>
        <p:spPr/>
        <p:txBody>
          <a:bodyPr/>
          <a:lstStyle/>
          <a:p>
            <a:fld id="{71E331BE-791A-4157-A4DC-335C34C3E77D}" type="slidenum">
              <a:rPr lang="en-CA" smtClean="0"/>
              <a:pPr/>
              <a:t>6</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397073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r>
              <a:rPr lang="en-US" dirty="0"/>
              <a:t>As the differences between these two introductions illustrate, expectations related to </a:t>
            </a:r>
            <a:r>
              <a:rPr lang="en-US" b="1" baseline="0" dirty="0"/>
              <a:t>content</a:t>
            </a:r>
            <a:r>
              <a:rPr lang="en-US" baseline="0" dirty="0"/>
              <a:t> change from the undergraduate level to the graduate level.</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Graduate-level writing is </a:t>
            </a:r>
            <a:r>
              <a:rPr lang="en-US" b="1" baseline="0" dirty="0"/>
              <a:t>more complex</a:t>
            </a:r>
            <a:r>
              <a:rPr lang="en-US" b="0" baseline="0" dirty="0"/>
              <a:t>. Graduate students are expected to </a:t>
            </a:r>
            <a:r>
              <a:rPr lang="en-US" b="0" u="none" baseline="0" dirty="0"/>
              <a:t>see</a:t>
            </a:r>
            <a:r>
              <a:rPr lang="en-CA" u="none" dirty="0">
                <a:solidFill>
                  <a:srgbClr val="FF0000"/>
                </a:solidFill>
              </a:rPr>
              <a:t> around a view, so to acknowledge and discuss different perspectives on a topic. </a:t>
            </a:r>
          </a:p>
          <a:p>
            <a:pPr defTabSz="931723">
              <a:defRPr/>
            </a:pPr>
            <a:endParaRPr lang="en-CA" dirty="0">
              <a:latin typeface="Times New Roman"/>
              <a:cs typeface="Times New Roman"/>
            </a:endParaRPr>
          </a:p>
          <a:p>
            <a:pPr defTabSz="931723">
              <a:defRPr/>
            </a:pPr>
            <a:r>
              <a:rPr lang="en-CA" dirty="0">
                <a:latin typeface="Times New Roman"/>
                <a:cs typeface="Times New Roman"/>
              </a:rPr>
              <a:t>These different perspectives are critically addressed by the writer and integrated into the research to cover a topic or research question in a </a:t>
            </a:r>
            <a:r>
              <a:rPr lang="en-CA" b="1" dirty="0">
                <a:latin typeface="Times New Roman"/>
                <a:cs typeface="Times New Roman"/>
              </a:rPr>
              <a:t>critical</a:t>
            </a:r>
            <a:r>
              <a:rPr lang="en-CA" dirty="0">
                <a:latin typeface="Times New Roman"/>
                <a:cs typeface="Times New Roman"/>
              </a:rPr>
              <a:t> and </a:t>
            </a:r>
            <a:r>
              <a:rPr lang="en-CA" b="1" dirty="0">
                <a:latin typeface="Times New Roman"/>
                <a:cs typeface="Times New Roman"/>
              </a:rPr>
              <a:t>original</a:t>
            </a:r>
            <a:r>
              <a:rPr lang="en-CA" dirty="0">
                <a:latin typeface="Times New Roman"/>
                <a:cs typeface="Times New Roman"/>
              </a:rPr>
              <a:t> way.</a:t>
            </a:r>
          </a:p>
          <a:p>
            <a:pPr defTabSz="931723">
              <a:defRPr/>
            </a:pPr>
            <a:endParaRPr lang="en-CA" dirty="0">
              <a:latin typeface="Times New Roman"/>
              <a:cs typeface="Times New Roman"/>
            </a:endParaRPr>
          </a:p>
          <a:p>
            <a:endParaRPr lang="en-CA"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7</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585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pPr>
              <a:spcBef>
                <a:spcPts val="0"/>
              </a:spcBef>
            </a:pPr>
            <a:r>
              <a:rPr lang="en-US" dirty="0"/>
              <a:t>Graduate students’ research is expected to be deeper and broader.</a:t>
            </a:r>
          </a:p>
          <a:p>
            <a:pPr>
              <a:spcBef>
                <a:spcPts val="0"/>
              </a:spcBef>
            </a:pPr>
            <a:endParaRPr lang="en-US" dirty="0"/>
          </a:p>
          <a:p>
            <a:pPr>
              <a:spcBef>
                <a:spcPts val="0"/>
              </a:spcBef>
            </a:pPr>
            <a:r>
              <a:rPr lang="en-US" dirty="0"/>
              <a:t>Undergrad</a:t>
            </a:r>
            <a:r>
              <a:rPr lang="en-US" baseline="0" dirty="0"/>
              <a:t> and </a:t>
            </a:r>
            <a:r>
              <a:rPr lang="en-US" dirty="0"/>
              <a:t>graduate students are </a:t>
            </a:r>
            <a:r>
              <a:rPr lang="en-US" b="0" dirty="0"/>
              <a:t>likely</a:t>
            </a:r>
            <a:r>
              <a:rPr lang="en-US" dirty="0"/>
              <a:t> to use sources in different ways.</a:t>
            </a:r>
          </a:p>
          <a:p>
            <a:pPr>
              <a:spcBef>
                <a:spcPts val="0"/>
              </a:spcBef>
            </a:pPr>
            <a:r>
              <a:rPr lang="en-US" dirty="0"/>
              <a:t>Undergrads use research to </a:t>
            </a:r>
            <a:r>
              <a:rPr lang="en-US" b="1" dirty="0"/>
              <a:t>make</a:t>
            </a:r>
            <a:r>
              <a:rPr lang="en-US" dirty="0"/>
              <a:t> an</a:t>
            </a:r>
            <a:r>
              <a:rPr lang="en-US" baseline="0" dirty="0"/>
              <a:t> argument</a:t>
            </a:r>
            <a:r>
              <a:rPr lang="en-US" b="0" baseline="0" dirty="0"/>
              <a:t>, while graduates use sources to situate their argument within a </a:t>
            </a:r>
            <a:r>
              <a:rPr lang="en-US" b="1" baseline="0" dirty="0"/>
              <a:t>context </a:t>
            </a:r>
            <a:r>
              <a:rPr lang="en-US" b="0" baseline="0" dirty="0"/>
              <a:t>- the discipline or field they’re writing in.</a:t>
            </a:r>
          </a:p>
          <a:p>
            <a:pPr>
              <a:spcBef>
                <a:spcPts val="0"/>
              </a:spcBef>
            </a:pPr>
            <a:endParaRPr lang="en-US" b="0" baseline="0" dirty="0"/>
          </a:p>
          <a:p>
            <a:pPr>
              <a:spcBef>
                <a:spcPts val="0"/>
              </a:spcBef>
            </a:pPr>
            <a:r>
              <a:rPr lang="en-US" b="0" baseline="0" dirty="0"/>
              <a:t>Graduate students will need a broader and more in-depth knowledge of topics. This is often because the graduate student needs to assess what was done and what is known, in order to demonstrate how their work fits in to the existing scholarship. </a:t>
            </a:r>
          </a:p>
          <a:p>
            <a:pPr>
              <a:spcBef>
                <a:spcPts val="0"/>
              </a:spcBef>
            </a:pPr>
            <a:endParaRPr lang="en-US" b="0" baseline="0" dirty="0"/>
          </a:p>
          <a:p>
            <a:pPr>
              <a:spcBef>
                <a:spcPts val="0"/>
              </a:spcBef>
            </a:pPr>
            <a:r>
              <a:rPr lang="en-US" b="0" baseline="0" dirty="0"/>
              <a:t>Engaging critically with literature means Graduate student writers </a:t>
            </a:r>
            <a:r>
              <a:rPr lang="en-US" b="1" baseline="0" dirty="0"/>
              <a:t>engage</a:t>
            </a:r>
            <a:r>
              <a:rPr lang="en-US" b="0" baseline="0" dirty="0"/>
              <a:t> with</a:t>
            </a:r>
            <a:r>
              <a:rPr lang="en-US" b="1" baseline="0" dirty="0"/>
              <a:t>, </a:t>
            </a:r>
            <a:r>
              <a:rPr lang="en-CA" b="1" dirty="0">
                <a:effectLst/>
              </a:rPr>
              <a:t>evaluate</a:t>
            </a:r>
            <a:r>
              <a:rPr lang="en-CA" b="0" dirty="0">
                <a:effectLst/>
              </a:rPr>
              <a:t>,</a:t>
            </a:r>
            <a:r>
              <a:rPr lang="en-CA" b="0" baseline="0" dirty="0">
                <a:effectLst/>
              </a:rPr>
              <a:t> and </a:t>
            </a:r>
            <a:r>
              <a:rPr lang="en-US" b="1" dirty="0"/>
              <a:t>analyze</a:t>
            </a:r>
            <a:r>
              <a:rPr lang="en-US" dirty="0"/>
              <a:t> other sources.</a:t>
            </a:r>
          </a:p>
          <a:p>
            <a:pPr>
              <a:spcBef>
                <a:spcPts val="0"/>
              </a:spcBef>
            </a:pPr>
            <a:endParaRPr lang="en-US" dirty="0"/>
          </a:p>
          <a:p>
            <a:pPr>
              <a:spcBef>
                <a:spcPts val="0"/>
              </a:spcBef>
            </a:pPr>
            <a:r>
              <a:rPr lang="en-CA" dirty="0"/>
              <a:t>Undergraduate students might cite textbooks or other secondary sources, but at the Graduate level you may use these sources for orientation, but they should not be used in your work. Graduate students are expected to track down and use original, appropriate sources.</a:t>
            </a:r>
          </a:p>
          <a:p>
            <a:pPr>
              <a:spcBef>
                <a:spcPts val="0"/>
              </a:spcBef>
            </a:pPr>
            <a:endParaRPr lang="en-US" dirty="0"/>
          </a:p>
          <a:p>
            <a:pPr defTabSz="931723">
              <a:spcBef>
                <a:spcPts val="0"/>
              </a:spcBef>
              <a:defRPr/>
            </a:pPr>
            <a:r>
              <a:rPr lang="en-CA" b="1" dirty="0"/>
              <a:t>Also, sources are integrated differently at the graduate level; they are used to enhance </a:t>
            </a:r>
            <a:r>
              <a:rPr lang="en-CA" b="0" dirty="0"/>
              <a:t>the writing, </a:t>
            </a:r>
            <a:r>
              <a:rPr lang="en-CA" b="1" dirty="0"/>
              <a:t>not carry it</a:t>
            </a:r>
            <a:r>
              <a:rPr lang="en-CA" dirty="0"/>
              <a:t>. </a:t>
            </a:r>
          </a:p>
          <a:p>
            <a:pPr defTabSz="931723">
              <a:spcBef>
                <a:spcPts val="0"/>
              </a:spcBef>
              <a:defRPr/>
            </a:pPr>
            <a:r>
              <a:rPr lang="en-CA" dirty="0"/>
              <a:t>Grad students state their own ideas </a:t>
            </a:r>
            <a:r>
              <a:rPr lang="en-CA" b="1" dirty="0"/>
              <a:t>in relation to the ideas of the source.</a:t>
            </a:r>
            <a:endParaRPr lang="en-US" dirty="0"/>
          </a:p>
          <a:p>
            <a:endParaRPr lang="en-US"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8</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262327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12788"/>
            <a:ext cx="2617787" cy="1965325"/>
          </a:xfrm>
        </p:spPr>
      </p:sp>
      <p:sp>
        <p:nvSpPr>
          <p:cNvPr id="3" name="Notes Placeholder 2"/>
          <p:cNvSpPr>
            <a:spLocks noGrp="1"/>
          </p:cNvSpPr>
          <p:nvPr>
            <p:ph type="body" idx="1"/>
          </p:nvPr>
        </p:nvSpPr>
        <p:spPr/>
        <p:txBody>
          <a:bodyPr>
            <a:normAutofit/>
          </a:bodyPr>
          <a:lstStyle/>
          <a:p>
            <a:r>
              <a:rPr lang="en-CA" dirty="0"/>
              <a:t>Graduate writing has a clear organization</a:t>
            </a:r>
          </a:p>
          <a:p>
            <a:endParaRPr lang="en-CA" dirty="0"/>
          </a:p>
          <a:p>
            <a:r>
              <a:rPr lang="en-CA" dirty="0"/>
              <a:t>The purpose and plan is stated early on- this can be done through a strong thesis statement. Also, graduate writing includes strong topic sentences in each paragraph. Graduate writing may include overt statements about organization. </a:t>
            </a:r>
          </a:p>
          <a:p>
            <a:r>
              <a:rPr lang="en-CA" dirty="0"/>
              <a:t>For example, “The first half of this paper will address …” or “Chapter 3 will focus on …” or “By focusing first on X and Y, this paper aims to ….”.</a:t>
            </a:r>
          </a:p>
          <a:p>
            <a:endParaRPr lang="en-CA" dirty="0"/>
          </a:p>
          <a:p>
            <a:r>
              <a:rPr lang="en-CA" dirty="0"/>
              <a:t>Connect ideas using transition sentences or connection words to show how each paragraph relates and carries the argument forward. Connection words show how ideas connect to one another, such as “in addition” which shows the reader how to follow from the previous paragraph/ idea. The Academic Learning Centre has a tip sheet for connection words.</a:t>
            </a:r>
          </a:p>
          <a:p>
            <a:endParaRPr lang="en-CA" dirty="0"/>
          </a:p>
          <a:p>
            <a:r>
              <a:rPr lang="en-CA" dirty="0"/>
              <a:t>At the graduate level, students may be writing longer papers and may use headings to help organize their writing. Headings also help the reader distinguish between sections of content and allow them to skip ahead to the method section if that is their main interest. Once again, the focus is on the audience and how to tailor writing so it is easy to understand and navigate.</a:t>
            </a:r>
          </a:p>
          <a:p>
            <a:endParaRPr lang="en-CA" dirty="0"/>
          </a:p>
          <a:p>
            <a:r>
              <a:rPr lang="en-CA" dirty="0"/>
              <a:t>Also, continually review and keep the focus in mind when reading and writing. Some students will use a post it note of their thesis and keep it stuck to their computer screen.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Lastly, outlines are a good way to organize and channel the focus. They are often the first step in drafting a paper, but they can be used any stage of your writing. </a:t>
            </a:r>
          </a:p>
          <a:p>
            <a:endParaRPr lang="en-CA" dirty="0"/>
          </a:p>
        </p:txBody>
      </p:sp>
      <p:sp>
        <p:nvSpPr>
          <p:cNvPr id="4" name="Slide Number Placeholder 3"/>
          <p:cNvSpPr>
            <a:spLocks noGrp="1"/>
          </p:cNvSpPr>
          <p:nvPr>
            <p:ph type="sldNum" sz="quarter" idx="10"/>
          </p:nvPr>
        </p:nvSpPr>
        <p:spPr/>
        <p:txBody>
          <a:bodyPr/>
          <a:lstStyle/>
          <a:p>
            <a:fld id="{71E331BE-791A-4157-A4DC-335C34C3E77D}" type="slidenum">
              <a:rPr lang="en-CA" smtClean="0"/>
              <a:pPr/>
              <a:t>9</a:t>
            </a:fld>
            <a:endParaRPr lang="en-CA"/>
          </a:p>
        </p:txBody>
      </p:sp>
      <p:sp>
        <p:nvSpPr>
          <p:cNvPr id="5" name="Header Placeholder 4"/>
          <p:cNvSpPr>
            <a:spLocks noGrp="1"/>
          </p:cNvSpPr>
          <p:nvPr>
            <p:ph type="hdr" sz="quarter" idx="11"/>
          </p:nvPr>
        </p:nvSpPr>
        <p:spPr/>
        <p:txBody>
          <a:bodyPr/>
          <a:lstStyle/>
          <a:p>
            <a:endParaRPr lang="en-CA"/>
          </a:p>
        </p:txBody>
      </p:sp>
    </p:spTree>
    <p:extLst>
      <p:ext uri="{BB962C8B-B14F-4D97-AF65-F5344CB8AC3E}">
        <p14:creationId xmlns:p14="http://schemas.microsoft.com/office/powerpoint/2010/main" val="426164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103120"/>
            <a:ext cx="6858000" cy="868680"/>
          </a:xfrm>
          <a:prstGeom prst="rect">
            <a:avLst/>
          </a:prstGeom>
        </p:spPr>
        <p:txBody>
          <a:bodyPr anchor="b"/>
          <a:lstStyle>
            <a:lvl1pPr algn="l">
              <a:defRPr sz="6000" b="1" i="0">
                <a:solidFill>
                  <a:schemeClr val="accent1">
                    <a:lumMod val="75000"/>
                  </a:schemeClr>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1143000" y="2971800"/>
            <a:ext cx="6858000" cy="370522"/>
          </a:xfrm>
          <a:prstGeom prst="rect">
            <a:avLst/>
          </a:prstGeom>
        </p:spPr>
        <p:txBody>
          <a:bodyPr/>
          <a:lstStyle>
            <a:lvl1pPr marL="0" indent="0" algn="l">
              <a:buNone/>
              <a:defRPr sz="27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1" name="Rectangle 10">
            <a:extLst>
              <a:ext uri="{FF2B5EF4-FFF2-40B4-BE49-F238E27FC236}">
                <a16:creationId xmlns:a16="http://schemas.microsoft.com/office/drawing/2014/main" id="{B3863F7A-8B84-0B49-8533-C5FAAD6E1B9A}"/>
              </a:ext>
            </a:extLst>
          </p:cNvPr>
          <p:cNvSpPr/>
          <p:nvPr userDrawn="1"/>
        </p:nvSpPr>
        <p:spPr>
          <a:xfrm>
            <a:off x="0" y="3708400"/>
            <a:ext cx="9144000"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7F8958-4A33-8746-B591-A97D1D6E61A5}"/>
              </a:ext>
            </a:extLst>
          </p:cNvPr>
          <p:cNvPicPr>
            <a:picLocks noChangeAspect="1"/>
          </p:cNvPicPr>
          <p:nvPr userDrawn="1"/>
        </p:nvPicPr>
        <p:blipFill>
          <a:blip r:embed="rId2"/>
          <a:stretch>
            <a:fillRect/>
          </a:stretch>
        </p:blipFill>
        <p:spPr>
          <a:xfrm>
            <a:off x="0" y="3886200"/>
            <a:ext cx="3897334" cy="2958431"/>
          </a:xfrm>
          <a:prstGeom prst="rect">
            <a:avLst/>
          </a:prstGeom>
        </p:spPr>
      </p:pic>
      <p:pic>
        <p:nvPicPr>
          <p:cNvPr id="10" name="Picture 9">
            <a:extLst>
              <a:ext uri="{FF2B5EF4-FFF2-40B4-BE49-F238E27FC236}">
                <a16:creationId xmlns:a16="http://schemas.microsoft.com/office/drawing/2014/main" id="{E3BE65A2-DAAC-8849-B594-6B60F7B2F72F}"/>
              </a:ext>
            </a:extLst>
          </p:cNvPr>
          <p:cNvPicPr>
            <a:picLocks noChangeAspect="1"/>
          </p:cNvPicPr>
          <p:nvPr userDrawn="1"/>
        </p:nvPicPr>
        <p:blipFill>
          <a:blip r:embed="rId3"/>
          <a:stretch>
            <a:fillRect/>
          </a:stretch>
        </p:blipFill>
        <p:spPr>
          <a:xfrm>
            <a:off x="5941392" y="5151121"/>
            <a:ext cx="2623762" cy="1269334"/>
          </a:xfrm>
          <a:prstGeom prst="rect">
            <a:avLst/>
          </a:prstGeom>
        </p:spPr>
      </p:pic>
    </p:spTree>
    <p:extLst>
      <p:ext uri="{BB962C8B-B14F-4D97-AF65-F5344CB8AC3E}">
        <p14:creationId xmlns:p14="http://schemas.microsoft.com/office/powerpoint/2010/main" val="98964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t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1DE279-CD55-9C48-86F3-F96FC75786C8}"/>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3236D8-A51F-7C4C-AEAD-82AFD284DCEA}"/>
              </a:ext>
            </a:extLst>
          </p:cNvPr>
          <p:cNvPicPr>
            <a:picLocks noChangeAspect="1"/>
          </p:cNvPicPr>
          <p:nvPr userDrawn="1"/>
        </p:nvPicPr>
        <p:blipFill>
          <a:blip r:embed="rId2"/>
          <a:stretch>
            <a:fillRect/>
          </a:stretch>
        </p:blipFill>
        <p:spPr>
          <a:xfrm>
            <a:off x="2629232" y="2489201"/>
            <a:ext cx="3841826" cy="1858614"/>
          </a:xfrm>
          <a:prstGeom prst="rect">
            <a:avLst/>
          </a:prstGeom>
        </p:spPr>
      </p:pic>
    </p:spTree>
    <p:extLst>
      <p:ext uri="{BB962C8B-B14F-4D97-AF65-F5344CB8AC3E}">
        <p14:creationId xmlns:p14="http://schemas.microsoft.com/office/powerpoint/2010/main" val="279967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lgn="r" eaLnBrk="0" hangingPunct="0">
              <a:defRPr/>
            </a:lvl1pPr>
          </a:lstStyle>
          <a:p>
            <a:pPr>
              <a:defRPr/>
            </a:pPr>
            <a:fld id="{16B18825-8B55-48B9-99F3-C002BF01A5B5}" type="datetimeFigureOut">
              <a:rPr lang="en-CA"/>
              <a:pPr>
                <a:defRPr/>
              </a:pPr>
              <a:t>2023-05-20</a:t>
            </a:fld>
            <a:endParaRPr lang="en-CA" dirty="0"/>
          </a:p>
        </p:txBody>
      </p:sp>
    </p:spTree>
    <p:extLst>
      <p:ext uri="{BB962C8B-B14F-4D97-AF65-F5344CB8AC3E}">
        <p14:creationId xmlns:p14="http://schemas.microsoft.com/office/powerpoint/2010/main" val="773075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97795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77870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0829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5120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9786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61194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15413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44191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934721"/>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2217709"/>
            <a:ext cx="7326630" cy="209296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188721" y="1623205"/>
            <a:ext cx="7326630" cy="393700"/>
          </a:xfrm>
          <a:prstGeom prst="rect">
            <a:avLst/>
          </a:prstGeo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239653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17326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2977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84931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3E57EE7-FF1E-4086-8D58-1BF5371A4CA6}" type="datetimeFigureOut">
              <a:rPr lang="en-CA">
                <a:solidFill>
                  <a:prstClr val="black">
                    <a:tint val="75000"/>
                  </a:prstClr>
                </a:solidFill>
              </a:rPr>
              <a:pPr/>
              <a:t>2023-05-20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2290E68-307A-4BEA-B1BC-DAC4EDEEDAC9}" type="slidenum">
              <a:rPr lang="en-CA">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6964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883920"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883920"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AF6BA23E-2382-EA44-BDCF-0B05B6A7C1A9}"/>
              </a:ext>
            </a:extLst>
          </p:cNvPr>
          <p:cNvPicPr>
            <a:picLocks noChangeAspect="1"/>
          </p:cNvPicPr>
          <p:nvPr userDrawn="1"/>
        </p:nvPicPr>
        <p:blipFill>
          <a:blip r:embed="rId2"/>
          <a:stretch>
            <a:fillRect/>
          </a:stretch>
        </p:blipFill>
        <p:spPr>
          <a:xfrm>
            <a:off x="883920" y="1768901"/>
            <a:ext cx="2246963" cy="971660"/>
          </a:xfrm>
          <a:prstGeom prst="rect">
            <a:avLst/>
          </a:prstGeom>
        </p:spPr>
      </p:pic>
      <p:sp>
        <p:nvSpPr>
          <p:cNvPr id="9" name="Text Placeholder 9">
            <a:extLst>
              <a:ext uri="{FF2B5EF4-FFF2-40B4-BE49-F238E27FC236}">
                <a16:creationId xmlns:a16="http://schemas.microsoft.com/office/drawing/2014/main" id="{9A36FC98-F238-C545-8AFA-19614DB5AC46}"/>
              </a:ext>
            </a:extLst>
          </p:cNvPr>
          <p:cNvSpPr>
            <a:spLocks noGrp="1"/>
          </p:cNvSpPr>
          <p:nvPr>
            <p:ph type="body" sz="quarter" idx="11" hasCustomPrompt="1"/>
          </p:nvPr>
        </p:nvSpPr>
        <p:spPr>
          <a:xfrm>
            <a:off x="3458678"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0" name="Content Placeholder 2">
            <a:extLst>
              <a:ext uri="{FF2B5EF4-FFF2-40B4-BE49-F238E27FC236}">
                <a16:creationId xmlns:a16="http://schemas.microsoft.com/office/drawing/2014/main" id="{1B63C603-D332-E743-AFC9-3484D2B5654A}"/>
              </a:ext>
            </a:extLst>
          </p:cNvPr>
          <p:cNvSpPr>
            <a:spLocks noGrp="1"/>
          </p:cNvSpPr>
          <p:nvPr>
            <p:ph idx="12"/>
          </p:nvPr>
        </p:nvSpPr>
        <p:spPr>
          <a:xfrm>
            <a:off x="3458678"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3" name="Text Placeholder 9">
            <a:extLst>
              <a:ext uri="{FF2B5EF4-FFF2-40B4-BE49-F238E27FC236}">
                <a16:creationId xmlns:a16="http://schemas.microsoft.com/office/drawing/2014/main" id="{530D1194-DFBC-EF42-83F6-3323A16BE211}"/>
              </a:ext>
            </a:extLst>
          </p:cNvPr>
          <p:cNvSpPr>
            <a:spLocks noGrp="1"/>
          </p:cNvSpPr>
          <p:nvPr>
            <p:ph type="body" sz="quarter" idx="13" hasCustomPrompt="1"/>
          </p:nvPr>
        </p:nvSpPr>
        <p:spPr>
          <a:xfrm>
            <a:off x="6055362"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4" name="Content Placeholder 2">
            <a:extLst>
              <a:ext uri="{FF2B5EF4-FFF2-40B4-BE49-F238E27FC236}">
                <a16:creationId xmlns:a16="http://schemas.microsoft.com/office/drawing/2014/main" id="{F1E83626-5CEB-3449-8EF9-348D3F8E016C}"/>
              </a:ext>
            </a:extLst>
          </p:cNvPr>
          <p:cNvSpPr>
            <a:spLocks noGrp="1"/>
          </p:cNvSpPr>
          <p:nvPr>
            <p:ph idx="14"/>
          </p:nvPr>
        </p:nvSpPr>
        <p:spPr>
          <a:xfrm>
            <a:off x="6055362"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883920" y="95552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17" name="Picture 16">
            <a:extLst>
              <a:ext uri="{FF2B5EF4-FFF2-40B4-BE49-F238E27FC236}">
                <a16:creationId xmlns:a16="http://schemas.microsoft.com/office/drawing/2014/main" id="{4F200F88-9BD6-604E-885A-C5650C619292}"/>
              </a:ext>
            </a:extLst>
          </p:cNvPr>
          <p:cNvPicPr>
            <a:picLocks noChangeAspect="1"/>
          </p:cNvPicPr>
          <p:nvPr userDrawn="1"/>
        </p:nvPicPr>
        <p:blipFill>
          <a:blip r:embed="rId3"/>
          <a:stretch>
            <a:fillRect/>
          </a:stretch>
        </p:blipFill>
        <p:spPr>
          <a:xfrm>
            <a:off x="3458678" y="1768901"/>
            <a:ext cx="2246963" cy="971660"/>
          </a:xfrm>
          <a:prstGeom prst="rect">
            <a:avLst/>
          </a:prstGeom>
        </p:spPr>
      </p:pic>
      <p:pic>
        <p:nvPicPr>
          <p:cNvPr id="18" name="Picture 17">
            <a:extLst>
              <a:ext uri="{FF2B5EF4-FFF2-40B4-BE49-F238E27FC236}">
                <a16:creationId xmlns:a16="http://schemas.microsoft.com/office/drawing/2014/main" id="{42ACB658-2356-6448-BC9D-C601697CC130}"/>
              </a:ext>
            </a:extLst>
          </p:cNvPr>
          <p:cNvPicPr>
            <a:picLocks noChangeAspect="1"/>
          </p:cNvPicPr>
          <p:nvPr userDrawn="1"/>
        </p:nvPicPr>
        <p:blipFill>
          <a:blip r:embed="rId4"/>
          <a:stretch>
            <a:fillRect/>
          </a:stretch>
        </p:blipFill>
        <p:spPr>
          <a:xfrm>
            <a:off x="6055362" y="1768901"/>
            <a:ext cx="2246963" cy="971660"/>
          </a:xfrm>
          <a:prstGeom prst="rect">
            <a:avLst/>
          </a:prstGeom>
        </p:spPr>
      </p:pic>
    </p:spTree>
    <p:extLst>
      <p:ext uri="{BB962C8B-B14F-4D97-AF65-F5344CB8AC3E}">
        <p14:creationId xmlns:p14="http://schemas.microsoft.com/office/powerpoint/2010/main" val="159719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239520" y="17324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1239520" y="228882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4878070" y="1745402"/>
            <a:ext cx="3332480" cy="2772551"/>
          </a:xfrm>
          <a:prstGeom prst="rect">
            <a:avLst/>
          </a:prstGeom>
        </p:spPr>
      </p:pic>
    </p:spTree>
    <p:extLst>
      <p:ext uri="{BB962C8B-B14F-4D97-AF65-F5344CB8AC3E}">
        <p14:creationId xmlns:p14="http://schemas.microsoft.com/office/powerpoint/2010/main" val="287895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1239520" y="1725082"/>
            <a:ext cx="3332480" cy="2772551"/>
          </a:xfrm>
          <a:prstGeom prst="rect">
            <a:avLst/>
          </a:prstGeom>
        </p:spPr>
      </p:pic>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902835" y="1725082"/>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4902835" y="226850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Tree>
    <p:extLst>
      <p:ext uri="{BB962C8B-B14F-4D97-AF65-F5344CB8AC3E}">
        <p14:creationId xmlns:p14="http://schemas.microsoft.com/office/powerpoint/2010/main" val="165754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8EA36-B807-E748-8440-B81EDE6B69E9}"/>
              </a:ext>
            </a:extLst>
          </p:cNvPr>
          <p:cNvPicPr>
            <a:picLocks noChangeAspect="1"/>
          </p:cNvPicPr>
          <p:nvPr userDrawn="1"/>
        </p:nvPicPr>
        <p:blipFill>
          <a:blip r:embed="rId2"/>
          <a:stretch>
            <a:fillRect/>
          </a:stretch>
        </p:blipFill>
        <p:spPr>
          <a:xfrm>
            <a:off x="0" y="0"/>
            <a:ext cx="9144000" cy="5913120"/>
          </a:xfrm>
          <a:prstGeom prst="rect">
            <a:avLst/>
          </a:prstGeom>
        </p:spPr>
      </p:pic>
    </p:spTree>
    <p:extLst>
      <p:ext uri="{BB962C8B-B14F-4D97-AF65-F5344CB8AC3E}">
        <p14:creationId xmlns:p14="http://schemas.microsoft.com/office/powerpoint/2010/main" val="128273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47040" y="1950720"/>
            <a:ext cx="2001520" cy="26924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pic>
        <p:nvPicPr>
          <p:cNvPr id="2" name="Picture 1">
            <a:extLst>
              <a:ext uri="{FF2B5EF4-FFF2-40B4-BE49-F238E27FC236}">
                <a16:creationId xmlns:a16="http://schemas.microsoft.com/office/drawing/2014/main" id="{6386EA77-4CA0-7340-B908-29F448030B24}"/>
              </a:ext>
            </a:extLst>
          </p:cNvPr>
          <p:cNvPicPr>
            <a:picLocks noChangeAspect="1"/>
          </p:cNvPicPr>
          <p:nvPr userDrawn="1"/>
        </p:nvPicPr>
        <p:blipFill>
          <a:blip r:embed="rId2"/>
          <a:stretch>
            <a:fillRect/>
          </a:stretch>
        </p:blipFill>
        <p:spPr>
          <a:xfrm>
            <a:off x="2867097" y="0"/>
            <a:ext cx="6276903" cy="5902960"/>
          </a:xfrm>
          <a:prstGeom prst="rect">
            <a:avLst/>
          </a:prstGeom>
        </p:spPr>
      </p:pic>
    </p:spTree>
    <p:extLst>
      <p:ext uri="{BB962C8B-B14F-4D97-AF65-F5344CB8AC3E}">
        <p14:creationId xmlns:p14="http://schemas.microsoft.com/office/powerpoint/2010/main" val="403640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934721"/>
            <a:ext cx="441960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2217709"/>
            <a:ext cx="4419600" cy="209296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188721" y="1623205"/>
            <a:ext cx="4419599" cy="393700"/>
          </a:xfrm>
          <a:prstGeom prst="rect">
            <a:avLst/>
          </a:prstGeo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Subhead</a:t>
            </a:r>
          </a:p>
        </p:txBody>
      </p:sp>
      <p:pic>
        <p:nvPicPr>
          <p:cNvPr id="6" name="Picture 5">
            <a:extLst>
              <a:ext uri="{FF2B5EF4-FFF2-40B4-BE49-F238E27FC236}">
                <a16:creationId xmlns:a16="http://schemas.microsoft.com/office/drawing/2014/main" id="{095D1D19-CB81-D046-A637-C9E55695B57C}"/>
              </a:ext>
            </a:extLst>
          </p:cNvPr>
          <p:cNvPicPr>
            <a:picLocks noChangeAspect="1"/>
          </p:cNvPicPr>
          <p:nvPr userDrawn="1"/>
        </p:nvPicPr>
        <p:blipFill>
          <a:blip r:embed="rId2"/>
          <a:stretch>
            <a:fillRect/>
          </a:stretch>
        </p:blipFill>
        <p:spPr>
          <a:xfrm>
            <a:off x="6343650" y="0"/>
            <a:ext cx="2800350" cy="5902960"/>
          </a:xfrm>
          <a:prstGeom prst="rect">
            <a:avLst/>
          </a:prstGeom>
        </p:spPr>
      </p:pic>
    </p:spTree>
    <p:extLst>
      <p:ext uri="{BB962C8B-B14F-4D97-AF65-F5344CB8AC3E}">
        <p14:creationId xmlns:p14="http://schemas.microsoft.com/office/powerpoint/2010/main" val="358127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6D75CC-D4C3-C443-89F2-D52F365147D1}"/>
              </a:ext>
            </a:extLst>
          </p:cNvPr>
          <p:cNvSpPr>
            <a:spLocks noGrp="1"/>
          </p:cNvSpPr>
          <p:nvPr>
            <p:ph type="title" hasCustomPrompt="1"/>
          </p:nvPr>
        </p:nvSpPr>
        <p:spPr>
          <a:xfrm>
            <a:off x="4368800" y="840741"/>
            <a:ext cx="318008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4" name="Text Placeholder 9">
            <a:extLst>
              <a:ext uri="{FF2B5EF4-FFF2-40B4-BE49-F238E27FC236}">
                <a16:creationId xmlns:a16="http://schemas.microsoft.com/office/drawing/2014/main" id="{F3E9C5EE-4D38-8B44-B138-C60A2170429B}"/>
              </a:ext>
            </a:extLst>
          </p:cNvPr>
          <p:cNvSpPr>
            <a:spLocks noGrp="1"/>
          </p:cNvSpPr>
          <p:nvPr>
            <p:ph type="body" sz="quarter" idx="10" hasCustomPrompt="1"/>
          </p:nvPr>
        </p:nvSpPr>
        <p:spPr>
          <a:xfrm>
            <a:off x="680721" y="1775462"/>
            <a:ext cx="2245359" cy="1841497"/>
          </a:xfrm>
          <a:prstGeom prst="rect">
            <a:avLst/>
          </a:prstGeom>
        </p:spPr>
        <p:txBody>
          <a:bodyPr/>
          <a:lstStyle>
            <a:lvl1pPr marL="0" indent="0">
              <a:buNone/>
              <a:defRPr sz="2000" b="1" i="0">
                <a:latin typeface="Arial" panose="020B0604020202020204" pitchFamily="34" charset="0"/>
                <a:cs typeface="Arial" panose="020B0604020202020204" pitchFamily="34" charset="0"/>
              </a:defRPr>
            </a:lvl1pPr>
          </a:lstStyle>
          <a:p>
            <a:pPr lvl="0"/>
            <a:r>
              <a:rPr lang="en-US" dirty="0"/>
              <a:t>Subhead</a:t>
            </a:r>
          </a:p>
        </p:txBody>
      </p:sp>
      <p:sp>
        <p:nvSpPr>
          <p:cNvPr id="7" name="Content Placeholder 2">
            <a:extLst>
              <a:ext uri="{FF2B5EF4-FFF2-40B4-BE49-F238E27FC236}">
                <a16:creationId xmlns:a16="http://schemas.microsoft.com/office/drawing/2014/main" id="{6A80555D-A1E5-924C-9BE2-897D296D7630}"/>
              </a:ext>
            </a:extLst>
          </p:cNvPr>
          <p:cNvSpPr>
            <a:spLocks noGrp="1"/>
          </p:cNvSpPr>
          <p:nvPr>
            <p:ph idx="1"/>
          </p:nvPr>
        </p:nvSpPr>
        <p:spPr>
          <a:xfrm>
            <a:off x="680721" y="4545291"/>
            <a:ext cx="2001519" cy="615989"/>
          </a:xfrm>
          <a:prstGeom prst="rect">
            <a:avLst/>
          </a:prstGeom>
        </p:spPr>
        <p:txBody>
          <a:bodyPr/>
          <a:lstStyle>
            <a:lvl1pPr>
              <a:defRPr sz="1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hart Placeholder 8">
            <a:extLst>
              <a:ext uri="{FF2B5EF4-FFF2-40B4-BE49-F238E27FC236}">
                <a16:creationId xmlns:a16="http://schemas.microsoft.com/office/drawing/2014/main" id="{FD5A86B8-B853-0B4D-9C85-A81D900FB18E}"/>
              </a:ext>
            </a:extLst>
          </p:cNvPr>
          <p:cNvSpPr>
            <a:spLocks noGrp="1"/>
          </p:cNvSpPr>
          <p:nvPr>
            <p:ph type="chart" sz="quarter" idx="11"/>
          </p:nvPr>
        </p:nvSpPr>
        <p:spPr>
          <a:xfrm>
            <a:off x="3586163" y="1514475"/>
            <a:ext cx="4999037" cy="3878263"/>
          </a:xfrm>
          <a:prstGeom prst="rect">
            <a:avLst/>
          </a:prstGeom>
        </p:spPr>
        <p:txBody>
          <a:bodyPr/>
          <a:lstStyle>
            <a:lvl1pPr>
              <a:defRPr b="1" i="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35924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6B46A5-0023-5543-8FCC-5D0E21599EEF}"/>
              </a:ext>
            </a:extLst>
          </p:cNvPr>
          <p:cNvPicPr>
            <a:picLocks noChangeAspect="1"/>
          </p:cNvPicPr>
          <p:nvPr userDrawn="1"/>
        </p:nvPicPr>
        <p:blipFill>
          <a:blip r:embed="rId14"/>
          <a:stretch>
            <a:fillRect/>
          </a:stretch>
        </p:blipFill>
        <p:spPr>
          <a:xfrm>
            <a:off x="0" y="5897943"/>
            <a:ext cx="9144000" cy="71438"/>
          </a:xfrm>
          <a:prstGeom prst="rect">
            <a:avLst/>
          </a:prstGeom>
        </p:spPr>
      </p:pic>
      <p:pic>
        <p:nvPicPr>
          <p:cNvPr id="9" name="Picture 8">
            <a:extLst>
              <a:ext uri="{FF2B5EF4-FFF2-40B4-BE49-F238E27FC236}">
                <a16:creationId xmlns:a16="http://schemas.microsoft.com/office/drawing/2014/main" id="{67172BFD-EA79-AB40-ABD1-6554221356AB}"/>
              </a:ext>
            </a:extLst>
          </p:cNvPr>
          <p:cNvPicPr>
            <a:picLocks noChangeAspect="1"/>
          </p:cNvPicPr>
          <p:nvPr userDrawn="1"/>
        </p:nvPicPr>
        <p:blipFill>
          <a:blip r:embed="rId15"/>
          <a:stretch>
            <a:fillRect/>
          </a:stretch>
        </p:blipFill>
        <p:spPr>
          <a:xfrm>
            <a:off x="7414592" y="6060697"/>
            <a:ext cx="1415667" cy="684877"/>
          </a:xfrm>
          <a:prstGeom prst="rect">
            <a:avLst/>
          </a:prstGeom>
        </p:spPr>
      </p:pic>
    </p:spTree>
    <p:extLst>
      <p:ext uri="{BB962C8B-B14F-4D97-AF65-F5344CB8AC3E}">
        <p14:creationId xmlns:p14="http://schemas.microsoft.com/office/powerpoint/2010/main" val="3890037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3E57EE7-FF1E-4086-8D58-1BF5371A4CA6}" type="datetimeFigureOut">
              <a:rPr lang="en-CA">
                <a:solidFill>
                  <a:prstClr val="black">
                    <a:tint val="75000"/>
                  </a:prstClr>
                </a:solidFill>
                <a:latin typeface="Calibri"/>
              </a:rPr>
              <a:pPr fontAlgn="auto">
                <a:spcBef>
                  <a:spcPts val="0"/>
                </a:spcBef>
                <a:spcAft>
                  <a:spcPts val="0"/>
                </a:spcAft>
              </a:pPr>
              <a:t>2023-05-20</a:t>
            </a:fld>
            <a:endParaRPr lang="en-CA">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C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2290E68-307A-4BEA-B1BC-DAC4EDEEDAC9}" type="slidenum">
              <a:rPr lang="en-CA">
                <a:solidFill>
                  <a:prstClr val="black">
                    <a:tint val="75000"/>
                  </a:prstClr>
                </a:solidFill>
                <a:latin typeface="Calibri"/>
              </a:rPr>
              <a:pPr fontAlgn="auto">
                <a:spcBef>
                  <a:spcPts val="0"/>
                </a:spcBef>
                <a:spcAft>
                  <a:spcPts val="0"/>
                </a:spcAft>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2313307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notesSlide" Target="../notesSlides/notesSlide16.xml"/><Relationship Id="rId4"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hyperlink" Target="https://libguides.lib.umanitoba.ca/c.php?g=708446&amp;p=5053558"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hyperlink" Target="https://libguides.lib.umanitoba.ca/c.php?g=708446&amp;p=5053558"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indigenoustourism.ca/wp-content/uploads/2020/01/19-12-Style-Guide-Media-Version-v8-1.pdf" TargetMode="External"/><Relationship Id="rId5" Type="http://schemas.openxmlformats.org/officeDocument/2006/relationships/hyperlink" Target="https://writing.utoronto.ca/books/style-language-use-grammar/"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20.xml"/><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6.xml"/><Relationship Id="rId4"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01B1-947B-F649-BFE3-783BFB11EA52}"/>
              </a:ext>
            </a:extLst>
          </p:cNvPr>
          <p:cNvSpPr>
            <a:spLocks noGrp="1"/>
          </p:cNvSpPr>
          <p:nvPr>
            <p:ph type="ctrTitle"/>
          </p:nvPr>
        </p:nvSpPr>
        <p:spPr>
          <a:xfrm>
            <a:off x="1143000" y="914400"/>
            <a:ext cx="6858000" cy="1747157"/>
          </a:xfrm>
        </p:spPr>
        <p:txBody>
          <a:bodyPr/>
          <a:lstStyle/>
          <a:p>
            <a:r>
              <a:rPr lang="en-US" dirty="0"/>
              <a:t>Writing at the Graduate Level</a:t>
            </a:r>
          </a:p>
        </p:txBody>
      </p:sp>
      <p:sp>
        <p:nvSpPr>
          <p:cNvPr id="6" name="Subtitle 2">
            <a:extLst>
              <a:ext uri="{FF2B5EF4-FFF2-40B4-BE49-F238E27FC236}">
                <a16:creationId xmlns:a16="http://schemas.microsoft.com/office/drawing/2014/main" id="{E20C6388-A794-4655-9424-BA39E8589951}"/>
              </a:ext>
            </a:extLst>
          </p:cNvPr>
          <p:cNvSpPr txBox="1">
            <a:spLocks/>
          </p:cNvSpPr>
          <p:nvPr/>
        </p:nvSpPr>
        <p:spPr>
          <a:xfrm>
            <a:off x="1143000" y="2620736"/>
            <a:ext cx="6858000" cy="18777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7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Academic  Learning Centre</a:t>
            </a:r>
          </a:p>
          <a:p>
            <a:endParaRPr lang="en-US" sz="2400" dirty="0"/>
          </a:p>
        </p:txBody>
      </p:sp>
      <p:pic>
        <p:nvPicPr>
          <p:cNvPr id="7" name="Audio 6">
            <a:hlinkClick r:id="" action="ppaction://media"/>
            <a:extLst>
              <a:ext uri="{FF2B5EF4-FFF2-40B4-BE49-F238E27FC236}">
                <a16:creationId xmlns:a16="http://schemas.microsoft.com/office/drawing/2014/main" id="{B736CB6E-64B9-2C39-EF79-9A526669A5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50394557"/>
      </p:ext>
    </p:extLst>
  </p:cSld>
  <p:clrMapOvr>
    <a:masterClrMapping/>
  </p:clrMapOvr>
  <mc:AlternateContent xmlns:mc="http://schemas.openxmlformats.org/markup-compatibility/2006">
    <mc:Choice xmlns:p14="http://schemas.microsoft.com/office/powerpoint/2010/main" Requires="p14">
      <p:transition spd="slow" p14:dur="2000" advTm="33960"/>
    </mc:Choice>
    <mc:Fallback>
      <p:transition spd="slow" advTm="3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3346" y="175388"/>
            <a:ext cx="7772400" cy="715963"/>
          </a:xfrm>
        </p:spPr>
        <p:txBody>
          <a:bodyPr>
            <a:normAutofit/>
          </a:bodyPr>
          <a:lstStyle/>
          <a:p>
            <a:pPr algn="l"/>
            <a:r>
              <a:rPr lang="en-US" sz="3600" b="1" dirty="0">
                <a:solidFill>
                  <a:schemeClr val="accent1">
                    <a:lumMod val="75000"/>
                  </a:schemeClr>
                </a:solidFill>
                <a:latin typeface="Arial" panose="020B0604020202020204" pitchFamily="34" charset="0"/>
                <a:cs typeface="Arial" panose="020B0604020202020204" pitchFamily="34" charset="0"/>
              </a:rPr>
              <a:t>Clear Organization</a:t>
            </a:r>
            <a:endParaRPr lang="en-CA" sz="3600" b="1"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393346" y="952651"/>
            <a:ext cx="8358768" cy="5630712"/>
          </a:xfrm>
        </p:spPr>
        <p:txBody>
          <a:bodyPr>
            <a:normAutofit fontScale="25000" lnSpcReduction="20000"/>
          </a:bodyPr>
          <a:lstStyle/>
          <a:p>
            <a:pPr marL="342900" lvl="0" indent="-342900">
              <a:spcAft>
                <a:spcPts val="0"/>
              </a:spcAft>
              <a:buFont typeface="+mj-lt"/>
              <a:buAutoNum type="arabicPeriod"/>
            </a:pPr>
            <a:r>
              <a:rPr lang="en-CA" sz="9600" b="1" dirty="0">
                <a:latin typeface="Arial" panose="020B0604020202020204" pitchFamily="34" charset="0"/>
                <a:ea typeface="Calibri"/>
                <a:cs typeface="Arial" panose="020B0604020202020204" pitchFamily="34" charset="0"/>
              </a:rPr>
              <a:t>Introduction</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The specific topic and background (literature)</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Justification and organizational points</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Objectives of the study</a:t>
            </a:r>
          </a:p>
          <a:p>
            <a:pPr marL="342900" lvl="0" indent="-342900">
              <a:spcAft>
                <a:spcPts val="0"/>
              </a:spcAft>
              <a:buFont typeface="+mj-lt"/>
              <a:buAutoNum type="arabicPeriod"/>
            </a:pPr>
            <a:r>
              <a:rPr lang="en-CA" sz="9600" b="1" dirty="0">
                <a:latin typeface="Arial" panose="020B0604020202020204" pitchFamily="34" charset="0"/>
                <a:ea typeface="Calibri"/>
                <a:cs typeface="Arial" panose="020B0604020202020204" pitchFamily="34" charset="0"/>
              </a:rPr>
              <a:t>Materials and Methods</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Materials and location of the experiment</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Procedures and processes</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Data collection and analysis</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Statistical evaluations</a:t>
            </a:r>
          </a:p>
          <a:p>
            <a:pPr marL="342900" lvl="0" indent="-342900">
              <a:spcAft>
                <a:spcPts val="0"/>
              </a:spcAft>
              <a:buFont typeface="+mj-lt"/>
              <a:buAutoNum type="arabicPeriod"/>
            </a:pPr>
            <a:r>
              <a:rPr lang="en-CA" sz="9600" b="1" dirty="0">
                <a:latin typeface="Arial" panose="020B0604020202020204" pitchFamily="34" charset="0"/>
                <a:ea typeface="Calibri"/>
                <a:cs typeface="Arial" panose="020B0604020202020204" pitchFamily="34" charset="0"/>
              </a:rPr>
              <a:t>Results and Discussion</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Synopsis of results</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Presentation of data (tables, figures, and supporting text)</a:t>
            </a:r>
          </a:p>
          <a:p>
            <a:pPr marL="742950" lvl="1" indent="-285750">
              <a:spcAft>
                <a:spcPts val="0"/>
              </a:spcAft>
              <a:buFont typeface="+mj-lt"/>
              <a:buAutoNum type="alphaLcPeriod"/>
            </a:pPr>
            <a:r>
              <a:rPr lang="en-CA" sz="9600" dirty="0">
                <a:latin typeface="Arial" panose="020B0604020202020204" pitchFamily="34" charset="0"/>
                <a:ea typeface="Calibri"/>
                <a:cs typeface="Arial" panose="020B0604020202020204" pitchFamily="34" charset="0"/>
              </a:rPr>
              <a:t>Discussion of significance, application, and relationship to other studies</a:t>
            </a:r>
          </a:p>
          <a:p>
            <a:pPr marL="342900" lvl="0" indent="-342900">
              <a:spcAft>
                <a:spcPts val="1000"/>
              </a:spcAft>
              <a:buFont typeface="+mj-lt"/>
              <a:buAutoNum type="arabicPeriod"/>
            </a:pPr>
            <a:r>
              <a:rPr lang="en-CA" sz="9600" b="1" dirty="0">
                <a:latin typeface="Arial" panose="020B0604020202020204" pitchFamily="34" charset="0"/>
                <a:ea typeface="Calibri"/>
                <a:cs typeface="Arial" panose="020B0604020202020204" pitchFamily="34" charset="0"/>
              </a:rPr>
              <a:t>Conclusions</a:t>
            </a:r>
          </a:p>
          <a:p>
            <a:pPr marL="571500" indent="-571500">
              <a:buAutoNum type="romanUcPeriod"/>
            </a:pPr>
            <a:endParaRPr lang="en-CA" dirty="0"/>
          </a:p>
        </p:txBody>
      </p:sp>
      <p:sp>
        <p:nvSpPr>
          <p:cNvPr id="4" name="TextBox 3">
            <a:extLst>
              <a:ext uri="{FF2B5EF4-FFF2-40B4-BE49-F238E27FC236}">
                <a16:creationId xmlns:a16="http://schemas.microsoft.com/office/drawing/2014/main" id="{0C5C664B-BD17-CAF9-EC80-D152875105C4}"/>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6" name="Audio 5">
            <a:hlinkClick r:id="" action="ppaction://media"/>
            <a:extLst>
              <a:ext uri="{FF2B5EF4-FFF2-40B4-BE49-F238E27FC236}">
                <a16:creationId xmlns:a16="http://schemas.microsoft.com/office/drawing/2014/main" id="{767FB21C-7F5F-5EF8-75B1-F930998EE9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01691156"/>
      </p:ext>
    </p:extLst>
  </p:cSld>
  <p:clrMapOvr>
    <a:masterClrMapping/>
  </p:clrMapOvr>
  <mc:AlternateContent xmlns:mc="http://schemas.openxmlformats.org/markup-compatibility/2006">
    <mc:Choice xmlns:p14="http://schemas.microsoft.com/office/powerpoint/2010/main" Requires="p14">
      <p:transition spd="slow" p14:dur="2000" advTm="28096"/>
    </mc:Choice>
    <mc:Fallback>
      <p:transition spd="slow" advTm="2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907" y="690881"/>
            <a:ext cx="7326630" cy="487680"/>
          </a:xfrm>
        </p:spPr>
        <p:txBody>
          <a:bodyPr>
            <a:noAutofit/>
          </a:bodyPr>
          <a:lstStyle/>
          <a:p>
            <a:r>
              <a:rPr lang="en-US" b="1" dirty="0"/>
              <a:t>Writing Style</a:t>
            </a:r>
            <a:endParaRPr lang="en-CA" b="1" dirty="0"/>
          </a:p>
        </p:txBody>
      </p:sp>
      <p:sp>
        <p:nvSpPr>
          <p:cNvPr id="3" name="Content Placeholder 2"/>
          <p:cNvSpPr>
            <a:spLocks noGrp="1"/>
          </p:cNvSpPr>
          <p:nvPr>
            <p:ph idx="1"/>
          </p:nvPr>
        </p:nvSpPr>
        <p:spPr>
          <a:xfrm>
            <a:off x="631907" y="1418030"/>
            <a:ext cx="7326630" cy="4021939"/>
          </a:xfrm>
        </p:spPr>
        <p:txBody>
          <a:bodyPr>
            <a:noAutofit/>
          </a:bodyPr>
          <a:lstStyle/>
          <a:p>
            <a:pPr marL="0" indent="0">
              <a:lnSpc>
                <a:spcPct val="150000"/>
              </a:lnSpc>
              <a:buNone/>
            </a:pPr>
            <a:r>
              <a:rPr lang="en-US" sz="2800" dirty="0"/>
              <a:t>Concise writing:</a:t>
            </a:r>
          </a:p>
          <a:p>
            <a:pPr lvl="1">
              <a:lnSpc>
                <a:spcPct val="150000"/>
              </a:lnSpc>
            </a:pPr>
            <a:r>
              <a:rPr lang="en-US" sz="2500" dirty="0"/>
              <a:t>Be direct </a:t>
            </a:r>
          </a:p>
          <a:p>
            <a:pPr lvl="1">
              <a:lnSpc>
                <a:spcPct val="150000"/>
              </a:lnSpc>
            </a:pPr>
            <a:r>
              <a:rPr lang="en-US" sz="2500" dirty="0"/>
              <a:t>Eliminate wordiness</a:t>
            </a:r>
          </a:p>
          <a:p>
            <a:pPr marL="0" indent="0">
              <a:lnSpc>
                <a:spcPct val="150000"/>
              </a:lnSpc>
              <a:buNone/>
            </a:pPr>
            <a:r>
              <a:rPr lang="en-US" sz="2800" dirty="0"/>
              <a:t>Clarity:</a:t>
            </a:r>
          </a:p>
          <a:p>
            <a:pPr lvl="1">
              <a:lnSpc>
                <a:spcPct val="150000"/>
              </a:lnSpc>
            </a:pPr>
            <a:r>
              <a:rPr lang="en-US" sz="2500" dirty="0"/>
              <a:t>Correct usage</a:t>
            </a:r>
          </a:p>
          <a:p>
            <a:pPr lvl="1">
              <a:lnSpc>
                <a:spcPct val="150000"/>
              </a:lnSpc>
            </a:pPr>
            <a:r>
              <a:rPr lang="en-US" sz="2500" dirty="0"/>
              <a:t>Consistency </a:t>
            </a:r>
          </a:p>
          <a:p>
            <a:pPr>
              <a:lnSpc>
                <a:spcPct val="150000"/>
              </a:lnSpc>
            </a:pPr>
            <a:endParaRPr lang="en-US" sz="2800" dirty="0"/>
          </a:p>
          <a:p>
            <a:pPr>
              <a:lnSpc>
                <a:spcPct val="150000"/>
              </a:lnSpc>
            </a:pPr>
            <a:endParaRPr lang="en-US" sz="2800" dirty="0"/>
          </a:p>
          <a:p>
            <a:pPr>
              <a:lnSpc>
                <a:spcPct val="150000"/>
              </a:lnSpc>
            </a:pPr>
            <a:endParaRPr lang="en-US" sz="2800" dirty="0"/>
          </a:p>
        </p:txBody>
      </p:sp>
      <p:sp>
        <p:nvSpPr>
          <p:cNvPr id="4" name="TextBox 3">
            <a:extLst>
              <a:ext uri="{FF2B5EF4-FFF2-40B4-BE49-F238E27FC236}">
                <a16:creationId xmlns:a16="http://schemas.microsoft.com/office/drawing/2014/main" id="{02A8C7AF-B9B6-B7D1-93AB-BD298CFA68CA}"/>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8" name="Audio 7">
            <a:hlinkClick r:id="" action="ppaction://media"/>
            <a:extLst>
              <a:ext uri="{FF2B5EF4-FFF2-40B4-BE49-F238E27FC236}">
                <a16:creationId xmlns:a16="http://schemas.microsoft.com/office/drawing/2014/main" id="{9E97A9C1-5106-275B-AF0D-34589B016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7152528"/>
      </p:ext>
    </p:extLst>
  </p:cSld>
  <p:clrMapOvr>
    <a:masterClrMapping/>
  </p:clrMapOvr>
  <mc:AlternateContent xmlns:mc="http://schemas.openxmlformats.org/markup-compatibility/2006">
    <mc:Choice xmlns:p14="http://schemas.microsoft.com/office/powerpoint/2010/main" Requires="p14">
      <p:transition spd="slow" p14:dur="2000" advTm="14193"/>
    </mc:Choice>
    <mc:Fallback>
      <p:transition spd="slow" advTm="14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938790875"/>
              </p:ext>
            </p:extLst>
          </p:nvPr>
        </p:nvGraphicFramePr>
        <p:xfrm>
          <a:off x="0" y="17463"/>
          <a:ext cx="9144000" cy="631880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777213014"/>
                    </a:ext>
                  </a:extLst>
                </a:gridCol>
                <a:gridCol w="4572000">
                  <a:extLst>
                    <a:ext uri="{9D8B030D-6E8A-4147-A177-3AD203B41FA5}">
                      <a16:colId xmlns:a16="http://schemas.microsoft.com/office/drawing/2014/main" val="785982351"/>
                    </a:ext>
                  </a:extLst>
                </a:gridCol>
              </a:tblGrid>
              <a:tr h="680908">
                <a:tc>
                  <a:txBody>
                    <a:bodyPr/>
                    <a:lstStyle/>
                    <a:p>
                      <a:r>
                        <a:rPr lang="en-CA" sz="3200" b="1" dirty="0">
                          <a:latin typeface="Arial" panose="020B0604020202020204" pitchFamily="34" charset="0"/>
                          <a:cs typeface="Arial" panose="020B0604020202020204" pitchFamily="34" charset="0"/>
                        </a:rPr>
                        <a:t>  Wordy</a:t>
                      </a:r>
                    </a:p>
                  </a:txBody>
                  <a:tcPr/>
                </a:tc>
                <a:tc>
                  <a:txBody>
                    <a:bodyPr/>
                    <a:lstStyle/>
                    <a:p>
                      <a:r>
                        <a:rPr lang="en-CA" sz="3200" b="1" dirty="0">
                          <a:latin typeface="Arial" panose="020B0604020202020204" pitchFamily="34" charset="0"/>
                          <a:cs typeface="Arial" panose="020B0604020202020204" pitchFamily="34" charset="0"/>
                        </a:rPr>
                        <a:t>Concise</a:t>
                      </a:r>
                    </a:p>
                  </a:txBody>
                  <a:tcPr/>
                </a:tc>
                <a:extLst>
                  <a:ext uri="{0D108BD9-81ED-4DB2-BD59-A6C34878D82A}">
                    <a16:rowId xmlns:a16="http://schemas.microsoft.com/office/drawing/2014/main" val="133748772"/>
                  </a:ext>
                </a:extLst>
              </a:tr>
              <a:tr h="680908">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  absolutely essential</a:t>
                      </a:r>
                      <a:endParaRPr lang="en-CA" sz="2800" dirty="0">
                        <a:latin typeface="Arial" panose="020B0604020202020204" pitchFamily="34" charset="0"/>
                        <a:cs typeface="Arial" panose="020B0604020202020204" pitchFamily="34" charset="0"/>
                      </a:endParaRPr>
                    </a:p>
                  </a:txBody>
                  <a:tcPr/>
                </a:tc>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essential</a:t>
                      </a:r>
                      <a:endParaRPr lang="en-CA"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47343533"/>
                  </a:ext>
                </a:extLst>
              </a:tr>
              <a:tr h="680908">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  at this time</a:t>
                      </a:r>
                      <a:endParaRPr lang="en-CA" sz="2800" dirty="0">
                        <a:latin typeface="Arial" panose="020B0604020202020204" pitchFamily="34" charset="0"/>
                        <a:cs typeface="Arial" panose="020B0604020202020204" pitchFamily="34" charset="0"/>
                      </a:endParaRPr>
                    </a:p>
                  </a:txBody>
                  <a:tcPr/>
                </a:tc>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now</a:t>
                      </a:r>
                      <a:endParaRPr lang="en-CA"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66607858"/>
                  </a:ext>
                </a:extLst>
              </a:tr>
              <a:tr h="680908">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  due to the fact that</a:t>
                      </a:r>
                      <a:endParaRPr lang="en-CA" sz="2800" dirty="0">
                        <a:latin typeface="Arial" panose="020B0604020202020204" pitchFamily="34" charset="0"/>
                        <a:cs typeface="Arial" panose="020B0604020202020204" pitchFamily="34" charset="0"/>
                      </a:endParaRPr>
                    </a:p>
                  </a:txBody>
                  <a:tcPr/>
                </a:tc>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because</a:t>
                      </a:r>
                      <a:endParaRPr lang="en-CA"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8515158"/>
                  </a:ext>
                </a:extLst>
              </a:tr>
              <a:tr h="680908">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  few in number</a:t>
                      </a:r>
                      <a:endParaRPr lang="en-CA" sz="2800" dirty="0">
                        <a:latin typeface="Arial" panose="020B0604020202020204" pitchFamily="34" charset="0"/>
                        <a:cs typeface="Arial" panose="020B0604020202020204" pitchFamily="34" charset="0"/>
                      </a:endParaRPr>
                    </a:p>
                  </a:txBody>
                  <a:tcPr/>
                </a:tc>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few</a:t>
                      </a:r>
                      <a:endParaRPr lang="en-CA"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22311290"/>
                  </a:ext>
                </a:extLst>
              </a:tr>
              <a:tr h="680908">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  in order to </a:t>
                      </a:r>
                      <a:endParaRPr lang="en-CA" sz="2800" dirty="0">
                        <a:latin typeface="Arial" panose="020B0604020202020204" pitchFamily="34" charset="0"/>
                        <a:cs typeface="Arial" panose="020B0604020202020204" pitchFamily="34" charset="0"/>
                      </a:endParaRPr>
                    </a:p>
                  </a:txBody>
                  <a:tcPr/>
                </a:tc>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to</a:t>
                      </a:r>
                      <a:endParaRPr lang="en-CA"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2612395"/>
                  </a:ext>
                </a:extLst>
              </a:tr>
              <a:tr h="680908">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  it should be noted that</a:t>
                      </a:r>
                      <a:endParaRPr lang="en-CA" sz="2800" dirty="0">
                        <a:latin typeface="Arial" panose="020B0604020202020204" pitchFamily="34" charset="0"/>
                        <a:cs typeface="Arial" panose="020B0604020202020204" pitchFamily="34" charset="0"/>
                      </a:endParaRPr>
                    </a:p>
                  </a:txBody>
                  <a:tcPr/>
                </a:tc>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OMIT </a:t>
                      </a:r>
                      <a:endParaRPr lang="en-CA"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8592467"/>
                  </a:ext>
                </a:extLst>
              </a:tr>
              <a:tr h="680908">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  not different</a:t>
                      </a:r>
                      <a:endParaRPr lang="en-CA" sz="2800" dirty="0">
                        <a:latin typeface="Arial" panose="020B0604020202020204" pitchFamily="34" charset="0"/>
                        <a:cs typeface="Arial" panose="020B0604020202020204" pitchFamily="34" charset="0"/>
                      </a:endParaRPr>
                    </a:p>
                  </a:txBody>
                  <a:tcPr/>
                </a:tc>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similar</a:t>
                      </a:r>
                      <a:endParaRPr lang="en-CA"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451275"/>
                  </a:ext>
                </a:extLst>
              </a:tr>
              <a:tr h="871542">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  the creation of </a:t>
                      </a:r>
                      <a:endParaRPr lang="en-CA" sz="2800" dirty="0">
                        <a:latin typeface="Arial" panose="020B0604020202020204" pitchFamily="34" charset="0"/>
                        <a:cs typeface="Arial" panose="020B0604020202020204" pitchFamily="34" charset="0"/>
                      </a:endParaRPr>
                    </a:p>
                  </a:txBody>
                  <a:tcPr/>
                </a:tc>
                <a:tc>
                  <a:txBody>
                    <a:bodyPr/>
                    <a:lstStyle/>
                    <a:p>
                      <a:r>
                        <a:rPr lang="en-CA" sz="2800" kern="1200" dirty="0">
                          <a:solidFill>
                            <a:schemeClr val="dk1"/>
                          </a:solidFill>
                          <a:effectLst/>
                          <a:latin typeface="Arial" panose="020B0604020202020204" pitchFamily="34" charset="0"/>
                          <a:ea typeface="+mn-ea"/>
                          <a:cs typeface="Arial" panose="020B0604020202020204" pitchFamily="34" charset="0"/>
                        </a:rPr>
                        <a:t>creating </a:t>
                      </a:r>
                      <a:endParaRPr lang="en-CA"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7541077"/>
                  </a:ext>
                </a:extLst>
              </a:tr>
            </a:tbl>
          </a:graphicData>
        </a:graphic>
      </p:graphicFrame>
      <p:sp>
        <p:nvSpPr>
          <p:cNvPr id="2" name="TextBox 1">
            <a:extLst>
              <a:ext uri="{FF2B5EF4-FFF2-40B4-BE49-F238E27FC236}">
                <a16:creationId xmlns:a16="http://schemas.microsoft.com/office/drawing/2014/main" id="{185B67FE-85BF-47E0-2968-2B39EFE8705D}"/>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3" name="Audio 2">
            <a:hlinkClick r:id="" action="ppaction://media"/>
            <a:extLst>
              <a:ext uri="{FF2B5EF4-FFF2-40B4-BE49-F238E27FC236}">
                <a16:creationId xmlns:a16="http://schemas.microsoft.com/office/drawing/2014/main" id="{A23812E5-90CE-B7BC-D2E5-D39DFD500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13017503"/>
      </p:ext>
    </p:extLst>
  </p:cSld>
  <p:clrMapOvr>
    <a:masterClrMapping/>
  </p:clrMapOvr>
  <mc:AlternateContent xmlns:mc="http://schemas.openxmlformats.org/markup-compatibility/2006">
    <mc:Choice xmlns:p14="http://schemas.microsoft.com/office/powerpoint/2010/main" Requires="p14">
      <p:transition spd="slow" p14:dur="2000" advTm="11273"/>
    </mc:Choice>
    <mc:Fallback>
      <p:transition spd="slow" advTm="1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
            <a:ext cx="8229600" cy="1492776"/>
          </a:xfrm>
        </p:spPr>
        <p:txBody>
          <a:bodyPr>
            <a:normAutofit/>
          </a:bodyPr>
          <a:lstStyle/>
          <a:p>
            <a:r>
              <a:rPr lang="en-CA" sz="3600" b="1" dirty="0">
                <a:solidFill>
                  <a:schemeClr val="accent1">
                    <a:lumMod val="75000"/>
                  </a:schemeClr>
                </a:solidFill>
                <a:latin typeface="Arial" panose="020B0604020202020204" pitchFamily="34" charset="0"/>
                <a:cs typeface="Arial" panose="020B0604020202020204" pitchFamily="34" charset="0"/>
              </a:rPr>
              <a:t>Avoid Vague Usage</a:t>
            </a:r>
            <a:br>
              <a:rPr lang="en-CA" dirty="0">
                <a:solidFill>
                  <a:schemeClr val="accent1">
                    <a:lumMod val="75000"/>
                  </a:schemeClr>
                </a:solidFill>
                <a:latin typeface="Arial" panose="020B0604020202020204" pitchFamily="34" charset="0"/>
                <a:cs typeface="Arial" panose="020B0604020202020204" pitchFamily="34" charset="0"/>
              </a:rPr>
            </a:br>
            <a:endParaRPr lang="en-CA" b="1"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11224" y="2132855"/>
            <a:ext cx="8229600" cy="3691123"/>
          </a:xfrm>
        </p:spPr>
        <p:txBody>
          <a:bodyPr/>
          <a:lstStyle/>
          <a:p>
            <a:pPr marL="0" indent="0">
              <a:buNone/>
            </a:pPr>
            <a:r>
              <a:rPr lang="en-CA" sz="3600" dirty="0">
                <a:solidFill>
                  <a:srgbClr val="FF0000"/>
                </a:solidFill>
                <a:latin typeface="Times New Roman"/>
                <a:ea typeface="Times New Roman"/>
                <a:cs typeface="Times New Roman"/>
                <a:sym typeface="Wingdings 2"/>
              </a:rPr>
              <a:t> </a:t>
            </a:r>
            <a:r>
              <a:rPr lang="en-US" sz="3600" dirty="0">
                <a:latin typeface="Arial" panose="020B0604020202020204" pitchFamily="34" charset="0"/>
                <a:ea typeface="Times New Roman"/>
                <a:cs typeface="Arial" panose="020B0604020202020204" pitchFamily="34" charset="0"/>
              </a:rPr>
              <a:t>It was a good analysis.</a:t>
            </a:r>
          </a:p>
          <a:p>
            <a:pPr marL="0" indent="0">
              <a:buNone/>
            </a:pPr>
            <a:endParaRPr lang="en-CA" sz="3600" dirty="0"/>
          </a:p>
          <a:p>
            <a:pPr marL="0" indent="0">
              <a:buNone/>
            </a:pPr>
            <a:r>
              <a:rPr lang="en-CA" sz="3600" dirty="0">
                <a:solidFill>
                  <a:srgbClr val="00B050"/>
                </a:solidFill>
                <a:latin typeface="Times New Roman"/>
                <a:ea typeface="Times New Roman"/>
                <a:cs typeface="Times New Roman"/>
                <a:sym typeface="Wingdings"/>
              </a:rPr>
              <a:t> </a:t>
            </a:r>
            <a:r>
              <a:rPr lang="en-US" sz="3600" dirty="0">
                <a:latin typeface="Arial" panose="020B0604020202020204" pitchFamily="34" charset="0"/>
                <a:ea typeface="Times New Roman"/>
                <a:cs typeface="Arial" panose="020B0604020202020204" pitchFamily="34" charset="0"/>
              </a:rPr>
              <a:t>The analysis addressed three major concerns...</a:t>
            </a:r>
          </a:p>
          <a:p>
            <a:pPr marL="0" indent="0">
              <a:buNone/>
            </a:pPr>
            <a:endParaRPr lang="en-US" sz="3600" b="1" dirty="0">
              <a:latin typeface="Arial" panose="020B0604020202020204" pitchFamily="34" charset="0"/>
              <a:ea typeface="Times New Roman"/>
              <a:cs typeface="Arial" panose="020B0604020202020204" pitchFamily="34" charset="0"/>
            </a:endParaRPr>
          </a:p>
        </p:txBody>
      </p:sp>
      <p:sp>
        <p:nvSpPr>
          <p:cNvPr id="4" name="TextBox 3">
            <a:extLst>
              <a:ext uri="{FF2B5EF4-FFF2-40B4-BE49-F238E27FC236}">
                <a16:creationId xmlns:a16="http://schemas.microsoft.com/office/drawing/2014/main" id="{57EF1CFC-A52A-5A76-EC38-E6469E20508F}"/>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6" name="Audio 5">
            <a:hlinkClick r:id="" action="ppaction://media"/>
            <a:extLst>
              <a:ext uri="{FF2B5EF4-FFF2-40B4-BE49-F238E27FC236}">
                <a16:creationId xmlns:a16="http://schemas.microsoft.com/office/drawing/2014/main" id="{2C678A31-35D7-7FCF-B124-9A558B619F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99141805"/>
      </p:ext>
    </p:extLst>
  </p:cSld>
  <p:clrMapOvr>
    <a:masterClrMapping/>
  </p:clrMapOvr>
  <mc:AlternateContent xmlns:mc="http://schemas.openxmlformats.org/markup-compatibility/2006">
    <mc:Choice xmlns:p14="http://schemas.microsoft.com/office/powerpoint/2010/main" Requires="p14">
      <p:transition spd="slow" p14:dur="2000" advTm="7584"/>
    </mc:Choice>
    <mc:Fallback>
      <p:transition spd="slow" advTm="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
            <a:ext cx="8229600" cy="1492776"/>
          </a:xfrm>
        </p:spPr>
        <p:txBody>
          <a:bodyPr>
            <a:noAutofit/>
          </a:bodyPr>
          <a:lstStyle/>
          <a:p>
            <a:r>
              <a:rPr lang="en-CA" sz="3600" b="1" dirty="0">
                <a:solidFill>
                  <a:schemeClr val="accent1">
                    <a:lumMod val="75000"/>
                  </a:schemeClr>
                </a:solidFill>
                <a:latin typeface="Arial" panose="020B0604020202020204" pitchFamily="34" charset="0"/>
                <a:cs typeface="Arial" panose="020B0604020202020204" pitchFamily="34" charset="0"/>
              </a:rPr>
              <a:t>Avoid Overgeneralization / Absolute Language</a:t>
            </a:r>
            <a:br>
              <a:rPr lang="en-CA" sz="3600" b="1" dirty="0">
                <a:solidFill>
                  <a:schemeClr val="accent1">
                    <a:lumMod val="75000"/>
                  </a:schemeClr>
                </a:solidFill>
                <a:latin typeface="Arial" panose="020B0604020202020204" pitchFamily="34" charset="0"/>
                <a:cs typeface="Arial" panose="020B0604020202020204" pitchFamily="34" charset="0"/>
              </a:rPr>
            </a:br>
            <a:endParaRPr lang="en-CA" b="1"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11224" y="2132855"/>
            <a:ext cx="8229600" cy="3691123"/>
          </a:xfrm>
        </p:spPr>
        <p:txBody>
          <a:bodyPr/>
          <a:lstStyle/>
          <a:p>
            <a:pPr marL="0" indent="0">
              <a:buNone/>
            </a:pPr>
            <a:r>
              <a:rPr lang="en-CA" sz="3600" dirty="0">
                <a:solidFill>
                  <a:srgbClr val="FF0000"/>
                </a:solidFill>
                <a:latin typeface="Times New Roman"/>
                <a:ea typeface="Times New Roman"/>
                <a:cs typeface="Times New Roman"/>
                <a:sym typeface="Wingdings 2"/>
              </a:rPr>
              <a:t> </a:t>
            </a:r>
            <a:r>
              <a:rPr lang="en-US" sz="3600" dirty="0">
                <a:latin typeface="Arial" panose="020B0604020202020204" pitchFamily="34" charset="0"/>
                <a:ea typeface="Times New Roman"/>
                <a:cs typeface="Arial" panose="020B0604020202020204" pitchFamily="34" charset="0"/>
              </a:rPr>
              <a:t>Deer mice never eat insects.</a:t>
            </a:r>
          </a:p>
          <a:p>
            <a:pPr marL="0" indent="0">
              <a:buNone/>
            </a:pPr>
            <a:endParaRPr lang="en-CA" sz="3600" dirty="0"/>
          </a:p>
          <a:p>
            <a:pPr marL="0" indent="0">
              <a:buNone/>
            </a:pPr>
            <a:r>
              <a:rPr lang="en-CA" sz="3600" b="1" dirty="0">
                <a:solidFill>
                  <a:srgbClr val="00B050"/>
                </a:solidFill>
                <a:latin typeface="Times New Roman"/>
                <a:ea typeface="Times New Roman"/>
                <a:cs typeface="Times New Roman"/>
                <a:sym typeface="Wingdings"/>
              </a:rPr>
              <a:t> </a:t>
            </a:r>
            <a:r>
              <a:rPr lang="en-US" sz="3600" dirty="0">
                <a:latin typeface="Arial" panose="020B0604020202020204" pitchFamily="34" charset="0"/>
                <a:ea typeface="Times New Roman"/>
                <a:cs typeface="Arial" panose="020B0604020202020204" pitchFamily="34" charset="0"/>
              </a:rPr>
              <a:t>Deer mice are not known to eat insects.</a:t>
            </a:r>
          </a:p>
        </p:txBody>
      </p:sp>
      <p:sp>
        <p:nvSpPr>
          <p:cNvPr id="4" name="TextBox 3">
            <a:extLst>
              <a:ext uri="{FF2B5EF4-FFF2-40B4-BE49-F238E27FC236}">
                <a16:creationId xmlns:a16="http://schemas.microsoft.com/office/drawing/2014/main" id="{57EF1CFC-A52A-5A76-EC38-E6469E20508F}"/>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6" name="Audio 5">
            <a:hlinkClick r:id="" action="ppaction://media"/>
            <a:extLst>
              <a:ext uri="{FF2B5EF4-FFF2-40B4-BE49-F238E27FC236}">
                <a16:creationId xmlns:a16="http://schemas.microsoft.com/office/drawing/2014/main" id="{61E5434D-E360-DB21-3DB3-F88AC8931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82892048"/>
      </p:ext>
    </p:extLst>
  </p:cSld>
  <p:clrMapOvr>
    <a:masterClrMapping/>
  </p:clrMapOvr>
  <mc:AlternateContent xmlns:mc="http://schemas.openxmlformats.org/markup-compatibility/2006">
    <mc:Choice xmlns:p14="http://schemas.microsoft.com/office/powerpoint/2010/main" Requires="p14">
      <p:transition spd="slow" p14:dur="2000" advTm="9218"/>
    </mc:Choice>
    <mc:Fallback>
      <p:transition spd="slow" advTm="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
            <a:ext cx="8229600" cy="1492776"/>
          </a:xfrm>
        </p:spPr>
        <p:txBody>
          <a:bodyPr>
            <a:normAutofit/>
          </a:bodyPr>
          <a:lstStyle/>
          <a:p>
            <a:r>
              <a:rPr lang="en-CA" sz="3600" b="1" dirty="0">
                <a:solidFill>
                  <a:schemeClr val="accent1">
                    <a:lumMod val="75000"/>
                  </a:schemeClr>
                </a:solidFill>
                <a:latin typeface="Arial" panose="020B0604020202020204" pitchFamily="34" charset="0"/>
                <a:cs typeface="Arial" panose="020B0604020202020204" pitchFamily="34" charset="0"/>
              </a:rPr>
              <a:t>Avoid Incorrect Usage</a:t>
            </a:r>
            <a:br>
              <a:rPr lang="en-CA" dirty="0">
                <a:solidFill>
                  <a:schemeClr val="accent1">
                    <a:lumMod val="75000"/>
                  </a:schemeClr>
                </a:solidFill>
                <a:latin typeface="Arial" panose="020B0604020202020204" pitchFamily="34" charset="0"/>
                <a:cs typeface="Arial" panose="020B0604020202020204" pitchFamily="34" charset="0"/>
              </a:rPr>
            </a:br>
            <a:endParaRPr lang="en-CA"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7EF1CFC-A52A-5A76-EC38-E6469E20508F}"/>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sp>
        <p:nvSpPr>
          <p:cNvPr id="6" name="Content Placeholder 5">
            <a:extLst>
              <a:ext uri="{FF2B5EF4-FFF2-40B4-BE49-F238E27FC236}">
                <a16:creationId xmlns:a16="http://schemas.microsoft.com/office/drawing/2014/main" id="{A44B9D35-CFEA-DAB9-789D-8FC6A131BDA9}"/>
              </a:ext>
            </a:extLst>
          </p:cNvPr>
          <p:cNvSpPr>
            <a:spLocks noGrp="1"/>
          </p:cNvSpPr>
          <p:nvPr>
            <p:ph idx="1"/>
          </p:nvPr>
        </p:nvSpPr>
        <p:spPr/>
        <p:txBody>
          <a:bodyPr/>
          <a:lstStyle/>
          <a:p>
            <a:endParaRPr lang="en-CA"/>
          </a:p>
        </p:txBody>
      </p:sp>
      <p:sp>
        <p:nvSpPr>
          <p:cNvPr id="7" name="TextBox 6">
            <a:extLst>
              <a:ext uri="{FF2B5EF4-FFF2-40B4-BE49-F238E27FC236}">
                <a16:creationId xmlns:a16="http://schemas.microsoft.com/office/drawing/2014/main" id="{DEE89C7A-24A0-B0D1-B4EC-42A56459EBAB}"/>
              </a:ext>
            </a:extLst>
          </p:cNvPr>
          <p:cNvSpPr txBox="1"/>
          <p:nvPr/>
        </p:nvSpPr>
        <p:spPr>
          <a:xfrm>
            <a:off x="1072220" y="1386468"/>
            <a:ext cx="8229600" cy="5910401"/>
          </a:xfrm>
          <a:prstGeom prst="rect">
            <a:avLst/>
          </a:prstGeom>
          <a:noFill/>
        </p:spPr>
        <p:txBody>
          <a:bodyPr wrap="square" lIns="91440" tIns="45720" rIns="91440" bIns="45720" anchor="t">
            <a:spAutoFit/>
          </a:bodyPr>
          <a:lstStyle/>
          <a:p>
            <a:pPr marL="457200"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Their / There / They’re</a:t>
            </a:r>
          </a:p>
          <a:p>
            <a:pPr marL="457200"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Two / Too / To</a:t>
            </a:r>
          </a:p>
          <a:p>
            <a:pPr marL="457200"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Cheap / Economical / Inexpensive</a:t>
            </a:r>
          </a:p>
          <a:p>
            <a:pPr marL="457200" indent="-457200">
              <a:lnSpc>
                <a:spcPct val="150000"/>
              </a:lnSpc>
              <a:buFont typeface="Arial,Sans-Serif" panose="020B0604020202020204" pitchFamily="34" charset="0"/>
              <a:buChar char="•"/>
            </a:pPr>
            <a:r>
              <a:rPr lang="en-US" sz="3200" dirty="0">
                <a:latin typeface="Arial" panose="020B0604020202020204" pitchFamily="34" charset="0"/>
                <a:ea typeface="+mn-lt"/>
                <a:cs typeface="Arial" panose="020B0604020202020204" pitchFamily="34" charset="0"/>
              </a:rPr>
              <a:t>Between / Among</a:t>
            </a:r>
          </a:p>
          <a:p>
            <a:pPr marL="457200" indent="-457200">
              <a:lnSpc>
                <a:spcPct val="150000"/>
              </a:lnSpc>
              <a:buFont typeface="Arial,Sans-Serif" panose="020B0604020202020204" pitchFamily="34" charset="0"/>
              <a:buChar char="•"/>
            </a:pPr>
            <a:r>
              <a:rPr lang="en-US" sz="3200" dirty="0">
                <a:latin typeface="Arial" panose="020B0604020202020204" pitchFamily="34" charset="0"/>
                <a:cs typeface="Arial" panose="020B0604020202020204" pitchFamily="34" charset="0"/>
              </a:rPr>
              <a:t>Humankind / People / Individuals</a:t>
            </a:r>
          </a:p>
          <a:p>
            <a:pPr marL="914400" lvl="1" indent="-457200">
              <a:lnSpc>
                <a:spcPct val="150000"/>
              </a:lnSpc>
              <a:buFont typeface="Arial,Sans-Serif" panose="020B0604020202020204" pitchFamily="34" charset="0"/>
              <a:buChar char="•"/>
            </a:pPr>
            <a:r>
              <a:rPr lang="en-US" sz="3200" dirty="0">
                <a:latin typeface="Arial" panose="020B0604020202020204" pitchFamily="34" charset="0"/>
                <a:cs typeface="Arial" panose="020B0604020202020204" pitchFamily="34" charset="0"/>
              </a:rPr>
              <a:t>NOT man or mankind </a:t>
            </a:r>
          </a:p>
          <a:p>
            <a:pPr marL="457200" indent="-457200">
              <a:lnSpc>
                <a:spcPct val="150000"/>
              </a:lnSpc>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F01CF189-3835-BDA4-E04D-CB0C1F666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19990042"/>
      </p:ext>
    </p:extLst>
  </p:cSld>
  <p:clrMapOvr>
    <a:masterClrMapping/>
  </p:clrMapOvr>
  <mc:AlternateContent xmlns:mc="http://schemas.openxmlformats.org/markup-compatibility/2006">
    <mc:Choice xmlns:p14="http://schemas.microsoft.com/office/powerpoint/2010/main" Requires="p14">
      <p:transition spd="slow" p14:dur="2000" advTm="10901"/>
    </mc:Choice>
    <mc:Fallback>
      <p:transition spd="slow" advTm="10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ECC0ACE-12B6-CA3D-F196-699074E996ED}"/>
              </a:ext>
            </a:extLst>
          </p:cNvPr>
          <p:cNvGraphicFramePr>
            <a:graphicFrameLocks noGrp="1"/>
          </p:cNvGraphicFramePr>
          <p:nvPr>
            <p:ph idx="1"/>
            <p:extLst>
              <p:ext uri="{D42A27DB-BD31-4B8C-83A1-F6EECF244321}">
                <p14:modId xmlns:p14="http://schemas.microsoft.com/office/powerpoint/2010/main" val="2923457823"/>
              </p:ext>
            </p:extLst>
          </p:nvPr>
        </p:nvGraphicFramePr>
        <p:xfrm>
          <a:off x="0" y="0"/>
          <a:ext cx="0" cy="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687737158"/>
                    </a:ext>
                  </a:extLst>
                </a:gridCol>
                <a:gridCol w="208280">
                  <a:extLst>
                    <a:ext uri="{9D8B030D-6E8A-4147-A177-3AD203B41FA5}">
                      <a16:colId xmlns:a16="http://schemas.microsoft.com/office/drawing/2014/main" val="4039937305"/>
                    </a:ext>
                  </a:extLst>
                </a:gridCol>
              </a:tblGrid>
              <a:tr h="370840">
                <a:tc>
                  <a:txBody>
                    <a:bodyPr/>
                    <a:lstStyle/>
                    <a:p>
                      <a:endParaRPr lang="en-C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233403"/>
                  </a:ext>
                </a:extLst>
              </a:tr>
              <a:tr h="370840">
                <a:tc>
                  <a:txBody>
                    <a:bodyPr/>
                    <a:lstStyle/>
                    <a:p>
                      <a:endParaRPr lang="en-C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649435"/>
                  </a:ext>
                </a:extLst>
              </a:tr>
              <a:tr h="370840">
                <a:tc>
                  <a:txBody>
                    <a:bodyPr/>
                    <a:lstStyle/>
                    <a:p>
                      <a:endParaRPr lang="en-C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5766053"/>
                  </a:ext>
                </a:extLst>
              </a:tr>
              <a:tr h="370840">
                <a:tc>
                  <a:txBody>
                    <a:bodyPr/>
                    <a:lstStyle/>
                    <a:p>
                      <a:endParaRPr lang="en-C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2086784"/>
                  </a:ext>
                </a:extLst>
              </a:tr>
            </a:tbl>
          </a:graphicData>
        </a:graphic>
      </p:graphicFrame>
      <p:graphicFrame>
        <p:nvGraphicFramePr>
          <p:cNvPr id="5" name="Table 5">
            <a:extLst>
              <a:ext uri="{FF2B5EF4-FFF2-40B4-BE49-F238E27FC236}">
                <a16:creationId xmlns:a16="http://schemas.microsoft.com/office/drawing/2014/main" id="{EA022D87-22E0-C661-ADC7-18EF66DFE11F}"/>
              </a:ext>
            </a:extLst>
          </p:cNvPr>
          <p:cNvGraphicFramePr>
            <a:graphicFrameLocks noGrp="1"/>
          </p:cNvGraphicFramePr>
          <p:nvPr>
            <p:extLst>
              <p:ext uri="{D42A27DB-BD31-4B8C-83A1-F6EECF244321}">
                <p14:modId xmlns:p14="http://schemas.microsoft.com/office/powerpoint/2010/main" val="1791441428"/>
              </p:ext>
            </p:extLst>
          </p:nvPr>
        </p:nvGraphicFramePr>
        <p:xfrm>
          <a:off x="415641" y="4457699"/>
          <a:ext cx="8351730" cy="1916864"/>
        </p:xfrm>
        <a:graphic>
          <a:graphicData uri="http://schemas.openxmlformats.org/drawingml/2006/table">
            <a:tbl>
              <a:tblPr firstRow="1" bandRow="1">
                <a:tableStyleId>{5940675A-B579-460E-94D1-54222C63F5DA}</a:tableStyleId>
              </a:tblPr>
              <a:tblGrid>
                <a:gridCol w="640049">
                  <a:extLst>
                    <a:ext uri="{9D8B030D-6E8A-4147-A177-3AD203B41FA5}">
                      <a16:colId xmlns:a16="http://schemas.microsoft.com/office/drawing/2014/main" val="2518610276"/>
                    </a:ext>
                  </a:extLst>
                </a:gridCol>
                <a:gridCol w="7711681">
                  <a:extLst>
                    <a:ext uri="{9D8B030D-6E8A-4147-A177-3AD203B41FA5}">
                      <a16:colId xmlns:a16="http://schemas.microsoft.com/office/drawing/2014/main" val="2673569685"/>
                    </a:ext>
                  </a:extLst>
                </a:gridCol>
              </a:tblGrid>
              <a:tr h="479216">
                <a:tc>
                  <a:txBody>
                    <a:bodyPr/>
                    <a:lstStyle/>
                    <a:p>
                      <a:r>
                        <a:rPr lang="en-CA" sz="1100" dirty="0">
                          <a:latin typeface="Arial" panose="020B0604020202020204" pitchFamily="34" charset="0"/>
                          <a:cs typeface="Arial" panose="020B0604020202020204" pitchFamily="34" charset="0"/>
                        </a:rPr>
                        <a:t>APA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effectLst/>
                          <a:latin typeface="Arial" panose="020B0604020202020204" pitchFamily="34" charset="0"/>
                          <a:cs typeface="Arial" panose="020B0604020202020204" pitchFamily="34" charset="0"/>
                        </a:rPr>
                        <a:t>Publication manual of the American Psychological Association : the official guide to APA style.</a:t>
                      </a:r>
                      <a:r>
                        <a:rPr lang="en-US" sz="1100" dirty="0">
                          <a:effectLst/>
                          <a:latin typeface="Arial" panose="020B0604020202020204" pitchFamily="34" charset="0"/>
                          <a:cs typeface="Arial" panose="020B0604020202020204" pitchFamily="34" charset="0"/>
                        </a:rPr>
                        <a:t> (Seventh edition.). (2020). Chapter 5 Bias-Free Language Guidelines (pp. 130-149). American Psychological Association.</a:t>
                      </a:r>
                      <a:endParaRPr lang="en-CA"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2513249"/>
                  </a:ext>
                </a:extLst>
              </a:tr>
              <a:tr h="479216">
                <a:tc>
                  <a:txBody>
                    <a:bodyPr/>
                    <a:lstStyle/>
                    <a:p>
                      <a:r>
                        <a:rPr lang="en-CA" sz="1100" dirty="0">
                          <a:latin typeface="Arial" panose="020B0604020202020204" pitchFamily="34" charset="0"/>
                          <a:cs typeface="Arial" panose="020B0604020202020204" pitchFamily="34" charset="0"/>
                        </a:rPr>
                        <a:t>CMOS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effectLst/>
                          <a:latin typeface="Arial" panose="020B0604020202020204" pitchFamily="34" charset="0"/>
                          <a:cs typeface="Arial" panose="020B0604020202020204" pitchFamily="34" charset="0"/>
                        </a:rPr>
                        <a:t>Chicago manual of style.</a:t>
                      </a:r>
                      <a:r>
                        <a:rPr lang="en-US" sz="1100" dirty="0">
                          <a:effectLst/>
                          <a:latin typeface="Arial" panose="020B0604020202020204" pitchFamily="34" charset="0"/>
                          <a:cs typeface="Arial" panose="020B0604020202020204" pitchFamily="34" charset="0"/>
                        </a:rPr>
                        <a:t> (Seventeenth edition). (2017). 5. Grammar and Usage (Sections 5.251-5.255). The University of Chicago Press.</a:t>
                      </a:r>
                    </a:p>
                  </a:txBody>
                  <a:tcPr/>
                </a:tc>
                <a:extLst>
                  <a:ext uri="{0D108BD9-81ED-4DB2-BD59-A6C34878D82A}">
                    <a16:rowId xmlns:a16="http://schemas.microsoft.com/office/drawing/2014/main" val="2893105812"/>
                  </a:ext>
                </a:extLst>
              </a:tr>
              <a:tr h="479216">
                <a:tc>
                  <a:txBody>
                    <a:bodyPr/>
                    <a:lstStyle/>
                    <a:p>
                      <a:r>
                        <a:rPr lang="en-CA" sz="1100" dirty="0">
                          <a:latin typeface="Arial" panose="020B0604020202020204" pitchFamily="34" charset="0"/>
                          <a:cs typeface="Arial" panose="020B0604020202020204" pitchFamily="34" charset="0"/>
                        </a:rPr>
                        <a:t>AMA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cs typeface="Arial" panose="020B0604020202020204" pitchFamily="34" charset="0"/>
                        </a:rPr>
                        <a:t>Frey, T. &amp; Young, R. K. (2020). 11.0 Correct and Preferred Usage. In S.L. Christiansen (Ed.), </a:t>
                      </a:r>
                      <a:r>
                        <a:rPr lang="en-US" sz="1100" i="1" dirty="0">
                          <a:effectLst/>
                          <a:latin typeface="Arial" panose="020B0604020202020204" pitchFamily="34" charset="0"/>
                          <a:cs typeface="Arial" panose="020B0604020202020204" pitchFamily="34" charset="0"/>
                        </a:rPr>
                        <a:t>AMA manual of style: a guide for authors and editors</a:t>
                      </a:r>
                      <a:r>
                        <a:rPr lang="en-US" sz="1100" dirty="0">
                          <a:effectLst/>
                          <a:latin typeface="Arial" panose="020B0604020202020204" pitchFamily="34" charset="0"/>
                          <a:cs typeface="Arial" panose="020B0604020202020204" pitchFamily="34" charset="0"/>
                        </a:rPr>
                        <a:t> (11th edition.). Oxford University Press.</a:t>
                      </a:r>
                    </a:p>
                  </a:txBody>
                  <a:tcPr/>
                </a:tc>
                <a:extLst>
                  <a:ext uri="{0D108BD9-81ED-4DB2-BD59-A6C34878D82A}">
                    <a16:rowId xmlns:a16="http://schemas.microsoft.com/office/drawing/2014/main" val="3571488585"/>
                  </a:ext>
                </a:extLst>
              </a:tr>
              <a:tr h="479216">
                <a:tc>
                  <a:txBody>
                    <a:bodyPr/>
                    <a:lstStyle/>
                    <a:p>
                      <a:r>
                        <a:rPr lang="en-CA" sz="1100" dirty="0">
                          <a:latin typeface="Arial" panose="020B0604020202020204" pitchFamily="34" charset="0"/>
                          <a:cs typeface="Arial" panose="020B0604020202020204" pitchFamily="34" charset="0"/>
                        </a:rPr>
                        <a:t>MLA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effectLst/>
                          <a:latin typeface="Arial" panose="020B0604020202020204" pitchFamily="34" charset="0"/>
                          <a:cs typeface="Arial" panose="020B0604020202020204" pitchFamily="34" charset="0"/>
                        </a:rPr>
                        <a:t>MLA handbook</a:t>
                      </a:r>
                      <a:r>
                        <a:rPr lang="en-US" sz="1100" dirty="0">
                          <a:effectLst/>
                          <a:latin typeface="Arial" panose="020B0604020202020204" pitchFamily="34" charset="0"/>
                          <a:cs typeface="Arial" panose="020B0604020202020204" pitchFamily="34" charset="0"/>
                        </a:rPr>
                        <a:t> (Ninth edition.). (2021). 3.0–3.7: Principles of Inclusive Language. The Modern Language Association of America.</a:t>
                      </a:r>
                    </a:p>
                  </a:txBody>
                  <a:tcPr/>
                </a:tc>
                <a:extLst>
                  <a:ext uri="{0D108BD9-81ED-4DB2-BD59-A6C34878D82A}">
                    <a16:rowId xmlns:a16="http://schemas.microsoft.com/office/drawing/2014/main" val="2016063791"/>
                  </a:ext>
                </a:extLst>
              </a:tr>
            </a:tbl>
          </a:graphicData>
        </a:graphic>
      </p:graphicFrame>
      <p:sp>
        <p:nvSpPr>
          <p:cNvPr id="4" name="TextBox 3">
            <a:extLst>
              <a:ext uri="{FF2B5EF4-FFF2-40B4-BE49-F238E27FC236}">
                <a16:creationId xmlns:a16="http://schemas.microsoft.com/office/drawing/2014/main" id="{6584626A-72C0-232D-7BB5-213520A3B531}"/>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sp>
        <p:nvSpPr>
          <p:cNvPr id="6" name="Title 1">
            <a:extLst>
              <a:ext uri="{FF2B5EF4-FFF2-40B4-BE49-F238E27FC236}">
                <a16:creationId xmlns:a16="http://schemas.microsoft.com/office/drawing/2014/main" id="{0D5D39E3-9EC5-BB74-41F0-DDB2BC8BA7ED}"/>
              </a:ext>
            </a:extLst>
          </p:cNvPr>
          <p:cNvSpPr txBox="1">
            <a:spLocks/>
          </p:cNvSpPr>
          <p:nvPr/>
        </p:nvSpPr>
        <p:spPr>
          <a:xfrm>
            <a:off x="457200" y="640080"/>
            <a:ext cx="8229600" cy="1492776"/>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a:solidFill>
                  <a:schemeClr val="accent1">
                    <a:lumMod val="75000"/>
                  </a:schemeClr>
                </a:solidFill>
                <a:latin typeface="Arial" panose="020B0604020202020204" pitchFamily="34" charset="0"/>
                <a:cs typeface="Arial" panose="020B0604020202020204" pitchFamily="34" charset="0"/>
              </a:rPr>
              <a:t>Avoid Biased Language</a:t>
            </a:r>
            <a:br>
              <a:rPr lang="en-CA" dirty="0">
                <a:solidFill>
                  <a:schemeClr val="accent1">
                    <a:lumMod val="75000"/>
                  </a:schemeClr>
                </a:solidFill>
                <a:latin typeface="Arial" panose="020B0604020202020204" pitchFamily="34" charset="0"/>
                <a:cs typeface="Arial" panose="020B0604020202020204" pitchFamily="34" charset="0"/>
              </a:rPr>
            </a:br>
            <a:endParaRPr lang="en-CA" b="1" dirty="0">
              <a:solidFill>
                <a:schemeClr val="accent1">
                  <a:lumMod val="75000"/>
                </a:schemeClr>
              </a:solidFill>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03744F9B-2536-2841-81E1-CC0017114C2E}"/>
              </a:ext>
            </a:extLst>
          </p:cNvPr>
          <p:cNvSpPr>
            <a:spLocks noGrp="1"/>
          </p:cNvSpPr>
          <p:nvPr>
            <p:ph type="title"/>
          </p:nvPr>
        </p:nvSpPr>
        <p:spPr/>
        <p:txBody>
          <a:bodyPr/>
          <a:lstStyle/>
          <a:p>
            <a:endParaRPr lang="en-CA" dirty="0"/>
          </a:p>
        </p:txBody>
      </p:sp>
      <p:sp>
        <p:nvSpPr>
          <p:cNvPr id="2" name="TextBox 1">
            <a:extLst>
              <a:ext uri="{FF2B5EF4-FFF2-40B4-BE49-F238E27FC236}">
                <a16:creationId xmlns:a16="http://schemas.microsoft.com/office/drawing/2014/main" id="{85611C34-C0FD-E3D9-E50E-0E8B3EEFB004}"/>
              </a:ext>
            </a:extLst>
          </p:cNvPr>
          <p:cNvSpPr txBox="1"/>
          <p:nvPr/>
        </p:nvSpPr>
        <p:spPr>
          <a:xfrm>
            <a:off x="1072220" y="1386468"/>
            <a:ext cx="8229600" cy="2955746"/>
          </a:xfrm>
          <a:prstGeom prst="rect">
            <a:avLst/>
          </a:prstGeom>
          <a:noFill/>
        </p:spPr>
        <p:txBody>
          <a:bodyPr wrap="square" lIns="91440" tIns="45720" rIns="91440" bIns="45720" anchor="t">
            <a:spAutoFit/>
          </a:bodyPr>
          <a:lstStyle/>
          <a:p>
            <a:pPr marL="457200"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Be aware of and sensitive to:</a:t>
            </a:r>
          </a:p>
          <a:p>
            <a:pPr marL="914400" lvl="1"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Pronoun use</a:t>
            </a:r>
          </a:p>
          <a:p>
            <a:pPr marL="914400" lvl="1"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Labels</a:t>
            </a:r>
          </a:p>
          <a:p>
            <a:pPr marL="914400" lvl="1"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Capitalization</a:t>
            </a:r>
          </a:p>
        </p:txBody>
      </p:sp>
      <p:pic>
        <p:nvPicPr>
          <p:cNvPr id="8" name="Audio 7">
            <a:hlinkClick r:id="" action="ppaction://media"/>
            <a:extLst>
              <a:ext uri="{FF2B5EF4-FFF2-40B4-BE49-F238E27FC236}">
                <a16:creationId xmlns:a16="http://schemas.microsoft.com/office/drawing/2014/main" id="{0CF0B3DC-E0BF-DA80-588E-690A43D94B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059023269"/>
      </p:ext>
    </p:extLst>
  </p:cSld>
  <p:clrMapOvr>
    <a:masterClrMapping/>
  </p:clrMapOvr>
  <mc:AlternateContent xmlns:mc="http://schemas.openxmlformats.org/markup-compatibility/2006">
    <mc:Choice xmlns:p14="http://schemas.microsoft.com/office/powerpoint/2010/main" Requires="p14">
      <p:transition spd="slow" p14:dur="2000" advTm="54543"/>
    </mc:Choice>
    <mc:Fallback>
      <p:transition spd="slow" advTm="5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
            <a:ext cx="8229600" cy="1492776"/>
          </a:xfrm>
        </p:spPr>
        <p:txBody>
          <a:bodyPr>
            <a:normAutofit/>
          </a:bodyPr>
          <a:lstStyle/>
          <a:p>
            <a:r>
              <a:rPr lang="en-CA" sz="3600" b="1" dirty="0">
                <a:solidFill>
                  <a:schemeClr val="accent1">
                    <a:lumMod val="75000"/>
                  </a:schemeClr>
                </a:solidFill>
                <a:latin typeface="Arial" panose="020B0604020202020204" pitchFamily="34" charset="0"/>
                <a:cs typeface="Arial" panose="020B0604020202020204" pitchFamily="34" charset="0"/>
              </a:rPr>
              <a:t>Be Consistent</a:t>
            </a:r>
            <a:br>
              <a:rPr lang="en-CA" dirty="0">
                <a:solidFill>
                  <a:schemeClr val="accent1">
                    <a:lumMod val="75000"/>
                  </a:schemeClr>
                </a:solidFill>
                <a:latin typeface="Arial" panose="020B0604020202020204" pitchFamily="34" charset="0"/>
                <a:cs typeface="Arial" panose="020B0604020202020204" pitchFamily="34" charset="0"/>
              </a:rPr>
            </a:br>
            <a:endParaRPr lang="en-CA"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7EF1CFC-A52A-5A76-EC38-E6469E20508F}"/>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sp>
        <p:nvSpPr>
          <p:cNvPr id="6" name="Content Placeholder 5">
            <a:extLst>
              <a:ext uri="{FF2B5EF4-FFF2-40B4-BE49-F238E27FC236}">
                <a16:creationId xmlns:a16="http://schemas.microsoft.com/office/drawing/2014/main" id="{A44B9D35-CFEA-DAB9-789D-8FC6A131BDA9}"/>
              </a:ext>
            </a:extLst>
          </p:cNvPr>
          <p:cNvSpPr>
            <a:spLocks noGrp="1"/>
          </p:cNvSpPr>
          <p:nvPr>
            <p:ph idx="1"/>
          </p:nvPr>
        </p:nvSpPr>
        <p:spPr/>
        <p:txBody>
          <a:bodyPr/>
          <a:lstStyle/>
          <a:p>
            <a:endParaRPr lang="en-CA"/>
          </a:p>
        </p:txBody>
      </p:sp>
      <p:sp>
        <p:nvSpPr>
          <p:cNvPr id="7" name="TextBox 6">
            <a:extLst>
              <a:ext uri="{FF2B5EF4-FFF2-40B4-BE49-F238E27FC236}">
                <a16:creationId xmlns:a16="http://schemas.microsoft.com/office/drawing/2014/main" id="{DEE89C7A-24A0-B0D1-B4EC-42A56459EBAB}"/>
              </a:ext>
            </a:extLst>
          </p:cNvPr>
          <p:cNvSpPr txBox="1"/>
          <p:nvPr/>
        </p:nvSpPr>
        <p:spPr>
          <a:xfrm>
            <a:off x="621792" y="1386468"/>
            <a:ext cx="7900416" cy="3694409"/>
          </a:xfrm>
          <a:prstGeom prst="rect">
            <a:avLst/>
          </a:prstGeom>
          <a:noFill/>
        </p:spPr>
        <p:txBody>
          <a:bodyPr wrap="square" lIns="91440" tIns="45720" rIns="91440" bIns="45720" anchor="t">
            <a:spAutoFit/>
          </a:bodyPr>
          <a:lstStyle/>
          <a:p>
            <a:pPr marL="457200"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Edit carefully for consistency</a:t>
            </a:r>
          </a:p>
          <a:p>
            <a:pPr marL="914400" lvl="1"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Figure, figure, Fig, fig, Fig., fig., Figure, figure, Fig, fig, Fig., or fig.?</a:t>
            </a:r>
          </a:p>
          <a:p>
            <a:pPr marL="914400" lvl="1" indent="-45720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Capitalization, hyphens, numbers</a:t>
            </a:r>
          </a:p>
          <a:p>
            <a:pPr marL="457200" indent="-457200">
              <a:lnSpc>
                <a:spcPct val="150000"/>
              </a:lnSpc>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55D45ED-DFB7-08D1-75F7-299029442A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6936242"/>
      </p:ext>
    </p:extLst>
  </p:cSld>
  <p:clrMapOvr>
    <a:masterClrMapping/>
  </p:clrMapOvr>
  <mc:AlternateContent xmlns:mc="http://schemas.openxmlformats.org/markup-compatibility/2006">
    <mc:Choice xmlns:p14="http://schemas.microsoft.com/office/powerpoint/2010/main" Requires="p14">
      <p:transition spd="slow" p14:dur="2000" advTm="10402"/>
    </mc:Choice>
    <mc:Fallback>
      <p:transition spd="slow" advTm="10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
            <a:ext cx="8229600" cy="1492776"/>
          </a:xfrm>
        </p:spPr>
        <p:txBody>
          <a:bodyPr>
            <a:normAutofit/>
          </a:bodyPr>
          <a:lstStyle/>
          <a:p>
            <a:r>
              <a:rPr lang="en-CA" sz="3600" b="1" dirty="0">
                <a:solidFill>
                  <a:schemeClr val="accent1">
                    <a:lumMod val="75000"/>
                  </a:schemeClr>
                </a:solidFill>
                <a:latin typeface="Arial" panose="020B0604020202020204" pitchFamily="34" charset="0"/>
                <a:cs typeface="Arial" panose="020B0604020202020204" pitchFamily="34" charset="0"/>
              </a:rPr>
              <a:t>Citing and Referencing</a:t>
            </a:r>
            <a:endParaRPr lang="en-CA"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7EF1CFC-A52A-5A76-EC38-E6469E20508F}"/>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sp>
        <p:nvSpPr>
          <p:cNvPr id="6" name="Content Placeholder 5">
            <a:extLst>
              <a:ext uri="{FF2B5EF4-FFF2-40B4-BE49-F238E27FC236}">
                <a16:creationId xmlns:a16="http://schemas.microsoft.com/office/drawing/2014/main" id="{A44B9D35-CFEA-DAB9-789D-8FC6A131BDA9}"/>
              </a:ext>
            </a:extLst>
          </p:cNvPr>
          <p:cNvSpPr>
            <a:spLocks noGrp="1"/>
          </p:cNvSpPr>
          <p:nvPr>
            <p:ph idx="1"/>
          </p:nvPr>
        </p:nvSpPr>
        <p:spPr/>
        <p:txBody>
          <a:bodyPr/>
          <a:lstStyle/>
          <a:p>
            <a:endParaRPr lang="en-CA"/>
          </a:p>
        </p:txBody>
      </p:sp>
      <p:sp>
        <p:nvSpPr>
          <p:cNvPr id="7" name="TextBox 6">
            <a:extLst>
              <a:ext uri="{FF2B5EF4-FFF2-40B4-BE49-F238E27FC236}">
                <a16:creationId xmlns:a16="http://schemas.microsoft.com/office/drawing/2014/main" id="{DEE89C7A-24A0-B0D1-B4EC-42A56459EBAB}"/>
              </a:ext>
            </a:extLst>
          </p:cNvPr>
          <p:cNvSpPr txBox="1"/>
          <p:nvPr/>
        </p:nvSpPr>
        <p:spPr>
          <a:xfrm>
            <a:off x="621792" y="1386468"/>
            <a:ext cx="7900416" cy="3948004"/>
          </a:xfrm>
          <a:prstGeom prst="rect">
            <a:avLst/>
          </a:prstGeom>
          <a:noFill/>
        </p:spPr>
        <p:txBody>
          <a:bodyPr wrap="square" lIns="91440" tIns="45720" rIns="91440" bIns="45720" anchor="t">
            <a:spAutoFit/>
          </a:bodyPr>
          <a:lstStyle/>
          <a:p>
            <a:pPr marL="457200" indent="-457200">
              <a:lnSpc>
                <a:spcPct val="150000"/>
              </a:lnSpc>
              <a:buFont typeface="Arial" panose="020B0604020202020204" pitchFamily="34" charset="0"/>
              <a:buChar char="•"/>
            </a:pPr>
            <a:r>
              <a:rPr lang="en-US" sz="2600" dirty="0">
                <a:latin typeface="Arial" panose="020B0604020202020204" pitchFamily="34" charset="0"/>
                <a:cs typeface="Arial" panose="020B0604020202020204" pitchFamily="34" charset="0"/>
              </a:rPr>
              <a:t>Follow appropriate style guidelines meticulously</a:t>
            </a:r>
          </a:p>
          <a:p>
            <a:pPr marL="914400" lvl="1" indent="-4572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Modern Language Association (MLA)</a:t>
            </a:r>
          </a:p>
          <a:p>
            <a:pPr marL="914400" lvl="1" indent="-4572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American Psychological Association (APA)</a:t>
            </a:r>
          </a:p>
          <a:p>
            <a:pPr marL="914400" lvl="1" indent="-4572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Chicago Manual of Style (Chicago N&amp;B or A-D)</a:t>
            </a:r>
          </a:p>
          <a:p>
            <a:pPr marL="914400" lvl="1" indent="-4572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Institute of Electrical and Electronics Engineers (IEEE)</a:t>
            </a:r>
          </a:p>
          <a:p>
            <a:pPr marL="914400" lvl="1" indent="-4572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Journal Citation Styles</a:t>
            </a:r>
          </a:p>
        </p:txBody>
      </p:sp>
      <p:sp>
        <p:nvSpPr>
          <p:cNvPr id="3" name="TextBox 2">
            <a:extLst>
              <a:ext uri="{FF2B5EF4-FFF2-40B4-BE49-F238E27FC236}">
                <a16:creationId xmlns:a16="http://schemas.microsoft.com/office/drawing/2014/main" id="{4A52D260-D37D-870B-0943-11B7AEAC3480}"/>
              </a:ext>
            </a:extLst>
          </p:cNvPr>
          <p:cNvSpPr txBox="1"/>
          <p:nvPr/>
        </p:nvSpPr>
        <p:spPr>
          <a:xfrm>
            <a:off x="1319462" y="5471532"/>
            <a:ext cx="6505075" cy="646331"/>
          </a:xfrm>
          <a:prstGeom prst="rect">
            <a:avLst/>
          </a:prstGeom>
          <a:noFill/>
        </p:spPr>
        <p:txBody>
          <a:bodyPr wrap="square">
            <a:spAutoFit/>
          </a:bodyPr>
          <a:lstStyle/>
          <a:p>
            <a:r>
              <a:rPr lang="en-CA" dirty="0">
                <a:hlinkClick r:id="rId5"/>
              </a:rPr>
              <a:t>https://libguides.lib.umanitoba.ca/c.php?g=708446&amp;p=5053558#</a:t>
            </a:r>
            <a:endParaRPr lang="en-CA" dirty="0"/>
          </a:p>
          <a:p>
            <a:endParaRPr lang="en-CA" dirty="0"/>
          </a:p>
        </p:txBody>
      </p:sp>
      <p:pic>
        <p:nvPicPr>
          <p:cNvPr id="13" name="Audio 12">
            <a:hlinkClick r:id="" action="ppaction://media"/>
            <a:extLst>
              <a:ext uri="{FF2B5EF4-FFF2-40B4-BE49-F238E27FC236}">
                <a16:creationId xmlns:a16="http://schemas.microsoft.com/office/drawing/2014/main" id="{6569C569-DA86-F76A-8816-5F2BEB5261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81829737"/>
      </p:ext>
    </p:extLst>
  </p:cSld>
  <p:clrMapOvr>
    <a:masterClrMapping/>
  </p:clrMapOvr>
  <mc:AlternateContent xmlns:mc="http://schemas.openxmlformats.org/markup-compatibility/2006">
    <mc:Choice xmlns:p14="http://schemas.microsoft.com/office/powerpoint/2010/main" Requires="p14">
      <p:transition spd="slow" p14:dur="2000" advTm="18541"/>
    </mc:Choice>
    <mc:Fallback>
      <p:transition spd="slow" advTm="1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65249" y="498467"/>
            <a:ext cx="8229600" cy="661824"/>
          </a:xfrm>
        </p:spPr>
        <p:txBody>
          <a:bodyPr>
            <a:normAutofit/>
          </a:bodyPr>
          <a:lstStyle/>
          <a:p>
            <a:r>
              <a:rPr lang="en-US" sz="3600" b="1" dirty="0">
                <a:solidFill>
                  <a:schemeClr val="accent1">
                    <a:lumMod val="75000"/>
                  </a:schemeClr>
                </a:solidFill>
                <a:latin typeface="Arial" panose="020B0604020202020204" pitchFamily="34" charset="0"/>
                <a:cs typeface="Arial" panose="020B0604020202020204" pitchFamily="34" charset="0"/>
              </a:rPr>
              <a:t>Resources</a:t>
            </a:r>
            <a:r>
              <a:rPr lang="en-US" sz="3600" b="1" dirty="0">
                <a:latin typeface="+mn-lt"/>
              </a:rPr>
              <a:t> </a:t>
            </a:r>
            <a:endParaRPr lang="en-CA" sz="3600" b="1" dirty="0">
              <a:latin typeface="+mn-lt"/>
            </a:endParaRPr>
          </a:p>
        </p:txBody>
      </p:sp>
      <p:sp>
        <p:nvSpPr>
          <p:cNvPr id="3" name="Content Placeholder 2"/>
          <p:cNvSpPr>
            <a:spLocks noGrp="1"/>
          </p:cNvSpPr>
          <p:nvPr>
            <p:ph idx="1"/>
          </p:nvPr>
        </p:nvSpPr>
        <p:spPr>
          <a:xfrm>
            <a:off x="359024" y="1132447"/>
            <a:ext cx="8784976" cy="5232258"/>
          </a:xfrm>
        </p:spPr>
        <p:txBody>
          <a:bodyPr>
            <a:normAutofit fontScale="85000" lnSpcReduction="10000"/>
          </a:bodyPr>
          <a:lstStyle/>
          <a:p>
            <a:pPr>
              <a:lnSpc>
                <a:spcPct val="150000"/>
              </a:lnSpc>
            </a:pPr>
            <a:r>
              <a:rPr lang="en-US" dirty="0">
                <a:latin typeface="Arial" panose="020B0604020202020204" pitchFamily="34" charset="0"/>
                <a:cs typeface="Arial" panose="020B0604020202020204" pitchFamily="34" charset="0"/>
              </a:rPr>
              <a:t>Good English dictionary</a:t>
            </a:r>
          </a:p>
          <a:p>
            <a:pPr>
              <a:lnSpc>
                <a:spcPct val="150000"/>
              </a:lnSpc>
            </a:pPr>
            <a:r>
              <a:rPr lang="en-US" dirty="0">
                <a:latin typeface="Arial" panose="020B0604020202020204" pitchFamily="34" charset="0"/>
                <a:cs typeface="Arial" panose="020B0604020202020204" pitchFamily="34" charset="0"/>
              </a:rPr>
              <a:t>Good grammar book</a:t>
            </a:r>
          </a:p>
          <a:p>
            <a:pPr lvl="1">
              <a:lnSpc>
                <a:spcPct val="150000"/>
              </a:lnSpc>
            </a:pPr>
            <a:r>
              <a:rPr lang="en-US" sz="2600" dirty="0">
                <a:latin typeface="Arial" panose="020B0604020202020204" pitchFamily="34" charset="0"/>
                <a:cs typeface="Arial" panose="020B0604020202020204" pitchFamily="34" charset="0"/>
              </a:rPr>
              <a:t>See, </a:t>
            </a:r>
            <a:r>
              <a:rPr lang="en-US" sz="2600" dirty="0">
                <a:latin typeface="Arial" panose="020B0604020202020204" pitchFamily="34" charset="0"/>
                <a:cs typeface="Arial" panose="020B0604020202020204" pitchFamily="34" charset="0"/>
                <a:hlinkClick r:id="rId5"/>
              </a:rPr>
              <a:t>https://writing.utoronto.ca/books/style-language-use-grammar/</a:t>
            </a:r>
            <a:endParaRPr lang="en-US" sz="2600"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A guide for writing by and about Indigenous Peoples: </a:t>
            </a:r>
            <a:r>
              <a:rPr lang="en-CA" sz="2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https://indigenoustourism.ca/wp-content/uploads/2020/01/19-12-Style-Guide-Media-Version-v8-1.pdf</a:t>
            </a:r>
            <a:endParaRPr lang="en-US" sz="2600"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Library Citation style guides: </a:t>
            </a:r>
            <a:r>
              <a:rPr lang="en-US" sz="2600" dirty="0">
                <a:latin typeface="Arial" panose="020B0604020202020204" pitchFamily="34" charset="0"/>
                <a:cs typeface="Arial" panose="020B0604020202020204" pitchFamily="34" charset="0"/>
                <a:hlinkClick r:id="rId7"/>
              </a:rPr>
              <a:t>https://libguides.lib.umanitoba.ca/c.php?g=708446&amp;p=5053558#</a:t>
            </a:r>
            <a:endParaRPr lang="en-CA" sz="2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63AF48C-2E78-5257-FA8F-956A0D80ACFF}"/>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8" name="Audio 7">
            <a:hlinkClick r:id="" action="ppaction://media"/>
            <a:extLst>
              <a:ext uri="{FF2B5EF4-FFF2-40B4-BE49-F238E27FC236}">
                <a16:creationId xmlns:a16="http://schemas.microsoft.com/office/drawing/2014/main" id="{08119848-488B-C5E6-0598-1F7B82A53B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3082093"/>
      </p:ext>
    </p:extLst>
  </p:cSld>
  <p:clrMapOvr>
    <a:masterClrMapping/>
  </p:clrMapOvr>
  <mc:AlternateContent xmlns:mc="http://schemas.openxmlformats.org/markup-compatibility/2006">
    <mc:Choice xmlns:p14="http://schemas.microsoft.com/office/powerpoint/2010/main" Requires="p14">
      <p:transition spd="slow" p14:dur="2000" advTm="33541"/>
    </mc:Choice>
    <mc:Fallback>
      <p:transition spd="slow" advTm="33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raditional Territories Acknowledgement&#10;The University of Manitoba campuses are located on original lands of Anishinaabeg, Cree, Oji-Cree, Dakota, and Dene peoples, and on the homeland of the Métis Nation. We respect the Treaties that were made on these territories, we acknowledge the harms and mistakes of the past, and we dedicate ourselves to move forward in partnership with Indigenous communities in a spirit of reconciliation and collaboration."/>
          <p:cNvPicPr>
            <a:picLocks noChangeAspect="1"/>
          </p:cNvPicPr>
          <p:nvPr/>
        </p:nvPicPr>
        <p:blipFill>
          <a:blip r:embed="rId5"/>
          <a:stretch>
            <a:fillRect/>
          </a:stretch>
        </p:blipFill>
        <p:spPr>
          <a:xfrm>
            <a:off x="0" y="0"/>
            <a:ext cx="9144000" cy="6858000"/>
          </a:xfrm>
          <a:prstGeom prst="rect">
            <a:avLst/>
          </a:prstGeom>
        </p:spPr>
      </p:pic>
      <p:pic>
        <p:nvPicPr>
          <p:cNvPr id="5" name="Audio 4">
            <a:hlinkClick r:id="" action="ppaction://media"/>
            <a:extLst>
              <a:ext uri="{FF2B5EF4-FFF2-40B4-BE49-F238E27FC236}">
                <a16:creationId xmlns:a16="http://schemas.microsoft.com/office/drawing/2014/main" id="{044F9F96-6276-90A8-1553-42A610F58F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17441245"/>
      </p:ext>
    </p:extLst>
  </p:cSld>
  <p:clrMapOvr>
    <a:masterClrMapping/>
  </p:clrMapOvr>
  <mc:AlternateContent xmlns:mc="http://schemas.openxmlformats.org/markup-compatibility/2006">
    <mc:Choice xmlns:p14="http://schemas.microsoft.com/office/powerpoint/2010/main" Requires="p14">
      <p:transition spd="slow" p14:dur="2000" advTm="32050"/>
    </mc:Choice>
    <mc:Fallback>
      <p:transition spd="slow" advTm="3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869AECD-CC46-4C31-B122-C0BC7DD7F8A0}"/>
              </a:ext>
            </a:extLst>
          </p:cNvPr>
          <p:cNvSpPr>
            <a:spLocks noGrp="1"/>
          </p:cNvSpPr>
          <p:nvPr>
            <p:ph type="title"/>
          </p:nvPr>
        </p:nvSpPr>
        <p:spPr>
          <a:xfrm>
            <a:off x="883418" y="955265"/>
            <a:ext cx="7326630" cy="487680"/>
          </a:xfrm>
        </p:spPr>
        <p:txBody>
          <a:bodyPr/>
          <a:lstStyle/>
          <a:p>
            <a:r>
              <a:rPr lang="en-CA"/>
              <a:t>Academic Learning Centre Services</a:t>
            </a:r>
          </a:p>
        </p:txBody>
      </p:sp>
      <p:graphicFrame>
        <p:nvGraphicFramePr>
          <p:cNvPr id="18" name="Content Placeholder 2">
            <a:extLst>
              <a:ext uri="{FF2B5EF4-FFF2-40B4-BE49-F238E27FC236}">
                <a16:creationId xmlns:a16="http://schemas.microsoft.com/office/drawing/2014/main" id="{A7F5C799-AD6D-4B12-AB33-BC9E36A0B219}"/>
              </a:ext>
            </a:extLst>
          </p:cNvPr>
          <p:cNvGraphicFramePr>
            <a:graphicFrameLocks/>
          </p:cNvGraphicFramePr>
          <p:nvPr>
            <p:extLst>
              <p:ext uri="{D42A27DB-BD31-4B8C-83A1-F6EECF244321}">
                <p14:modId xmlns:p14="http://schemas.microsoft.com/office/powerpoint/2010/main" val="2572194913"/>
              </p:ext>
            </p:extLst>
          </p:nvPr>
        </p:nvGraphicFramePr>
        <p:xfrm>
          <a:off x="883418" y="2043300"/>
          <a:ext cx="7377163" cy="25041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a:extLst>
              <a:ext uri="{FF2B5EF4-FFF2-40B4-BE49-F238E27FC236}">
                <a16:creationId xmlns:a16="http://schemas.microsoft.com/office/drawing/2014/main" id="{64135382-E09B-482E-9DB2-8C5AE32250A7}"/>
              </a:ext>
            </a:extLst>
          </p:cNvPr>
          <p:cNvSpPr txBox="1"/>
          <p:nvPr/>
        </p:nvSpPr>
        <p:spPr>
          <a:xfrm>
            <a:off x="2095448" y="4814700"/>
            <a:ext cx="4953102" cy="83099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85E9D"/>
                </a:solidFill>
                <a:effectLst/>
                <a:uLnTx/>
                <a:uFillTx/>
                <a:latin typeface="Arial" panose="020B0604020202020204" pitchFamily="34" charset="0"/>
                <a:ea typeface="+mn-ea"/>
                <a:cs typeface="Arial" panose="020B0604020202020204" pitchFamily="34" charset="0"/>
              </a:rPr>
              <a:t>academic_learning@umanitoba.ca</a:t>
            </a:r>
            <a:endParaRPr kumimoji="0" lang="en-US" sz="2400" b="0" i="0" u="none" strike="noStrike" kern="1200" cap="none" spc="0" normalizeH="0" baseline="0" noProof="0" dirty="0">
              <a:ln>
                <a:noFill/>
              </a:ln>
              <a:solidFill>
                <a:srgbClr val="385E9D"/>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5E9D"/>
                </a:solidFill>
                <a:effectLst/>
                <a:uLnTx/>
                <a:uFillTx/>
                <a:latin typeface="Arial" panose="020B0604020202020204" pitchFamily="34" charset="0"/>
                <a:ea typeface="+mn-ea"/>
                <a:cs typeface="Arial" panose="020B0604020202020204" pitchFamily="34" charset="0"/>
              </a:rPr>
              <a:t>204-480-1481 </a:t>
            </a:r>
          </a:p>
        </p:txBody>
      </p:sp>
      <p:pic>
        <p:nvPicPr>
          <p:cNvPr id="3" name="Audio 2">
            <a:hlinkClick r:id="" action="ppaction://media"/>
            <a:extLst>
              <a:ext uri="{FF2B5EF4-FFF2-40B4-BE49-F238E27FC236}">
                <a16:creationId xmlns:a16="http://schemas.microsoft.com/office/drawing/2014/main" id="{5ADDAB59-52D2-AD20-D9E9-939159E7EFC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4127366"/>
      </p:ext>
    </p:extLst>
  </p:cSld>
  <p:clrMapOvr>
    <a:masterClrMapping/>
  </p:clrMapOvr>
  <mc:AlternateContent xmlns:mc="http://schemas.openxmlformats.org/markup-compatibility/2006">
    <mc:Choice xmlns:p14="http://schemas.microsoft.com/office/powerpoint/2010/main" Requires="p14">
      <p:transition spd="slow" p14:dur="2000" advTm="41227"/>
    </mc:Choice>
    <mc:Fallback>
      <p:transition spd="slow" advTm="4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800"/>
            <a:ext cx="8229600" cy="844704"/>
          </a:xfrm>
        </p:spPr>
        <p:txBody>
          <a:bodyPr/>
          <a:lstStyle/>
          <a:p>
            <a:pPr algn="ctr"/>
            <a:r>
              <a:rPr lang="en-US" sz="3600" b="1" dirty="0">
                <a:latin typeface="+mn-lt"/>
              </a:rPr>
              <a:t>References</a:t>
            </a:r>
            <a:endParaRPr lang="en-CA" sz="3600" b="1" dirty="0">
              <a:latin typeface="+mn-lt"/>
            </a:endParaRPr>
          </a:p>
        </p:txBody>
      </p:sp>
      <p:sp>
        <p:nvSpPr>
          <p:cNvPr id="3" name="Content Placeholder 2"/>
          <p:cNvSpPr>
            <a:spLocks noGrp="1"/>
          </p:cNvSpPr>
          <p:nvPr>
            <p:ph idx="1"/>
          </p:nvPr>
        </p:nvSpPr>
        <p:spPr>
          <a:xfrm>
            <a:off x="457200" y="1030412"/>
            <a:ext cx="8394192" cy="5305856"/>
          </a:xfrm>
        </p:spPr>
        <p:txBody>
          <a:bodyPr>
            <a:noAutofit/>
          </a:bodyPr>
          <a:lstStyle/>
          <a:p>
            <a:pPr marL="0" indent="0">
              <a:buNone/>
            </a:pPr>
            <a:r>
              <a:rPr lang="en-US" sz="1900" dirty="0">
                <a:latin typeface="Arial" panose="020B0604020202020204" pitchFamily="34" charset="0"/>
                <a:cs typeface="Arial" panose="020B0604020202020204" pitchFamily="34" charset="0"/>
              </a:rPr>
              <a:t>Davis, M., Davis K. J., &amp; </a:t>
            </a:r>
            <a:r>
              <a:rPr lang="en-US" sz="1900" dirty="0" err="1">
                <a:latin typeface="Arial" panose="020B0604020202020204" pitchFamily="34" charset="0"/>
                <a:cs typeface="Arial" panose="020B0604020202020204" pitchFamily="34" charset="0"/>
              </a:rPr>
              <a:t>Dunagan</a:t>
            </a:r>
            <a:r>
              <a:rPr lang="en-US" sz="1900" dirty="0">
                <a:latin typeface="Arial" panose="020B0604020202020204" pitchFamily="34" charset="0"/>
                <a:cs typeface="Arial" panose="020B0604020202020204" pitchFamily="34" charset="0"/>
              </a:rPr>
              <a:t>, M. (2012). </a:t>
            </a:r>
            <a:r>
              <a:rPr lang="en-US" sz="1900" i="1" dirty="0">
                <a:latin typeface="Arial" panose="020B0604020202020204" pitchFamily="34" charset="0"/>
                <a:cs typeface="Arial" panose="020B0604020202020204" pitchFamily="34" charset="0"/>
              </a:rPr>
              <a:t>Scientific papers and 	presentations </a:t>
            </a:r>
            <a:r>
              <a:rPr lang="en-US" sz="1900" dirty="0">
                <a:latin typeface="Arial" panose="020B0604020202020204" pitchFamily="34" charset="0"/>
                <a:cs typeface="Arial" panose="020B0604020202020204" pitchFamily="34" charset="0"/>
              </a:rPr>
              <a:t>(3rd ed.). Academic Press. </a:t>
            </a:r>
          </a:p>
          <a:p>
            <a:pPr marL="0" indent="0">
              <a:buNone/>
            </a:pPr>
            <a:r>
              <a:rPr lang="en-US" sz="1900" dirty="0">
                <a:latin typeface="Arial" panose="020B0604020202020204" pitchFamily="34" charset="0"/>
                <a:cs typeface="Arial" panose="020B0604020202020204" pitchFamily="34" charset="0"/>
              </a:rPr>
              <a:t>Hacker, D., &amp; Sommers, N. (2018). </a:t>
            </a:r>
            <a:r>
              <a:rPr lang="en-US" sz="1900" i="1" dirty="0">
                <a:latin typeface="Arial" panose="020B0604020202020204" pitchFamily="34" charset="0"/>
                <a:cs typeface="Arial" panose="020B0604020202020204" pitchFamily="34" charset="0"/>
              </a:rPr>
              <a:t>A Canadian writer’s reference </a:t>
            </a:r>
            <a:r>
              <a:rPr lang="en-US" sz="1900" dirty="0">
                <a:latin typeface="Arial" panose="020B0604020202020204" pitchFamily="34" charset="0"/>
                <a:cs typeface="Arial" panose="020B0604020202020204" pitchFamily="34" charset="0"/>
              </a:rPr>
              <a:t>(7th ed.). 	Bedford/St. Martin’s. </a:t>
            </a:r>
          </a:p>
          <a:p>
            <a:pPr marL="0" indent="0" latinLnBrk="1">
              <a:buNone/>
            </a:pPr>
            <a:r>
              <a:rPr lang="en-US" sz="1900" dirty="0">
                <a:latin typeface="Arial" panose="020B0604020202020204" pitchFamily="34" charset="0"/>
                <a:cs typeface="Arial" panose="020B0604020202020204" pitchFamily="34" charset="0"/>
              </a:rPr>
              <a:t>Head, E. (2019). </a:t>
            </a:r>
            <a:r>
              <a:rPr lang="en-US" sz="1900" i="1" dirty="0">
                <a:latin typeface="Arial" panose="020B0604020202020204" pitchFamily="34" charset="0"/>
                <a:cs typeface="Arial" panose="020B0604020202020204" pitchFamily="34" charset="0"/>
              </a:rPr>
              <a:t>Fundamentals of graduate student writing </a:t>
            </a:r>
            <a:r>
              <a:rPr lang="en-US" sz="1900" dirty="0">
                <a:latin typeface="Arial" panose="020B0604020202020204" pitchFamily="34" charset="0"/>
                <a:cs typeface="Arial" panose="020B0604020202020204" pitchFamily="34" charset="0"/>
              </a:rPr>
              <a:t>[PowerPoint 	slides]. The Academic Success Centre, Writing Aids, Liberty 	University. </a:t>
            </a:r>
            <a:r>
              <a:rPr lang="en-CA" sz="1900" dirty="0">
                <a:effectLst/>
                <a:latin typeface="Arial" panose="020B0604020202020204" pitchFamily="34" charset="0"/>
                <a:ea typeface="Times New Roman" panose="02020603050405020304" pitchFamily="18" charset="0"/>
                <a:cs typeface="Arial" panose="020B0604020202020204" pitchFamily="34" charset="0"/>
              </a:rPr>
              <a:t>https://www.liberty.edu/casas/academic-success-center/</a:t>
            </a:r>
            <a:br>
              <a:rPr lang="en-CA" sz="1900" dirty="0">
                <a:effectLst/>
                <a:latin typeface="Arial" panose="020B0604020202020204" pitchFamily="34" charset="0"/>
                <a:ea typeface="Times New Roman" panose="02020603050405020304" pitchFamily="18" charset="0"/>
                <a:cs typeface="Arial" panose="020B0604020202020204" pitchFamily="34" charset="0"/>
              </a:rPr>
            </a:br>
            <a:r>
              <a:rPr lang="en-CA" sz="1900" dirty="0">
                <a:effectLst/>
                <a:latin typeface="Arial" panose="020B0604020202020204" pitchFamily="34" charset="0"/>
                <a:ea typeface="Times New Roman" panose="02020603050405020304" pitchFamily="18" charset="0"/>
                <a:cs typeface="Arial" panose="020B0604020202020204" pitchFamily="34" charset="0"/>
              </a:rPr>
              <a:t>	wp-content/uploads/sites/28/2019/04/Fundamentals_of_Grad_Std_	Writing_Counseling.pdf</a:t>
            </a:r>
          </a:p>
          <a:p>
            <a:pPr marL="0" indent="0">
              <a:buNone/>
            </a:pPr>
            <a:r>
              <a:rPr lang="en-US" sz="1900" dirty="0" err="1">
                <a:latin typeface="Arial" panose="020B0604020202020204" pitchFamily="34" charset="0"/>
                <a:cs typeface="Arial" panose="020B0604020202020204" pitchFamily="34" charset="0"/>
              </a:rPr>
              <a:t>Holtom</a:t>
            </a:r>
            <a:r>
              <a:rPr lang="en-US" sz="1900" dirty="0">
                <a:latin typeface="Arial" panose="020B0604020202020204" pitchFamily="34" charset="0"/>
                <a:cs typeface="Arial" panose="020B0604020202020204" pitchFamily="34" charset="0"/>
              </a:rPr>
              <a:t>, D., &amp; Fisher, E. (2014). </a:t>
            </a:r>
            <a:r>
              <a:rPr lang="en-US" sz="1900" i="1" dirty="0">
                <a:latin typeface="Arial" panose="020B0604020202020204" pitchFamily="34" charset="0"/>
                <a:cs typeface="Arial" panose="020B0604020202020204" pitchFamily="34" charset="0"/>
              </a:rPr>
              <a:t>Enjoy writing your science thesis or 	dissertation! </a:t>
            </a:r>
            <a:r>
              <a:rPr lang="en-US" sz="1900" dirty="0">
                <a:latin typeface="Arial" panose="020B0604020202020204" pitchFamily="34" charset="0"/>
                <a:cs typeface="Arial" panose="020B0604020202020204" pitchFamily="34" charset="0"/>
              </a:rPr>
              <a:t>Imperial College Press. </a:t>
            </a:r>
          </a:p>
          <a:p>
            <a:pPr marL="0" indent="0">
              <a:buNone/>
            </a:pPr>
            <a:r>
              <a:rPr lang="en-US" sz="1900" dirty="0">
                <a:latin typeface="Arial" panose="020B0604020202020204" pitchFamily="34" charset="0"/>
                <a:cs typeface="Arial" panose="020B0604020202020204" pitchFamily="34" charset="0"/>
              </a:rPr>
              <a:t>Matthews, J., &amp; Matthews, R. (2014). </a:t>
            </a:r>
            <a:r>
              <a:rPr lang="en-US" sz="1900" i="1" dirty="0">
                <a:latin typeface="Arial" panose="020B0604020202020204" pitchFamily="34" charset="0"/>
                <a:cs typeface="Arial" panose="020B0604020202020204" pitchFamily="34" charset="0"/>
              </a:rPr>
              <a:t>Successful scientific writing: A step-by-	step guide for the biological and medical sciences </a:t>
            </a:r>
            <a:r>
              <a:rPr lang="en-US" sz="1900" dirty="0">
                <a:latin typeface="Arial" panose="020B0604020202020204" pitchFamily="34" charset="0"/>
                <a:cs typeface="Arial" panose="020B0604020202020204" pitchFamily="34" charset="0"/>
              </a:rPr>
              <a:t>(4th ed.). 	Cambridge University Press. 	https://</a:t>
            </a:r>
            <a:r>
              <a:rPr lang="en-US" sz="1900" dirty="0" err="1">
                <a:latin typeface="Arial" panose="020B0604020202020204" pitchFamily="34" charset="0"/>
                <a:cs typeface="Arial" panose="020B0604020202020204" pitchFamily="34" charset="0"/>
              </a:rPr>
              <a:t>doi.org</a:t>
            </a:r>
            <a:r>
              <a:rPr lang="en-US" sz="1900" dirty="0">
                <a:latin typeface="Arial" panose="020B0604020202020204" pitchFamily="34" charset="0"/>
                <a:cs typeface="Arial" panose="020B0604020202020204" pitchFamily="34" charset="0"/>
              </a:rPr>
              <a:t>/10.1017/CBO9781107587915</a:t>
            </a:r>
          </a:p>
          <a:p>
            <a:pPr marL="0" indent="0">
              <a:buNone/>
            </a:pPr>
            <a:r>
              <a:rPr lang="en-US" sz="1900" dirty="0">
                <a:latin typeface="Arial" panose="020B0604020202020204" pitchFamily="34" charset="0"/>
                <a:cs typeface="Arial" panose="020B0604020202020204" pitchFamily="34" charset="0"/>
              </a:rPr>
              <a:t>May, D. C., </a:t>
            </a:r>
            <a:r>
              <a:rPr lang="en-US" sz="1900" dirty="0" err="1">
                <a:latin typeface="Arial" panose="020B0604020202020204" pitchFamily="34" charset="0"/>
                <a:cs typeface="Arial" panose="020B0604020202020204" pitchFamily="34" charset="0"/>
              </a:rPr>
              <a:t>Vartanian</a:t>
            </a:r>
            <a:r>
              <a:rPr lang="en-US" sz="1900" dirty="0">
                <a:latin typeface="Arial" panose="020B0604020202020204" pitchFamily="34" charset="0"/>
                <a:cs typeface="Arial" panose="020B0604020202020204" pitchFamily="34" charset="0"/>
              </a:rPr>
              <a:t>, L. R., &amp; Virgo, K. (2002). The impact of parental 	attachment and supervision on fear of crime among adolescent 	males. </a:t>
            </a:r>
            <a:r>
              <a:rPr lang="en-US" sz="1900" i="1" dirty="0">
                <a:latin typeface="Arial" panose="020B0604020202020204" pitchFamily="34" charset="0"/>
                <a:cs typeface="Arial" panose="020B0604020202020204" pitchFamily="34" charset="0"/>
              </a:rPr>
              <a:t>Adolescence, 37</a:t>
            </a:r>
            <a:r>
              <a:rPr lang="en-US" sz="1900" dirty="0">
                <a:latin typeface="Arial" panose="020B0604020202020204" pitchFamily="34" charset="0"/>
                <a:cs typeface="Arial" panose="020B0604020202020204" pitchFamily="34" charset="0"/>
              </a:rPr>
              <a:t>(146), 267-287.</a:t>
            </a:r>
          </a:p>
          <a:p>
            <a:pPr marL="0" indent="0">
              <a:buNone/>
            </a:pPr>
            <a:endParaRPr lang="en-US" sz="1900" dirty="0">
              <a:latin typeface="Arial" panose="020B0604020202020204" pitchFamily="34" charset="0"/>
              <a:cs typeface="Arial" panose="020B0604020202020204" pitchFamily="34" charset="0"/>
            </a:endParaRPr>
          </a:p>
          <a:p>
            <a:pPr marL="0" indent="0">
              <a:buNone/>
            </a:pPr>
            <a:endParaRPr lang="en-US" sz="1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A1725E-CBED-F6C5-62EF-7E94A69546BF}"/>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spTree>
    <p:extLst>
      <p:ext uri="{BB962C8B-B14F-4D97-AF65-F5344CB8AC3E}">
        <p14:creationId xmlns:p14="http://schemas.microsoft.com/office/powerpoint/2010/main" val="3073320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138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21686" y="0"/>
            <a:ext cx="8784976" cy="67403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It can be noted that salmonella is present during all phases of poultry production and processing. Although similar hygiene practices were practiced on all of the 10 poultry farms we examined in this study, great variation existed in the degree of salmonella contamination on them. From the results of this study, it appears that salmonella may be transmitted continuously through feed to the breeder parent stock, to the chicks, through the processing and finally to the finished broiler product. </a:t>
            </a:r>
            <a:endParaRPr kumimoji="0" lang="en-CA" sz="3600" b="0" i="0" u="none" strike="noStrike" kern="1200" cap="none" spc="0" normalizeH="0" baseline="0" noProof="0" dirty="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3313129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21686" y="0"/>
            <a:ext cx="8784976" cy="6740307"/>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0" i="0" u="none" strike="sngStrike" kern="1200" cap="none" spc="0" normalizeH="0" baseline="0" noProof="0" dirty="0">
                <a:ln>
                  <a:noFill/>
                </a:ln>
                <a:solidFill>
                  <a:prstClr val="black"/>
                </a:solidFill>
                <a:effectLst/>
                <a:uLnTx/>
                <a:uFillTx/>
                <a:latin typeface="Times" pitchFamily="18" charset="0"/>
                <a:ea typeface="+mn-ea"/>
                <a:cs typeface="+mn-cs"/>
              </a:rPr>
              <a:t>It can be noted that </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salmonella is present during all phases of poultry production and processing. Although similar hygiene </a:t>
            </a:r>
            <a:r>
              <a:rPr kumimoji="0" lang="en-US" sz="3600" b="0" i="0" kern="1200" cap="none" spc="0" normalizeH="0" baseline="0" noProof="0" dirty="0">
                <a:ln>
                  <a:noFill/>
                </a:ln>
                <a:effectLst/>
                <a:uLnTx/>
                <a:uFillTx/>
                <a:latin typeface="Times" pitchFamily="18" charset="0"/>
                <a:ea typeface="+mn-ea"/>
                <a:cs typeface="+mn-cs"/>
              </a:rPr>
              <a:t>practices were practiced</a:t>
            </a:r>
            <a:r>
              <a:rPr kumimoji="0" lang="en-US" sz="3600" b="0" i="0" strike="noStrike" kern="1200" cap="none" spc="0" normalizeH="0" baseline="0" noProof="0" dirty="0">
                <a:ln>
                  <a:noFill/>
                </a:ln>
                <a:effectLst/>
                <a:uLnTx/>
                <a:uFillTx/>
                <a:latin typeface="Times" pitchFamily="18" charset="0"/>
                <a:ea typeface="+mn-ea"/>
                <a:cs typeface="+mn-cs"/>
              </a:rPr>
              <a:t> </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on all of the 10 poultry farms we examined </a:t>
            </a:r>
            <a:r>
              <a:rPr kumimoji="0" lang="en-US" sz="3600" b="0" i="0" u="none" strike="sngStrike" kern="1200" cap="none" spc="0" normalizeH="0" baseline="0" noProof="0" dirty="0">
                <a:ln>
                  <a:noFill/>
                </a:ln>
                <a:solidFill>
                  <a:prstClr val="black"/>
                </a:solidFill>
                <a:effectLst/>
                <a:uLnTx/>
                <a:uFillTx/>
                <a:latin typeface="Times" pitchFamily="18" charset="0"/>
                <a:ea typeface="+mn-ea"/>
                <a:cs typeface="+mn-cs"/>
              </a:rPr>
              <a:t>in this study</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 great variation existed in the degree of salmonella contamination </a:t>
            </a:r>
            <a:r>
              <a:rPr kumimoji="0" lang="en-US" sz="3600" b="0" i="0" u="none" strike="sngStrike" kern="1200" cap="none" spc="0" normalizeH="0" baseline="0" noProof="0" dirty="0">
                <a:ln>
                  <a:noFill/>
                </a:ln>
                <a:solidFill>
                  <a:prstClr val="black"/>
                </a:solidFill>
                <a:effectLst/>
                <a:uLnTx/>
                <a:uFillTx/>
                <a:latin typeface="Times" pitchFamily="18" charset="0"/>
                <a:ea typeface="+mn-ea"/>
                <a:cs typeface="+mn-cs"/>
              </a:rPr>
              <a:t>on them</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 </a:t>
            </a:r>
            <a:r>
              <a:rPr kumimoji="0" lang="en-US" sz="3600" b="0" i="0" u="none" strike="sngStrike" kern="1200" cap="none" spc="0" normalizeH="0" baseline="0" noProof="0" dirty="0">
                <a:ln>
                  <a:noFill/>
                </a:ln>
                <a:solidFill>
                  <a:prstClr val="black"/>
                </a:solidFill>
                <a:effectLst/>
                <a:uLnTx/>
                <a:uFillTx/>
                <a:latin typeface="Times" pitchFamily="18" charset="0"/>
                <a:ea typeface="+mn-ea"/>
                <a:cs typeface="+mn-cs"/>
              </a:rPr>
              <a:t>From the results of this study</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 </a:t>
            </a:r>
            <a:r>
              <a:rPr kumimoji="0" lang="en-US" sz="3600" b="0" i="0" u="none" strike="sngStrike" kern="1200" cap="none" spc="0" normalizeH="0" baseline="0" noProof="0" dirty="0">
                <a:ln>
                  <a:noFill/>
                </a:ln>
                <a:solidFill>
                  <a:prstClr val="black"/>
                </a:solidFill>
                <a:effectLst/>
                <a:uLnTx/>
                <a:uFillTx/>
                <a:latin typeface="Times" pitchFamily="18" charset="0"/>
                <a:ea typeface="+mn-ea"/>
                <a:cs typeface="+mn-cs"/>
              </a:rPr>
              <a:t>it appears that </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salmonella may be transmitted continuously through feed to the breeder parent stock, to the chicks, through the processing and finally to the finished broiler product. </a:t>
            </a:r>
            <a:endParaRPr kumimoji="0" lang="en-CA" sz="3600" b="0" i="0" u="none" strike="noStrike" kern="1200" cap="none" spc="0" normalizeH="0" baseline="0" noProof="0" dirty="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337905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B5EEF6-264E-49CF-90F8-E650F8DB063B}"/>
              </a:ext>
            </a:extLst>
          </p:cNvPr>
          <p:cNvSpPr txBox="1"/>
          <p:nvPr/>
        </p:nvSpPr>
        <p:spPr>
          <a:xfrm>
            <a:off x="531467" y="335845"/>
            <a:ext cx="8081066" cy="618630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i="0" u="none" kern="1200" cap="none" spc="0" normalizeH="0" baseline="0" noProof="0" dirty="0">
                <a:ln>
                  <a:noFill/>
                </a:ln>
                <a:effectLst/>
                <a:uLnTx/>
                <a:uFillTx/>
                <a:latin typeface="Times" pitchFamily="18" charset="0"/>
                <a:ea typeface="+mn-ea"/>
                <a:cs typeface="+mn-cs"/>
              </a:rPr>
              <a:t>S</a:t>
            </a:r>
            <a:r>
              <a:rPr kumimoji="0" lang="en-US" sz="3600" i="0" u="none" strike="noStrike" kern="1200" cap="none" spc="0" normalizeH="0" baseline="0" noProof="0" dirty="0">
                <a:ln>
                  <a:noFill/>
                </a:ln>
                <a:effectLst/>
                <a:uLnTx/>
                <a:uFillTx/>
                <a:latin typeface="Times" pitchFamily="18" charset="0"/>
                <a:ea typeface="+mn-ea"/>
                <a:cs typeface="+mn-cs"/>
              </a:rPr>
              <a:t>almonella is present during </a:t>
            </a:r>
            <a:r>
              <a:rPr lang="en-US" sz="3600" dirty="0">
                <a:latin typeface="Times" panose="02020603050405020304" pitchFamily="18" charset="0"/>
                <a:cs typeface="Times" panose="02020603050405020304" pitchFamily="18" charset="0"/>
              </a:rPr>
              <a:t>all phases of poultry production and processing. </a:t>
            </a:r>
            <a:r>
              <a:rPr kumimoji="0" lang="en-US" sz="3600" i="0" u="none" strike="noStrike" kern="1200" cap="none" spc="0" normalizeH="0" baseline="0" noProof="0" dirty="0">
                <a:ln>
                  <a:noFill/>
                </a:ln>
                <a:effectLst/>
                <a:uLnTx/>
                <a:uFillTx/>
                <a:latin typeface="Times" pitchFamily="18" charset="0"/>
                <a:ea typeface="+mn-ea"/>
                <a:cs typeface="+mn-cs"/>
              </a:rPr>
              <a:t>Although similar hygiene </a:t>
            </a:r>
            <a:r>
              <a:rPr kumimoji="0" lang="en-US" sz="3600" i="0" kern="1200" cap="none" spc="0" normalizeH="0" baseline="0" noProof="0" dirty="0">
                <a:ln>
                  <a:noFill/>
                </a:ln>
                <a:effectLst/>
                <a:uLnTx/>
                <a:uFillTx/>
                <a:latin typeface="Times" pitchFamily="18" charset="0"/>
                <a:ea typeface="+mn-ea"/>
                <a:cs typeface="+mn-cs"/>
              </a:rPr>
              <a:t>practices were practiced </a:t>
            </a:r>
            <a:r>
              <a:rPr kumimoji="0" lang="en-US" sz="3600" i="0" u="none" strike="noStrike" kern="1200" cap="none" spc="0" normalizeH="0" baseline="0" noProof="0" dirty="0">
                <a:ln>
                  <a:noFill/>
                </a:ln>
                <a:effectLst/>
                <a:uLnTx/>
                <a:uFillTx/>
                <a:latin typeface="Times" pitchFamily="18" charset="0"/>
                <a:ea typeface="+mn-ea"/>
                <a:cs typeface="+mn-cs"/>
              </a:rPr>
              <a:t>on all of the 10 poultry farms we examined, great variation existed in the degree of salmonella contamination. Salmonella may be transmitted continuously through </a:t>
            </a:r>
            <a:r>
              <a:rPr lang="en-US" sz="3600" dirty="0">
                <a:latin typeface="Times" panose="02020603050405020304" pitchFamily="18" charset="0"/>
                <a:cs typeface="Times" panose="02020603050405020304" pitchFamily="18" charset="0"/>
              </a:rPr>
              <a:t>feed to the breeder parent stock, to the chicks, through the processing </a:t>
            </a:r>
            <a:r>
              <a:rPr kumimoji="0" lang="en-US" sz="3600" i="0" u="none" strike="noStrike" kern="1200" cap="none" spc="0" normalizeH="0" baseline="0" noProof="0" dirty="0">
                <a:ln>
                  <a:noFill/>
                </a:ln>
                <a:effectLst/>
                <a:uLnTx/>
                <a:uFillTx/>
                <a:latin typeface="Times" pitchFamily="18" charset="0"/>
                <a:ea typeface="+mn-ea"/>
                <a:cs typeface="+mn-cs"/>
              </a:rPr>
              <a:t>and finally to the finished broiler product. </a:t>
            </a:r>
            <a:endParaRPr kumimoji="0" lang="en-CA" sz="3600" i="0" u="none" strike="noStrike" kern="1200" cap="none" spc="0" normalizeH="0" baseline="0" noProof="0" dirty="0">
              <a:ln>
                <a:noFill/>
              </a:ln>
              <a:effectLst/>
              <a:uLnTx/>
              <a:uFillTx/>
              <a:latin typeface="Times" pitchFamily="18" charset="0"/>
              <a:ea typeface="+mn-ea"/>
              <a:cs typeface="+mn-cs"/>
            </a:endParaRPr>
          </a:p>
        </p:txBody>
      </p:sp>
      <p:sp>
        <p:nvSpPr>
          <p:cNvPr id="4" name="Rectangle 3"/>
          <p:cNvSpPr/>
          <p:nvPr/>
        </p:nvSpPr>
        <p:spPr>
          <a:xfrm>
            <a:off x="531466" y="350862"/>
            <a:ext cx="8081067" cy="618630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kern="1200" cap="none" spc="0" normalizeH="0" baseline="0" noProof="0" dirty="0">
                <a:ln>
                  <a:noFill/>
                </a:ln>
                <a:effectLst/>
                <a:uLnTx/>
                <a:uFillTx/>
                <a:latin typeface="Times" pitchFamily="18" charset="0"/>
                <a:ea typeface="+mn-ea"/>
                <a:cs typeface="+mn-cs"/>
              </a:rPr>
              <a:t>S</a:t>
            </a:r>
            <a:r>
              <a:rPr kumimoji="0" lang="en-US" sz="3600" b="0" i="0" u="none" strike="noStrike" kern="1200" cap="none" spc="0" normalizeH="0" baseline="0" noProof="0" dirty="0">
                <a:ln>
                  <a:noFill/>
                </a:ln>
                <a:effectLst/>
                <a:uLnTx/>
                <a:uFillTx/>
                <a:latin typeface="Times" pitchFamily="18" charset="0"/>
                <a:ea typeface="+mn-ea"/>
                <a:cs typeface="+mn-cs"/>
              </a:rPr>
              <a:t>almonella is present during </a:t>
            </a:r>
            <a:r>
              <a:rPr kumimoji="0" lang="en-US" sz="3600" b="0"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pitchFamily="18" charset="0"/>
                <a:ea typeface="+mn-ea"/>
                <a:cs typeface="+mn-cs"/>
              </a:rPr>
              <a:t>all phases of poultry production and processing</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 Although similar hygiene </a:t>
            </a:r>
            <a:r>
              <a:rPr kumimoji="0" lang="en-US" sz="3600" b="0" i="0" u="sng" kern="1200" cap="none" spc="0" normalizeH="0" baseline="0" noProof="0" dirty="0">
                <a:ln>
                  <a:noFill/>
                </a:ln>
                <a:solidFill>
                  <a:srgbClr val="00B050"/>
                </a:solidFill>
                <a:effectLst/>
                <a:uLnTx/>
                <a:uFillTx/>
                <a:latin typeface="Times" pitchFamily="18" charset="0"/>
                <a:ea typeface="+mn-ea"/>
                <a:cs typeface="+mn-cs"/>
              </a:rPr>
              <a:t>practices were practiced</a:t>
            </a:r>
            <a:r>
              <a:rPr kumimoji="0" lang="en-US" sz="3600" b="0" i="0" u="sng" kern="1200" cap="none" spc="0" normalizeH="0" baseline="0" noProof="0" dirty="0">
                <a:ln>
                  <a:noFill/>
                </a:ln>
                <a:solidFill>
                  <a:prstClr val="black"/>
                </a:solidFill>
                <a:effectLst/>
                <a:uLnTx/>
                <a:uFillTx/>
                <a:latin typeface="Times" pitchFamily="18" charset="0"/>
                <a:ea typeface="+mn-ea"/>
                <a:cs typeface="+mn-cs"/>
              </a:rPr>
              <a:t> </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on all of the 10 poultry farms we examined, great variation existed in the degree of salmonella contamination. </a:t>
            </a:r>
            <a:r>
              <a:rPr kumimoji="0" lang="en-US" sz="3600" b="0" i="0" u="none" strike="noStrike" kern="1200" cap="none" spc="0" normalizeH="0" baseline="0" noProof="0" dirty="0">
                <a:ln>
                  <a:noFill/>
                </a:ln>
                <a:effectLst/>
                <a:uLnTx/>
                <a:uFillTx/>
                <a:latin typeface="Times" pitchFamily="18" charset="0"/>
                <a:ea typeface="+mn-ea"/>
                <a:cs typeface="+mn-cs"/>
              </a:rPr>
              <a:t>Salmonella may be transmitted continuously through </a:t>
            </a:r>
            <a:r>
              <a:rPr kumimoji="0" lang="en-US" sz="3600" b="0"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Times" pitchFamily="18" charset="0"/>
                <a:ea typeface="+mn-ea"/>
                <a:cs typeface="+mn-cs"/>
              </a:rPr>
              <a:t>feed to the breeder parent stock, to the chicks, through the processing</a:t>
            </a:r>
            <a:r>
              <a:rPr kumimoji="0" lang="en-US" sz="3600" b="0" i="0" u="none" strike="noStrike" kern="1200" cap="none" spc="0" normalizeH="0" baseline="0" noProof="0" dirty="0">
                <a:ln>
                  <a:noFill/>
                </a:ln>
                <a:solidFill>
                  <a:srgbClr val="C00000"/>
                </a:solidFill>
                <a:effectLst/>
                <a:uLnTx/>
                <a:uFillTx/>
                <a:latin typeface="Times" pitchFamily="18" charset="0"/>
                <a:ea typeface="+mn-ea"/>
                <a:cs typeface="+mn-cs"/>
              </a:rPr>
              <a:t> </a:t>
            </a:r>
            <a:r>
              <a:rPr kumimoji="0" lang="en-US" sz="3600" b="0" i="0" u="none" strike="noStrike" kern="1200" cap="none" spc="0" normalizeH="0" baseline="0" noProof="0" dirty="0">
                <a:ln>
                  <a:noFill/>
                </a:ln>
                <a:effectLst/>
                <a:uLnTx/>
                <a:uFillTx/>
                <a:latin typeface="Times" pitchFamily="18" charset="0"/>
                <a:ea typeface="+mn-ea"/>
                <a:cs typeface="+mn-cs"/>
              </a:rPr>
              <a:t>and finally to the finished broiler product</a:t>
            </a:r>
            <a:r>
              <a:rPr kumimoji="0" lang="en-US" sz="3600" b="0" i="0" u="none" strike="noStrike" kern="1200" cap="none" spc="0" normalizeH="0" baseline="0" noProof="0" dirty="0">
                <a:ln>
                  <a:noFill/>
                </a:ln>
                <a:solidFill>
                  <a:prstClr val="black"/>
                </a:solidFill>
                <a:effectLst/>
                <a:uLnTx/>
                <a:uFillTx/>
                <a:latin typeface="Times" pitchFamily="18" charset="0"/>
                <a:ea typeface="+mn-ea"/>
                <a:cs typeface="+mn-cs"/>
              </a:rPr>
              <a:t>. </a:t>
            </a:r>
            <a:endParaRPr kumimoji="0" lang="en-CA" sz="3600" b="0" i="0" u="none" strike="noStrike" kern="1200" cap="none" spc="0" normalizeH="0" baseline="0" noProof="0" dirty="0">
              <a:ln>
                <a:noFill/>
              </a:ln>
              <a:solidFill>
                <a:prstClr val="black"/>
              </a:solidFill>
              <a:effectLst/>
              <a:uLnTx/>
              <a:uFillTx/>
              <a:latin typeface="Times" pitchFamily="18" charset="0"/>
              <a:ea typeface="+mn-ea"/>
              <a:cs typeface="+mn-cs"/>
            </a:endParaRPr>
          </a:p>
        </p:txBody>
      </p:sp>
    </p:spTree>
    <p:extLst>
      <p:ext uri="{BB962C8B-B14F-4D97-AF65-F5344CB8AC3E}">
        <p14:creationId xmlns:p14="http://schemas.microsoft.com/office/powerpoint/2010/main" val="38699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79512" y="260648"/>
            <a:ext cx="8712968" cy="433965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Times"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Times" pitchFamily="18" charset="0"/>
                <a:ea typeface="+mn-ea"/>
                <a:cs typeface="+mn-cs"/>
              </a:rPr>
              <a:t>Salmonella is transmitted progressively from feed to breeder chicken and their offspring and then through the processing plant to the finished product. On 10 poultry farms using similar production practices, we found great variation in the degree of salmonella contamination. </a:t>
            </a:r>
          </a:p>
        </p:txBody>
      </p:sp>
    </p:spTree>
    <p:extLst>
      <p:ext uri="{BB962C8B-B14F-4D97-AF65-F5344CB8AC3E}">
        <p14:creationId xmlns:p14="http://schemas.microsoft.com/office/powerpoint/2010/main" val="89030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2182" y="369421"/>
            <a:ext cx="8527002" cy="931952"/>
          </a:xfrm>
        </p:spPr>
        <p:txBody>
          <a:bodyPr/>
          <a:lstStyle/>
          <a:p>
            <a:r>
              <a:rPr lang="en-US" sz="3600" b="1" dirty="0">
                <a:solidFill>
                  <a:schemeClr val="accent1">
                    <a:lumMod val="75000"/>
                  </a:schemeClr>
                </a:solidFill>
                <a:latin typeface="Arial" panose="020B0604020202020204" pitchFamily="34" charset="0"/>
                <a:cs typeface="Arial" panose="020B0604020202020204" pitchFamily="34" charset="0"/>
              </a:rPr>
              <a:t>Correct Typing / Spelling</a:t>
            </a:r>
            <a:endParaRPr lang="en-CA" sz="3600" b="1" dirty="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7E5617-E533-47E6-8387-20B6D852BB03}"/>
              </a:ext>
            </a:extLst>
          </p:cNvPr>
          <p:cNvSpPr txBox="1"/>
          <p:nvPr/>
        </p:nvSpPr>
        <p:spPr>
          <a:xfrm>
            <a:off x="559882" y="1660510"/>
            <a:ext cx="7856820" cy="3416320"/>
          </a:xfrm>
          <a:prstGeom prst="rect">
            <a:avLst/>
          </a:prstGeom>
          <a:noFill/>
        </p:spPr>
        <p:txBody>
          <a:bodyPr wrap="square" lIns="91440" tIns="45720" rIns="91440" bIns="45720" anchor="t">
            <a:spAutoFit/>
          </a:bodyPr>
          <a:lstStyle/>
          <a:p>
            <a:r>
              <a:rPr lang="en-US" sz="2400" dirty="0"/>
              <a:t>1. This system has been wildly applied by most laboratories in North America.</a:t>
            </a:r>
          </a:p>
          <a:p>
            <a:endParaRPr lang="en-US" sz="2400" dirty="0"/>
          </a:p>
          <a:p>
            <a:r>
              <a:rPr lang="en-US" sz="2400" dirty="0"/>
              <a:t>2. The amount of plant material was not sadistically different. </a:t>
            </a:r>
          </a:p>
          <a:p>
            <a:endParaRPr lang="en-US" sz="2400" dirty="0"/>
          </a:p>
          <a:p>
            <a:r>
              <a:rPr lang="en-US" sz="2400" dirty="0"/>
              <a:t>3. Cotton responds to both soil moisture and relative humility.</a:t>
            </a:r>
          </a:p>
          <a:p>
            <a:endParaRPr lang="en-US" sz="2400" dirty="0"/>
          </a:p>
          <a:p>
            <a:r>
              <a:rPr lang="en-US" sz="2400" dirty="0"/>
              <a:t>4. Maria, Hasan, and Naledi stood together and watched the the elephant eating its dinner.</a:t>
            </a:r>
          </a:p>
        </p:txBody>
      </p:sp>
      <p:sp>
        <p:nvSpPr>
          <p:cNvPr id="7" name="Content Placeholder 6">
            <a:extLst>
              <a:ext uri="{FF2B5EF4-FFF2-40B4-BE49-F238E27FC236}">
                <a16:creationId xmlns:a16="http://schemas.microsoft.com/office/drawing/2014/main" id="{01343717-4BE2-4050-AF31-89A9ADF42E0D}"/>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3996680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4599" y="402693"/>
            <a:ext cx="8229600" cy="972312"/>
          </a:xfrm>
        </p:spPr>
        <p:txBody>
          <a:bodyPr>
            <a:noAutofit/>
          </a:bodyPr>
          <a:lstStyle/>
          <a:p>
            <a:r>
              <a:rPr lang="en-US" sz="3600" b="1" dirty="0">
                <a:solidFill>
                  <a:schemeClr val="accent1">
                    <a:lumMod val="75000"/>
                  </a:schemeClr>
                </a:solidFill>
                <a:latin typeface="Arial" panose="020B0604020202020204" pitchFamily="34" charset="0"/>
                <a:cs typeface="Arial" panose="020B0604020202020204" pitchFamily="34" charset="0"/>
              </a:rPr>
              <a:t>Clarity</a:t>
            </a:r>
            <a:endParaRPr lang="en-CA" sz="3600" b="1"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34599" y="1312257"/>
            <a:ext cx="8784976" cy="4389120"/>
          </a:xfrm>
        </p:spPr>
        <p:txBody>
          <a:bodyPr>
            <a:normAutofit/>
          </a:bodyPr>
          <a:lstStyle/>
          <a:p>
            <a:pPr marL="0" indent="0">
              <a:buNone/>
            </a:pPr>
            <a:r>
              <a:rPr lang="en-CA" sz="3600" dirty="0"/>
              <a:t>We should not write so that it is possible for readers to understand us, but so that it is impossible for them to misunderstand us. </a:t>
            </a:r>
          </a:p>
          <a:p>
            <a:pPr marL="0" indent="0">
              <a:buNone/>
            </a:pPr>
            <a:endParaRPr lang="en-CA" sz="2000" dirty="0"/>
          </a:p>
          <a:p>
            <a:pPr marL="0" indent="0">
              <a:buNone/>
            </a:pPr>
            <a:r>
              <a:rPr lang="en-CA" sz="2000" dirty="0"/>
              <a:t>--Quintilian (Marcus </a:t>
            </a:r>
            <a:r>
              <a:rPr lang="en-CA" sz="2000" dirty="0" err="1"/>
              <a:t>Fabius</a:t>
            </a:r>
            <a:r>
              <a:rPr lang="en-CA" sz="2000" dirty="0"/>
              <a:t> </a:t>
            </a:r>
            <a:r>
              <a:rPr lang="en-CA" sz="2000" dirty="0" err="1"/>
              <a:t>Quintilianus</a:t>
            </a:r>
            <a:r>
              <a:rPr lang="en-CA" sz="2000" dirty="0"/>
              <a:t>), rhetorician (c. 35-100)</a:t>
            </a:r>
          </a:p>
          <a:p>
            <a:endParaRPr lang="en-US" dirty="0"/>
          </a:p>
        </p:txBody>
      </p:sp>
    </p:spTree>
    <p:extLst>
      <p:ext uri="{BB962C8B-B14F-4D97-AF65-F5344CB8AC3E}">
        <p14:creationId xmlns:p14="http://schemas.microsoft.com/office/powerpoint/2010/main" val="2502417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141" y="865827"/>
            <a:ext cx="8229600" cy="1063752"/>
          </a:xfrm>
        </p:spPr>
        <p:txBody>
          <a:bodyPr>
            <a:normAutofit/>
          </a:bodyPr>
          <a:lstStyle/>
          <a:p>
            <a:r>
              <a:rPr lang="en-US" sz="3600" b="1" dirty="0">
                <a:solidFill>
                  <a:schemeClr val="accent1">
                    <a:lumMod val="75000"/>
                  </a:schemeClr>
                </a:solidFill>
                <a:latin typeface="Arial" panose="020B0604020202020204" pitchFamily="34" charset="0"/>
                <a:cs typeface="Arial" panose="020B0604020202020204" pitchFamily="34" charset="0"/>
              </a:rPr>
              <a:t>ALL Good Writing</a:t>
            </a:r>
            <a:endParaRPr lang="en-CA" sz="3600"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60141" y="1653465"/>
            <a:ext cx="7772400" cy="4170998"/>
          </a:xfrm>
        </p:spPr>
        <p:txBody>
          <a:bodyPr>
            <a:normAutofit/>
          </a:bodyPr>
          <a:lstStyle/>
          <a:p>
            <a:pPr>
              <a:lnSpc>
                <a:spcPct val="150000"/>
              </a:lnSpc>
            </a:pPr>
            <a:r>
              <a:rPr lang="en-US" sz="2400" dirty="0">
                <a:latin typeface="Arial" panose="020B0604020202020204" pitchFamily="34" charset="0"/>
                <a:cs typeface="Arial" panose="020B0604020202020204" pitchFamily="34" charset="0"/>
              </a:rPr>
              <a:t>Provides clear and accurate</a:t>
            </a:r>
            <a:r>
              <a:rPr lang="en-US" sz="2400" b="1" dirty="0">
                <a:latin typeface="Arial" panose="020B0604020202020204" pitchFamily="34" charset="0"/>
                <a:cs typeface="Arial" panose="020B0604020202020204" pitchFamily="34" charset="0"/>
              </a:rPr>
              <a:t> content</a:t>
            </a:r>
          </a:p>
          <a:p>
            <a:pPr>
              <a:lnSpc>
                <a:spcPct val="150000"/>
              </a:lnSpc>
            </a:pPr>
            <a:r>
              <a:rPr lang="en-US" sz="2400" dirty="0">
                <a:latin typeface="Arial" panose="020B0604020202020204" pitchFamily="34" charset="0"/>
                <a:cs typeface="Arial" panose="020B0604020202020204" pitchFamily="34" charset="0"/>
              </a:rPr>
              <a:t>Integrates and </a:t>
            </a:r>
            <a:r>
              <a:rPr lang="en-US" sz="2400" b="1" dirty="0">
                <a:latin typeface="Arial" panose="020B0604020202020204" pitchFamily="34" charset="0"/>
                <a:cs typeface="Arial" panose="020B0604020202020204" pitchFamily="34" charset="0"/>
              </a:rPr>
              <a:t>cites sources </a:t>
            </a:r>
            <a:r>
              <a:rPr lang="en-US" sz="2400" dirty="0">
                <a:latin typeface="Arial" panose="020B0604020202020204" pitchFamily="34" charset="0"/>
                <a:cs typeface="Arial" panose="020B0604020202020204" pitchFamily="34" charset="0"/>
              </a:rPr>
              <a:t>correctly</a:t>
            </a:r>
          </a:p>
          <a:p>
            <a:pPr>
              <a:lnSpc>
                <a:spcPct val="150000"/>
              </a:lnSpc>
            </a:pPr>
            <a:r>
              <a:rPr lang="en-US" sz="2400" dirty="0">
                <a:latin typeface="Arial" panose="020B0604020202020204" pitchFamily="34" charset="0"/>
                <a:cs typeface="Arial" panose="020B0604020202020204" pitchFamily="34" charset="0"/>
              </a:rPr>
              <a:t>Provides </a:t>
            </a:r>
            <a:r>
              <a:rPr lang="en-US" sz="2400" b="1" dirty="0">
                <a:latin typeface="Arial" panose="020B0604020202020204" pitchFamily="34" charset="0"/>
                <a:cs typeface="Arial" panose="020B0604020202020204" pitchFamily="34" charset="0"/>
              </a:rPr>
              <a:t>clear organization </a:t>
            </a:r>
            <a:r>
              <a:rPr lang="en-US" sz="2400" dirty="0">
                <a:latin typeface="Arial" panose="020B0604020202020204" pitchFamily="34" charset="0"/>
                <a:cs typeface="Arial" panose="020B0604020202020204" pitchFamily="34" charset="0"/>
              </a:rPr>
              <a:t>with a </a:t>
            </a:r>
            <a:r>
              <a:rPr lang="en-US" sz="2400" b="1" dirty="0">
                <a:latin typeface="Arial" panose="020B0604020202020204" pitchFamily="34" charset="0"/>
                <a:cs typeface="Arial" panose="020B0604020202020204" pitchFamily="34" charset="0"/>
              </a:rPr>
              <a:t>coherent flow</a:t>
            </a:r>
          </a:p>
          <a:p>
            <a:pPr>
              <a:lnSpc>
                <a:spcPct val="150000"/>
              </a:lnSpc>
            </a:pPr>
            <a:r>
              <a:rPr lang="en-CA" sz="2400" dirty="0">
                <a:latin typeface="Arial" panose="020B0604020202020204" pitchFamily="34" charset="0"/>
                <a:cs typeface="Arial" panose="020B0604020202020204" pitchFamily="34" charset="0"/>
              </a:rPr>
              <a:t>Is </a:t>
            </a:r>
            <a:r>
              <a:rPr lang="en-CA" sz="2400" b="1" dirty="0">
                <a:latin typeface="Arial" panose="020B0604020202020204" pitchFamily="34" charset="0"/>
                <a:cs typeface="Arial" panose="020B0604020202020204" pitchFamily="34" charset="0"/>
              </a:rPr>
              <a:t>concise</a:t>
            </a:r>
            <a:r>
              <a:rPr lang="en-CA" sz="2400" dirty="0">
                <a:latin typeface="Arial" panose="020B0604020202020204" pitchFamily="34" charset="0"/>
                <a:cs typeface="Arial" panose="020B0604020202020204" pitchFamily="34" charset="0"/>
              </a:rPr>
              <a:t> and </a:t>
            </a:r>
            <a:r>
              <a:rPr lang="en-CA" sz="2400" b="1" dirty="0">
                <a:latin typeface="Arial" panose="020B0604020202020204" pitchFamily="34" charset="0"/>
                <a:cs typeface="Arial" panose="020B0604020202020204" pitchFamily="34" charset="0"/>
              </a:rPr>
              <a:t>grammatically correct</a:t>
            </a:r>
          </a:p>
          <a:p>
            <a:pPr>
              <a:lnSpc>
                <a:spcPct val="150000"/>
              </a:lnSpc>
            </a:pPr>
            <a:r>
              <a:rPr lang="en-US" sz="2400" dirty="0">
                <a:latin typeface="Arial" panose="020B0604020202020204" pitchFamily="34" charset="0"/>
                <a:cs typeface="Arial" panose="020B0604020202020204" pitchFamily="34" charset="0"/>
              </a:rPr>
              <a:t>Fits the </a:t>
            </a:r>
            <a:r>
              <a:rPr lang="en-US" sz="2400" b="1" dirty="0">
                <a:latin typeface="Arial" panose="020B0604020202020204" pitchFamily="34" charset="0"/>
                <a:cs typeface="Arial" panose="020B0604020202020204" pitchFamily="34" charset="0"/>
              </a:rPr>
              <a:t>context</a:t>
            </a:r>
            <a:r>
              <a:rPr lang="en-US" sz="2400" dirty="0">
                <a:latin typeface="Arial" panose="020B0604020202020204" pitchFamily="34" charset="0"/>
                <a:cs typeface="Arial" panose="020B0604020202020204" pitchFamily="34" charset="0"/>
              </a:rPr>
              <a:t> of the written work and adheres to </a:t>
            </a:r>
            <a:r>
              <a:rPr lang="en-US" sz="2400" b="1" dirty="0">
                <a:latin typeface="Arial" panose="020B0604020202020204" pitchFamily="34" charset="0"/>
                <a:cs typeface="Arial" panose="020B0604020202020204" pitchFamily="34" charset="0"/>
              </a:rPr>
              <a:t>formatting</a:t>
            </a:r>
            <a:r>
              <a:rPr lang="en-US" sz="2400" dirty="0">
                <a:latin typeface="Arial" panose="020B0604020202020204" pitchFamily="34" charset="0"/>
                <a:cs typeface="Arial" panose="020B0604020202020204" pitchFamily="34" charset="0"/>
              </a:rPr>
              <a:t> requirements </a:t>
            </a:r>
            <a:endParaRPr lang="en-CA" sz="2400" b="1" dirty="0">
              <a:latin typeface="Arial" panose="020B0604020202020204" pitchFamily="34" charset="0"/>
              <a:cs typeface="Arial" panose="020B0604020202020204" pitchFamily="34" charset="0"/>
            </a:endParaRPr>
          </a:p>
          <a:p>
            <a:pPr>
              <a:lnSpc>
                <a:spcPct val="150000"/>
              </a:lnSpc>
            </a:pPr>
            <a:endParaRPr lang="en-CA"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E020AF9-01EB-FD07-F88F-CF017FAA5C74}"/>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12" name="Audio 11">
            <a:hlinkClick r:id="" action="ppaction://media"/>
            <a:extLst>
              <a:ext uri="{FF2B5EF4-FFF2-40B4-BE49-F238E27FC236}">
                <a16:creationId xmlns:a16="http://schemas.microsoft.com/office/drawing/2014/main" id="{C397A9B0-31F7-D9C2-892C-52AAF26A694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081246524"/>
      </p:ext>
    </p:extLst>
  </p:cSld>
  <p:clrMapOvr>
    <a:masterClrMapping/>
  </p:clrMapOvr>
  <mc:AlternateContent xmlns:mc="http://schemas.openxmlformats.org/markup-compatibility/2006">
    <mc:Choice xmlns:p14="http://schemas.microsoft.com/office/powerpoint/2010/main" Requires="p14">
      <p:transition spd="slow" p14:dur="2000" advTm="42353"/>
    </mc:Choice>
    <mc:Fallback>
      <p:transition spd="slow" advTm="4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700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grpId="0" nodeType="withEffect">
                                  <p:stCondLst>
                                    <p:cond delay="13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grpId="0" nodeType="withEffect">
                                  <p:stCondLst>
                                    <p:cond delay="20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grpId="0" nodeType="withEffect">
                                  <p:stCondLst>
                                    <p:cond delay="3100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0EBB38C-10B9-47C2-B066-2828B510AF8D}"/>
              </a:ext>
            </a:extLst>
          </p:cNvPr>
          <p:cNvGraphicFramePr>
            <a:graphicFrameLocks noGrp="1"/>
          </p:cNvGraphicFramePr>
          <p:nvPr>
            <p:extLst>
              <p:ext uri="{D42A27DB-BD31-4B8C-83A1-F6EECF244321}">
                <p14:modId xmlns:p14="http://schemas.microsoft.com/office/powerpoint/2010/main" val="2634587824"/>
              </p:ext>
            </p:extLst>
          </p:nvPr>
        </p:nvGraphicFramePr>
        <p:xfrm>
          <a:off x="395206" y="326189"/>
          <a:ext cx="8353588" cy="5659120"/>
        </p:xfrm>
        <a:graphic>
          <a:graphicData uri="http://schemas.openxmlformats.org/drawingml/2006/table">
            <a:tbl>
              <a:tblPr firstRow="1" bandRow="1">
                <a:tableStyleId>{B301B821-A1FF-4177-AEE7-76D212191A09}</a:tableStyleId>
              </a:tblPr>
              <a:tblGrid>
                <a:gridCol w="3549113">
                  <a:extLst>
                    <a:ext uri="{9D8B030D-6E8A-4147-A177-3AD203B41FA5}">
                      <a16:colId xmlns:a16="http://schemas.microsoft.com/office/drawing/2014/main" val="944330060"/>
                    </a:ext>
                  </a:extLst>
                </a:gridCol>
                <a:gridCol w="4804475">
                  <a:extLst>
                    <a:ext uri="{9D8B030D-6E8A-4147-A177-3AD203B41FA5}">
                      <a16:colId xmlns:a16="http://schemas.microsoft.com/office/drawing/2014/main" val="842742371"/>
                    </a:ext>
                  </a:extLst>
                </a:gridCol>
              </a:tblGrid>
              <a:tr h="370840">
                <a:tc>
                  <a:txBody>
                    <a:bodyPr/>
                    <a:lstStyle/>
                    <a:p>
                      <a:r>
                        <a:rPr lang="en-CA" sz="1700" dirty="0">
                          <a:latin typeface="Arial" panose="020B0604020202020204" pitchFamily="34" charset="0"/>
                          <a:cs typeface="Arial" panose="020B0604020202020204" pitchFamily="34" charset="0"/>
                        </a:rPr>
                        <a:t>Good Undergraduate Writing</a:t>
                      </a:r>
                    </a:p>
                  </a:txBody>
                  <a:tcPr/>
                </a:tc>
                <a:tc>
                  <a:txBody>
                    <a:bodyPr/>
                    <a:lstStyle/>
                    <a:p>
                      <a:r>
                        <a:rPr lang="en-CA" sz="1700" dirty="0">
                          <a:latin typeface="Arial" panose="020B0604020202020204" pitchFamily="34" charset="0"/>
                          <a:cs typeface="Arial" panose="020B0604020202020204" pitchFamily="34" charset="0"/>
                        </a:rPr>
                        <a:t>Good Graduate Writing</a:t>
                      </a:r>
                    </a:p>
                  </a:txBody>
                  <a:tcPr/>
                </a:tc>
                <a:extLst>
                  <a:ext uri="{0D108BD9-81ED-4DB2-BD59-A6C34878D82A}">
                    <a16:rowId xmlns:a16="http://schemas.microsoft.com/office/drawing/2014/main" val="544793053"/>
                  </a:ext>
                </a:extLst>
              </a:tr>
              <a:tr h="370840">
                <a:tc>
                  <a:txBody>
                    <a:bodyPr/>
                    <a:lstStyle/>
                    <a:p>
                      <a:r>
                        <a:rPr lang="en-CA" sz="1700" dirty="0">
                          <a:latin typeface="Arial" panose="020B0604020202020204" pitchFamily="34" charset="0"/>
                          <a:cs typeface="Arial" panose="020B0604020202020204" pitchFamily="34" charset="0"/>
                        </a:rPr>
                        <a:t>Is mechanically correct</a:t>
                      </a:r>
                    </a:p>
                  </a:txBody>
                  <a:tcPr/>
                </a:tc>
                <a:tc>
                  <a:txBody>
                    <a:bodyPr/>
                    <a:lstStyle/>
                    <a:p>
                      <a:r>
                        <a:rPr lang="en-CA" sz="1700" dirty="0">
                          <a:latin typeface="Arial" panose="020B0604020202020204" pitchFamily="34" charset="0"/>
                          <a:cs typeface="Arial" panose="020B0604020202020204" pitchFamily="34" charset="0"/>
                        </a:rPr>
                        <a:t>Is mechanically skillful</a:t>
                      </a:r>
                    </a:p>
                  </a:txBody>
                  <a:tcPr/>
                </a:tc>
                <a:extLst>
                  <a:ext uri="{0D108BD9-81ED-4DB2-BD59-A6C34878D82A}">
                    <a16:rowId xmlns:a16="http://schemas.microsoft.com/office/drawing/2014/main" val="3861941489"/>
                  </a:ext>
                </a:extLst>
              </a:tr>
              <a:tr h="370840">
                <a:tc>
                  <a:txBody>
                    <a:bodyPr/>
                    <a:lstStyle/>
                    <a:p>
                      <a:r>
                        <a:rPr lang="en-CA" sz="1700" dirty="0">
                          <a:latin typeface="Arial" panose="020B0604020202020204" pitchFamily="34" charset="0"/>
                          <a:cs typeface="Arial" panose="020B0604020202020204" pitchFamily="34" charset="0"/>
                        </a:rPr>
                        <a:t>Is concise</a:t>
                      </a:r>
                    </a:p>
                  </a:txBody>
                  <a:tcPr/>
                </a:tc>
                <a:tc>
                  <a:txBody>
                    <a:bodyPr/>
                    <a:lstStyle/>
                    <a:p>
                      <a:r>
                        <a:rPr lang="en-CA" sz="1700" dirty="0">
                          <a:latin typeface="Arial" panose="020B0604020202020204" pitchFamily="34" charset="0"/>
                          <a:cs typeface="Arial" panose="020B0604020202020204" pitchFamily="34" charset="0"/>
                        </a:rPr>
                        <a:t>Is concise though also nuanced</a:t>
                      </a:r>
                    </a:p>
                  </a:txBody>
                  <a:tcPr/>
                </a:tc>
                <a:extLst>
                  <a:ext uri="{0D108BD9-81ED-4DB2-BD59-A6C34878D82A}">
                    <a16:rowId xmlns:a16="http://schemas.microsoft.com/office/drawing/2014/main" val="31887522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ffectLst/>
                          <a:latin typeface="Arial" panose="020B0604020202020204" pitchFamily="34" charset="0"/>
                          <a:cs typeface="Arial" panose="020B0604020202020204" pitchFamily="34" charset="0"/>
                        </a:rPr>
                        <a:t>Is clear though not necessarily engaging</a:t>
                      </a:r>
                      <a:endParaRPr lang="en-CA" sz="1700" dirty="0">
                        <a:effectLst/>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dirty="0">
                          <a:effectLst/>
                          <a:latin typeface="Arial" panose="020B0604020202020204" pitchFamily="34" charset="0"/>
                          <a:cs typeface="Arial" panose="020B0604020202020204" pitchFamily="34" charset="0"/>
                        </a:rPr>
                        <a:t>Is engaging, stylish, and interesting;</a:t>
                      </a:r>
                      <a:r>
                        <a:rPr lang="en-CA" sz="1700" baseline="0" dirty="0">
                          <a:effectLst/>
                          <a:latin typeface="Arial" panose="020B0604020202020204" pitchFamily="34" charset="0"/>
                          <a:cs typeface="Arial" panose="020B0604020202020204" pitchFamily="34" charset="0"/>
                        </a:rPr>
                        <a:t> the writer’s own voice is evident</a:t>
                      </a:r>
                      <a:endParaRPr lang="en-CA" sz="1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915481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ffectLst/>
                          <a:latin typeface="Arial" panose="020B0604020202020204" pitchFamily="34" charset="0"/>
                          <a:cs typeface="Arial" panose="020B0604020202020204" pitchFamily="34" charset="0"/>
                        </a:rPr>
                        <a:t>May or may not demonstrate new ideas</a:t>
                      </a:r>
                      <a:endParaRPr lang="en-CA" sz="17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dirty="0">
                          <a:effectLst/>
                          <a:latin typeface="Arial" panose="020B0604020202020204" pitchFamily="34" charset="0"/>
                          <a:cs typeface="Arial" panose="020B0604020202020204" pitchFamily="34" charset="0"/>
                        </a:rPr>
                        <a:t>Explores a topic or research question in an original way</a:t>
                      </a:r>
                    </a:p>
                  </a:txBody>
                  <a:tcPr/>
                </a:tc>
                <a:extLst>
                  <a:ext uri="{0D108BD9-81ED-4DB2-BD59-A6C34878D82A}">
                    <a16:rowId xmlns:a16="http://schemas.microsoft.com/office/drawing/2014/main" val="32846223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ffectLst/>
                          <a:latin typeface="Arial" panose="020B0604020202020204" pitchFamily="34" charset="0"/>
                          <a:cs typeface="Arial" panose="020B0604020202020204" pitchFamily="34" charset="0"/>
                        </a:rPr>
                        <a:t>Includes sources when required</a:t>
                      </a:r>
                      <a:endParaRPr lang="en-CA" sz="17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dirty="0">
                          <a:effectLst/>
                          <a:latin typeface="Arial" panose="020B0604020202020204" pitchFamily="34" charset="0"/>
                          <a:cs typeface="Arial" panose="020B0604020202020204" pitchFamily="34" charset="0"/>
                        </a:rPr>
                        <a:t>Demonstrates extensive research and expertly integrates sources</a:t>
                      </a:r>
                    </a:p>
                  </a:txBody>
                  <a:tcPr/>
                </a:tc>
                <a:extLst>
                  <a:ext uri="{0D108BD9-81ED-4DB2-BD59-A6C34878D82A}">
                    <a16:rowId xmlns:a16="http://schemas.microsoft.com/office/drawing/2014/main" val="12719055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ffectLst/>
                          <a:latin typeface="Arial" panose="020B0604020202020204" pitchFamily="34" charset="0"/>
                          <a:cs typeface="Arial" panose="020B0604020202020204" pitchFamily="34" charset="0"/>
                        </a:rPr>
                        <a:t>Uses transition words</a:t>
                      </a:r>
                      <a:endParaRPr lang="en-CA" sz="1700" dirty="0">
                        <a:effectLst/>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dirty="0">
                          <a:effectLst/>
                          <a:latin typeface="Arial" panose="020B0604020202020204" pitchFamily="34" charset="0"/>
                          <a:cs typeface="Arial" panose="020B0604020202020204" pitchFamily="34" charset="0"/>
                        </a:rPr>
                        <a:t>Has a strong organizational frame</a:t>
                      </a:r>
                    </a:p>
                  </a:txBody>
                  <a:tcPr/>
                </a:tc>
                <a:extLst>
                  <a:ext uri="{0D108BD9-81ED-4DB2-BD59-A6C34878D82A}">
                    <a16:rowId xmlns:a16="http://schemas.microsoft.com/office/drawing/2014/main" val="39615214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ffectLst/>
                          <a:latin typeface="Arial" panose="020B0604020202020204" pitchFamily="34" charset="0"/>
                          <a:cs typeface="Arial" panose="020B0604020202020204" pitchFamily="34" charset="0"/>
                        </a:rPr>
                        <a:t>Follows a reasonable, logical  organizational structure</a:t>
                      </a:r>
                      <a:endParaRPr lang="en-CA" sz="1700" dirty="0">
                        <a:effectLst/>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dirty="0">
                          <a:effectLst/>
                          <a:latin typeface="Arial" panose="020B0604020202020204" pitchFamily="34" charset="0"/>
                          <a:cs typeface="Arial" panose="020B0604020202020204" pitchFamily="34" charset="0"/>
                        </a:rPr>
                        <a:t>The paper moves from point to point in the way the writer wants the audience’s thoughts to move; structure grows out of content</a:t>
                      </a:r>
                    </a:p>
                  </a:txBody>
                  <a:tcPr/>
                </a:tc>
                <a:extLst>
                  <a:ext uri="{0D108BD9-81ED-4DB2-BD59-A6C34878D82A}">
                    <a16:rowId xmlns:a16="http://schemas.microsoft.com/office/drawing/2014/main" val="14596396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dirty="0">
                          <a:effectLst/>
                          <a:latin typeface="Arial" panose="020B0604020202020204" pitchFamily="34" charset="0"/>
                          <a:cs typeface="Arial" panose="020B0604020202020204" pitchFamily="34" charset="0"/>
                        </a:rPr>
                        <a:t>Is written for a general audience or for an instructor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dirty="0">
                          <a:effectLst/>
                          <a:latin typeface="Arial" panose="020B0604020202020204" pitchFamily="34" charset="0"/>
                          <a:cs typeface="Arial" panose="020B0604020202020204" pitchFamily="34" charset="0"/>
                        </a:rPr>
                        <a:t>Is written for a professional audience</a:t>
                      </a:r>
                    </a:p>
                  </a:txBody>
                  <a:tcPr/>
                </a:tc>
                <a:extLst>
                  <a:ext uri="{0D108BD9-81ED-4DB2-BD59-A6C34878D82A}">
                    <a16:rowId xmlns:a16="http://schemas.microsoft.com/office/drawing/2014/main" val="12184579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effectLst/>
                          <a:latin typeface="Arial" panose="020B0604020202020204" pitchFamily="34" charset="0"/>
                          <a:cs typeface="Arial" panose="020B0604020202020204" pitchFamily="34" charset="0"/>
                        </a:rPr>
                        <a:t>Will, with revision, be presentable at an undergraduate conference or in a general-interest publication</a:t>
                      </a:r>
                      <a:endParaRPr lang="en-CA" sz="17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dirty="0">
                          <a:effectLst/>
                          <a:latin typeface="Arial" panose="020B0604020202020204" pitchFamily="34" charset="0"/>
                          <a:cs typeface="Arial" panose="020B0604020202020204" pitchFamily="34" charset="0"/>
                        </a:rPr>
                        <a:t>Will, with revision, be publishable in a professional journal or presentable at a conference</a:t>
                      </a:r>
                    </a:p>
                  </a:txBody>
                  <a:tcPr/>
                </a:tc>
                <a:extLst>
                  <a:ext uri="{0D108BD9-81ED-4DB2-BD59-A6C34878D82A}">
                    <a16:rowId xmlns:a16="http://schemas.microsoft.com/office/drawing/2014/main" val="3931647949"/>
                  </a:ext>
                </a:extLst>
              </a:tr>
            </a:tbl>
          </a:graphicData>
        </a:graphic>
      </p:graphicFrame>
      <p:sp>
        <p:nvSpPr>
          <p:cNvPr id="7" name="TextBox 6">
            <a:extLst>
              <a:ext uri="{FF2B5EF4-FFF2-40B4-BE49-F238E27FC236}">
                <a16:creationId xmlns:a16="http://schemas.microsoft.com/office/drawing/2014/main" id="{9AEB1ECC-4763-5EE5-86F9-31565D99E457}"/>
              </a:ext>
            </a:extLst>
          </p:cNvPr>
          <p:cNvSpPr txBox="1"/>
          <p:nvPr/>
        </p:nvSpPr>
        <p:spPr>
          <a:xfrm>
            <a:off x="395206" y="5985309"/>
            <a:ext cx="8476078" cy="530915"/>
          </a:xfrm>
          <a:prstGeom prst="rect">
            <a:avLst/>
          </a:prstGeom>
          <a:noFill/>
        </p:spPr>
        <p:txBody>
          <a:bodyPr wrap="square">
            <a:spAutoFit/>
          </a:bodyPr>
          <a:lstStyle/>
          <a:p>
            <a:pPr latinLnBrk="1">
              <a:tabLst>
                <a:tab pos="354330" algn="l"/>
              </a:tabLst>
            </a:pPr>
            <a:r>
              <a:rPr lang="en-US" sz="95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Adapted and used with permission from Head, E. (2019). Fundamentals of graduate student writing [PowerPoint slides]. The Academic Success Centre, </a:t>
            </a:r>
          </a:p>
          <a:p>
            <a:pPr latinLnBrk="1">
              <a:tabLst>
                <a:tab pos="354330" algn="l"/>
              </a:tabLst>
            </a:pPr>
            <a:r>
              <a:rPr lang="en-US" sz="95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95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Writing Aids, Liberty University. https://</a:t>
            </a:r>
            <a:r>
              <a:rPr lang="en-US" sz="950" kern="12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www.liberty.edu</a:t>
            </a:r>
            <a:r>
              <a:rPr lang="en-US" sz="95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/casas/academic-success-center/wp-content/uploads/sites/28/2019/04/</a:t>
            </a:r>
            <a:r>
              <a:rPr lang="en-US" sz="950" kern="12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Fundamentals_of</a:t>
            </a:r>
            <a:r>
              <a:rPr lang="en-US" sz="95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_</a:t>
            </a:r>
          </a:p>
          <a:p>
            <a:pPr latinLnBrk="1">
              <a:tabLst>
                <a:tab pos="354330" algn="l"/>
              </a:tabLst>
            </a:pPr>
            <a:r>
              <a:rPr lang="en-US" sz="95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sz="950" kern="12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Grad_Std_Writing_Counseling.pdf</a:t>
            </a:r>
            <a:endParaRPr lang="en-US" sz="950" kern="1200" dirty="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2" name="TextBox 1">
            <a:extLst>
              <a:ext uri="{FF2B5EF4-FFF2-40B4-BE49-F238E27FC236}">
                <a16:creationId xmlns:a16="http://schemas.microsoft.com/office/drawing/2014/main" id="{E8EE2500-3A1D-4D63-960C-968D7E7B85D7}"/>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15" name="Audio 14">
            <a:hlinkClick r:id="" action="ppaction://media"/>
            <a:extLst>
              <a:ext uri="{FF2B5EF4-FFF2-40B4-BE49-F238E27FC236}">
                <a16:creationId xmlns:a16="http://schemas.microsoft.com/office/drawing/2014/main" id="{9BDAAA70-DA05-BEC9-BC75-821CE4F80E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92235582"/>
      </p:ext>
    </p:extLst>
  </p:cSld>
  <p:clrMapOvr>
    <a:masterClrMapping/>
  </p:clrMapOvr>
  <mc:AlternateContent xmlns:mc="http://schemas.openxmlformats.org/markup-compatibility/2006">
    <mc:Choice xmlns:p14="http://schemas.microsoft.com/office/powerpoint/2010/main" Requires="p14">
      <p:transition spd="slow" p14:dur="2000" advTm="130801"/>
    </mc:Choice>
    <mc:Fallback>
      <p:transition spd="slow" advTm="13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0350"/>
            <a:ext cx="9144000" cy="1143000"/>
          </a:xfrm>
        </p:spPr>
        <p:txBody>
          <a:bodyPr>
            <a:normAutofit fontScale="90000"/>
          </a:bodyPr>
          <a:lstStyle/>
          <a:p>
            <a:br>
              <a:rPr lang="en-CA" sz="4000" dirty="0">
                <a:effectLst/>
              </a:rPr>
            </a:br>
            <a:endParaRPr lang="en-CA" sz="4000" dirty="0"/>
          </a:p>
        </p:txBody>
      </p:sp>
      <p:sp>
        <p:nvSpPr>
          <p:cNvPr id="3" name="Content Placeholder 2"/>
          <p:cNvSpPr>
            <a:spLocks noGrp="1"/>
          </p:cNvSpPr>
          <p:nvPr>
            <p:ph idx="4294967295"/>
          </p:nvPr>
        </p:nvSpPr>
        <p:spPr>
          <a:xfrm>
            <a:off x="215900" y="244924"/>
            <a:ext cx="8928100" cy="5615440"/>
          </a:xfrm>
        </p:spPr>
        <p:txBody>
          <a:bodyPr>
            <a:noAutofit/>
          </a:bodyPr>
          <a:lstStyle/>
          <a:p>
            <a:pPr marL="0" indent="0">
              <a:buNone/>
              <a:tabLst>
                <a:tab pos="354013" algn="l"/>
              </a:tabLst>
            </a:pPr>
            <a:r>
              <a:rPr lang="en-US" sz="2600" dirty="0">
                <a:latin typeface="Arial" panose="020B0604020202020204" pitchFamily="34" charset="0"/>
                <a:cs typeface="Arial" panose="020B0604020202020204" pitchFamily="34" charset="0"/>
              </a:rPr>
              <a:t>	</a:t>
            </a:r>
            <a:r>
              <a:rPr lang="en-US" sz="2600" dirty="0">
                <a:effectLst/>
                <a:latin typeface="Arial" panose="020B0604020202020204" pitchFamily="34" charset="0"/>
                <a:cs typeface="Arial" panose="020B0604020202020204" pitchFamily="34" charset="0"/>
              </a:rPr>
              <a:t>Depression affects over 20% of adolescents. It is a disorder that disturbs their mood, causes a loss of interest or pleasure in activities they should enjoy, and makes them irritable. It has been concluded that several things are thought to be correlated with depression in adolescents. Some examples include, a failure to individuate, insecure attachments, and negative parental representations (Milne &amp; Lancaster, 2017; Olsson et al., 2019). In the present paper, the role attachment plays in adolescent depression is investigated. It is hypothesized that insecurely attached adolescents (ambivalent or avoidant) will display higher levels of depression related symptoms than securely attached adolescents. The following five literature reviews attempt to demonstrate and support the hypothesis.</a:t>
            </a:r>
            <a:endParaRPr lang="en-CA" sz="2600" dirty="0">
              <a:effectLst/>
              <a:latin typeface="Arial" panose="020B0604020202020204" pitchFamily="34" charset="0"/>
              <a:cs typeface="Arial" panose="020B0604020202020204" pitchFamily="34" charset="0"/>
            </a:endParaRPr>
          </a:p>
          <a:p>
            <a:endParaRPr lang="en-CA" sz="2600" dirty="0"/>
          </a:p>
        </p:txBody>
      </p:sp>
      <p:sp>
        <p:nvSpPr>
          <p:cNvPr id="4" name="TextBox 3">
            <a:extLst>
              <a:ext uri="{FF2B5EF4-FFF2-40B4-BE49-F238E27FC236}">
                <a16:creationId xmlns:a16="http://schemas.microsoft.com/office/drawing/2014/main" id="{426E329C-A792-38F9-05CD-624388E7AF73}"/>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sp>
        <p:nvSpPr>
          <p:cNvPr id="5" name="TextBox 4">
            <a:extLst>
              <a:ext uri="{FF2B5EF4-FFF2-40B4-BE49-F238E27FC236}">
                <a16:creationId xmlns:a16="http://schemas.microsoft.com/office/drawing/2014/main" id="{15152390-5413-C69B-2604-675CF1F8FC99}"/>
              </a:ext>
            </a:extLst>
          </p:cNvPr>
          <p:cNvSpPr txBox="1"/>
          <p:nvPr/>
        </p:nvSpPr>
        <p:spPr>
          <a:xfrm>
            <a:off x="525890" y="5874603"/>
            <a:ext cx="8402210" cy="461665"/>
          </a:xfrm>
          <a:prstGeom prst="rect">
            <a:avLst/>
          </a:prstGeom>
          <a:noFill/>
        </p:spPr>
        <p:txBody>
          <a:bodyPr wrap="square" rtlCol="0">
            <a:spAutoFit/>
          </a:bodyPr>
          <a:lstStyle/>
          <a:p>
            <a:pPr marL="0" indent="0">
              <a:buNone/>
            </a:pPr>
            <a:r>
              <a:rPr lang="en-US" sz="1200" dirty="0">
                <a:latin typeface="Arial" panose="020B0604020202020204" pitchFamily="34" charset="0"/>
                <a:cs typeface="Arial" panose="020B0604020202020204" pitchFamily="34" charset="0"/>
              </a:rPr>
              <a:t>Matthews, J., &amp; Matthews, R. (2014). </a:t>
            </a:r>
            <a:r>
              <a:rPr lang="en-US" sz="1200" i="1" dirty="0">
                <a:latin typeface="Arial" panose="020B0604020202020204" pitchFamily="34" charset="0"/>
                <a:cs typeface="Arial" panose="020B0604020202020204" pitchFamily="34" charset="0"/>
              </a:rPr>
              <a:t>Successful scientific writing: A step-by-step guide for the biological and medical		 sciences </a:t>
            </a:r>
            <a:r>
              <a:rPr lang="en-US" sz="1200" dirty="0">
                <a:latin typeface="Arial" panose="020B0604020202020204" pitchFamily="34" charset="0"/>
                <a:cs typeface="Arial" panose="020B0604020202020204" pitchFamily="34" charset="0"/>
              </a:rPr>
              <a:t>(4th ed.). Cambridge University Press. https://</a:t>
            </a:r>
            <a:r>
              <a:rPr lang="en-US" sz="1200" dirty="0" err="1">
                <a:latin typeface="Arial" panose="020B0604020202020204" pitchFamily="34" charset="0"/>
                <a:cs typeface="Arial" panose="020B0604020202020204" pitchFamily="34" charset="0"/>
              </a:rPr>
              <a:t>doi.org</a:t>
            </a:r>
            <a:r>
              <a:rPr lang="en-US" sz="1200" dirty="0">
                <a:latin typeface="Arial" panose="020B0604020202020204" pitchFamily="34" charset="0"/>
                <a:cs typeface="Arial" panose="020B0604020202020204" pitchFamily="34" charset="0"/>
              </a:rPr>
              <a:t>/10.1017/CBO9781107587915</a:t>
            </a:r>
          </a:p>
        </p:txBody>
      </p:sp>
      <p:sp>
        <p:nvSpPr>
          <p:cNvPr id="6" name="Rectangle 5">
            <a:extLst>
              <a:ext uri="{FF2B5EF4-FFF2-40B4-BE49-F238E27FC236}">
                <a16:creationId xmlns:a16="http://schemas.microsoft.com/office/drawing/2014/main" id="{812530C4-FC57-5231-9114-75E31844EC29}"/>
              </a:ext>
            </a:extLst>
          </p:cNvPr>
          <p:cNvSpPr/>
          <p:nvPr/>
        </p:nvSpPr>
        <p:spPr>
          <a:xfrm>
            <a:off x="7266214" y="260350"/>
            <a:ext cx="881743" cy="49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77DA4323-8AD5-9FC3-52C3-459E956D1391}"/>
              </a:ext>
            </a:extLst>
          </p:cNvPr>
          <p:cNvSpPr/>
          <p:nvPr/>
        </p:nvSpPr>
        <p:spPr>
          <a:xfrm>
            <a:off x="555171" y="214703"/>
            <a:ext cx="6711043" cy="4932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06454D47-58F0-536C-10F0-EB827809E968}"/>
              </a:ext>
            </a:extLst>
          </p:cNvPr>
          <p:cNvSpPr/>
          <p:nvPr/>
        </p:nvSpPr>
        <p:spPr>
          <a:xfrm>
            <a:off x="281036" y="670670"/>
            <a:ext cx="8647064" cy="88054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2F5A5D20-A2C7-195B-06A4-6EB4F16B77CB}"/>
              </a:ext>
            </a:extLst>
          </p:cNvPr>
          <p:cNvSpPr/>
          <p:nvPr/>
        </p:nvSpPr>
        <p:spPr>
          <a:xfrm>
            <a:off x="281036" y="1506766"/>
            <a:ext cx="1221193" cy="33956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654A1DC-BF5E-675E-FFF4-D62A883131CC}"/>
              </a:ext>
            </a:extLst>
          </p:cNvPr>
          <p:cNvSpPr/>
          <p:nvPr/>
        </p:nvSpPr>
        <p:spPr>
          <a:xfrm>
            <a:off x="1502229" y="1490490"/>
            <a:ext cx="6711043"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BBB933AE-EB77-EAA1-8A45-5D6A18DA6CEF}"/>
              </a:ext>
            </a:extLst>
          </p:cNvPr>
          <p:cNvSpPr/>
          <p:nvPr/>
        </p:nvSpPr>
        <p:spPr>
          <a:xfrm>
            <a:off x="215900" y="1926043"/>
            <a:ext cx="8274957"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1B12AB0A-C6C2-5666-CE74-313D168CD677}"/>
              </a:ext>
            </a:extLst>
          </p:cNvPr>
          <p:cNvSpPr/>
          <p:nvPr/>
        </p:nvSpPr>
        <p:spPr>
          <a:xfrm>
            <a:off x="281036" y="2320711"/>
            <a:ext cx="8425721"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EA712ABE-2DD8-AF28-EC28-FC6D603AF56F}"/>
              </a:ext>
            </a:extLst>
          </p:cNvPr>
          <p:cNvSpPr/>
          <p:nvPr/>
        </p:nvSpPr>
        <p:spPr>
          <a:xfrm>
            <a:off x="215900" y="2705459"/>
            <a:ext cx="8647064"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14630078-6CA8-9E2A-8DBC-99D5EC5961BD}"/>
              </a:ext>
            </a:extLst>
          </p:cNvPr>
          <p:cNvSpPr/>
          <p:nvPr/>
        </p:nvSpPr>
        <p:spPr>
          <a:xfrm>
            <a:off x="281036" y="3120711"/>
            <a:ext cx="5891164"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E4B802AA-3DAB-3D1C-9B3A-B265E1EF3EEF}"/>
              </a:ext>
            </a:extLst>
          </p:cNvPr>
          <p:cNvSpPr/>
          <p:nvPr/>
        </p:nvSpPr>
        <p:spPr>
          <a:xfrm>
            <a:off x="281036" y="3495539"/>
            <a:ext cx="8647064"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0A9EEE4F-97FE-C5AE-ACF8-536F385390E3}"/>
              </a:ext>
            </a:extLst>
          </p:cNvPr>
          <p:cNvSpPr/>
          <p:nvPr/>
        </p:nvSpPr>
        <p:spPr>
          <a:xfrm>
            <a:off x="281036" y="4303123"/>
            <a:ext cx="8647064"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B430DC0B-2733-4CAE-B2DF-B80FEE4ECE22}"/>
              </a:ext>
            </a:extLst>
          </p:cNvPr>
          <p:cNvSpPr/>
          <p:nvPr/>
        </p:nvSpPr>
        <p:spPr>
          <a:xfrm>
            <a:off x="281036" y="4670368"/>
            <a:ext cx="8647064"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6D00184A-7CBC-5037-6E51-7FF61E3A1D7B}"/>
              </a:ext>
            </a:extLst>
          </p:cNvPr>
          <p:cNvSpPr/>
          <p:nvPr/>
        </p:nvSpPr>
        <p:spPr>
          <a:xfrm>
            <a:off x="170364" y="5469271"/>
            <a:ext cx="8647064"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B15BA295-53DD-5E9D-6404-F433D327D528}"/>
              </a:ext>
            </a:extLst>
          </p:cNvPr>
          <p:cNvSpPr/>
          <p:nvPr/>
        </p:nvSpPr>
        <p:spPr>
          <a:xfrm>
            <a:off x="3620140" y="5055116"/>
            <a:ext cx="5373096"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B4019A6C-4035-317A-DE0F-5137CC1FF68A}"/>
              </a:ext>
            </a:extLst>
          </p:cNvPr>
          <p:cNvSpPr/>
          <p:nvPr/>
        </p:nvSpPr>
        <p:spPr>
          <a:xfrm>
            <a:off x="150764" y="5078008"/>
            <a:ext cx="3469376"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041E7066-7A5D-8275-5AC5-36A843A9F368}"/>
              </a:ext>
            </a:extLst>
          </p:cNvPr>
          <p:cNvSpPr/>
          <p:nvPr/>
        </p:nvSpPr>
        <p:spPr>
          <a:xfrm>
            <a:off x="2547897" y="3869625"/>
            <a:ext cx="6158860" cy="4053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02F1CA18-47DA-BF75-6EA7-3BDD70766F4D}"/>
              </a:ext>
            </a:extLst>
          </p:cNvPr>
          <p:cNvSpPr/>
          <p:nvPr/>
        </p:nvSpPr>
        <p:spPr>
          <a:xfrm>
            <a:off x="6217558" y="3110814"/>
            <a:ext cx="2142671" cy="36722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1C69FF17-D227-ACE1-9D5D-AF6D126F5612}"/>
              </a:ext>
            </a:extLst>
          </p:cNvPr>
          <p:cNvSpPr/>
          <p:nvPr/>
        </p:nvSpPr>
        <p:spPr>
          <a:xfrm>
            <a:off x="313871" y="3890469"/>
            <a:ext cx="2234026" cy="38448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Audio 24">
            <a:hlinkClick r:id="" action="ppaction://media"/>
            <a:extLst>
              <a:ext uri="{FF2B5EF4-FFF2-40B4-BE49-F238E27FC236}">
                <a16:creationId xmlns:a16="http://schemas.microsoft.com/office/drawing/2014/main" id="{B012DF55-A331-5FE3-AE83-1089E6D4D55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49135768"/>
      </p:ext>
    </p:extLst>
  </p:cSld>
  <p:clrMapOvr>
    <a:masterClrMapping/>
  </p:clrMapOvr>
  <mc:AlternateContent xmlns:mc="http://schemas.openxmlformats.org/markup-compatibility/2006">
    <mc:Choice xmlns:p14="http://schemas.microsoft.com/office/powerpoint/2010/main" Requires="p14">
      <p:transition spd="slow" p14:dur="2000" advTm="74203"/>
    </mc:Choice>
    <mc:Fallback>
      <p:transition spd="slow" advTm="74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ntr" presetSubtype="0" fill="hold" grpId="2"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6"/>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2" nodeType="click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2"/>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8"/>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2" nodeType="clickEffect">
                                  <p:stCondLst>
                                    <p:cond delay="0"/>
                                  </p:stCondLst>
                                  <p:childTnLst>
                                    <p:set>
                                      <p:cBhvr>
                                        <p:cTn id="112" dur="1" fill="hold">
                                          <p:stCondLst>
                                            <p:cond delay="0"/>
                                          </p:stCondLst>
                                        </p:cTn>
                                        <p:tgtEl>
                                          <p:spTgt spid="22"/>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17"/>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18"/>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21"/>
                                        </p:tgtEl>
                                        <p:attrNameLst>
                                          <p:attrName>style.visibility</p:attrName>
                                        </p:attrNameLst>
                                      </p:cBhvr>
                                      <p:to>
                                        <p:strVal val="visible"/>
                                      </p:to>
                                    </p:set>
                                  </p:childTnLst>
                                </p:cTn>
                              </p:par>
                              <p:par>
                                <p:cTn id="119" presetID="1" presetClass="exit" presetSubtype="0" fill="hold" grpId="1" nodeType="withEffect">
                                  <p:stCondLst>
                                    <p:cond delay="0"/>
                                  </p:stCondLst>
                                  <p:childTnLst>
                                    <p:set>
                                      <p:cBhvr>
                                        <p:cTn id="120" dur="1" fill="hold">
                                          <p:stCondLst>
                                            <p:cond delay="0"/>
                                          </p:stCondLst>
                                        </p:cTn>
                                        <p:tgtEl>
                                          <p:spTgt spid="20"/>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1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3" nodeType="clickEffect">
                                  <p:stCondLst>
                                    <p:cond delay="0"/>
                                  </p:stCondLst>
                                  <p:childTnLst>
                                    <p:set>
                                      <p:cBhvr>
                                        <p:cTn id="126" dur="1" fill="hold">
                                          <p:stCondLst>
                                            <p:cond delay="0"/>
                                          </p:stCondLst>
                                        </p:cTn>
                                        <p:tgtEl>
                                          <p:spTgt spid="7"/>
                                        </p:tgtEl>
                                        <p:attrNameLst>
                                          <p:attrName>style.visibility</p:attrName>
                                        </p:attrNameLst>
                                      </p:cBhvr>
                                      <p:to>
                                        <p:strVal val="hidden"/>
                                      </p:to>
                                    </p:set>
                                  </p:childTnLst>
                                </p:cTn>
                              </p:par>
                              <p:par>
                                <p:cTn id="127" presetID="1" presetClass="exit" presetSubtype="0" fill="hold" grpId="3" nodeType="withEffect">
                                  <p:stCondLst>
                                    <p:cond delay="0"/>
                                  </p:stCondLst>
                                  <p:childTnLst>
                                    <p:set>
                                      <p:cBhvr>
                                        <p:cTn id="128" dur="1" fill="hold">
                                          <p:stCondLst>
                                            <p:cond delay="0"/>
                                          </p:stCondLst>
                                        </p:cTn>
                                        <p:tgtEl>
                                          <p:spTgt spid="6"/>
                                        </p:tgtEl>
                                        <p:attrNameLst>
                                          <p:attrName>style.visibility</p:attrName>
                                        </p:attrNameLst>
                                      </p:cBhvr>
                                      <p:to>
                                        <p:strVal val="hidden"/>
                                      </p:to>
                                    </p:set>
                                  </p:childTnLst>
                                </p:cTn>
                              </p:par>
                              <p:par>
                                <p:cTn id="129" presetID="1" presetClass="exit" presetSubtype="0" fill="hold" grpId="3" nodeType="withEffect">
                                  <p:stCondLst>
                                    <p:cond delay="0"/>
                                  </p:stCondLst>
                                  <p:childTnLst>
                                    <p:set>
                                      <p:cBhvr>
                                        <p:cTn id="130" dur="1" fill="hold">
                                          <p:stCondLst>
                                            <p:cond delay="0"/>
                                          </p:stCondLst>
                                        </p:cTn>
                                        <p:tgtEl>
                                          <p:spTgt spid="9"/>
                                        </p:tgtEl>
                                        <p:attrNameLst>
                                          <p:attrName>style.visibility</p:attrName>
                                        </p:attrNameLst>
                                      </p:cBhvr>
                                      <p:to>
                                        <p:strVal val="hidden"/>
                                      </p:to>
                                    </p:set>
                                  </p:childTnLst>
                                </p:cTn>
                              </p:par>
                              <p:par>
                                <p:cTn id="131" presetID="1" presetClass="exit" presetSubtype="0" fill="hold" grpId="3" nodeType="withEffect">
                                  <p:stCondLst>
                                    <p:cond delay="0"/>
                                  </p:stCondLst>
                                  <p:childTnLst>
                                    <p:set>
                                      <p:cBhvr>
                                        <p:cTn id="132" dur="1" fill="hold">
                                          <p:stCondLst>
                                            <p:cond delay="0"/>
                                          </p:stCondLst>
                                        </p:cTn>
                                        <p:tgtEl>
                                          <p:spTgt spid="10"/>
                                        </p:tgtEl>
                                        <p:attrNameLst>
                                          <p:attrName>style.visibility</p:attrName>
                                        </p:attrNameLst>
                                      </p:cBhvr>
                                      <p:to>
                                        <p:strVal val="hidden"/>
                                      </p:to>
                                    </p:set>
                                  </p:childTnLst>
                                </p:cTn>
                              </p:par>
                              <p:par>
                                <p:cTn id="133" presetID="1" presetClass="exit" presetSubtype="0" fill="hold" grpId="3" nodeType="withEffect">
                                  <p:stCondLst>
                                    <p:cond delay="0"/>
                                  </p:stCondLst>
                                  <p:childTnLst>
                                    <p:set>
                                      <p:cBhvr>
                                        <p:cTn id="134" dur="1" fill="hold">
                                          <p:stCondLst>
                                            <p:cond delay="0"/>
                                          </p:stCondLst>
                                        </p:cTn>
                                        <p:tgtEl>
                                          <p:spTgt spid="11"/>
                                        </p:tgtEl>
                                        <p:attrNameLst>
                                          <p:attrName>style.visibility</p:attrName>
                                        </p:attrNameLst>
                                      </p:cBhvr>
                                      <p:to>
                                        <p:strVal val="hidden"/>
                                      </p:to>
                                    </p:set>
                                  </p:childTnLst>
                                </p:cTn>
                              </p:par>
                              <p:par>
                                <p:cTn id="135" presetID="1" presetClass="exit" presetSubtype="0" fill="hold" grpId="3" nodeType="withEffect">
                                  <p:stCondLst>
                                    <p:cond delay="0"/>
                                  </p:stCondLst>
                                  <p:childTnLst>
                                    <p:set>
                                      <p:cBhvr>
                                        <p:cTn id="136" dur="1" fill="hold">
                                          <p:stCondLst>
                                            <p:cond delay="0"/>
                                          </p:stCondLst>
                                        </p:cTn>
                                        <p:tgtEl>
                                          <p:spTgt spid="12"/>
                                        </p:tgtEl>
                                        <p:attrNameLst>
                                          <p:attrName>style.visibility</p:attrName>
                                        </p:attrNameLst>
                                      </p:cBhvr>
                                      <p:to>
                                        <p:strVal val="hidden"/>
                                      </p:to>
                                    </p:set>
                                  </p:childTnLst>
                                </p:cTn>
                              </p:par>
                              <p:par>
                                <p:cTn id="137" presetID="1" presetClass="exit" presetSubtype="0" fill="hold" grpId="3" nodeType="withEffect">
                                  <p:stCondLst>
                                    <p:cond delay="0"/>
                                  </p:stCondLst>
                                  <p:childTnLst>
                                    <p:set>
                                      <p:cBhvr>
                                        <p:cTn id="138" dur="1" fill="hold">
                                          <p:stCondLst>
                                            <p:cond delay="0"/>
                                          </p:stCondLst>
                                        </p:cTn>
                                        <p:tgtEl>
                                          <p:spTgt spid="13"/>
                                        </p:tgtEl>
                                        <p:attrNameLst>
                                          <p:attrName>style.visibility</p:attrName>
                                        </p:attrNameLst>
                                      </p:cBhvr>
                                      <p:to>
                                        <p:strVal val="hidden"/>
                                      </p:to>
                                    </p:set>
                                  </p:childTnLst>
                                </p:cTn>
                              </p:par>
                              <p:par>
                                <p:cTn id="139" presetID="1" presetClass="exit" presetSubtype="0" fill="hold" grpId="3" nodeType="withEffect">
                                  <p:stCondLst>
                                    <p:cond delay="0"/>
                                  </p:stCondLst>
                                  <p:childTnLst>
                                    <p:set>
                                      <p:cBhvr>
                                        <p:cTn id="140" dur="1" fill="hold">
                                          <p:stCondLst>
                                            <p:cond delay="0"/>
                                          </p:stCondLst>
                                        </p:cTn>
                                        <p:tgtEl>
                                          <p:spTgt spid="14"/>
                                        </p:tgtEl>
                                        <p:attrNameLst>
                                          <p:attrName>style.visibility</p:attrName>
                                        </p:attrNameLst>
                                      </p:cBhvr>
                                      <p:to>
                                        <p:strVal val="hidden"/>
                                      </p:to>
                                    </p:set>
                                  </p:childTnLst>
                                </p:cTn>
                              </p:par>
                              <p:par>
                                <p:cTn id="141" presetID="1" presetClass="exit" presetSubtype="0" fill="hold" grpId="3" nodeType="withEffect">
                                  <p:stCondLst>
                                    <p:cond delay="0"/>
                                  </p:stCondLst>
                                  <p:childTnLst>
                                    <p:set>
                                      <p:cBhvr>
                                        <p:cTn id="142" dur="1" fill="hold">
                                          <p:stCondLst>
                                            <p:cond delay="0"/>
                                          </p:stCondLst>
                                        </p:cTn>
                                        <p:tgtEl>
                                          <p:spTgt spid="15"/>
                                        </p:tgtEl>
                                        <p:attrNameLst>
                                          <p:attrName>style.visibility</p:attrName>
                                        </p:attrNameLst>
                                      </p:cBhvr>
                                      <p:to>
                                        <p:strVal val="hidden"/>
                                      </p:to>
                                    </p:set>
                                  </p:childTnLst>
                                </p:cTn>
                              </p:par>
                              <p:par>
                                <p:cTn id="143" presetID="1" presetClass="exit" presetSubtype="0" fill="hold" grpId="3" nodeType="withEffect">
                                  <p:stCondLst>
                                    <p:cond delay="0"/>
                                  </p:stCondLst>
                                  <p:childTnLst>
                                    <p:set>
                                      <p:cBhvr>
                                        <p:cTn id="144" dur="1" fill="hold">
                                          <p:stCondLst>
                                            <p:cond delay="0"/>
                                          </p:stCondLst>
                                        </p:cTn>
                                        <p:tgtEl>
                                          <p:spTgt spid="23"/>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16"/>
                                        </p:tgtEl>
                                        <p:attrNameLst>
                                          <p:attrName>style.visibility</p:attrName>
                                        </p:attrNameLst>
                                      </p:cBhvr>
                                      <p:to>
                                        <p:strVal val="hidden"/>
                                      </p:to>
                                    </p:set>
                                  </p:childTnLst>
                                </p:cTn>
                              </p:par>
                              <p:par>
                                <p:cTn id="147" presetID="1" presetClass="exit" presetSubtype="0" fill="hold" grpId="3"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par>
                                <p:cTn id="149" presetID="1" presetClass="exit" presetSubtype="0" fill="hold" grpId="3" nodeType="with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par>
                                <p:cTn id="151" presetID="1" presetClass="exit" presetSubtype="0" fill="hold" grpId="3" nodeType="withEffect">
                                  <p:stCondLst>
                                    <p:cond delay="0"/>
                                  </p:stCondLst>
                                  <p:childTnLst>
                                    <p:set>
                                      <p:cBhvr>
                                        <p:cTn id="152" dur="1" fill="hold">
                                          <p:stCondLst>
                                            <p:cond delay="0"/>
                                          </p:stCondLst>
                                        </p:cTn>
                                        <p:tgtEl>
                                          <p:spTgt spid="17"/>
                                        </p:tgtEl>
                                        <p:attrNameLst>
                                          <p:attrName>style.visibility</p:attrName>
                                        </p:attrNameLst>
                                      </p:cBhvr>
                                      <p:to>
                                        <p:strVal val="hidden"/>
                                      </p:to>
                                    </p:set>
                                  </p:childTnLst>
                                </p:cTn>
                              </p:par>
                              <p:par>
                                <p:cTn id="153" presetID="1" presetClass="exit" presetSubtype="0" fill="hold" grpId="3" nodeType="withEffect">
                                  <p:stCondLst>
                                    <p:cond delay="0"/>
                                  </p:stCondLst>
                                  <p:childTnLst>
                                    <p:set>
                                      <p:cBhvr>
                                        <p:cTn id="154" dur="1" fill="hold">
                                          <p:stCondLst>
                                            <p:cond delay="0"/>
                                          </p:stCondLst>
                                        </p:cTn>
                                        <p:tgtEl>
                                          <p:spTgt spid="18"/>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21"/>
                                        </p:tgtEl>
                                        <p:attrNameLst>
                                          <p:attrName>style.visibility</p:attrName>
                                        </p:attrNameLst>
                                      </p:cBhvr>
                                      <p:to>
                                        <p:strVal val="hidden"/>
                                      </p:to>
                                    </p:set>
                                  </p:childTnLst>
                                </p:cTn>
                              </p:par>
                              <p:par>
                                <p:cTn id="157" presetID="1" presetClass="exit" presetSubtype="0" fill="hold" grpId="2" nodeType="with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1" fill="hold" display="0">
                  <p:stCondLst>
                    <p:cond delay="indefinite"/>
                  </p:stCondLst>
                  <p:endCondLst>
                    <p:cond evt="onStopAudio" delay="0">
                      <p:tgtEl>
                        <p:sldTgt/>
                      </p:tgtEl>
                    </p:cond>
                  </p:endCondLst>
                </p:cTn>
                <p:tgtEl>
                  <p:spTgt spid="25"/>
                </p:tgtEl>
              </p:cMediaNode>
            </p:audio>
          </p:childTnLst>
        </p:cTn>
      </p:par>
    </p:tnLst>
    <p:bldLst>
      <p:bldP spid="6" grpId="0" animBg="1"/>
      <p:bldP spid="6" grpId="1" animBg="1"/>
      <p:bldP spid="6" grpId="2" animBg="1"/>
      <p:bldP spid="6" grpId="3" animBg="1"/>
      <p:bldP spid="7" grpId="0" animBg="1"/>
      <p:bldP spid="7" grpId="1" animBg="1"/>
      <p:bldP spid="7" grpId="2" animBg="1"/>
      <p:bldP spid="7"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20" grpId="0" animBg="1"/>
      <p:bldP spid="20" grpId="1" animBg="1"/>
      <p:bldP spid="20" grpId="2" animBg="1"/>
      <p:bldP spid="21" grpId="0" animBg="1"/>
      <p:bldP spid="21" grpId="1" animBg="1"/>
      <p:bldP spid="21" grpId="2" animBg="1"/>
      <p:bldP spid="21" grpId="3" animBg="1"/>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P spid="24"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648825" cy="1557338"/>
          </a:xfrm>
        </p:spPr>
        <p:txBody>
          <a:bodyPr>
            <a:normAutofit/>
          </a:bodyPr>
          <a:lstStyle/>
          <a:p>
            <a:br>
              <a:rPr lang="en-CA" dirty="0">
                <a:effectLst/>
              </a:rPr>
            </a:br>
            <a:endParaRPr lang="en-CA" dirty="0"/>
          </a:p>
        </p:txBody>
      </p:sp>
      <p:sp>
        <p:nvSpPr>
          <p:cNvPr id="5" name="Content Placeholder 4"/>
          <p:cNvSpPr>
            <a:spLocks noGrp="1"/>
          </p:cNvSpPr>
          <p:nvPr>
            <p:ph idx="4294967295"/>
          </p:nvPr>
        </p:nvSpPr>
        <p:spPr>
          <a:xfrm>
            <a:off x="274090" y="152400"/>
            <a:ext cx="8591161" cy="7038424"/>
          </a:xfrm>
        </p:spPr>
        <p:txBody>
          <a:bodyPr>
            <a:noAutofit/>
          </a:bodyPr>
          <a:lstStyle/>
          <a:p>
            <a:pPr marL="0" indent="0">
              <a:buNone/>
              <a:tabLst>
                <a:tab pos="354013" algn="l"/>
              </a:tabLst>
            </a:pPr>
            <a:r>
              <a:rPr lang="en-US" sz="2000" dirty="0">
                <a:effectLst/>
                <a:latin typeface="Arial" panose="020B0604020202020204" pitchFamily="34" charset="0"/>
                <a:cs typeface="Arial" panose="020B0604020202020204" pitchFamily="34" charset="0"/>
              </a:rPr>
              <a:t>	Despite recent reports that the crime rate has decreased, even among juveniles (Federal Bureau of Investigation, 2000), the general public has the impression that violence is rampant. Until very recently, the study of fear of criminal victimization, and the subsequent discussion of causes of this fear, had been limited to adults (see Hale, 1996). However, there has been an effort to expand fear of crime research to adolescent populations (May, 2001; May &amp; Dunaway, 2000a, 2000b). This initial work suggests that though adolescent and adult fear of crime share many of the same predictors, there are still some significant differences as to which factors contribute to fear of crime. This is particularly true in the areas of race and class, which appear to predict fear of criminal victimization in a much more consistent way among adults than among adolescents (May, 2001).</a:t>
            </a:r>
            <a:endParaRPr lang="en-CA" sz="2000" dirty="0">
              <a:effectLst/>
              <a:latin typeface="Arial" panose="020B0604020202020204" pitchFamily="34" charset="0"/>
              <a:cs typeface="Arial" panose="020B0604020202020204" pitchFamily="34" charset="0"/>
            </a:endParaRPr>
          </a:p>
          <a:p>
            <a:pPr marL="0" indent="0">
              <a:buNone/>
              <a:tabLst>
                <a:tab pos="354013" algn="l"/>
              </a:tabLst>
            </a:pPr>
            <a:r>
              <a:rPr lang="en-US" sz="2000" dirty="0">
                <a:effectLst/>
                <a:latin typeface="Arial" panose="020B0604020202020204" pitchFamily="34" charset="0"/>
                <a:cs typeface="Arial" panose="020B0604020202020204" pitchFamily="34" charset="0"/>
              </a:rPr>
              <a:t>	Using a sample of 318 adolescent males incarcerated by the Department of Corrections from a Midwestern state, the present study borrows further from the fields of delinquency theory and developmental psychology to assess the relationship between adolescent fear of crime and two known insulators from delinquency: parental attachment and parental supervision.</a:t>
            </a:r>
            <a:endParaRPr lang="en-CA" sz="2000" dirty="0">
              <a:effectLst/>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DE98870-9B40-E35B-E94E-8F2DA0D99B5C}"/>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sp>
        <p:nvSpPr>
          <p:cNvPr id="6" name="TextBox 5">
            <a:extLst>
              <a:ext uri="{FF2B5EF4-FFF2-40B4-BE49-F238E27FC236}">
                <a16:creationId xmlns:a16="http://schemas.microsoft.com/office/drawing/2014/main" id="{3F821F91-DC28-94EC-CF2E-AA29B2D7312B}"/>
              </a:ext>
            </a:extLst>
          </p:cNvPr>
          <p:cNvSpPr txBox="1"/>
          <p:nvPr/>
        </p:nvSpPr>
        <p:spPr>
          <a:xfrm>
            <a:off x="795275" y="5874603"/>
            <a:ext cx="8058273" cy="461665"/>
          </a:xfrm>
          <a:prstGeom prst="rect">
            <a:avLst/>
          </a:prstGeom>
          <a:noFill/>
        </p:spPr>
        <p:txBody>
          <a:bodyPr wrap="square" rtlCol="0">
            <a:spAutoFit/>
          </a:bodyPr>
          <a:lstStyle/>
          <a:p>
            <a:pPr marL="0" indent="0">
              <a:buNone/>
            </a:pPr>
            <a:r>
              <a:rPr lang="en-US" sz="1200" dirty="0">
                <a:latin typeface="Arial" panose="020B0604020202020204" pitchFamily="34" charset="0"/>
                <a:cs typeface="Arial" panose="020B0604020202020204" pitchFamily="34" charset="0"/>
              </a:rPr>
              <a:t>May, D. C., </a:t>
            </a:r>
            <a:r>
              <a:rPr lang="en-US" sz="1200" dirty="0" err="1">
                <a:latin typeface="Arial" panose="020B0604020202020204" pitchFamily="34" charset="0"/>
                <a:cs typeface="Arial" panose="020B0604020202020204" pitchFamily="34" charset="0"/>
              </a:rPr>
              <a:t>Vartanian</a:t>
            </a:r>
            <a:r>
              <a:rPr lang="en-US" sz="1200" dirty="0">
                <a:latin typeface="Arial" panose="020B0604020202020204" pitchFamily="34" charset="0"/>
                <a:cs typeface="Arial" panose="020B0604020202020204" pitchFamily="34" charset="0"/>
              </a:rPr>
              <a:t>, L. R., &amp; Virgo, K. (2002). The impact of parental attachment and supervision on fear of crime 	among adolescent males. </a:t>
            </a:r>
            <a:r>
              <a:rPr lang="en-US" sz="1200" i="1" dirty="0">
                <a:latin typeface="Arial" panose="020B0604020202020204" pitchFamily="34" charset="0"/>
                <a:cs typeface="Arial" panose="020B0604020202020204" pitchFamily="34" charset="0"/>
              </a:rPr>
              <a:t>Adolescence</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37</a:t>
            </a:r>
            <a:r>
              <a:rPr lang="en-US" sz="1200" dirty="0">
                <a:latin typeface="Arial" panose="020B0604020202020204" pitchFamily="34" charset="0"/>
                <a:cs typeface="Arial" panose="020B0604020202020204" pitchFamily="34" charset="0"/>
              </a:rPr>
              <a:t>(146), 267-287.</a:t>
            </a:r>
          </a:p>
        </p:txBody>
      </p:sp>
      <p:sp>
        <p:nvSpPr>
          <p:cNvPr id="9" name="Rectangle 8">
            <a:extLst>
              <a:ext uri="{FF2B5EF4-FFF2-40B4-BE49-F238E27FC236}">
                <a16:creationId xmlns:a16="http://schemas.microsoft.com/office/drawing/2014/main" id="{57426B7C-B5C8-AD88-1651-899E8A5C83FF}"/>
              </a:ext>
            </a:extLst>
          </p:cNvPr>
          <p:cNvSpPr/>
          <p:nvPr/>
        </p:nvSpPr>
        <p:spPr>
          <a:xfrm>
            <a:off x="274090" y="2939142"/>
            <a:ext cx="3105924" cy="33942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8CE0019D-DEBC-FA5E-A449-C09819C51F19}"/>
              </a:ext>
            </a:extLst>
          </p:cNvPr>
          <p:cNvSpPr/>
          <p:nvPr/>
        </p:nvSpPr>
        <p:spPr>
          <a:xfrm>
            <a:off x="5486399" y="2028283"/>
            <a:ext cx="2988129" cy="32245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B77CE56D-3F08-8EFA-B23A-5A4900B7D273}"/>
              </a:ext>
            </a:extLst>
          </p:cNvPr>
          <p:cNvSpPr/>
          <p:nvPr/>
        </p:nvSpPr>
        <p:spPr>
          <a:xfrm>
            <a:off x="6353761" y="1397086"/>
            <a:ext cx="2785580" cy="33942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21C5EA9E-B7AE-E4FF-C81E-AAEAF092B3FD}"/>
              </a:ext>
            </a:extLst>
          </p:cNvPr>
          <p:cNvSpPr/>
          <p:nvPr/>
        </p:nvSpPr>
        <p:spPr>
          <a:xfrm>
            <a:off x="4824411" y="805864"/>
            <a:ext cx="3650118" cy="3515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918CD7C5-F398-7740-6D16-80BB5D0B55A4}"/>
              </a:ext>
            </a:extLst>
          </p:cNvPr>
          <p:cNvSpPr/>
          <p:nvPr/>
        </p:nvSpPr>
        <p:spPr>
          <a:xfrm>
            <a:off x="274089" y="785318"/>
            <a:ext cx="4550321" cy="3515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B386781E-E047-9107-0E9C-19E560942B0C}"/>
              </a:ext>
            </a:extLst>
          </p:cNvPr>
          <p:cNvSpPr/>
          <p:nvPr/>
        </p:nvSpPr>
        <p:spPr>
          <a:xfrm>
            <a:off x="274089" y="1469719"/>
            <a:ext cx="6079671" cy="25634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2D82A7FF-D68D-6202-5E85-FB87ACB15FFA}"/>
              </a:ext>
            </a:extLst>
          </p:cNvPr>
          <p:cNvSpPr/>
          <p:nvPr/>
        </p:nvSpPr>
        <p:spPr>
          <a:xfrm>
            <a:off x="340178" y="1145735"/>
            <a:ext cx="8248651" cy="26768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ABA540E0-D3D8-E9B0-EE3E-13CBF43DF073}"/>
              </a:ext>
            </a:extLst>
          </p:cNvPr>
          <p:cNvSpPr/>
          <p:nvPr/>
        </p:nvSpPr>
        <p:spPr>
          <a:xfrm>
            <a:off x="340178" y="168918"/>
            <a:ext cx="8248651" cy="64394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ECAA4EEE-3F8B-8EE8-4C0E-F7E6C7E544C8}"/>
              </a:ext>
            </a:extLst>
          </p:cNvPr>
          <p:cNvSpPr/>
          <p:nvPr/>
        </p:nvSpPr>
        <p:spPr>
          <a:xfrm>
            <a:off x="340178" y="1746192"/>
            <a:ext cx="8248651" cy="280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B8823891-97B8-9065-AEE2-43DD17A2D176}"/>
              </a:ext>
            </a:extLst>
          </p:cNvPr>
          <p:cNvSpPr/>
          <p:nvPr/>
        </p:nvSpPr>
        <p:spPr>
          <a:xfrm>
            <a:off x="340178" y="2047947"/>
            <a:ext cx="5146222" cy="31800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C32A6985-5609-EC4B-775C-AF51189CA415}"/>
              </a:ext>
            </a:extLst>
          </p:cNvPr>
          <p:cNvSpPr/>
          <p:nvPr/>
        </p:nvSpPr>
        <p:spPr>
          <a:xfrm>
            <a:off x="274089" y="2356734"/>
            <a:ext cx="8200439" cy="58240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DC907FA7-11A3-FEC2-A797-EACC5A3FC1DC}"/>
              </a:ext>
            </a:extLst>
          </p:cNvPr>
          <p:cNvSpPr/>
          <p:nvPr/>
        </p:nvSpPr>
        <p:spPr>
          <a:xfrm>
            <a:off x="3380014" y="2978818"/>
            <a:ext cx="5485237" cy="30451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4B31310B-C183-EDD9-BCF2-307041DA1CA1}"/>
              </a:ext>
            </a:extLst>
          </p:cNvPr>
          <p:cNvSpPr/>
          <p:nvPr/>
        </p:nvSpPr>
        <p:spPr>
          <a:xfrm>
            <a:off x="137045" y="3247929"/>
            <a:ext cx="8716503" cy="67421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FF94D1C8-F287-563D-736F-94E10CE5DB14}"/>
              </a:ext>
            </a:extLst>
          </p:cNvPr>
          <p:cNvSpPr/>
          <p:nvPr/>
        </p:nvSpPr>
        <p:spPr>
          <a:xfrm>
            <a:off x="596722" y="3922336"/>
            <a:ext cx="7028721" cy="30810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24B99015-D825-590C-A998-620DD28D61B9}"/>
              </a:ext>
            </a:extLst>
          </p:cNvPr>
          <p:cNvSpPr/>
          <p:nvPr/>
        </p:nvSpPr>
        <p:spPr>
          <a:xfrm>
            <a:off x="372834" y="4266686"/>
            <a:ext cx="5864680" cy="27134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7EE336BF-E8D1-49C0-E5BB-A315E0031699}"/>
              </a:ext>
            </a:extLst>
          </p:cNvPr>
          <p:cNvSpPr/>
          <p:nvPr/>
        </p:nvSpPr>
        <p:spPr>
          <a:xfrm>
            <a:off x="340178" y="4537203"/>
            <a:ext cx="8134350" cy="33942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A5A9C335-85F8-29CA-67BB-DB6B0F9B7285}"/>
              </a:ext>
            </a:extLst>
          </p:cNvPr>
          <p:cNvSpPr/>
          <p:nvPr/>
        </p:nvSpPr>
        <p:spPr>
          <a:xfrm>
            <a:off x="6237514" y="4223102"/>
            <a:ext cx="2073729" cy="33941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04CEC28A-29DB-0ACB-E04E-6C9856B1E361}"/>
              </a:ext>
            </a:extLst>
          </p:cNvPr>
          <p:cNvSpPr/>
          <p:nvPr/>
        </p:nvSpPr>
        <p:spPr>
          <a:xfrm>
            <a:off x="372833" y="4844205"/>
            <a:ext cx="1309010" cy="33942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A64BAD6A-FB2F-0A47-E6B5-AB9D592B07D7}"/>
              </a:ext>
            </a:extLst>
          </p:cNvPr>
          <p:cNvSpPr/>
          <p:nvPr/>
        </p:nvSpPr>
        <p:spPr>
          <a:xfrm>
            <a:off x="1681843" y="4845153"/>
            <a:ext cx="6792684" cy="31516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3A0F64CD-DB89-7DF7-F683-667B87B9A36A}"/>
              </a:ext>
            </a:extLst>
          </p:cNvPr>
          <p:cNvSpPr/>
          <p:nvPr/>
        </p:nvSpPr>
        <p:spPr>
          <a:xfrm>
            <a:off x="340177" y="5177581"/>
            <a:ext cx="5028427" cy="31150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4C70AAD1-24EE-4A29-D26D-FB175D85C1DC}"/>
              </a:ext>
            </a:extLst>
          </p:cNvPr>
          <p:cNvSpPr/>
          <p:nvPr/>
        </p:nvSpPr>
        <p:spPr>
          <a:xfrm>
            <a:off x="5352178" y="5170760"/>
            <a:ext cx="3650118" cy="3515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A0465876-FE26-5890-76CF-24470363E14F}"/>
              </a:ext>
            </a:extLst>
          </p:cNvPr>
          <p:cNvSpPr/>
          <p:nvPr/>
        </p:nvSpPr>
        <p:spPr>
          <a:xfrm>
            <a:off x="340177" y="5465716"/>
            <a:ext cx="3650118" cy="3515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5" name="Audio 34">
            <a:hlinkClick r:id="" action="ppaction://media"/>
            <a:extLst>
              <a:ext uri="{FF2B5EF4-FFF2-40B4-BE49-F238E27FC236}">
                <a16:creationId xmlns:a16="http://schemas.microsoft.com/office/drawing/2014/main" id="{29E21208-1B2F-056A-E4E2-DABAE026EA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76646024"/>
      </p:ext>
    </p:extLst>
  </p:cSld>
  <p:clrMapOvr>
    <a:masterClrMapping/>
  </p:clrMapOvr>
  <mc:AlternateContent xmlns:mc="http://schemas.openxmlformats.org/markup-compatibility/2006">
    <mc:Choice xmlns:p14="http://schemas.microsoft.com/office/powerpoint/2010/main" Requires="p14">
      <p:transition spd="slow" p14:dur="2000" advTm="116297"/>
    </mc:Choice>
    <mc:Fallback>
      <p:transition spd="slow" advTm="11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par>
                          <p:cTn id="7" fill="hold">
                            <p:stCondLst>
                              <p:cond delay="0"/>
                            </p:stCondLst>
                            <p:childTnLst>
                              <p:par>
                                <p:cTn id="8" presetID="1" presetClass="entr" presetSubtype="0" fill="hold" grpId="0" nodeType="afterEffect">
                                  <p:stCondLst>
                                    <p:cond delay="1400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1400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140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1400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1400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grpId="0" nodeType="withEffect">
                                  <p:stCondLst>
                                    <p:cond delay="1400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1400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1400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1400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1400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grpId="0" nodeType="withEffect">
                                  <p:stCondLst>
                                    <p:cond delay="1400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1400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ntr" presetSubtype="0" fill="hold" grpId="0" nodeType="withEffect">
                                  <p:stCondLst>
                                    <p:cond delay="14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grpId="0" nodeType="withEffect">
                                  <p:stCondLst>
                                    <p:cond delay="14000"/>
                                  </p:stCondLst>
                                  <p:childTnLst>
                                    <p:set>
                                      <p:cBhvr>
                                        <p:cTn id="35" dur="1" fill="hold">
                                          <p:stCondLst>
                                            <p:cond delay="0"/>
                                          </p:stCondLst>
                                        </p:cTn>
                                        <p:tgtEl>
                                          <p:spTgt spid="22"/>
                                        </p:tgtEl>
                                        <p:attrNameLst>
                                          <p:attrName>style.visibility</p:attrName>
                                        </p:attrNameLst>
                                      </p:cBhvr>
                                      <p:to>
                                        <p:strVal val="visible"/>
                                      </p:to>
                                    </p:set>
                                  </p:childTnLst>
                                </p:cTn>
                              </p:par>
                              <p:par>
                                <p:cTn id="36" presetID="1" presetClass="entr" presetSubtype="0" fill="hold" grpId="0" nodeType="withEffect">
                                  <p:stCondLst>
                                    <p:cond delay="1400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grpId="0" nodeType="withEffect">
                                  <p:stCondLst>
                                    <p:cond delay="1400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grpId="0" nodeType="withEffect">
                                  <p:stCondLst>
                                    <p:cond delay="1400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grpId="0" nodeType="withEffect">
                                  <p:stCondLst>
                                    <p:cond delay="1400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ntr" presetSubtype="0" fill="hold" grpId="0" nodeType="withEffect">
                                  <p:stCondLst>
                                    <p:cond delay="1400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grpId="0" nodeType="withEffect">
                                  <p:stCondLst>
                                    <p:cond delay="14000"/>
                                  </p:stCondLst>
                                  <p:childTnLst>
                                    <p:set>
                                      <p:cBhvr>
                                        <p:cTn id="47" dur="1" fill="hold">
                                          <p:stCondLst>
                                            <p:cond delay="0"/>
                                          </p:stCondLst>
                                        </p:cTn>
                                        <p:tgtEl>
                                          <p:spTgt spid="26"/>
                                        </p:tgtEl>
                                        <p:attrNameLst>
                                          <p:attrName>style.visibility</p:attrName>
                                        </p:attrNameLst>
                                      </p:cBhvr>
                                      <p:to>
                                        <p:strVal val="visible"/>
                                      </p:to>
                                    </p:set>
                                  </p:childTnLst>
                                </p:cTn>
                              </p:par>
                              <p:par>
                                <p:cTn id="48" presetID="1" presetClass="entr" presetSubtype="0" fill="hold" grpId="0" nodeType="withEffect">
                                  <p:stCondLst>
                                    <p:cond delay="1400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1400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xit" presetSubtype="0" fill="hold" grpId="1" nodeType="withEffect">
                                  <p:stCondLst>
                                    <p:cond delay="14000"/>
                                  </p:stCondLst>
                                  <p:childTnLst>
                                    <p:set>
                                      <p:cBhvr>
                                        <p:cTn id="53" dur="1" fill="hold">
                                          <p:stCondLst>
                                            <p:cond delay="0"/>
                                          </p:stCondLst>
                                        </p:cTn>
                                        <p:tgtEl>
                                          <p:spTgt spid="16"/>
                                        </p:tgtEl>
                                        <p:attrNameLst>
                                          <p:attrName>style.visibility</p:attrName>
                                        </p:attrNameLst>
                                      </p:cBhvr>
                                      <p:to>
                                        <p:strVal val="hidden"/>
                                      </p:to>
                                    </p:set>
                                  </p:childTnLst>
                                </p:cTn>
                              </p:par>
                              <p:par>
                                <p:cTn id="54" presetID="1" presetClass="exit" presetSubtype="0" fill="hold" grpId="1" nodeType="withEffect">
                                  <p:stCondLst>
                                    <p:cond delay="14000"/>
                                  </p:stCondLst>
                                  <p:childTnLst>
                                    <p:set>
                                      <p:cBhvr>
                                        <p:cTn id="55" dur="1" fill="hold">
                                          <p:stCondLst>
                                            <p:cond delay="0"/>
                                          </p:stCondLst>
                                        </p:cTn>
                                        <p:tgtEl>
                                          <p:spTgt spid="13"/>
                                        </p:tgtEl>
                                        <p:attrNameLst>
                                          <p:attrName>style.visibility</p:attrName>
                                        </p:attrNameLst>
                                      </p:cBhvr>
                                      <p:to>
                                        <p:strVal val="hidden"/>
                                      </p:to>
                                    </p:set>
                                  </p:childTnLst>
                                </p:cTn>
                              </p:par>
                              <p:par>
                                <p:cTn id="56" presetID="1" presetClass="exit" presetSubtype="0" fill="hold" grpId="1" nodeType="withEffect">
                                  <p:stCondLst>
                                    <p:cond delay="14000"/>
                                  </p:stCondLst>
                                  <p:childTnLst>
                                    <p:set>
                                      <p:cBhvr>
                                        <p:cTn id="57" dur="1" fill="hold">
                                          <p:stCondLst>
                                            <p:cond delay="0"/>
                                          </p:stCondLst>
                                        </p:cTn>
                                        <p:tgtEl>
                                          <p:spTgt spid="12"/>
                                        </p:tgtEl>
                                        <p:attrNameLst>
                                          <p:attrName>style.visibility</p:attrName>
                                        </p:attrNameLst>
                                      </p:cBhvr>
                                      <p:to>
                                        <p:strVal val="hidden"/>
                                      </p:to>
                                    </p:set>
                                  </p:childTnLst>
                                </p:cTn>
                              </p:par>
                              <p:par>
                                <p:cTn id="58" presetID="1" presetClass="exit" presetSubtype="0" fill="hold" grpId="1" nodeType="withEffect">
                                  <p:stCondLst>
                                    <p:cond delay="14000"/>
                                  </p:stCondLst>
                                  <p:childTnLst>
                                    <p:set>
                                      <p:cBhvr>
                                        <p:cTn id="59" dur="1" fill="hold">
                                          <p:stCondLst>
                                            <p:cond delay="0"/>
                                          </p:stCondLst>
                                        </p:cTn>
                                        <p:tgtEl>
                                          <p:spTgt spid="15"/>
                                        </p:tgtEl>
                                        <p:attrNameLst>
                                          <p:attrName>style.visibility</p:attrName>
                                        </p:attrNameLst>
                                      </p:cBhvr>
                                      <p:to>
                                        <p:strVal val="hidden"/>
                                      </p:to>
                                    </p:set>
                                  </p:childTnLst>
                                </p:cTn>
                              </p:par>
                              <p:par>
                                <p:cTn id="60" presetID="1" presetClass="exit" presetSubtype="0" fill="hold" grpId="1" nodeType="withEffect">
                                  <p:stCondLst>
                                    <p:cond delay="14000"/>
                                  </p:stCondLst>
                                  <p:childTnLst>
                                    <p:set>
                                      <p:cBhvr>
                                        <p:cTn id="61" dur="1" fill="hold">
                                          <p:stCondLst>
                                            <p:cond delay="0"/>
                                          </p:stCondLst>
                                        </p:cTn>
                                        <p:tgtEl>
                                          <p:spTgt spid="14"/>
                                        </p:tgtEl>
                                        <p:attrNameLst>
                                          <p:attrName>style.visibility</p:attrName>
                                        </p:attrNameLst>
                                      </p:cBhvr>
                                      <p:to>
                                        <p:strVal val="hidden"/>
                                      </p:to>
                                    </p:set>
                                  </p:childTnLst>
                                </p:cTn>
                              </p:par>
                              <p:par>
                                <p:cTn id="62" presetID="1" presetClass="entr" presetSubtype="0" fill="hold" grpId="2" nodeType="withEffect">
                                  <p:stCondLst>
                                    <p:cond delay="23000"/>
                                  </p:stCondLst>
                                  <p:childTnLst>
                                    <p:set>
                                      <p:cBhvr>
                                        <p:cTn id="63" dur="1" fill="hold">
                                          <p:stCondLst>
                                            <p:cond delay="0"/>
                                          </p:stCondLst>
                                        </p:cTn>
                                        <p:tgtEl>
                                          <p:spTgt spid="16"/>
                                        </p:tgtEl>
                                        <p:attrNameLst>
                                          <p:attrName>style.visibility</p:attrName>
                                        </p:attrNameLst>
                                      </p:cBhvr>
                                      <p:to>
                                        <p:strVal val="visible"/>
                                      </p:to>
                                    </p:set>
                                  </p:childTnLst>
                                </p:cTn>
                              </p:par>
                              <p:par>
                                <p:cTn id="64" presetID="1" presetClass="entr" presetSubtype="0" fill="hold" grpId="2" nodeType="withEffect">
                                  <p:stCondLst>
                                    <p:cond delay="23000"/>
                                  </p:stCondLst>
                                  <p:childTnLst>
                                    <p:set>
                                      <p:cBhvr>
                                        <p:cTn id="65" dur="1" fill="hold">
                                          <p:stCondLst>
                                            <p:cond delay="0"/>
                                          </p:stCondLst>
                                        </p:cTn>
                                        <p:tgtEl>
                                          <p:spTgt spid="13"/>
                                        </p:tgtEl>
                                        <p:attrNameLst>
                                          <p:attrName>style.visibility</p:attrName>
                                        </p:attrNameLst>
                                      </p:cBhvr>
                                      <p:to>
                                        <p:strVal val="visible"/>
                                      </p:to>
                                    </p:set>
                                  </p:childTnLst>
                                </p:cTn>
                              </p:par>
                              <p:par>
                                <p:cTn id="66" presetID="1" presetClass="entr" presetSubtype="0" fill="hold" grpId="2" nodeType="withEffect">
                                  <p:stCondLst>
                                    <p:cond delay="23000"/>
                                  </p:stCondLst>
                                  <p:childTnLst>
                                    <p:set>
                                      <p:cBhvr>
                                        <p:cTn id="67" dur="1" fill="hold">
                                          <p:stCondLst>
                                            <p:cond delay="0"/>
                                          </p:stCondLst>
                                        </p:cTn>
                                        <p:tgtEl>
                                          <p:spTgt spid="12"/>
                                        </p:tgtEl>
                                        <p:attrNameLst>
                                          <p:attrName>style.visibility</p:attrName>
                                        </p:attrNameLst>
                                      </p:cBhvr>
                                      <p:to>
                                        <p:strVal val="visible"/>
                                      </p:to>
                                    </p:set>
                                  </p:childTnLst>
                                </p:cTn>
                              </p:par>
                              <p:par>
                                <p:cTn id="68" presetID="1" presetClass="entr" presetSubtype="0" fill="hold" grpId="2" nodeType="withEffect">
                                  <p:stCondLst>
                                    <p:cond delay="23000"/>
                                  </p:stCondLst>
                                  <p:childTnLst>
                                    <p:set>
                                      <p:cBhvr>
                                        <p:cTn id="69" dur="1" fill="hold">
                                          <p:stCondLst>
                                            <p:cond delay="0"/>
                                          </p:stCondLst>
                                        </p:cTn>
                                        <p:tgtEl>
                                          <p:spTgt spid="15"/>
                                        </p:tgtEl>
                                        <p:attrNameLst>
                                          <p:attrName>style.visibility</p:attrName>
                                        </p:attrNameLst>
                                      </p:cBhvr>
                                      <p:to>
                                        <p:strVal val="visible"/>
                                      </p:to>
                                    </p:set>
                                  </p:childTnLst>
                                </p:cTn>
                              </p:par>
                              <p:par>
                                <p:cTn id="70" presetID="1" presetClass="entr" presetSubtype="0" fill="hold" grpId="2" nodeType="withEffect">
                                  <p:stCondLst>
                                    <p:cond delay="23000"/>
                                  </p:stCondLst>
                                  <p:childTnLst>
                                    <p:set>
                                      <p:cBhvr>
                                        <p:cTn id="71" dur="1" fill="hold">
                                          <p:stCondLst>
                                            <p:cond delay="0"/>
                                          </p:stCondLst>
                                        </p:cTn>
                                        <p:tgtEl>
                                          <p:spTgt spid="14"/>
                                        </p:tgtEl>
                                        <p:attrNameLst>
                                          <p:attrName>style.visibility</p:attrName>
                                        </p:attrNameLst>
                                      </p:cBhvr>
                                      <p:to>
                                        <p:strVal val="visible"/>
                                      </p:to>
                                    </p:set>
                                  </p:childTnLst>
                                </p:cTn>
                              </p:par>
                              <p:par>
                                <p:cTn id="72" presetID="1" presetClass="exit" presetSubtype="0" fill="hold" grpId="1" nodeType="withEffect">
                                  <p:stCondLst>
                                    <p:cond delay="23000"/>
                                  </p:stCondLst>
                                  <p:childTnLst>
                                    <p:set>
                                      <p:cBhvr>
                                        <p:cTn id="73" dur="1" fill="hold">
                                          <p:stCondLst>
                                            <p:cond delay="0"/>
                                          </p:stCondLst>
                                        </p:cTn>
                                        <p:tgtEl>
                                          <p:spTgt spid="11"/>
                                        </p:tgtEl>
                                        <p:attrNameLst>
                                          <p:attrName>style.visibility</p:attrName>
                                        </p:attrNameLst>
                                      </p:cBhvr>
                                      <p:to>
                                        <p:strVal val="hidden"/>
                                      </p:to>
                                    </p:set>
                                  </p:childTnLst>
                                </p:cTn>
                              </p:par>
                              <p:par>
                                <p:cTn id="74" presetID="1" presetClass="exit" presetSubtype="0" fill="hold" grpId="1" nodeType="withEffect">
                                  <p:stCondLst>
                                    <p:cond delay="2300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23000"/>
                                  </p:stCondLst>
                                  <p:childTnLst>
                                    <p:set>
                                      <p:cBhvr>
                                        <p:cTn id="77" dur="1" fill="hold">
                                          <p:stCondLst>
                                            <p:cond delay="0"/>
                                          </p:stCondLst>
                                        </p:cTn>
                                        <p:tgtEl>
                                          <p:spTgt spid="18"/>
                                        </p:tgtEl>
                                        <p:attrNameLst>
                                          <p:attrName>style.visibility</p:attrName>
                                        </p:attrNameLst>
                                      </p:cBhvr>
                                      <p:to>
                                        <p:strVal val="hidden"/>
                                      </p:to>
                                    </p:set>
                                  </p:childTnLst>
                                </p:cTn>
                              </p:par>
                              <p:par>
                                <p:cTn id="78" presetID="1" presetClass="entr" presetSubtype="0" fill="hold" grpId="2" nodeType="withEffect">
                                  <p:stCondLst>
                                    <p:cond delay="39000"/>
                                  </p:stCondLst>
                                  <p:childTnLst>
                                    <p:set>
                                      <p:cBhvr>
                                        <p:cTn id="79" dur="1" fill="hold">
                                          <p:stCondLst>
                                            <p:cond delay="0"/>
                                          </p:stCondLst>
                                        </p:cTn>
                                        <p:tgtEl>
                                          <p:spTgt spid="18"/>
                                        </p:tgtEl>
                                        <p:attrNameLst>
                                          <p:attrName>style.visibility</p:attrName>
                                        </p:attrNameLst>
                                      </p:cBhvr>
                                      <p:to>
                                        <p:strVal val="visible"/>
                                      </p:to>
                                    </p:set>
                                  </p:childTnLst>
                                </p:cTn>
                              </p:par>
                              <p:par>
                                <p:cTn id="80" presetID="1" presetClass="entr" presetSubtype="0" fill="hold" grpId="2" nodeType="withEffect">
                                  <p:stCondLst>
                                    <p:cond delay="39000"/>
                                  </p:stCondLst>
                                  <p:childTnLst>
                                    <p:set>
                                      <p:cBhvr>
                                        <p:cTn id="81" dur="1" fill="hold">
                                          <p:stCondLst>
                                            <p:cond delay="0"/>
                                          </p:stCondLst>
                                        </p:cTn>
                                        <p:tgtEl>
                                          <p:spTgt spid="17"/>
                                        </p:tgtEl>
                                        <p:attrNameLst>
                                          <p:attrName>style.visibility</p:attrName>
                                        </p:attrNameLst>
                                      </p:cBhvr>
                                      <p:to>
                                        <p:strVal val="visible"/>
                                      </p:to>
                                    </p:set>
                                  </p:childTnLst>
                                </p:cTn>
                              </p:par>
                              <p:par>
                                <p:cTn id="82" presetID="1" presetClass="entr" presetSubtype="0" fill="hold" grpId="2" nodeType="withEffect">
                                  <p:stCondLst>
                                    <p:cond delay="39000"/>
                                  </p:stCondLst>
                                  <p:childTnLst>
                                    <p:set>
                                      <p:cBhvr>
                                        <p:cTn id="83" dur="1" fill="hold">
                                          <p:stCondLst>
                                            <p:cond delay="0"/>
                                          </p:stCondLst>
                                        </p:cTn>
                                        <p:tgtEl>
                                          <p:spTgt spid="11"/>
                                        </p:tgtEl>
                                        <p:attrNameLst>
                                          <p:attrName>style.visibility</p:attrName>
                                        </p:attrNameLst>
                                      </p:cBhvr>
                                      <p:to>
                                        <p:strVal val="visible"/>
                                      </p:to>
                                    </p:set>
                                  </p:childTnLst>
                                </p:cTn>
                              </p:par>
                              <p:par>
                                <p:cTn id="84" presetID="1" presetClass="exit" presetSubtype="0" fill="hold" grpId="1" nodeType="withEffect">
                                  <p:stCondLst>
                                    <p:cond delay="39000"/>
                                  </p:stCondLst>
                                  <p:childTnLst>
                                    <p:set>
                                      <p:cBhvr>
                                        <p:cTn id="85" dur="1" fill="hold">
                                          <p:stCondLst>
                                            <p:cond delay="0"/>
                                          </p:stCondLst>
                                        </p:cTn>
                                        <p:tgtEl>
                                          <p:spTgt spid="10"/>
                                        </p:tgtEl>
                                        <p:attrNameLst>
                                          <p:attrName>style.visibility</p:attrName>
                                        </p:attrNameLst>
                                      </p:cBhvr>
                                      <p:to>
                                        <p:strVal val="hidden"/>
                                      </p:to>
                                    </p:set>
                                  </p:childTnLst>
                                </p:cTn>
                              </p:par>
                              <p:par>
                                <p:cTn id="86" presetID="1" presetClass="exit" presetSubtype="0" fill="hold" grpId="1" nodeType="withEffect">
                                  <p:stCondLst>
                                    <p:cond delay="39000"/>
                                  </p:stCondLst>
                                  <p:childTnLst>
                                    <p:set>
                                      <p:cBhvr>
                                        <p:cTn id="87" dur="1" fill="hold">
                                          <p:stCondLst>
                                            <p:cond delay="0"/>
                                          </p:stCondLst>
                                        </p:cTn>
                                        <p:tgtEl>
                                          <p:spTgt spid="19"/>
                                        </p:tgtEl>
                                        <p:attrNameLst>
                                          <p:attrName>style.visibility</p:attrName>
                                        </p:attrNameLst>
                                      </p:cBhvr>
                                      <p:to>
                                        <p:strVal val="hidden"/>
                                      </p:to>
                                    </p:set>
                                  </p:childTnLst>
                                </p:cTn>
                              </p:par>
                              <p:par>
                                <p:cTn id="88" presetID="1" presetClass="exit" presetSubtype="0" fill="hold" grpId="1" nodeType="withEffect">
                                  <p:stCondLst>
                                    <p:cond delay="39000"/>
                                  </p:stCondLst>
                                  <p:childTnLst>
                                    <p:set>
                                      <p:cBhvr>
                                        <p:cTn id="89" dur="1" fill="hold">
                                          <p:stCondLst>
                                            <p:cond delay="0"/>
                                          </p:stCondLst>
                                        </p:cTn>
                                        <p:tgtEl>
                                          <p:spTgt spid="9"/>
                                        </p:tgtEl>
                                        <p:attrNameLst>
                                          <p:attrName>style.visibility</p:attrName>
                                        </p:attrNameLst>
                                      </p:cBhvr>
                                      <p:to>
                                        <p:strVal val="hidden"/>
                                      </p:to>
                                    </p:set>
                                  </p:childTnLst>
                                </p:cTn>
                              </p:par>
                              <p:par>
                                <p:cTn id="90" presetID="1" presetClass="exit" presetSubtype="0" fill="hold" grpId="1" nodeType="withEffect">
                                  <p:stCondLst>
                                    <p:cond delay="39000"/>
                                  </p:stCondLst>
                                  <p:childTnLst>
                                    <p:set>
                                      <p:cBhvr>
                                        <p:cTn id="91" dur="1" fill="hold">
                                          <p:stCondLst>
                                            <p:cond delay="0"/>
                                          </p:stCondLst>
                                        </p:cTn>
                                        <p:tgtEl>
                                          <p:spTgt spid="20"/>
                                        </p:tgtEl>
                                        <p:attrNameLst>
                                          <p:attrName>style.visibility</p:attrName>
                                        </p:attrNameLst>
                                      </p:cBhvr>
                                      <p:to>
                                        <p:strVal val="hidden"/>
                                      </p:to>
                                    </p:set>
                                  </p:childTnLst>
                                </p:cTn>
                              </p:par>
                              <p:par>
                                <p:cTn id="92" presetID="1" presetClass="exit" presetSubtype="0" fill="hold" grpId="1" nodeType="withEffect">
                                  <p:stCondLst>
                                    <p:cond delay="39000"/>
                                  </p:stCondLst>
                                  <p:childTnLst>
                                    <p:set>
                                      <p:cBhvr>
                                        <p:cTn id="93" dur="1" fill="hold">
                                          <p:stCondLst>
                                            <p:cond delay="0"/>
                                          </p:stCondLst>
                                        </p:cTn>
                                        <p:tgtEl>
                                          <p:spTgt spid="21"/>
                                        </p:tgtEl>
                                        <p:attrNameLst>
                                          <p:attrName>style.visibility</p:attrName>
                                        </p:attrNameLst>
                                      </p:cBhvr>
                                      <p:to>
                                        <p:strVal val="hidden"/>
                                      </p:to>
                                    </p:set>
                                  </p:childTnLst>
                                </p:cTn>
                              </p:par>
                              <p:par>
                                <p:cTn id="94" presetID="1" presetClass="entr" presetSubtype="0" fill="hold" grpId="2" nodeType="withEffect">
                                  <p:stCondLst>
                                    <p:cond delay="47000"/>
                                  </p:stCondLst>
                                  <p:childTnLst>
                                    <p:set>
                                      <p:cBhvr>
                                        <p:cTn id="95" dur="1" fill="hold">
                                          <p:stCondLst>
                                            <p:cond delay="0"/>
                                          </p:stCondLst>
                                        </p:cTn>
                                        <p:tgtEl>
                                          <p:spTgt spid="21"/>
                                        </p:tgtEl>
                                        <p:attrNameLst>
                                          <p:attrName>style.visibility</p:attrName>
                                        </p:attrNameLst>
                                      </p:cBhvr>
                                      <p:to>
                                        <p:strVal val="visible"/>
                                      </p:to>
                                    </p:set>
                                  </p:childTnLst>
                                </p:cTn>
                              </p:par>
                              <p:par>
                                <p:cTn id="96" presetID="1" presetClass="entr" presetSubtype="0" fill="hold" grpId="2" nodeType="withEffect">
                                  <p:stCondLst>
                                    <p:cond delay="47000"/>
                                  </p:stCondLst>
                                  <p:childTnLst>
                                    <p:set>
                                      <p:cBhvr>
                                        <p:cTn id="97" dur="1" fill="hold">
                                          <p:stCondLst>
                                            <p:cond delay="0"/>
                                          </p:stCondLst>
                                        </p:cTn>
                                        <p:tgtEl>
                                          <p:spTgt spid="20"/>
                                        </p:tgtEl>
                                        <p:attrNameLst>
                                          <p:attrName>style.visibility</p:attrName>
                                        </p:attrNameLst>
                                      </p:cBhvr>
                                      <p:to>
                                        <p:strVal val="visible"/>
                                      </p:to>
                                    </p:set>
                                  </p:childTnLst>
                                </p:cTn>
                              </p:par>
                              <p:par>
                                <p:cTn id="98" presetID="1" presetClass="entr" presetSubtype="0" fill="hold" grpId="2" nodeType="withEffect">
                                  <p:stCondLst>
                                    <p:cond delay="47000"/>
                                  </p:stCondLst>
                                  <p:childTnLst>
                                    <p:set>
                                      <p:cBhvr>
                                        <p:cTn id="99" dur="1" fill="hold">
                                          <p:stCondLst>
                                            <p:cond delay="0"/>
                                          </p:stCondLst>
                                        </p:cTn>
                                        <p:tgtEl>
                                          <p:spTgt spid="19"/>
                                        </p:tgtEl>
                                        <p:attrNameLst>
                                          <p:attrName>style.visibility</p:attrName>
                                        </p:attrNameLst>
                                      </p:cBhvr>
                                      <p:to>
                                        <p:strVal val="visible"/>
                                      </p:to>
                                    </p:set>
                                  </p:childTnLst>
                                </p:cTn>
                              </p:par>
                              <p:par>
                                <p:cTn id="100" presetID="1" presetClass="entr" presetSubtype="0" fill="hold" grpId="2" nodeType="withEffect">
                                  <p:stCondLst>
                                    <p:cond delay="47000"/>
                                  </p:stCondLst>
                                  <p:childTnLst>
                                    <p:set>
                                      <p:cBhvr>
                                        <p:cTn id="101" dur="1" fill="hold">
                                          <p:stCondLst>
                                            <p:cond delay="0"/>
                                          </p:stCondLst>
                                        </p:cTn>
                                        <p:tgtEl>
                                          <p:spTgt spid="9"/>
                                        </p:tgtEl>
                                        <p:attrNameLst>
                                          <p:attrName>style.visibility</p:attrName>
                                        </p:attrNameLst>
                                      </p:cBhvr>
                                      <p:to>
                                        <p:strVal val="visible"/>
                                      </p:to>
                                    </p:set>
                                  </p:childTnLst>
                                </p:cTn>
                              </p:par>
                              <p:par>
                                <p:cTn id="102" presetID="1" presetClass="entr" presetSubtype="0" fill="hold" grpId="2" nodeType="withEffect">
                                  <p:stCondLst>
                                    <p:cond delay="47000"/>
                                  </p:stCondLst>
                                  <p:childTnLst>
                                    <p:set>
                                      <p:cBhvr>
                                        <p:cTn id="103" dur="1" fill="hold">
                                          <p:stCondLst>
                                            <p:cond delay="0"/>
                                          </p:stCondLst>
                                        </p:cTn>
                                        <p:tgtEl>
                                          <p:spTgt spid="10"/>
                                        </p:tgtEl>
                                        <p:attrNameLst>
                                          <p:attrName>style.visibility</p:attrName>
                                        </p:attrNameLst>
                                      </p:cBhvr>
                                      <p:to>
                                        <p:strVal val="visible"/>
                                      </p:to>
                                    </p:set>
                                  </p:childTnLst>
                                </p:cTn>
                              </p:par>
                              <p:par>
                                <p:cTn id="104" presetID="1" presetClass="exit" presetSubtype="0" fill="hold" grpId="1" nodeType="withEffect">
                                  <p:stCondLst>
                                    <p:cond delay="47000"/>
                                  </p:stCondLst>
                                  <p:childTnLst>
                                    <p:set>
                                      <p:cBhvr>
                                        <p:cTn id="105" dur="1" fill="hold">
                                          <p:stCondLst>
                                            <p:cond delay="0"/>
                                          </p:stCondLst>
                                        </p:cTn>
                                        <p:tgtEl>
                                          <p:spTgt spid="22"/>
                                        </p:tgtEl>
                                        <p:attrNameLst>
                                          <p:attrName>style.visibility</p:attrName>
                                        </p:attrNameLst>
                                      </p:cBhvr>
                                      <p:to>
                                        <p:strVal val="hidden"/>
                                      </p:to>
                                    </p:set>
                                  </p:childTnLst>
                                </p:cTn>
                              </p:par>
                              <p:par>
                                <p:cTn id="106" presetID="1" presetClass="exit" presetSubtype="0" fill="hold" grpId="1" nodeType="withEffect">
                                  <p:stCondLst>
                                    <p:cond delay="47000"/>
                                  </p:stCondLst>
                                  <p:childTnLst>
                                    <p:set>
                                      <p:cBhvr>
                                        <p:cTn id="107" dur="1" fill="hold">
                                          <p:stCondLst>
                                            <p:cond delay="0"/>
                                          </p:stCondLst>
                                        </p:cTn>
                                        <p:tgtEl>
                                          <p:spTgt spid="23"/>
                                        </p:tgtEl>
                                        <p:attrNameLst>
                                          <p:attrName>style.visibility</p:attrName>
                                        </p:attrNameLst>
                                      </p:cBhvr>
                                      <p:to>
                                        <p:strVal val="hidden"/>
                                      </p:to>
                                    </p:set>
                                  </p:childTnLst>
                                </p:cTn>
                              </p:par>
                              <p:par>
                                <p:cTn id="108" presetID="1" presetClass="entr" presetSubtype="0" fill="hold" grpId="2" nodeType="withEffect">
                                  <p:stCondLst>
                                    <p:cond delay="60000"/>
                                  </p:stCondLst>
                                  <p:childTnLst>
                                    <p:set>
                                      <p:cBhvr>
                                        <p:cTn id="109" dur="1" fill="hold">
                                          <p:stCondLst>
                                            <p:cond delay="0"/>
                                          </p:stCondLst>
                                        </p:cTn>
                                        <p:tgtEl>
                                          <p:spTgt spid="23"/>
                                        </p:tgtEl>
                                        <p:attrNameLst>
                                          <p:attrName>style.visibility</p:attrName>
                                        </p:attrNameLst>
                                      </p:cBhvr>
                                      <p:to>
                                        <p:strVal val="visible"/>
                                      </p:to>
                                    </p:set>
                                  </p:childTnLst>
                                </p:cTn>
                              </p:par>
                              <p:par>
                                <p:cTn id="110" presetID="1" presetClass="entr" presetSubtype="0" fill="hold" grpId="2" nodeType="withEffect">
                                  <p:stCondLst>
                                    <p:cond delay="60000"/>
                                  </p:stCondLst>
                                  <p:childTnLst>
                                    <p:set>
                                      <p:cBhvr>
                                        <p:cTn id="111" dur="1" fill="hold">
                                          <p:stCondLst>
                                            <p:cond delay="0"/>
                                          </p:stCondLst>
                                        </p:cTn>
                                        <p:tgtEl>
                                          <p:spTgt spid="22"/>
                                        </p:tgtEl>
                                        <p:attrNameLst>
                                          <p:attrName>style.visibility</p:attrName>
                                        </p:attrNameLst>
                                      </p:cBhvr>
                                      <p:to>
                                        <p:strVal val="visible"/>
                                      </p:to>
                                    </p:set>
                                  </p:childTnLst>
                                </p:cTn>
                              </p:par>
                              <p:par>
                                <p:cTn id="112" presetID="1" presetClass="exit" presetSubtype="0" fill="hold" grpId="1" nodeType="withEffect">
                                  <p:stCondLst>
                                    <p:cond delay="60000"/>
                                  </p:stCondLst>
                                  <p:childTnLst>
                                    <p:set>
                                      <p:cBhvr>
                                        <p:cTn id="113" dur="1" fill="hold">
                                          <p:stCondLst>
                                            <p:cond delay="0"/>
                                          </p:stCondLst>
                                        </p:cTn>
                                        <p:tgtEl>
                                          <p:spTgt spid="25"/>
                                        </p:tgtEl>
                                        <p:attrNameLst>
                                          <p:attrName>style.visibility</p:attrName>
                                        </p:attrNameLst>
                                      </p:cBhvr>
                                      <p:to>
                                        <p:strVal val="hidden"/>
                                      </p:to>
                                    </p:set>
                                  </p:childTnLst>
                                </p:cTn>
                              </p:par>
                              <p:par>
                                <p:cTn id="114" presetID="1" presetClass="exit" presetSubtype="0" fill="hold" grpId="1" nodeType="withEffect">
                                  <p:stCondLst>
                                    <p:cond delay="60000"/>
                                  </p:stCondLst>
                                  <p:childTnLst>
                                    <p:set>
                                      <p:cBhvr>
                                        <p:cTn id="115" dur="1" fill="hold">
                                          <p:stCondLst>
                                            <p:cond delay="0"/>
                                          </p:stCondLst>
                                        </p:cTn>
                                        <p:tgtEl>
                                          <p:spTgt spid="24"/>
                                        </p:tgtEl>
                                        <p:attrNameLst>
                                          <p:attrName>style.visibility</p:attrName>
                                        </p:attrNameLst>
                                      </p:cBhvr>
                                      <p:to>
                                        <p:strVal val="hidden"/>
                                      </p:to>
                                    </p:set>
                                  </p:childTnLst>
                                </p:cTn>
                              </p:par>
                              <p:par>
                                <p:cTn id="116" presetID="1" presetClass="exit" presetSubtype="0" fill="hold" grpId="1" nodeType="withEffect">
                                  <p:stCondLst>
                                    <p:cond delay="60000"/>
                                  </p:stCondLst>
                                  <p:childTnLst>
                                    <p:set>
                                      <p:cBhvr>
                                        <p:cTn id="117" dur="1" fill="hold">
                                          <p:stCondLst>
                                            <p:cond delay="0"/>
                                          </p:stCondLst>
                                        </p:cTn>
                                        <p:tgtEl>
                                          <p:spTgt spid="26"/>
                                        </p:tgtEl>
                                        <p:attrNameLst>
                                          <p:attrName>style.visibility</p:attrName>
                                        </p:attrNameLst>
                                      </p:cBhvr>
                                      <p:to>
                                        <p:strVal val="hidden"/>
                                      </p:to>
                                    </p:set>
                                  </p:childTnLst>
                                </p:cTn>
                              </p:par>
                            </p:childTnLst>
                          </p:cTn>
                        </p:par>
                        <p:par>
                          <p:cTn id="118" fill="hold">
                            <p:stCondLst>
                              <p:cond delay="60000"/>
                            </p:stCondLst>
                            <p:childTnLst>
                              <p:par>
                                <p:cTn id="119" presetID="1" presetClass="entr" presetSubtype="0" fill="hold" grpId="2" nodeType="afterEffect">
                                  <p:stCondLst>
                                    <p:cond delay="8000"/>
                                  </p:stCondLst>
                                  <p:childTnLst>
                                    <p:set>
                                      <p:cBhvr>
                                        <p:cTn id="120" dur="1" fill="hold">
                                          <p:stCondLst>
                                            <p:cond delay="0"/>
                                          </p:stCondLst>
                                        </p:cTn>
                                        <p:tgtEl>
                                          <p:spTgt spid="25"/>
                                        </p:tgtEl>
                                        <p:attrNameLst>
                                          <p:attrName>style.visibility</p:attrName>
                                        </p:attrNameLst>
                                      </p:cBhvr>
                                      <p:to>
                                        <p:strVal val="visible"/>
                                      </p:to>
                                    </p:set>
                                  </p:childTnLst>
                                </p:cTn>
                              </p:par>
                              <p:par>
                                <p:cTn id="121" presetID="1" presetClass="entr" presetSubtype="0" fill="hold" grpId="2" nodeType="withEffect">
                                  <p:stCondLst>
                                    <p:cond delay="8000"/>
                                  </p:stCondLst>
                                  <p:childTnLst>
                                    <p:set>
                                      <p:cBhvr>
                                        <p:cTn id="122" dur="1" fill="hold">
                                          <p:stCondLst>
                                            <p:cond delay="0"/>
                                          </p:stCondLst>
                                        </p:cTn>
                                        <p:tgtEl>
                                          <p:spTgt spid="24"/>
                                        </p:tgtEl>
                                        <p:attrNameLst>
                                          <p:attrName>style.visibility</p:attrName>
                                        </p:attrNameLst>
                                      </p:cBhvr>
                                      <p:to>
                                        <p:strVal val="visible"/>
                                      </p:to>
                                    </p:set>
                                  </p:childTnLst>
                                </p:cTn>
                              </p:par>
                              <p:par>
                                <p:cTn id="123" presetID="1" presetClass="entr" presetSubtype="0" fill="hold" grpId="2" nodeType="withEffect">
                                  <p:stCondLst>
                                    <p:cond delay="8000"/>
                                  </p:stCondLst>
                                  <p:childTnLst>
                                    <p:set>
                                      <p:cBhvr>
                                        <p:cTn id="124" dur="1" fill="hold">
                                          <p:stCondLst>
                                            <p:cond delay="0"/>
                                          </p:stCondLst>
                                        </p:cTn>
                                        <p:tgtEl>
                                          <p:spTgt spid="26"/>
                                        </p:tgtEl>
                                        <p:attrNameLst>
                                          <p:attrName>style.visibility</p:attrName>
                                        </p:attrNameLst>
                                      </p:cBhvr>
                                      <p:to>
                                        <p:strVal val="visible"/>
                                      </p:to>
                                    </p:set>
                                  </p:childTnLst>
                                </p:cTn>
                              </p:par>
                              <p:par>
                                <p:cTn id="125" presetID="1" presetClass="exit" presetSubtype="0" fill="hold" grpId="1" nodeType="withEffect">
                                  <p:stCondLst>
                                    <p:cond delay="8000"/>
                                  </p:stCondLst>
                                  <p:childTnLst>
                                    <p:set>
                                      <p:cBhvr>
                                        <p:cTn id="126" dur="1" fill="hold">
                                          <p:stCondLst>
                                            <p:cond delay="0"/>
                                          </p:stCondLst>
                                        </p:cTn>
                                        <p:tgtEl>
                                          <p:spTgt spid="27"/>
                                        </p:tgtEl>
                                        <p:attrNameLst>
                                          <p:attrName>style.visibility</p:attrName>
                                        </p:attrNameLst>
                                      </p:cBhvr>
                                      <p:to>
                                        <p:strVal val="hidden"/>
                                      </p:to>
                                    </p:set>
                                  </p:childTnLst>
                                </p:cTn>
                              </p:par>
                            </p:childTnLst>
                          </p:cTn>
                        </p:par>
                        <p:par>
                          <p:cTn id="127" fill="hold">
                            <p:stCondLst>
                              <p:cond delay="68000"/>
                            </p:stCondLst>
                            <p:childTnLst>
                              <p:par>
                                <p:cTn id="128" presetID="1" presetClass="exit" presetSubtype="0" fill="hold" grpId="1" nodeType="afterEffect">
                                  <p:stCondLst>
                                    <p:cond delay="10000"/>
                                  </p:stCondLst>
                                  <p:childTnLst>
                                    <p:set>
                                      <p:cBhvr>
                                        <p:cTn id="129" dur="1" fill="hold">
                                          <p:stCondLst>
                                            <p:cond delay="0"/>
                                          </p:stCondLst>
                                        </p:cTn>
                                        <p:tgtEl>
                                          <p:spTgt spid="28"/>
                                        </p:tgtEl>
                                        <p:attrNameLst>
                                          <p:attrName>style.visibility</p:attrName>
                                        </p:attrNameLst>
                                      </p:cBhvr>
                                      <p:to>
                                        <p:strVal val="hidden"/>
                                      </p:to>
                                    </p:set>
                                  </p:childTnLst>
                                </p:cTn>
                              </p:par>
                              <p:par>
                                <p:cTn id="130" presetID="1" presetClass="exit" presetSubtype="0" fill="hold" grpId="1" nodeType="withEffect">
                                  <p:stCondLst>
                                    <p:cond delay="10000"/>
                                  </p:stCondLst>
                                  <p:childTnLst>
                                    <p:set>
                                      <p:cBhvr>
                                        <p:cTn id="131" dur="1" fill="hold">
                                          <p:stCondLst>
                                            <p:cond delay="0"/>
                                          </p:stCondLst>
                                        </p:cTn>
                                        <p:tgtEl>
                                          <p:spTgt spid="30"/>
                                        </p:tgtEl>
                                        <p:attrNameLst>
                                          <p:attrName>style.visibility</p:attrName>
                                        </p:attrNameLst>
                                      </p:cBhvr>
                                      <p:to>
                                        <p:strVal val="hidden"/>
                                      </p:to>
                                    </p:set>
                                  </p:childTnLst>
                                </p:cTn>
                              </p:par>
                              <p:par>
                                <p:cTn id="132" presetID="1" presetClass="exit" presetSubtype="0" fill="hold" grpId="1" nodeType="withEffect">
                                  <p:stCondLst>
                                    <p:cond delay="10000"/>
                                  </p:stCondLst>
                                  <p:childTnLst>
                                    <p:set>
                                      <p:cBhvr>
                                        <p:cTn id="133" dur="1" fill="hold">
                                          <p:stCondLst>
                                            <p:cond delay="0"/>
                                          </p:stCondLst>
                                        </p:cTn>
                                        <p:tgtEl>
                                          <p:spTgt spid="31"/>
                                        </p:tgtEl>
                                        <p:attrNameLst>
                                          <p:attrName>style.visibility</p:attrName>
                                        </p:attrNameLst>
                                      </p:cBhvr>
                                      <p:to>
                                        <p:strVal val="hidden"/>
                                      </p:to>
                                    </p:set>
                                  </p:childTnLst>
                                </p:cTn>
                              </p:par>
                              <p:par>
                                <p:cTn id="134" presetID="1" presetClass="entr" presetSubtype="0" fill="hold" grpId="3" nodeType="withEffect">
                                  <p:stCondLst>
                                    <p:cond delay="10000"/>
                                  </p:stCondLst>
                                  <p:childTnLst>
                                    <p:set>
                                      <p:cBhvr>
                                        <p:cTn id="135" dur="1" fill="hold">
                                          <p:stCondLst>
                                            <p:cond delay="0"/>
                                          </p:stCondLst>
                                        </p:cTn>
                                        <p:tgtEl>
                                          <p:spTgt spid="27"/>
                                        </p:tgtEl>
                                        <p:attrNameLst>
                                          <p:attrName>style.visibility</p:attrName>
                                        </p:attrNameLst>
                                      </p:cBhvr>
                                      <p:to>
                                        <p:strVal val="visible"/>
                                      </p:to>
                                    </p:set>
                                  </p:childTnLst>
                                </p:cTn>
                              </p:par>
                              <p:par>
                                <p:cTn id="136" presetID="1" presetClass="entr" presetSubtype="0" fill="hold" grpId="3" nodeType="withEffect">
                                  <p:stCondLst>
                                    <p:cond delay="10000"/>
                                  </p:stCondLst>
                                  <p:childTnLst>
                                    <p:set>
                                      <p:cBhvr>
                                        <p:cTn id="137" dur="1" fill="hold">
                                          <p:stCondLst>
                                            <p:cond delay="0"/>
                                          </p:stCondLst>
                                        </p:cTn>
                                        <p:tgtEl>
                                          <p:spTgt spid="28"/>
                                        </p:tgtEl>
                                        <p:attrNameLst>
                                          <p:attrName>style.visibility</p:attrName>
                                        </p:attrNameLst>
                                      </p:cBhvr>
                                      <p:to>
                                        <p:strVal val="visible"/>
                                      </p:to>
                                    </p:set>
                                  </p:childTnLst>
                                </p:cTn>
                              </p:par>
                            </p:childTnLst>
                          </p:cTn>
                        </p:par>
                        <p:par>
                          <p:cTn id="138" fill="hold">
                            <p:stCondLst>
                              <p:cond delay="78000"/>
                            </p:stCondLst>
                            <p:childTnLst>
                              <p:par>
                                <p:cTn id="139" presetID="1" presetClass="exit" presetSubtype="0" fill="hold" grpId="3" nodeType="afterEffect">
                                  <p:stCondLst>
                                    <p:cond delay="12000"/>
                                  </p:stCondLst>
                                  <p:childTnLst>
                                    <p:set>
                                      <p:cBhvr>
                                        <p:cTn id="140" dur="1" fill="hold">
                                          <p:stCondLst>
                                            <p:cond delay="0"/>
                                          </p:stCondLst>
                                        </p:cTn>
                                        <p:tgtEl>
                                          <p:spTgt spid="16"/>
                                        </p:tgtEl>
                                        <p:attrNameLst>
                                          <p:attrName>style.visibility</p:attrName>
                                        </p:attrNameLst>
                                      </p:cBhvr>
                                      <p:to>
                                        <p:strVal val="hidden"/>
                                      </p:to>
                                    </p:set>
                                  </p:childTnLst>
                                </p:cTn>
                              </p:par>
                              <p:par>
                                <p:cTn id="141" presetID="1" presetClass="exit" presetSubtype="0" fill="hold" grpId="3" nodeType="withEffect">
                                  <p:stCondLst>
                                    <p:cond delay="0"/>
                                  </p:stCondLst>
                                  <p:childTnLst>
                                    <p:set>
                                      <p:cBhvr>
                                        <p:cTn id="142" dur="1" fill="hold">
                                          <p:stCondLst>
                                            <p:cond delay="0"/>
                                          </p:stCondLst>
                                        </p:cTn>
                                        <p:tgtEl>
                                          <p:spTgt spid="13"/>
                                        </p:tgtEl>
                                        <p:attrNameLst>
                                          <p:attrName>style.visibility</p:attrName>
                                        </p:attrNameLst>
                                      </p:cBhvr>
                                      <p:to>
                                        <p:strVal val="hidden"/>
                                      </p:to>
                                    </p:set>
                                  </p:childTnLst>
                                </p:cTn>
                              </p:par>
                              <p:par>
                                <p:cTn id="143" presetID="1" presetClass="exit" presetSubtype="0" fill="hold" grpId="3" nodeType="withEffect">
                                  <p:stCondLst>
                                    <p:cond delay="0"/>
                                  </p:stCondLst>
                                  <p:childTnLst>
                                    <p:set>
                                      <p:cBhvr>
                                        <p:cTn id="144" dur="1" fill="hold">
                                          <p:stCondLst>
                                            <p:cond delay="0"/>
                                          </p:stCondLst>
                                        </p:cTn>
                                        <p:tgtEl>
                                          <p:spTgt spid="12"/>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15"/>
                                        </p:tgtEl>
                                        <p:attrNameLst>
                                          <p:attrName>style.visibility</p:attrName>
                                        </p:attrNameLst>
                                      </p:cBhvr>
                                      <p:to>
                                        <p:strVal val="hidden"/>
                                      </p:to>
                                    </p:set>
                                  </p:childTnLst>
                                </p:cTn>
                              </p:par>
                              <p:par>
                                <p:cTn id="147" presetID="1" presetClass="exit" presetSubtype="0" fill="hold" grpId="3" nodeType="withEffect">
                                  <p:stCondLst>
                                    <p:cond delay="0"/>
                                  </p:stCondLst>
                                  <p:childTnLst>
                                    <p:set>
                                      <p:cBhvr>
                                        <p:cTn id="148" dur="1" fill="hold">
                                          <p:stCondLst>
                                            <p:cond delay="0"/>
                                          </p:stCondLst>
                                        </p:cTn>
                                        <p:tgtEl>
                                          <p:spTgt spid="14"/>
                                        </p:tgtEl>
                                        <p:attrNameLst>
                                          <p:attrName>style.visibility</p:attrName>
                                        </p:attrNameLst>
                                      </p:cBhvr>
                                      <p:to>
                                        <p:strVal val="hidden"/>
                                      </p:to>
                                    </p:set>
                                  </p:childTnLst>
                                </p:cTn>
                              </p:par>
                              <p:par>
                                <p:cTn id="149" presetID="1" presetClass="exit" presetSubtype="0" fill="hold" grpId="3" nodeType="withEffect">
                                  <p:stCondLst>
                                    <p:cond delay="0"/>
                                  </p:stCondLst>
                                  <p:childTnLst>
                                    <p:set>
                                      <p:cBhvr>
                                        <p:cTn id="150" dur="1" fill="hold">
                                          <p:stCondLst>
                                            <p:cond delay="0"/>
                                          </p:stCondLst>
                                        </p:cTn>
                                        <p:tgtEl>
                                          <p:spTgt spid="11"/>
                                        </p:tgtEl>
                                        <p:attrNameLst>
                                          <p:attrName>style.visibility</p:attrName>
                                        </p:attrNameLst>
                                      </p:cBhvr>
                                      <p:to>
                                        <p:strVal val="hidden"/>
                                      </p:to>
                                    </p:set>
                                  </p:childTnLst>
                                </p:cTn>
                              </p:par>
                              <p:par>
                                <p:cTn id="151" presetID="1" presetClass="exit" presetSubtype="0" fill="hold" grpId="3" nodeType="withEffect">
                                  <p:stCondLst>
                                    <p:cond delay="0"/>
                                  </p:stCondLst>
                                  <p:childTnLst>
                                    <p:set>
                                      <p:cBhvr>
                                        <p:cTn id="152" dur="1" fill="hold">
                                          <p:stCondLst>
                                            <p:cond delay="0"/>
                                          </p:stCondLst>
                                        </p:cTn>
                                        <p:tgtEl>
                                          <p:spTgt spid="17"/>
                                        </p:tgtEl>
                                        <p:attrNameLst>
                                          <p:attrName>style.visibility</p:attrName>
                                        </p:attrNameLst>
                                      </p:cBhvr>
                                      <p:to>
                                        <p:strVal val="hidden"/>
                                      </p:to>
                                    </p:set>
                                  </p:childTnLst>
                                </p:cTn>
                              </p:par>
                              <p:par>
                                <p:cTn id="153" presetID="1" presetClass="exit" presetSubtype="0" fill="hold" grpId="3" nodeType="withEffect">
                                  <p:stCondLst>
                                    <p:cond delay="0"/>
                                  </p:stCondLst>
                                  <p:childTnLst>
                                    <p:set>
                                      <p:cBhvr>
                                        <p:cTn id="154" dur="1" fill="hold">
                                          <p:stCondLst>
                                            <p:cond delay="0"/>
                                          </p:stCondLst>
                                        </p:cTn>
                                        <p:tgtEl>
                                          <p:spTgt spid="18"/>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10"/>
                                        </p:tgtEl>
                                        <p:attrNameLst>
                                          <p:attrName>style.visibility</p:attrName>
                                        </p:attrNameLst>
                                      </p:cBhvr>
                                      <p:to>
                                        <p:strVal val="hidden"/>
                                      </p:to>
                                    </p:set>
                                  </p:childTnLst>
                                </p:cTn>
                              </p:par>
                              <p:par>
                                <p:cTn id="157" presetID="1" presetClass="exit" presetSubtype="0" fill="hold" grpId="3" nodeType="withEffect">
                                  <p:stCondLst>
                                    <p:cond delay="0"/>
                                  </p:stCondLst>
                                  <p:childTnLst>
                                    <p:set>
                                      <p:cBhvr>
                                        <p:cTn id="158" dur="1" fill="hold">
                                          <p:stCondLst>
                                            <p:cond delay="0"/>
                                          </p:stCondLst>
                                        </p:cTn>
                                        <p:tgtEl>
                                          <p:spTgt spid="19"/>
                                        </p:tgtEl>
                                        <p:attrNameLst>
                                          <p:attrName>style.visibility</p:attrName>
                                        </p:attrNameLst>
                                      </p:cBhvr>
                                      <p:to>
                                        <p:strVal val="hidden"/>
                                      </p:to>
                                    </p:set>
                                  </p:childTnLst>
                                </p:cTn>
                              </p:par>
                              <p:par>
                                <p:cTn id="159" presetID="1" presetClass="exit" presetSubtype="0" fill="hold" grpId="3" nodeType="withEffect">
                                  <p:stCondLst>
                                    <p:cond delay="0"/>
                                  </p:stCondLst>
                                  <p:childTnLst>
                                    <p:set>
                                      <p:cBhvr>
                                        <p:cTn id="160" dur="1" fill="hold">
                                          <p:stCondLst>
                                            <p:cond delay="0"/>
                                          </p:stCondLst>
                                        </p:cTn>
                                        <p:tgtEl>
                                          <p:spTgt spid="20"/>
                                        </p:tgtEl>
                                        <p:attrNameLst>
                                          <p:attrName>style.visibility</p:attrName>
                                        </p:attrNameLst>
                                      </p:cBhvr>
                                      <p:to>
                                        <p:strVal val="hidden"/>
                                      </p:to>
                                    </p:set>
                                  </p:childTnLst>
                                </p:cTn>
                              </p:par>
                              <p:par>
                                <p:cTn id="161" presetID="1" presetClass="exit" presetSubtype="0" fill="hold" grpId="3" nodeType="withEffect">
                                  <p:stCondLst>
                                    <p:cond delay="0"/>
                                  </p:stCondLst>
                                  <p:childTnLst>
                                    <p:set>
                                      <p:cBhvr>
                                        <p:cTn id="162" dur="1" fill="hold">
                                          <p:stCondLst>
                                            <p:cond delay="0"/>
                                          </p:stCondLst>
                                        </p:cTn>
                                        <p:tgtEl>
                                          <p:spTgt spid="9"/>
                                        </p:tgtEl>
                                        <p:attrNameLst>
                                          <p:attrName>style.visibility</p:attrName>
                                        </p:attrNameLst>
                                      </p:cBhvr>
                                      <p:to>
                                        <p:strVal val="hidden"/>
                                      </p:to>
                                    </p:set>
                                  </p:childTnLst>
                                </p:cTn>
                              </p:par>
                              <p:par>
                                <p:cTn id="163" presetID="1" presetClass="exit" presetSubtype="0" fill="hold" grpId="3" nodeType="withEffect">
                                  <p:stCondLst>
                                    <p:cond delay="0"/>
                                  </p:stCondLst>
                                  <p:childTnLst>
                                    <p:set>
                                      <p:cBhvr>
                                        <p:cTn id="164" dur="1" fill="hold">
                                          <p:stCondLst>
                                            <p:cond delay="0"/>
                                          </p:stCondLst>
                                        </p:cTn>
                                        <p:tgtEl>
                                          <p:spTgt spid="21"/>
                                        </p:tgtEl>
                                        <p:attrNameLst>
                                          <p:attrName>style.visibility</p:attrName>
                                        </p:attrNameLst>
                                      </p:cBhvr>
                                      <p:to>
                                        <p:strVal val="hidden"/>
                                      </p:to>
                                    </p:set>
                                  </p:childTnLst>
                                </p:cTn>
                              </p:par>
                              <p:par>
                                <p:cTn id="165" presetID="1" presetClass="exit" presetSubtype="0" fill="hold" grpId="3" nodeType="withEffect">
                                  <p:stCondLst>
                                    <p:cond delay="0"/>
                                  </p:stCondLst>
                                  <p:childTnLst>
                                    <p:set>
                                      <p:cBhvr>
                                        <p:cTn id="166" dur="1" fill="hold">
                                          <p:stCondLst>
                                            <p:cond delay="0"/>
                                          </p:stCondLst>
                                        </p:cTn>
                                        <p:tgtEl>
                                          <p:spTgt spid="22"/>
                                        </p:tgtEl>
                                        <p:attrNameLst>
                                          <p:attrName>style.visibility</p:attrName>
                                        </p:attrNameLst>
                                      </p:cBhvr>
                                      <p:to>
                                        <p:strVal val="hidden"/>
                                      </p:to>
                                    </p:set>
                                  </p:childTnLst>
                                </p:cTn>
                              </p:par>
                              <p:par>
                                <p:cTn id="167" presetID="1" presetClass="exit" presetSubtype="0" fill="hold" grpId="3" nodeType="withEffect">
                                  <p:stCondLst>
                                    <p:cond delay="0"/>
                                  </p:stCondLst>
                                  <p:childTnLst>
                                    <p:set>
                                      <p:cBhvr>
                                        <p:cTn id="168" dur="1" fill="hold">
                                          <p:stCondLst>
                                            <p:cond delay="0"/>
                                          </p:stCondLst>
                                        </p:cTn>
                                        <p:tgtEl>
                                          <p:spTgt spid="23"/>
                                        </p:tgtEl>
                                        <p:attrNameLst>
                                          <p:attrName>style.visibility</p:attrName>
                                        </p:attrNameLst>
                                      </p:cBhvr>
                                      <p:to>
                                        <p:strVal val="hidden"/>
                                      </p:to>
                                    </p:set>
                                  </p:childTnLst>
                                </p:cTn>
                              </p:par>
                              <p:par>
                                <p:cTn id="169" presetID="1" presetClass="exit" presetSubtype="0" fill="hold" grpId="3" nodeType="withEffect">
                                  <p:stCondLst>
                                    <p:cond delay="0"/>
                                  </p:stCondLst>
                                  <p:childTnLst>
                                    <p:set>
                                      <p:cBhvr>
                                        <p:cTn id="170" dur="1" fill="hold">
                                          <p:stCondLst>
                                            <p:cond delay="0"/>
                                          </p:stCondLst>
                                        </p:cTn>
                                        <p:tgtEl>
                                          <p:spTgt spid="25"/>
                                        </p:tgtEl>
                                        <p:attrNameLst>
                                          <p:attrName>style.visibility</p:attrName>
                                        </p:attrNameLst>
                                      </p:cBhvr>
                                      <p:to>
                                        <p:strVal val="hidden"/>
                                      </p:to>
                                    </p:set>
                                  </p:childTnLst>
                                </p:cTn>
                              </p:par>
                              <p:par>
                                <p:cTn id="171" presetID="1" presetClass="exit" presetSubtype="0" fill="hold" grpId="3" nodeType="withEffect">
                                  <p:stCondLst>
                                    <p:cond delay="0"/>
                                  </p:stCondLst>
                                  <p:childTnLst>
                                    <p:set>
                                      <p:cBhvr>
                                        <p:cTn id="172" dur="1" fill="hold">
                                          <p:stCondLst>
                                            <p:cond delay="0"/>
                                          </p:stCondLst>
                                        </p:cTn>
                                        <p:tgtEl>
                                          <p:spTgt spid="24"/>
                                        </p:tgtEl>
                                        <p:attrNameLst>
                                          <p:attrName>style.visibility</p:attrName>
                                        </p:attrNameLst>
                                      </p:cBhvr>
                                      <p:to>
                                        <p:strVal val="hidden"/>
                                      </p:to>
                                    </p:set>
                                  </p:childTnLst>
                                </p:cTn>
                              </p:par>
                              <p:par>
                                <p:cTn id="173" presetID="1" presetClass="exit" presetSubtype="0" fill="hold" grpId="3" nodeType="withEffect">
                                  <p:stCondLst>
                                    <p:cond delay="0"/>
                                  </p:stCondLst>
                                  <p:childTnLst>
                                    <p:set>
                                      <p:cBhvr>
                                        <p:cTn id="174" dur="1" fill="hold">
                                          <p:stCondLst>
                                            <p:cond delay="0"/>
                                          </p:stCondLst>
                                        </p:cTn>
                                        <p:tgtEl>
                                          <p:spTgt spid="26"/>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27"/>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28"/>
                                        </p:tgtEl>
                                        <p:attrNameLst>
                                          <p:attrName>style.visibility</p:attrName>
                                        </p:attrNameLst>
                                      </p:cBhvr>
                                      <p:to>
                                        <p:strVal val="hidden"/>
                                      </p:to>
                                    </p:set>
                                  </p:childTnLst>
                                </p:cTn>
                              </p:par>
                              <p:par>
                                <p:cTn id="179" presetID="1" presetClass="exit" presetSubtype="0" fill="hold" grpId="2" nodeType="withEffect">
                                  <p:stCondLst>
                                    <p:cond delay="0"/>
                                  </p:stCondLst>
                                  <p:childTnLst>
                                    <p:set>
                                      <p:cBhvr>
                                        <p:cTn id="180" dur="1" fill="hold">
                                          <p:stCondLst>
                                            <p:cond delay="0"/>
                                          </p:stCondLst>
                                        </p:cTn>
                                        <p:tgtEl>
                                          <p:spTgt spid="31"/>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3" fill="hold" display="0">
                  <p:stCondLst>
                    <p:cond delay="indefinite"/>
                  </p:stCondLst>
                  <p:endCondLst>
                    <p:cond evt="onStopAudio" delay="0">
                      <p:tgtEl>
                        <p:sldTgt/>
                      </p:tgtEl>
                    </p:cond>
                  </p:endCondLst>
                </p:cTn>
                <p:tgtEl>
                  <p:spTgt spid="35"/>
                </p:tgtEl>
              </p:cMediaNode>
            </p:audio>
          </p:childTnLst>
        </p:cTn>
      </p:par>
    </p:tnLst>
    <p:bldLst>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P spid="21" grpId="0" animBg="1"/>
      <p:bldP spid="21" grpId="1" animBg="1"/>
      <p:bldP spid="21" grpId="2" animBg="1"/>
      <p:bldP spid="21" grpId="3" animBg="1"/>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P spid="24" grpId="3" animBg="1"/>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8" grpId="2" animBg="1"/>
      <p:bldP spid="28" grpId="3" animBg="1"/>
      <p:bldP spid="30" grpId="0" animBg="1"/>
      <p:bldP spid="30" grpId="1" animBg="1"/>
      <p:bldP spid="30" grpId="2" animBg="1"/>
      <p:bldP spid="31" grpId="0" animBg="1"/>
      <p:bldP spid="31" grpId="1" animBg="1"/>
      <p:bldP spid="3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907" y="690881"/>
            <a:ext cx="7326630" cy="487680"/>
          </a:xfrm>
        </p:spPr>
        <p:txBody>
          <a:bodyPr>
            <a:noAutofit/>
          </a:bodyPr>
          <a:lstStyle/>
          <a:p>
            <a:r>
              <a:rPr lang="en-US" b="1" dirty="0"/>
              <a:t>Content</a:t>
            </a:r>
            <a:endParaRPr lang="en-CA" b="1" dirty="0"/>
          </a:p>
        </p:txBody>
      </p:sp>
      <p:sp>
        <p:nvSpPr>
          <p:cNvPr id="3" name="Content Placeholder 2"/>
          <p:cNvSpPr>
            <a:spLocks noGrp="1"/>
          </p:cNvSpPr>
          <p:nvPr>
            <p:ph idx="1"/>
          </p:nvPr>
        </p:nvSpPr>
        <p:spPr>
          <a:xfrm>
            <a:off x="631907" y="1418030"/>
            <a:ext cx="7326630" cy="4021939"/>
          </a:xfrm>
        </p:spPr>
        <p:txBody>
          <a:bodyPr>
            <a:noAutofit/>
          </a:bodyPr>
          <a:lstStyle/>
          <a:p>
            <a:pPr>
              <a:lnSpc>
                <a:spcPct val="150000"/>
              </a:lnSpc>
            </a:pPr>
            <a:r>
              <a:rPr lang="en-US" sz="2800" dirty="0"/>
              <a:t>Complexity of ideas</a:t>
            </a:r>
          </a:p>
          <a:p>
            <a:pPr>
              <a:lnSpc>
                <a:spcPct val="150000"/>
              </a:lnSpc>
            </a:pPr>
            <a:r>
              <a:rPr lang="en-US" sz="2800" dirty="0"/>
              <a:t>Critical and original analysis</a:t>
            </a:r>
          </a:p>
          <a:p>
            <a:pPr>
              <a:lnSpc>
                <a:spcPct val="150000"/>
              </a:lnSpc>
            </a:pPr>
            <a:endParaRPr lang="en-US" sz="2800" dirty="0"/>
          </a:p>
        </p:txBody>
      </p:sp>
      <p:sp>
        <p:nvSpPr>
          <p:cNvPr id="4" name="TextBox 3">
            <a:extLst>
              <a:ext uri="{FF2B5EF4-FFF2-40B4-BE49-F238E27FC236}">
                <a16:creationId xmlns:a16="http://schemas.microsoft.com/office/drawing/2014/main" id="{02A8C7AF-B9B6-B7D1-93AB-BD298CFA68CA}"/>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6" name="Audio 5">
            <a:hlinkClick r:id="" action="ppaction://media"/>
            <a:extLst>
              <a:ext uri="{FF2B5EF4-FFF2-40B4-BE49-F238E27FC236}">
                <a16:creationId xmlns:a16="http://schemas.microsoft.com/office/drawing/2014/main" id="{4360C8E9-E601-0443-B782-74F2A2198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43013809"/>
      </p:ext>
    </p:extLst>
  </p:cSld>
  <p:clrMapOvr>
    <a:masterClrMapping/>
  </p:clrMapOvr>
  <mc:AlternateContent xmlns:mc="http://schemas.openxmlformats.org/markup-compatibility/2006">
    <mc:Choice xmlns:p14="http://schemas.microsoft.com/office/powerpoint/2010/main" Requires="p14">
      <p:transition spd="slow" p14:dur="2000" advTm="31701"/>
    </mc:Choice>
    <mc:Fallback>
      <p:transition spd="slow" advTm="3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907" y="690881"/>
            <a:ext cx="7326630" cy="487680"/>
          </a:xfrm>
        </p:spPr>
        <p:txBody>
          <a:bodyPr>
            <a:noAutofit/>
          </a:bodyPr>
          <a:lstStyle/>
          <a:p>
            <a:r>
              <a:rPr lang="en-CA" sz="3600" b="1" dirty="0">
                <a:solidFill>
                  <a:schemeClr val="accent1">
                    <a:lumMod val="75000"/>
                  </a:schemeClr>
                </a:solidFill>
                <a:latin typeface="Arial" panose="020B0604020202020204" pitchFamily="34" charset="0"/>
                <a:cs typeface="Arial" panose="020B0604020202020204" pitchFamily="34" charset="0"/>
              </a:rPr>
              <a:t>Research (Depth &amp; Breadth)</a:t>
            </a:r>
            <a:endParaRPr lang="en-CA" b="1" dirty="0"/>
          </a:p>
        </p:txBody>
      </p:sp>
      <p:sp>
        <p:nvSpPr>
          <p:cNvPr id="3" name="Content Placeholder 2"/>
          <p:cNvSpPr>
            <a:spLocks noGrp="1"/>
          </p:cNvSpPr>
          <p:nvPr>
            <p:ph idx="1"/>
          </p:nvPr>
        </p:nvSpPr>
        <p:spPr>
          <a:xfrm>
            <a:off x="631907" y="1418030"/>
            <a:ext cx="7326630" cy="4021939"/>
          </a:xfrm>
        </p:spPr>
        <p:txBody>
          <a:bodyPr>
            <a:noAutofit/>
          </a:bodyPr>
          <a:lstStyle/>
          <a:p>
            <a:pPr>
              <a:lnSpc>
                <a:spcPct val="150000"/>
              </a:lnSpc>
            </a:pPr>
            <a:r>
              <a:rPr lang="en-US" sz="2800" dirty="0"/>
              <a:t>Identify scholars and schools of thought</a:t>
            </a:r>
          </a:p>
          <a:p>
            <a:pPr>
              <a:lnSpc>
                <a:spcPct val="150000"/>
              </a:lnSpc>
            </a:pPr>
            <a:r>
              <a:rPr lang="en-US" sz="2800" dirty="0"/>
              <a:t>Summarize past and current research</a:t>
            </a:r>
          </a:p>
          <a:p>
            <a:pPr>
              <a:lnSpc>
                <a:spcPct val="150000"/>
              </a:lnSpc>
            </a:pPr>
            <a:r>
              <a:rPr lang="en-US" sz="2800" dirty="0"/>
              <a:t>Engage critically with existing scholarship</a:t>
            </a:r>
          </a:p>
          <a:p>
            <a:pPr>
              <a:lnSpc>
                <a:spcPct val="150000"/>
              </a:lnSpc>
            </a:pPr>
            <a:r>
              <a:rPr lang="en-US" sz="2800" dirty="0"/>
              <a:t>Use sources judiciously</a:t>
            </a:r>
          </a:p>
          <a:p>
            <a:pPr>
              <a:lnSpc>
                <a:spcPct val="150000"/>
              </a:lnSpc>
            </a:pPr>
            <a:r>
              <a:rPr lang="en-US" sz="2800" dirty="0"/>
              <a:t>Integrate sources smoothly</a:t>
            </a:r>
          </a:p>
        </p:txBody>
      </p:sp>
      <p:sp>
        <p:nvSpPr>
          <p:cNvPr id="4" name="TextBox 3">
            <a:extLst>
              <a:ext uri="{FF2B5EF4-FFF2-40B4-BE49-F238E27FC236}">
                <a16:creationId xmlns:a16="http://schemas.microsoft.com/office/drawing/2014/main" id="{02A8C7AF-B9B6-B7D1-93AB-BD298CFA68CA}"/>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5" name="Audio 4">
            <a:hlinkClick r:id="" action="ppaction://media"/>
            <a:extLst>
              <a:ext uri="{FF2B5EF4-FFF2-40B4-BE49-F238E27FC236}">
                <a16:creationId xmlns:a16="http://schemas.microsoft.com/office/drawing/2014/main" id="{D4A5E12D-64C7-F045-D47D-51F11F799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08197095"/>
      </p:ext>
    </p:extLst>
  </p:cSld>
  <p:clrMapOvr>
    <a:masterClrMapping/>
  </p:clrMapOvr>
  <mc:AlternateContent xmlns:mc="http://schemas.openxmlformats.org/markup-compatibility/2006">
    <mc:Choice xmlns:p14="http://schemas.microsoft.com/office/powerpoint/2010/main" Requires="p14">
      <p:transition spd="slow" p14:dur="2000" advTm="75673"/>
    </mc:Choice>
    <mc:Fallback>
      <p:transition spd="slow" advTm="7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907" y="690881"/>
            <a:ext cx="7326630" cy="487680"/>
          </a:xfrm>
        </p:spPr>
        <p:txBody>
          <a:bodyPr>
            <a:noAutofit/>
          </a:bodyPr>
          <a:lstStyle/>
          <a:p>
            <a:r>
              <a:rPr lang="en-US" b="1" dirty="0"/>
              <a:t>Clear Organization</a:t>
            </a:r>
            <a:endParaRPr lang="en-CA" b="1" dirty="0"/>
          </a:p>
        </p:txBody>
      </p:sp>
      <p:sp>
        <p:nvSpPr>
          <p:cNvPr id="3" name="Content Placeholder 2"/>
          <p:cNvSpPr>
            <a:spLocks noGrp="1"/>
          </p:cNvSpPr>
          <p:nvPr>
            <p:ph idx="1"/>
          </p:nvPr>
        </p:nvSpPr>
        <p:spPr>
          <a:xfrm>
            <a:off x="631907" y="1418030"/>
            <a:ext cx="7326630" cy="4021939"/>
          </a:xfrm>
        </p:spPr>
        <p:txBody>
          <a:bodyPr>
            <a:noAutofit/>
          </a:bodyPr>
          <a:lstStyle/>
          <a:p>
            <a:pPr>
              <a:lnSpc>
                <a:spcPct val="150000"/>
              </a:lnSpc>
            </a:pPr>
            <a:r>
              <a:rPr lang="en-US" sz="2800" dirty="0"/>
              <a:t>State purpose and describe plan</a:t>
            </a:r>
          </a:p>
          <a:p>
            <a:pPr>
              <a:lnSpc>
                <a:spcPct val="150000"/>
              </a:lnSpc>
            </a:pPr>
            <a:r>
              <a:rPr lang="en-CA" sz="2800" dirty="0"/>
              <a:t>Connect the ideas</a:t>
            </a:r>
          </a:p>
          <a:p>
            <a:pPr>
              <a:lnSpc>
                <a:spcPct val="150000"/>
              </a:lnSpc>
            </a:pPr>
            <a:r>
              <a:rPr lang="en-US" sz="2800" dirty="0"/>
              <a:t>Use headings effectively</a:t>
            </a:r>
          </a:p>
          <a:p>
            <a:pPr>
              <a:lnSpc>
                <a:spcPct val="150000"/>
              </a:lnSpc>
            </a:pPr>
            <a:r>
              <a:rPr lang="en-US" sz="2800" dirty="0"/>
              <a:t>Maintain an appropriate focus</a:t>
            </a:r>
          </a:p>
          <a:p>
            <a:pPr>
              <a:lnSpc>
                <a:spcPct val="150000"/>
              </a:lnSpc>
            </a:pPr>
            <a:r>
              <a:rPr lang="en-US" sz="2800" dirty="0"/>
              <a:t>Create and use an outline</a:t>
            </a:r>
            <a:endParaRPr lang="en-CA" sz="2800" dirty="0"/>
          </a:p>
        </p:txBody>
      </p:sp>
      <p:sp>
        <p:nvSpPr>
          <p:cNvPr id="4" name="TextBox 3">
            <a:extLst>
              <a:ext uri="{FF2B5EF4-FFF2-40B4-BE49-F238E27FC236}">
                <a16:creationId xmlns:a16="http://schemas.microsoft.com/office/drawing/2014/main" id="{02A8C7AF-B9B6-B7D1-93AB-BD298CFA68CA}"/>
              </a:ext>
            </a:extLst>
          </p:cNvPr>
          <p:cNvSpPr txBox="1"/>
          <p:nvPr/>
        </p:nvSpPr>
        <p:spPr>
          <a:xfrm>
            <a:off x="3636558" y="6336268"/>
            <a:ext cx="13858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2023 ALC</a:t>
            </a:r>
          </a:p>
        </p:txBody>
      </p:sp>
      <p:pic>
        <p:nvPicPr>
          <p:cNvPr id="8" name="Audio 7">
            <a:hlinkClick r:id="" action="ppaction://media"/>
            <a:extLst>
              <a:ext uri="{FF2B5EF4-FFF2-40B4-BE49-F238E27FC236}">
                <a16:creationId xmlns:a16="http://schemas.microsoft.com/office/drawing/2014/main" id="{775218CF-CA95-1E5F-1436-E70257BD6D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20422351"/>
      </p:ext>
    </p:extLst>
  </p:cSld>
  <p:clrMapOvr>
    <a:masterClrMapping/>
  </p:clrMapOvr>
  <mc:AlternateContent xmlns:mc="http://schemas.openxmlformats.org/markup-compatibility/2006">
    <mc:Choice xmlns:p14="http://schemas.microsoft.com/office/powerpoint/2010/main" Requires="p14">
      <p:transition spd="slow" p14:dur="2000" advTm="107322"/>
    </mc:Choice>
    <mc:Fallback>
      <p:transition spd="slow" advTm="10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7|6.5|9.1|12.9"/>
</p:tagLst>
</file>

<file path=ppt/tags/tag2.xml><?xml version="1.0" encoding="utf-8"?>
<p:tagLst xmlns:a="http://schemas.openxmlformats.org/drawingml/2006/main" xmlns:r="http://schemas.openxmlformats.org/officeDocument/2006/relationships" xmlns:p="http://schemas.openxmlformats.org/presentationml/2006/main">
  <p:tag name="TIMING" val="|22.9|7.1|4.3|7.8|4.3|3.4|3.7"/>
</p:tagLst>
</file>

<file path=ppt/tags/tag3.xml><?xml version="1.0" encoding="utf-8"?>
<p:tagLst xmlns:a="http://schemas.openxmlformats.org/drawingml/2006/main" xmlns:r="http://schemas.openxmlformats.org/officeDocument/2006/relationships" xmlns:p="http://schemas.openxmlformats.org/presentationml/2006/main">
  <p:tag name="TIMING" val="|16.3|9.8|18.7|9.9|13.9|9.4|9.9|13.7"/>
</p:tagLst>
</file>

<file path=ppt/tags/tag4.xml><?xml version="1.0" encoding="utf-8"?>
<p:tagLst xmlns:a="http://schemas.openxmlformats.org/drawingml/2006/main" xmlns:r="http://schemas.openxmlformats.org/officeDocument/2006/relationships" xmlns:p="http://schemas.openxmlformats.org/presentationml/2006/main">
  <p:tag name="TIMING" val="|32.6"/>
</p:tagLst>
</file>

<file path=ppt/theme/theme1.xml><?xml version="1.0" encoding="utf-8"?>
<a:theme xmlns:a="http://schemas.openxmlformats.org/drawingml/2006/main" name="UM Presentation Theme - 4x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07c8727-2af8-4d4e-8c4b-684cc469382a">
      <UserInfo>
        <DisplayName>Monique Dumontet</DisplayName>
        <AccountId>14</AccountId>
        <AccountType/>
      </UserInfo>
    </SharedWithUsers>
    <lcf76f155ced4ddcb4097134ff3c332f xmlns="fc7b5644-eb3c-43ac-9d8c-f11ddd188d99">
      <Terms xmlns="http://schemas.microsoft.com/office/infopath/2007/PartnerControls"/>
    </lcf76f155ced4ddcb4097134ff3c332f>
    <TaxCatchAll xmlns="007c8727-2af8-4d4e-8c4b-684cc469382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9969CE412C28408D8F812DCFD00CE9" ma:contentTypeVersion="14" ma:contentTypeDescription="Create a new document." ma:contentTypeScope="" ma:versionID="3acc56580402482dd6a98e45cbda1ba3">
  <xsd:schema xmlns:xsd="http://www.w3.org/2001/XMLSchema" xmlns:xs="http://www.w3.org/2001/XMLSchema" xmlns:p="http://schemas.microsoft.com/office/2006/metadata/properties" xmlns:ns2="fc7b5644-eb3c-43ac-9d8c-f11ddd188d99" xmlns:ns3="007c8727-2af8-4d4e-8c4b-684cc469382a" targetNamespace="http://schemas.microsoft.com/office/2006/metadata/properties" ma:root="true" ma:fieldsID="d50722b185b90cb57774b4a32de190ab" ns2:_="" ns3:_="">
    <xsd:import namespace="fc7b5644-eb3c-43ac-9d8c-f11ddd188d99"/>
    <xsd:import namespace="007c8727-2af8-4d4e-8c4b-684cc46938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7b5644-eb3c-43ac-9d8c-f11ddd188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607ee36-e3c0-4814-8940-b096d0e7881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7c8727-2af8-4d4e-8c4b-684cc46938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92ec4d7-ef28-4e4b-a676-297cee08a0cc}" ma:internalName="TaxCatchAll" ma:showField="CatchAllData" ma:web="007c8727-2af8-4d4e-8c4b-684cc46938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805D7F-2C35-4570-84E8-B90D178FE2D8}">
  <ds:schemaRefs>
    <ds:schemaRef ds:uri="http://schemas.microsoft.com/office/2006/metadata/properties"/>
    <ds:schemaRef ds:uri="http://schemas.microsoft.com/office/infopath/2007/PartnerControls"/>
    <ds:schemaRef ds:uri="007c8727-2af8-4d4e-8c4b-684cc469382a"/>
    <ds:schemaRef ds:uri="fc7b5644-eb3c-43ac-9d8c-f11ddd188d99"/>
  </ds:schemaRefs>
</ds:datastoreItem>
</file>

<file path=customXml/itemProps2.xml><?xml version="1.0" encoding="utf-8"?>
<ds:datastoreItem xmlns:ds="http://schemas.openxmlformats.org/officeDocument/2006/customXml" ds:itemID="{3C134EEC-12AA-447B-819F-7BA2F43CCF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7b5644-eb3c-43ac-9d8c-f11ddd188d99"/>
    <ds:schemaRef ds:uri="007c8727-2af8-4d4e-8c4b-684cc46938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4D0365-67A7-4FDA-A5E7-C37CC69C3D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12798</TotalTime>
  <Words>4378</Words>
  <Application>Microsoft Macintosh PowerPoint</Application>
  <PresentationFormat>On-screen Show (4:3)</PresentationFormat>
  <Paragraphs>377</Paragraphs>
  <Slides>28</Slides>
  <Notes>28</Notes>
  <HiddenSlides>6</HiddenSlides>
  <MMClips>20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Arial,Sans-Serif</vt:lpstr>
      <vt:lpstr>Calibri</vt:lpstr>
      <vt:lpstr>Calibri Light</vt:lpstr>
      <vt:lpstr>Times</vt:lpstr>
      <vt:lpstr>Times New Roman</vt:lpstr>
      <vt:lpstr>UM Presentation Theme - 4x3</vt:lpstr>
      <vt:lpstr>Office Theme</vt:lpstr>
      <vt:lpstr>Writing at the Graduate Level</vt:lpstr>
      <vt:lpstr>PowerPoint Presentation</vt:lpstr>
      <vt:lpstr>ALL Good Writing</vt:lpstr>
      <vt:lpstr>PowerPoint Presentation</vt:lpstr>
      <vt:lpstr> </vt:lpstr>
      <vt:lpstr> </vt:lpstr>
      <vt:lpstr>Content</vt:lpstr>
      <vt:lpstr>Research (Depth &amp; Breadth)</vt:lpstr>
      <vt:lpstr>Clear Organization</vt:lpstr>
      <vt:lpstr>Clear Organization</vt:lpstr>
      <vt:lpstr>Writing Style</vt:lpstr>
      <vt:lpstr>PowerPoint Presentation</vt:lpstr>
      <vt:lpstr>Avoid Vague Usage </vt:lpstr>
      <vt:lpstr>Avoid Overgeneralization / Absolute Language </vt:lpstr>
      <vt:lpstr>Avoid Incorrect Usage </vt:lpstr>
      <vt:lpstr>PowerPoint Presentation</vt:lpstr>
      <vt:lpstr>Be Consistent </vt:lpstr>
      <vt:lpstr>Citing and Referencing</vt:lpstr>
      <vt:lpstr>Resources </vt:lpstr>
      <vt:lpstr>Academic Learning Centre Services</vt:lpstr>
      <vt:lpstr>References</vt:lpstr>
      <vt:lpstr>PowerPoint Presentation</vt:lpstr>
      <vt:lpstr>PowerPoint Presentation</vt:lpstr>
      <vt:lpstr>PowerPoint Presentation</vt:lpstr>
      <vt:lpstr>PowerPoint Presentation</vt:lpstr>
      <vt:lpstr>PowerPoint Presentation</vt:lpstr>
      <vt:lpstr>Correct Typing / Spelling</vt:lpstr>
      <vt:lpstr>Clarity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Kanisha Szekely</dc:creator>
  <cp:lastModifiedBy>Amanda Kristjanson</cp:lastModifiedBy>
  <cp:revision>234</cp:revision>
  <cp:lastPrinted>2019-12-20T21:13:08Z</cp:lastPrinted>
  <dcterms:created xsi:type="dcterms:W3CDTF">2019-07-17T19:24:48Z</dcterms:created>
  <dcterms:modified xsi:type="dcterms:W3CDTF">2023-05-26T21:21:48Z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0x010100609969CE412C28408D8F812DCFD00CE9</vt:lpwstr>
  </property>
  <property fmtid="{D5CDD505-2E9C-101B-9397-08002B2CF9AE}" pid="3" name="MediaServiceImageTags">
    <vt:lpwstr/>
  </property>
</Properties>
</file>