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sldIdLst>
    <p:sldId id="256" r:id="rId5"/>
    <p:sldId id="266" r:id="rId6"/>
    <p:sldId id="267" r:id="rId7"/>
    <p:sldId id="268" r:id="rId8"/>
    <p:sldId id="269" r:id="rId9"/>
    <p:sldId id="285" r:id="rId10"/>
    <p:sldId id="270" r:id="rId11"/>
    <p:sldId id="271" r:id="rId12"/>
    <p:sldId id="272" r:id="rId13"/>
    <p:sldId id="273" r:id="rId14"/>
    <p:sldId id="274" r:id="rId15"/>
    <p:sldId id="275" r:id="rId16"/>
    <p:sldId id="516" r:id="rId17"/>
    <p:sldId id="277" r:id="rId18"/>
    <p:sldId id="278" r:id="rId19"/>
    <p:sldId id="280" r:id="rId20"/>
    <p:sldId id="281" r:id="rId21"/>
    <p:sldId id="515" r:id="rId22"/>
    <p:sldId id="279" r:id="rId23"/>
    <p:sldId id="26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D2AC3F-58F0-43FE-55DE-F6E908B18E1E}" name="Jacqueline Jordaan" initials="JJ" userId="126053b6bbf0b2c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19"/>
    <p:restoredTop sz="45963" autoAdjust="0"/>
  </p:normalViewPr>
  <p:slideViewPr>
    <p:cSldViewPr snapToGrid="0" snapToObjects="1">
      <p:cViewPr varScale="1">
        <p:scale>
          <a:sx n="47" d="100"/>
          <a:sy n="47" d="100"/>
        </p:scale>
        <p:origin x="2144"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815F25-0C62-4C8E-87AE-4B622FEB4164}"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ECAD3D00-EA65-4B53-9E6F-4BF4E9414BE1}">
      <dgm:prSet custT="1"/>
      <dgm:spPr/>
      <dgm:t>
        <a:bodyPr/>
        <a:lstStyle/>
        <a:p>
          <a:pPr>
            <a:lnSpc>
              <a:spcPct val="100000"/>
            </a:lnSpc>
            <a:defRPr b="1"/>
          </a:pPr>
          <a:r>
            <a:rPr lang="en-US" sz="1800" b="0" dirty="0">
              <a:latin typeface="Arial" panose="020B0604020202020204" pitchFamily="34" charset="0"/>
              <a:cs typeface="Arial" panose="020B0604020202020204" pitchFamily="34" charset="0"/>
            </a:rPr>
            <a:t>Workshops and Presentations</a:t>
          </a:r>
        </a:p>
      </dgm:t>
    </dgm:pt>
    <dgm:pt modelId="{CD152CA5-6DC5-4648-A558-5BE05F22C478}" type="parTrans" cxnId="{3050FD05-3218-44EB-94FD-5143AF3A6183}">
      <dgm:prSet/>
      <dgm:spPr/>
      <dgm:t>
        <a:bodyPr/>
        <a:lstStyle/>
        <a:p>
          <a:endParaRPr lang="en-US"/>
        </a:p>
      </dgm:t>
    </dgm:pt>
    <dgm:pt modelId="{67E39D7F-DFA2-4DB9-9944-DC1868164E67}" type="sibTrans" cxnId="{3050FD05-3218-44EB-94FD-5143AF3A6183}">
      <dgm:prSet/>
      <dgm:spPr/>
      <dgm:t>
        <a:bodyPr/>
        <a:lstStyle/>
        <a:p>
          <a:endParaRPr lang="en-US"/>
        </a:p>
      </dgm:t>
    </dgm:pt>
    <dgm:pt modelId="{D543D17D-5AC4-415F-95D7-60FB1EA5773C}">
      <dgm:prSet custT="1"/>
      <dgm:spPr/>
      <dgm:t>
        <a:bodyPr/>
        <a:lstStyle/>
        <a:p>
          <a:pPr>
            <a:lnSpc>
              <a:spcPct val="100000"/>
            </a:lnSpc>
            <a:defRPr b="1"/>
          </a:pPr>
          <a:r>
            <a:rPr lang="en-US" sz="1800" b="0" dirty="0">
              <a:latin typeface="Arial" panose="020B0604020202020204" pitchFamily="34" charset="0"/>
              <a:cs typeface="Arial" panose="020B0604020202020204" pitchFamily="34" charset="0"/>
            </a:rPr>
            <a:t>Supplemental instruction (SI)</a:t>
          </a:r>
        </a:p>
      </dgm:t>
    </dgm:pt>
    <dgm:pt modelId="{AAF15A4F-F48A-408C-A696-8526D932BE6C}" type="parTrans" cxnId="{5EE52334-2076-42A5-862B-18C43ACA6247}">
      <dgm:prSet/>
      <dgm:spPr/>
      <dgm:t>
        <a:bodyPr/>
        <a:lstStyle/>
        <a:p>
          <a:endParaRPr lang="en-US"/>
        </a:p>
      </dgm:t>
    </dgm:pt>
    <dgm:pt modelId="{34EA6575-AC5A-4C3C-975B-84CB1EDFCDF9}" type="sibTrans" cxnId="{5EE52334-2076-42A5-862B-18C43ACA6247}">
      <dgm:prSet/>
      <dgm:spPr/>
      <dgm:t>
        <a:bodyPr/>
        <a:lstStyle/>
        <a:p>
          <a:endParaRPr lang="en-US"/>
        </a:p>
      </dgm:t>
    </dgm:pt>
    <dgm:pt modelId="{78C2A069-F2C3-4EFF-9366-0B95A308CFCD}">
      <dgm:prSet custT="1"/>
      <dgm:spPr/>
      <dgm:t>
        <a:bodyPr/>
        <a:lstStyle/>
        <a:p>
          <a:pPr>
            <a:lnSpc>
              <a:spcPct val="100000"/>
            </a:lnSpc>
            <a:defRPr b="1"/>
          </a:pPr>
          <a:r>
            <a:rPr lang="en-US" sz="1800" b="0" dirty="0">
              <a:latin typeface="Arial" panose="020B0604020202020204" pitchFamily="34" charset="0"/>
              <a:cs typeface="Arial" panose="020B0604020202020204" pitchFamily="34" charset="0"/>
            </a:rPr>
            <a:t>One-to-One tutoring </a:t>
          </a:r>
        </a:p>
      </dgm:t>
    </dgm:pt>
    <dgm:pt modelId="{7187EBB5-129D-4D78-86A1-F8132AE54DE1}" type="parTrans" cxnId="{E72CBDB9-1FF1-4527-8D17-117726BEF43C}">
      <dgm:prSet/>
      <dgm:spPr/>
      <dgm:t>
        <a:bodyPr/>
        <a:lstStyle/>
        <a:p>
          <a:endParaRPr lang="en-US"/>
        </a:p>
      </dgm:t>
    </dgm:pt>
    <dgm:pt modelId="{AC64C883-E29C-4478-82D4-57D8D45DC278}" type="sibTrans" cxnId="{E72CBDB9-1FF1-4527-8D17-117726BEF43C}">
      <dgm:prSet/>
      <dgm:spPr/>
      <dgm:t>
        <a:bodyPr/>
        <a:lstStyle/>
        <a:p>
          <a:endParaRPr lang="en-US"/>
        </a:p>
      </dgm:t>
    </dgm:pt>
    <dgm:pt modelId="{2D467928-B58F-4090-BD55-CC5040EF3A0C}">
      <dgm:prSet custT="1"/>
      <dgm:spPr/>
      <dgm:t>
        <a:bodyPr/>
        <a:lstStyle/>
        <a:p>
          <a:pPr>
            <a:lnSpc>
              <a:spcPct val="100000"/>
            </a:lnSpc>
            <a:defRPr b="1"/>
          </a:pPr>
          <a:r>
            <a:rPr lang="en-US" sz="1800" b="0" dirty="0">
              <a:latin typeface="Arial" panose="020B0604020202020204" pitchFamily="34" charset="0"/>
              <a:cs typeface="Arial" panose="020B0604020202020204" pitchFamily="34" charset="0"/>
            </a:rPr>
            <a:t>Tutor training program</a:t>
          </a:r>
        </a:p>
      </dgm:t>
    </dgm:pt>
    <dgm:pt modelId="{5ADD590F-CCE3-489E-BB0C-9C7D5201F313}" type="parTrans" cxnId="{E51D41F8-13F9-4931-B7FC-3FFB98F069F8}">
      <dgm:prSet/>
      <dgm:spPr/>
      <dgm:t>
        <a:bodyPr/>
        <a:lstStyle/>
        <a:p>
          <a:endParaRPr lang="en-US"/>
        </a:p>
      </dgm:t>
    </dgm:pt>
    <dgm:pt modelId="{1F68FB49-07C5-4176-AC4E-CF21AF9A3163}" type="sibTrans" cxnId="{E51D41F8-13F9-4931-B7FC-3FFB98F069F8}">
      <dgm:prSet/>
      <dgm:spPr/>
      <dgm:t>
        <a:bodyPr/>
        <a:lstStyle/>
        <a:p>
          <a:endParaRPr lang="en-US"/>
        </a:p>
      </dgm:t>
    </dgm:pt>
    <dgm:pt modelId="{7E5FF613-FA99-47EB-9051-E5E8248D6597}">
      <dgm:prSet custT="1"/>
      <dgm:spPr/>
      <dgm:t>
        <a:bodyPr/>
        <a:lstStyle/>
        <a:p>
          <a:pPr>
            <a:lnSpc>
              <a:spcPct val="100000"/>
            </a:lnSpc>
            <a:defRPr b="1"/>
          </a:pPr>
          <a:r>
            <a:rPr lang="en-US" sz="1800" b="0" dirty="0">
              <a:latin typeface="Arial" panose="020B0604020202020204" pitchFamily="34" charset="0"/>
              <a:cs typeface="Arial" panose="020B0604020202020204" pitchFamily="34" charset="0"/>
            </a:rPr>
            <a:t>Website resources</a:t>
          </a:r>
        </a:p>
      </dgm:t>
    </dgm:pt>
    <dgm:pt modelId="{AA8D3431-4166-42D3-900A-A74A8360D018}" type="parTrans" cxnId="{6705B59B-4967-4D69-BFE6-6797486DA435}">
      <dgm:prSet/>
      <dgm:spPr/>
      <dgm:t>
        <a:bodyPr/>
        <a:lstStyle/>
        <a:p>
          <a:endParaRPr lang="en-US"/>
        </a:p>
      </dgm:t>
    </dgm:pt>
    <dgm:pt modelId="{B0333F5E-4FEC-456D-8C79-F0BA6B59085A}" type="sibTrans" cxnId="{6705B59B-4967-4D69-BFE6-6797486DA435}">
      <dgm:prSet/>
      <dgm:spPr/>
      <dgm:t>
        <a:bodyPr/>
        <a:lstStyle/>
        <a:p>
          <a:endParaRPr lang="en-US"/>
        </a:p>
      </dgm:t>
    </dgm:pt>
    <dgm:pt modelId="{A42F7C1A-E217-4605-9878-703613E2214C}" type="pres">
      <dgm:prSet presAssocID="{A3815F25-0C62-4C8E-87AE-4B622FEB4164}" presName="root" presStyleCnt="0">
        <dgm:presLayoutVars>
          <dgm:dir/>
          <dgm:resizeHandles val="exact"/>
        </dgm:presLayoutVars>
      </dgm:prSet>
      <dgm:spPr/>
    </dgm:pt>
    <dgm:pt modelId="{4D2ECD57-5058-4EDA-995C-F15CECD0A3EB}" type="pres">
      <dgm:prSet presAssocID="{ECAD3D00-EA65-4B53-9E6F-4BF4E9414BE1}" presName="compNode" presStyleCnt="0"/>
      <dgm:spPr/>
    </dgm:pt>
    <dgm:pt modelId="{70DC0A93-8F2E-49D4-8D48-B5BD2F832554}" type="pres">
      <dgm:prSet presAssocID="{ECAD3D00-EA65-4B53-9E6F-4BF4E9414BE1}" presName="iconRect" presStyleLbl="node1" presStyleIdx="0" presStyleCnt="5" custScaleX="321995" custScaleY="216012" custLinFactNeighborX="-9630" custLinFactNeighborY="4321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2624C7BF-C559-486A-9D45-247794B78183}" type="pres">
      <dgm:prSet presAssocID="{ECAD3D00-EA65-4B53-9E6F-4BF4E9414BE1}" presName="iconSpace" presStyleCnt="0"/>
      <dgm:spPr/>
    </dgm:pt>
    <dgm:pt modelId="{CEBD1D24-EF61-48F6-A09D-9E23EC3E12EC}" type="pres">
      <dgm:prSet presAssocID="{ECAD3D00-EA65-4B53-9E6F-4BF4E9414BE1}" presName="parTx" presStyleLbl="revTx" presStyleIdx="0" presStyleCnt="10" custScaleX="146532" custScaleY="79799" custLinFactNeighborX="-820" custLinFactNeighborY="51412">
        <dgm:presLayoutVars>
          <dgm:chMax val="0"/>
          <dgm:chPref val="0"/>
        </dgm:presLayoutVars>
      </dgm:prSet>
      <dgm:spPr/>
    </dgm:pt>
    <dgm:pt modelId="{9E21C93C-4298-4942-B69D-4FC0AEFF4B56}" type="pres">
      <dgm:prSet presAssocID="{ECAD3D00-EA65-4B53-9E6F-4BF4E9414BE1}" presName="txSpace" presStyleCnt="0"/>
      <dgm:spPr/>
    </dgm:pt>
    <dgm:pt modelId="{3800909D-3D8F-4109-9A36-6F7FCD134DF4}" type="pres">
      <dgm:prSet presAssocID="{ECAD3D00-EA65-4B53-9E6F-4BF4E9414BE1}" presName="desTx" presStyleLbl="revTx" presStyleIdx="1" presStyleCnt="10">
        <dgm:presLayoutVars/>
      </dgm:prSet>
      <dgm:spPr/>
    </dgm:pt>
    <dgm:pt modelId="{6F94A0AA-BFD1-49C3-8290-9DFDC7D67DDE}" type="pres">
      <dgm:prSet presAssocID="{67E39D7F-DFA2-4DB9-9944-DC1868164E67}" presName="sibTrans" presStyleCnt="0"/>
      <dgm:spPr/>
    </dgm:pt>
    <dgm:pt modelId="{9DE0F38B-AA1B-4641-B829-ACDB215C3EFB}" type="pres">
      <dgm:prSet presAssocID="{D543D17D-5AC4-415F-95D7-60FB1EA5773C}" presName="compNode" presStyleCnt="0"/>
      <dgm:spPr/>
    </dgm:pt>
    <dgm:pt modelId="{42498BC7-1C5A-4F76-9936-63209DCACE8C}" type="pres">
      <dgm:prSet presAssocID="{D543D17D-5AC4-415F-95D7-60FB1EA5773C}" presName="iconRect" presStyleLbl="node1" presStyleIdx="1" presStyleCnt="5" custScaleX="249591" custScaleY="200370" custLinFactNeighborX="9557" custLinFactNeighborY="3674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ilo"/>
        </a:ext>
      </dgm:extLst>
    </dgm:pt>
    <dgm:pt modelId="{B2F58DF6-34C9-4BD5-866A-8EABD6755038}" type="pres">
      <dgm:prSet presAssocID="{D543D17D-5AC4-415F-95D7-60FB1EA5773C}" presName="iconSpace" presStyleCnt="0"/>
      <dgm:spPr/>
    </dgm:pt>
    <dgm:pt modelId="{CD32D8BD-1C38-44F9-9322-79E5ACD1EACA}" type="pres">
      <dgm:prSet presAssocID="{D543D17D-5AC4-415F-95D7-60FB1EA5773C}" presName="parTx" presStyleLbl="revTx" presStyleIdx="2" presStyleCnt="10" custScaleX="148019" custScaleY="90323" custLinFactNeighborX="1063" custLinFactNeighborY="46755">
        <dgm:presLayoutVars>
          <dgm:chMax val="0"/>
          <dgm:chPref val="0"/>
        </dgm:presLayoutVars>
      </dgm:prSet>
      <dgm:spPr/>
    </dgm:pt>
    <dgm:pt modelId="{260A910C-7BA1-4345-88F0-7DEADBFF349C}" type="pres">
      <dgm:prSet presAssocID="{D543D17D-5AC4-415F-95D7-60FB1EA5773C}" presName="txSpace" presStyleCnt="0"/>
      <dgm:spPr/>
    </dgm:pt>
    <dgm:pt modelId="{F0D8D11A-A835-4FA7-861D-C64431621655}" type="pres">
      <dgm:prSet presAssocID="{D543D17D-5AC4-415F-95D7-60FB1EA5773C}" presName="desTx" presStyleLbl="revTx" presStyleIdx="3" presStyleCnt="10">
        <dgm:presLayoutVars/>
      </dgm:prSet>
      <dgm:spPr/>
    </dgm:pt>
    <dgm:pt modelId="{4F94ED1F-1166-4DDC-9E13-CD58A5764B3A}" type="pres">
      <dgm:prSet presAssocID="{34EA6575-AC5A-4C3C-975B-84CB1EDFCDF9}" presName="sibTrans" presStyleCnt="0"/>
      <dgm:spPr/>
    </dgm:pt>
    <dgm:pt modelId="{1E634409-1C54-4521-912B-82D72EFEF9C1}" type="pres">
      <dgm:prSet presAssocID="{78C2A069-F2C3-4EFF-9366-0B95A308CFCD}" presName="compNode" presStyleCnt="0"/>
      <dgm:spPr/>
    </dgm:pt>
    <dgm:pt modelId="{79DE79C9-8150-4B01-A02A-CB1F90C31175}" type="pres">
      <dgm:prSet presAssocID="{78C2A069-F2C3-4EFF-9366-0B95A308CFCD}" presName="iconRect" presStyleLbl="node1" presStyleIdx="2" presStyleCnt="5" custScaleX="270145" custScaleY="190886" custLinFactNeighborY="5032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807BB5E3-F98A-4818-A03E-D02A7AFE71E5}" type="pres">
      <dgm:prSet presAssocID="{78C2A069-F2C3-4EFF-9366-0B95A308CFCD}" presName="iconSpace" presStyleCnt="0"/>
      <dgm:spPr/>
    </dgm:pt>
    <dgm:pt modelId="{AB38DEA1-677D-47E3-896F-64A39B8427B9}" type="pres">
      <dgm:prSet presAssocID="{78C2A069-F2C3-4EFF-9366-0B95A308CFCD}" presName="parTx" presStyleLbl="revTx" presStyleIdx="4" presStyleCnt="10" custLinFactNeighborX="443" custLinFactNeighborY="43108">
        <dgm:presLayoutVars>
          <dgm:chMax val="0"/>
          <dgm:chPref val="0"/>
        </dgm:presLayoutVars>
      </dgm:prSet>
      <dgm:spPr/>
    </dgm:pt>
    <dgm:pt modelId="{B208D5D5-FADC-456C-A1FB-9C05CC402023}" type="pres">
      <dgm:prSet presAssocID="{78C2A069-F2C3-4EFF-9366-0B95A308CFCD}" presName="txSpace" presStyleCnt="0"/>
      <dgm:spPr/>
    </dgm:pt>
    <dgm:pt modelId="{F5932111-C50B-4511-8BFF-D3F7521308D1}" type="pres">
      <dgm:prSet presAssocID="{78C2A069-F2C3-4EFF-9366-0B95A308CFCD}" presName="desTx" presStyleLbl="revTx" presStyleIdx="5" presStyleCnt="10">
        <dgm:presLayoutVars/>
      </dgm:prSet>
      <dgm:spPr/>
    </dgm:pt>
    <dgm:pt modelId="{DF8FA451-F9CA-442E-B051-6FE00126D5CB}" type="pres">
      <dgm:prSet presAssocID="{AC64C883-E29C-4478-82D4-57D8D45DC278}" presName="sibTrans" presStyleCnt="0"/>
      <dgm:spPr/>
    </dgm:pt>
    <dgm:pt modelId="{C97A0B5E-8EEA-4DA7-A14F-830238AC9A1F}" type="pres">
      <dgm:prSet presAssocID="{2D467928-B58F-4090-BD55-CC5040EF3A0C}" presName="compNode" presStyleCnt="0"/>
      <dgm:spPr/>
    </dgm:pt>
    <dgm:pt modelId="{7EC8EB55-3CD8-4C29-BE8E-3E1B5FD9897A}" type="pres">
      <dgm:prSet presAssocID="{2D467928-B58F-4090-BD55-CC5040EF3A0C}" presName="iconRect" presStyleLbl="node1" presStyleIdx="3" presStyleCnt="5" custScaleX="227188" custScaleY="238452" custLinFactNeighborX="19175" custLinFactNeighborY="1465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lackboard"/>
        </a:ext>
      </dgm:extLst>
    </dgm:pt>
    <dgm:pt modelId="{A4C96B8C-7D95-4D12-860D-E05DE4CBC582}" type="pres">
      <dgm:prSet presAssocID="{2D467928-B58F-4090-BD55-CC5040EF3A0C}" presName="iconSpace" presStyleCnt="0"/>
      <dgm:spPr/>
    </dgm:pt>
    <dgm:pt modelId="{C70A9A18-513C-499B-A65C-24A71122EC65}" type="pres">
      <dgm:prSet presAssocID="{2D467928-B58F-4090-BD55-CC5040EF3A0C}" presName="parTx" presStyleLbl="revTx" presStyleIdx="6" presStyleCnt="10" custLinFactNeighborY="32273">
        <dgm:presLayoutVars>
          <dgm:chMax val="0"/>
          <dgm:chPref val="0"/>
        </dgm:presLayoutVars>
      </dgm:prSet>
      <dgm:spPr/>
    </dgm:pt>
    <dgm:pt modelId="{E9134051-933F-491A-B133-E57ED1108C17}" type="pres">
      <dgm:prSet presAssocID="{2D467928-B58F-4090-BD55-CC5040EF3A0C}" presName="txSpace" presStyleCnt="0"/>
      <dgm:spPr/>
    </dgm:pt>
    <dgm:pt modelId="{CBF6C837-0CA9-4E57-98E3-FB4741A5E45E}" type="pres">
      <dgm:prSet presAssocID="{2D467928-B58F-4090-BD55-CC5040EF3A0C}" presName="desTx" presStyleLbl="revTx" presStyleIdx="7" presStyleCnt="10">
        <dgm:presLayoutVars/>
      </dgm:prSet>
      <dgm:spPr/>
    </dgm:pt>
    <dgm:pt modelId="{23E69806-5479-4B42-B643-1BEB0C7D9098}" type="pres">
      <dgm:prSet presAssocID="{1F68FB49-07C5-4176-AC4E-CF21AF9A3163}" presName="sibTrans" presStyleCnt="0"/>
      <dgm:spPr/>
    </dgm:pt>
    <dgm:pt modelId="{ACD40F62-C9AA-4055-AAA9-D8453CFD8CA7}" type="pres">
      <dgm:prSet presAssocID="{7E5FF613-FA99-47EB-9051-E5E8248D6597}" presName="compNode" presStyleCnt="0"/>
      <dgm:spPr/>
    </dgm:pt>
    <dgm:pt modelId="{852F36E7-4A4B-4793-9E4D-6839122B62BE}" type="pres">
      <dgm:prSet presAssocID="{7E5FF613-FA99-47EB-9051-E5E8248D6597}" presName="iconRect" presStyleLbl="node1" presStyleIdx="4" presStyleCnt="5" custScaleX="187746" custScaleY="223832" custLinFactNeighborX="-14445" custLinFactNeighborY="2561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nk"/>
        </a:ext>
      </dgm:extLst>
    </dgm:pt>
    <dgm:pt modelId="{1EA965AE-12A7-4F06-838F-37D6B7AC1B21}" type="pres">
      <dgm:prSet presAssocID="{7E5FF613-FA99-47EB-9051-E5E8248D6597}" presName="iconSpace" presStyleCnt="0"/>
      <dgm:spPr/>
    </dgm:pt>
    <dgm:pt modelId="{FEFEBB70-6098-4B5B-90CE-3B316D8AE9D8}" type="pres">
      <dgm:prSet presAssocID="{7E5FF613-FA99-47EB-9051-E5E8248D6597}" presName="parTx" presStyleLbl="revTx" presStyleIdx="8" presStyleCnt="10" custLinFactNeighborX="820" custLinFactNeighborY="37087">
        <dgm:presLayoutVars>
          <dgm:chMax val="0"/>
          <dgm:chPref val="0"/>
        </dgm:presLayoutVars>
      </dgm:prSet>
      <dgm:spPr/>
    </dgm:pt>
    <dgm:pt modelId="{97B78756-1519-48B0-85C5-564D48109724}" type="pres">
      <dgm:prSet presAssocID="{7E5FF613-FA99-47EB-9051-E5E8248D6597}" presName="txSpace" presStyleCnt="0"/>
      <dgm:spPr/>
    </dgm:pt>
    <dgm:pt modelId="{4211CFC6-1C06-4C62-A588-DCAA16B42F08}" type="pres">
      <dgm:prSet presAssocID="{7E5FF613-FA99-47EB-9051-E5E8248D6597}" presName="desTx" presStyleLbl="revTx" presStyleIdx="9" presStyleCnt="10">
        <dgm:presLayoutVars/>
      </dgm:prSet>
      <dgm:spPr/>
    </dgm:pt>
  </dgm:ptLst>
  <dgm:cxnLst>
    <dgm:cxn modelId="{3050FD05-3218-44EB-94FD-5143AF3A6183}" srcId="{A3815F25-0C62-4C8E-87AE-4B622FEB4164}" destId="{ECAD3D00-EA65-4B53-9E6F-4BF4E9414BE1}" srcOrd="0" destOrd="0" parTransId="{CD152CA5-6DC5-4648-A558-5BE05F22C478}" sibTransId="{67E39D7F-DFA2-4DB9-9944-DC1868164E67}"/>
    <dgm:cxn modelId="{3DDB0907-057A-49E9-8A88-D89FF0475432}" type="presOf" srcId="{7E5FF613-FA99-47EB-9051-E5E8248D6597}" destId="{FEFEBB70-6098-4B5B-90CE-3B316D8AE9D8}" srcOrd="0" destOrd="0" presId="urn:microsoft.com/office/officeart/2018/5/layout/CenteredIconLabelDescriptionList"/>
    <dgm:cxn modelId="{D0783931-DAEC-4482-8B4D-A1B8F3292F28}" type="presOf" srcId="{78C2A069-F2C3-4EFF-9366-0B95A308CFCD}" destId="{AB38DEA1-677D-47E3-896F-64A39B8427B9}" srcOrd="0" destOrd="0" presId="urn:microsoft.com/office/officeart/2018/5/layout/CenteredIconLabelDescriptionList"/>
    <dgm:cxn modelId="{5EE52334-2076-42A5-862B-18C43ACA6247}" srcId="{A3815F25-0C62-4C8E-87AE-4B622FEB4164}" destId="{D543D17D-5AC4-415F-95D7-60FB1EA5773C}" srcOrd="1" destOrd="0" parTransId="{AAF15A4F-F48A-408C-A696-8526D932BE6C}" sibTransId="{34EA6575-AC5A-4C3C-975B-84CB1EDFCDF9}"/>
    <dgm:cxn modelId="{86CEC56D-B837-41C9-B99C-F43FECCAC821}" type="presOf" srcId="{ECAD3D00-EA65-4B53-9E6F-4BF4E9414BE1}" destId="{CEBD1D24-EF61-48F6-A09D-9E23EC3E12EC}" srcOrd="0" destOrd="0" presId="urn:microsoft.com/office/officeart/2018/5/layout/CenteredIconLabelDescriptionList"/>
    <dgm:cxn modelId="{51C4869B-3553-4049-B382-465D37FA0D40}" type="presOf" srcId="{D543D17D-5AC4-415F-95D7-60FB1EA5773C}" destId="{CD32D8BD-1C38-44F9-9322-79E5ACD1EACA}" srcOrd="0" destOrd="0" presId="urn:microsoft.com/office/officeart/2018/5/layout/CenteredIconLabelDescriptionList"/>
    <dgm:cxn modelId="{6705B59B-4967-4D69-BFE6-6797486DA435}" srcId="{A3815F25-0C62-4C8E-87AE-4B622FEB4164}" destId="{7E5FF613-FA99-47EB-9051-E5E8248D6597}" srcOrd="4" destOrd="0" parTransId="{AA8D3431-4166-42D3-900A-A74A8360D018}" sibTransId="{B0333F5E-4FEC-456D-8C79-F0BA6B59085A}"/>
    <dgm:cxn modelId="{E72CBDB9-1FF1-4527-8D17-117726BEF43C}" srcId="{A3815F25-0C62-4C8E-87AE-4B622FEB4164}" destId="{78C2A069-F2C3-4EFF-9366-0B95A308CFCD}" srcOrd="2" destOrd="0" parTransId="{7187EBB5-129D-4D78-86A1-F8132AE54DE1}" sibTransId="{AC64C883-E29C-4478-82D4-57D8D45DC278}"/>
    <dgm:cxn modelId="{3B547ADB-A727-4E3B-BC60-B065E5C0AD81}" type="presOf" srcId="{2D467928-B58F-4090-BD55-CC5040EF3A0C}" destId="{C70A9A18-513C-499B-A65C-24A71122EC65}" srcOrd="0" destOrd="0" presId="urn:microsoft.com/office/officeart/2018/5/layout/CenteredIconLabelDescriptionList"/>
    <dgm:cxn modelId="{03CAD6E8-AEEE-41A3-95CD-E7D17D39907F}" type="presOf" srcId="{A3815F25-0C62-4C8E-87AE-4B622FEB4164}" destId="{A42F7C1A-E217-4605-9878-703613E2214C}" srcOrd="0" destOrd="0" presId="urn:microsoft.com/office/officeart/2018/5/layout/CenteredIconLabelDescriptionList"/>
    <dgm:cxn modelId="{E51D41F8-13F9-4931-B7FC-3FFB98F069F8}" srcId="{A3815F25-0C62-4C8E-87AE-4B622FEB4164}" destId="{2D467928-B58F-4090-BD55-CC5040EF3A0C}" srcOrd="3" destOrd="0" parTransId="{5ADD590F-CCE3-489E-BB0C-9C7D5201F313}" sibTransId="{1F68FB49-07C5-4176-AC4E-CF21AF9A3163}"/>
    <dgm:cxn modelId="{F685D2B7-28EE-4902-9EAD-C09B354098C2}" type="presParOf" srcId="{A42F7C1A-E217-4605-9878-703613E2214C}" destId="{4D2ECD57-5058-4EDA-995C-F15CECD0A3EB}" srcOrd="0" destOrd="0" presId="urn:microsoft.com/office/officeart/2018/5/layout/CenteredIconLabelDescriptionList"/>
    <dgm:cxn modelId="{EDE2018B-0243-4B0B-B8D9-F0130D62BE85}" type="presParOf" srcId="{4D2ECD57-5058-4EDA-995C-F15CECD0A3EB}" destId="{70DC0A93-8F2E-49D4-8D48-B5BD2F832554}" srcOrd="0" destOrd="0" presId="urn:microsoft.com/office/officeart/2018/5/layout/CenteredIconLabelDescriptionList"/>
    <dgm:cxn modelId="{9A74BCA5-89ED-4E94-85D7-FE4192B41647}" type="presParOf" srcId="{4D2ECD57-5058-4EDA-995C-F15CECD0A3EB}" destId="{2624C7BF-C559-486A-9D45-247794B78183}" srcOrd="1" destOrd="0" presId="urn:microsoft.com/office/officeart/2018/5/layout/CenteredIconLabelDescriptionList"/>
    <dgm:cxn modelId="{C418B947-4D52-4521-8197-D037A94E9B38}" type="presParOf" srcId="{4D2ECD57-5058-4EDA-995C-F15CECD0A3EB}" destId="{CEBD1D24-EF61-48F6-A09D-9E23EC3E12EC}" srcOrd="2" destOrd="0" presId="urn:microsoft.com/office/officeart/2018/5/layout/CenteredIconLabelDescriptionList"/>
    <dgm:cxn modelId="{818EED3D-3A52-40E0-9EEF-7F0216E99E67}" type="presParOf" srcId="{4D2ECD57-5058-4EDA-995C-F15CECD0A3EB}" destId="{9E21C93C-4298-4942-B69D-4FC0AEFF4B56}" srcOrd="3" destOrd="0" presId="urn:microsoft.com/office/officeart/2018/5/layout/CenteredIconLabelDescriptionList"/>
    <dgm:cxn modelId="{44979708-3255-48A2-8B38-58037F80B7D8}" type="presParOf" srcId="{4D2ECD57-5058-4EDA-995C-F15CECD0A3EB}" destId="{3800909D-3D8F-4109-9A36-6F7FCD134DF4}" srcOrd="4" destOrd="0" presId="urn:microsoft.com/office/officeart/2018/5/layout/CenteredIconLabelDescriptionList"/>
    <dgm:cxn modelId="{B1C401EA-07C1-415A-89D6-07DD1497A84E}" type="presParOf" srcId="{A42F7C1A-E217-4605-9878-703613E2214C}" destId="{6F94A0AA-BFD1-49C3-8290-9DFDC7D67DDE}" srcOrd="1" destOrd="0" presId="urn:microsoft.com/office/officeart/2018/5/layout/CenteredIconLabelDescriptionList"/>
    <dgm:cxn modelId="{53CF89A7-0841-4C90-84B6-FF6DE7C0D64C}" type="presParOf" srcId="{A42F7C1A-E217-4605-9878-703613E2214C}" destId="{9DE0F38B-AA1B-4641-B829-ACDB215C3EFB}" srcOrd="2" destOrd="0" presId="urn:microsoft.com/office/officeart/2018/5/layout/CenteredIconLabelDescriptionList"/>
    <dgm:cxn modelId="{79C0B226-EDA4-4799-9597-723AE23E34F0}" type="presParOf" srcId="{9DE0F38B-AA1B-4641-B829-ACDB215C3EFB}" destId="{42498BC7-1C5A-4F76-9936-63209DCACE8C}" srcOrd="0" destOrd="0" presId="urn:microsoft.com/office/officeart/2018/5/layout/CenteredIconLabelDescriptionList"/>
    <dgm:cxn modelId="{43A7B2A2-F746-4422-B2D8-CC68A947EEF6}" type="presParOf" srcId="{9DE0F38B-AA1B-4641-B829-ACDB215C3EFB}" destId="{B2F58DF6-34C9-4BD5-866A-8EABD6755038}" srcOrd="1" destOrd="0" presId="urn:microsoft.com/office/officeart/2018/5/layout/CenteredIconLabelDescriptionList"/>
    <dgm:cxn modelId="{B9B8CCF5-2900-47F9-8107-4C4002CF0F06}" type="presParOf" srcId="{9DE0F38B-AA1B-4641-B829-ACDB215C3EFB}" destId="{CD32D8BD-1C38-44F9-9322-79E5ACD1EACA}" srcOrd="2" destOrd="0" presId="urn:microsoft.com/office/officeart/2018/5/layout/CenteredIconLabelDescriptionList"/>
    <dgm:cxn modelId="{6AAAF396-ACDE-4136-8A63-3F91C126798E}" type="presParOf" srcId="{9DE0F38B-AA1B-4641-B829-ACDB215C3EFB}" destId="{260A910C-7BA1-4345-88F0-7DEADBFF349C}" srcOrd="3" destOrd="0" presId="urn:microsoft.com/office/officeart/2018/5/layout/CenteredIconLabelDescriptionList"/>
    <dgm:cxn modelId="{8C40CD32-39EF-4AD1-A401-1B8D4189F37D}" type="presParOf" srcId="{9DE0F38B-AA1B-4641-B829-ACDB215C3EFB}" destId="{F0D8D11A-A835-4FA7-861D-C64431621655}" srcOrd="4" destOrd="0" presId="urn:microsoft.com/office/officeart/2018/5/layout/CenteredIconLabelDescriptionList"/>
    <dgm:cxn modelId="{3B2A2651-E718-41FD-9244-DCF13F6D94A4}" type="presParOf" srcId="{A42F7C1A-E217-4605-9878-703613E2214C}" destId="{4F94ED1F-1166-4DDC-9E13-CD58A5764B3A}" srcOrd="3" destOrd="0" presId="urn:microsoft.com/office/officeart/2018/5/layout/CenteredIconLabelDescriptionList"/>
    <dgm:cxn modelId="{2AB07C2C-ABDF-4B83-ADB1-21322C6F9B53}" type="presParOf" srcId="{A42F7C1A-E217-4605-9878-703613E2214C}" destId="{1E634409-1C54-4521-912B-82D72EFEF9C1}" srcOrd="4" destOrd="0" presId="urn:microsoft.com/office/officeart/2018/5/layout/CenteredIconLabelDescriptionList"/>
    <dgm:cxn modelId="{662E83A9-91C0-4AAF-8231-2E444ED2FB30}" type="presParOf" srcId="{1E634409-1C54-4521-912B-82D72EFEF9C1}" destId="{79DE79C9-8150-4B01-A02A-CB1F90C31175}" srcOrd="0" destOrd="0" presId="urn:microsoft.com/office/officeart/2018/5/layout/CenteredIconLabelDescriptionList"/>
    <dgm:cxn modelId="{1189F546-1C83-40FC-B8AC-5361B5F1C2F3}" type="presParOf" srcId="{1E634409-1C54-4521-912B-82D72EFEF9C1}" destId="{807BB5E3-F98A-4818-A03E-D02A7AFE71E5}" srcOrd="1" destOrd="0" presId="urn:microsoft.com/office/officeart/2018/5/layout/CenteredIconLabelDescriptionList"/>
    <dgm:cxn modelId="{D4455194-290C-498E-9818-41E8BBDA6C28}" type="presParOf" srcId="{1E634409-1C54-4521-912B-82D72EFEF9C1}" destId="{AB38DEA1-677D-47E3-896F-64A39B8427B9}" srcOrd="2" destOrd="0" presId="urn:microsoft.com/office/officeart/2018/5/layout/CenteredIconLabelDescriptionList"/>
    <dgm:cxn modelId="{43F8C054-EE97-438A-83C3-08068FA5711E}" type="presParOf" srcId="{1E634409-1C54-4521-912B-82D72EFEF9C1}" destId="{B208D5D5-FADC-456C-A1FB-9C05CC402023}" srcOrd="3" destOrd="0" presId="urn:microsoft.com/office/officeart/2018/5/layout/CenteredIconLabelDescriptionList"/>
    <dgm:cxn modelId="{C5E73F91-585D-4934-91AF-8EB88CF17369}" type="presParOf" srcId="{1E634409-1C54-4521-912B-82D72EFEF9C1}" destId="{F5932111-C50B-4511-8BFF-D3F7521308D1}" srcOrd="4" destOrd="0" presId="urn:microsoft.com/office/officeart/2018/5/layout/CenteredIconLabelDescriptionList"/>
    <dgm:cxn modelId="{A841A9F5-9E83-4CAB-B962-E00B406E5817}" type="presParOf" srcId="{A42F7C1A-E217-4605-9878-703613E2214C}" destId="{DF8FA451-F9CA-442E-B051-6FE00126D5CB}" srcOrd="5" destOrd="0" presId="urn:microsoft.com/office/officeart/2018/5/layout/CenteredIconLabelDescriptionList"/>
    <dgm:cxn modelId="{178ED924-5C6F-4E61-AF53-146C0AB74595}" type="presParOf" srcId="{A42F7C1A-E217-4605-9878-703613E2214C}" destId="{C97A0B5E-8EEA-4DA7-A14F-830238AC9A1F}" srcOrd="6" destOrd="0" presId="urn:microsoft.com/office/officeart/2018/5/layout/CenteredIconLabelDescriptionList"/>
    <dgm:cxn modelId="{C75B8B90-8A35-4680-82C4-C1FA8B3DBEF6}" type="presParOf" srcId="{C97A0B5E-8EEA-4DA7-A14F-830238AC9A1F}" destId="{7EC8EB55-3CD8-4C29-BE8E-3E1B5FD9897A}" srcOrd="0" destOrd="0" presId="urn:microsoft.com/office/officeart/2018/5/layout/CenteredIconLabelDescriptionList"/>
    <dgm:cxn modelId="{4EBB88F8-90EB-4FE6-A995-700B6F481DCD}" type="presParOf" srcId="{C97A0B5E-8EEA-4DA7-A14F-830238AC9A1F}" destId="{A4C96B8C-7D95-4D12-860D-E05DE4CBC582}" srcOrd="1" destOrd="0" presId="urn:microsoft.com/office/officeart/2018/5/layout/CenteredIconLabelDescriptionList"/>
    <dgm:cxn modelId="{81C5317D-2BBC-4CEE-AEFA-CD77FF559765}" type="presParOf" srcId="{C97A0B5E-8EEA-4DA7-A14F-830238AC9A1F}" destId="{C70A9A18-513C-499B-A65C-24A71122EC65}" srcOrd="2" destOrd="0" presId="urn:microsoft.com/office/officeart/2018/5/layout/CenteredIconLabelDescriptionList"/>
    <dgm:cxn modelId="{C7BCE866-5CA1-46B2-8834-00B5FBAA2EA8}" type="presParOf" srcId="{C97A0B5E-8EEA-4DA7-A14F-830238AC9A1F}" destId="{E9134051-933F-491A-B133-E57ED1108C17}" srcOrd="3" destOrd="0" presId="urn:microsoft.com/office/officeart/2018/5/layout/CenteredIconLabelDescriptionList"/>
    <dgm:cxn modelId="{5A5B23F2-EF21-436B-9069-34C7EB7F863F}" type="presParOf" srcId="{C97A0B5E-8EEA-4DA7-A14F-830238AC9A1F}" destId="{CBF6C837-0CA9-4E57-98E3-FB4741A5E45E}" srcOrd="4" destOrd="0" presId="urn:microsoft.com/office/officeart/2018/5/layout/CenteredIconLabelDescriptionList"/>
    <dgm:cxn modelId="{8C36188B-61E0-43D3-8CD7-DA30579DF946}" type="presParOf" srcId="{A42F7C1A-E217-4605-9878-703613E2214C}" destId="{23E69806-5479-4B42-B643-1BEB0C7D9098}" srcOrd="7" destOrd="0" presId="urn:microsoft.com/office/officeart/2018/5/layout/CenteredIconLabelDescriptionList"/>
    <dgm:cxn modelId="{5B715B8D-13D8-48CE-BD9B-EAB93F3E1741}" type="presParOf" srcId="{A42F7C1A-E217-4605-9878-703613E2214C}" destId="{ACD40F62-C9AA-4055-AAA9-D8453CFD8CA7}" srcOrd="8" destOrd="0" presId="urn:microsoft.com/office/officeart/2018/5/layout/CenteredIconLabelDescriptionList"/>
    <dgm:cxn modelId="{F9B37563-7476-4874-87BC-E4CA7A0BF40A}" type="presParOf" srcId="{ACD40F62-C9AA-4055-AAA9-D8453CFD8CA7}" destId="{852F36E7-4A4B-4793-9E4D-6839122B62BE}" srcOrd="0" destOrd="0" presId="urn:microsoft.com/office/officeart/2018/5/layout/CenteredIconLabelDescriptionList"/>
    <dgm:cxn modelId="{B8954184-C377-4908-8443-72C0D3D5FDD8}" type="presParOf" srcId="{ACD40F62-C9AA-4055-AAA9-D8453CFD8CA7}" destId="{1EA965AE-12A7-4F06-838F-37D6B7AC1B21}" srcOrd="1" destOrd="0" presId="urn:microsoft.com/office/officeart/2018/5/layout/CenteredIconLabelDescriptionList"/>
    <dgm:cxn modelId="{79082167-DABB-4107-B02F-3CCC9EC3D909}" type="presParOf" srcId="{ACD40F62-C9AA-4055-AAA9-D8453CFD8CA7}" destId="{FEFEBB70-6098-4B5B-90CE-3B316D8AE9D8}" srcOrd="2" destOrd="0" presId="urn:microsoft.com/office/officeart/2018/5/layout/CenteredIconLabelDescriptionList"/>
    <dgm:cxn modelId="{79F815F6-CB85-4A8B-B215-CF4AE52B3EF5}" type="presParOf" srcId="{ACD40F62-C9AA-4055-AAA9-D8453CFD8CA7}" destId="{97B78756-1519-48B0-85C5-564D48109724}" srcOrd="3" destOrd="0" presId="urn:microsoft.com/office/officeart/2018/5/layout/CenteredIconLabelDescriptionList"/>
    <dgm:cxn modelId="{F9CAAB64-C45D-4BE9-8820-F505465DDE24}" type="presParOf" srcId="{ACD40F62-C9AA-4055-AAA9-D8453CFD8CA7}" destId="{4211CFC6-1C06-4C62-A588-DCAA16B42F08}" srcOrd="4" destOrd="0" presId="urn:microsoft.com/office/officeart/2018/5/layout/CenteredIconLabelDescri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C0A93-8F2E-49D4-8D48-B5BD2F832554}">
      <dsp:nvSpPr>
        <dsp:cNvPr id="0" name=""/>
        <dsp:cNvSpPr/>
      </dsp:nvSpPr>
      <dsp:spPr>
        <a:xfrm>
          <a:off x="159085" y="688137"/>
          <a:ext cx="1247981" cy="8372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BD1D24-EF61-48F6-A09D-9E23EC3E12EC}">
      <dsp:nvSpPr>
        <dsp:cNvPr id="0" name=""/>
        <dsp:cNvSpPr/>
      </dsp:nvSpPr>
      <dsp:spPr>
        <a:xfrm>
          <a:off x="0" y="1660680"/>
          <a:ext cx="1622644" cy="61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0" kern="1200" dirty="0">
              <a:latin typeface="Arial" panose="020B0604020202020204" pitchFamily="34" charset="0"/>
              <a:cs typeface="Arial" panose="020B0604020202020204" pitchFamily="34" charset="0"/>
            </a:rPr>
            <a:t>Workshops and Presentations</a:t>
          </a:r>
        </a:p>
      </dsp:txBody>
      <dsp:txXfrm>
        <a:off x="0" y="1660680"/>
        <a:ext cx="1622644" cy="615419"/>
      </dsp:txXfrm>
    </dsp:sp>
    <dsp:sp modelId="{3800909D-3D8F-4109-9A36-6F7FCD134DF4}">
      <dsp:nvSpPr>
        <dsp:cNvPr id="0" name=""/>
        <dsp:cNvSpPr/>
      </dsp:nvSpPr>
      <dsp:spPr>
        <a:xfrm>
          <a:off x="266717" y="1982261"/>
          <a:ext cx="1107365" cy="1226"/>
        </a:xfrm>
        <a:prstGeom prst="rect">
          <a:avLst/>
        </a:prstGeom>
        <a:noFill/>
        <a:ln>
          <a:noFill/>
        </a:ln>
        <a:effectLst/>
      </dsp:spPr>
      <dsp:style>
        <a:lnRef idx="0">
          <a:scrgbClr r="0" g="0" b="0"/>
        </a:lnRef>
        <a:fillRef idx="0">
          <a:scrgbClr r="0" g="0" b="0"/>
        </a:fillRef>
        <a:effectRef idx="0">
          <a:scrgbClr r="0" g="0" b="0"/>
        </a:effectRef>
        <a:fontRef idx="minor"/>
      </dsp:style>
    </dsp:sp>
    <dsp:sp modelId="{42498BC7-1C5A-4F76-9936-63209DCACE8C}">
      <dsp:nvSpPr>
        <dsp:cNvPr id="0" name=""/>
        <dsp:cNvSpPr/>
      </dsp:nvSpPr>
      <dsp:spPr>
        <a:xfrm>
          <a:off x="2198428" y="678217"/>
          <a:ext cx="967359" cy="7765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32D8BD-1C38-44F9-9322-79E5ACD1EACA}">
      <dsp:nvSpPr>
        <dsp:cNvPr id="0" name=""/>
        <dsp:cNvSpPr/>
      </dsp:nvSpPr>
      <dsp:spPr>
        <a:xfrm>
          <a:off x="1837282" y="1569027"/>
          <a:ext cx="1639110" cy="696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0" kern="1200" dirty="0">
              <a:latin typeface="Arial" panose="020B0604020202020204" pitchFamily="34" charset="0"/>
              <a:cs typeface="Arial" panose="020B0604020202020204" pitchFamily="34" charset="0"/>
            </a:rPr>
            <a:t>Supplemental instruction (SI)</a:t>
          </a:r>
        </a:p>
      </dsp:txBody>
      <dsp:txXfrm>
        <a:off x="1837282" y="1569027"/>
        <a:ext cx="1639110" cy="696582"/>
      </dsp:txXfrm>
    </dsp:sp>
    <dsp:sp modelId="{F0D8D11A-A835-4FA7-861D-C64431621655}">
      <dsp:nvSpPr>
        <dsp:cNvPr id="0" name=""/>
        <dsp:cNvSpPr/>
      </dsp:nvSpPr>
      <dsp:spPr>
        <a:xfrm>
          <a:off x="2091384" y="1967104"/>
          <a:ext cx="1107365" cy="1226"/>
        </a:xfrm>
        <a:prstGeom prst="rect">
          <a:avLst/>
        </a:prstGeom>
        <a:noFill/>
        <a:ln>
          <a:noFill/>
        </a:ln>
        <a:effectLst/>
      </dsp:spPr>
      <dsp:style>
        <a:lnRef idx="0">
          <a:scrgbClr r="0" g="0" b="0"/>
        </a:lnRef>
        <a:fillRef idx="0">
          <a:scrgbClr r="0" g="0" b="0"/>
        </a:fillRef>
        <a:effectRef idx="0">
          <a:scrgbClr r="0" g="0" b="0"/>
        </a:effectRef>
        <a:fontRef idx="minor"/>
      </dsp:style>
    </dsp:sp>
    <dsp:sp modelId="{79DE79C9-8150-4B01-A02A-CB1F90C31175}">
      <dsp:nvSpPr>
        <dsp:cNvPr id="0" name=""/>
        <dsp:cNvSpPr/>
      </dsp:nvSpPr>
      <dsp:spPr>
        <a:xfrm>
          <a:off x="3688582" y="740051"/>
          <a:ext cx="1047022" cy="7398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38DEA1-677D-47E3-896F-64A39B8427B9}">
      <dsp:nvSpPr>
        <dsp:cNvPr id="0" name=""/>
        <dsp:cNvSpPr/>
      </dsp:nvSpPr>
      <dsp:spPr>
        <a:xfrm>
          <a:off x="3663316" y="1494397"/>
          <a:ext cx="1107365" cy="771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0" kern="1200" dirty="0">
              <a:latin typeface="Arial" panose="020B0604020202020204" pitchFamily="34" charset="0"/>
              <a:cs typeface="Arial" panose="020B0604020202020204" pitchFamily="34" charset="0"/>
            </a:rPr>
            <a:t>One-to-One tutoring </a:t>
          </a:r>
        </a:p>
      </dsp:txBody>
      <dsp:txXfrm>
        <a:off x="3663316" y="1494397"/>
        <a:ext cx="1107365" cy="771212"/>
      </dsp:txXfrm>
    </dsp:sp>
    <dsp:sp modelId="{F5932111-C50B-4511-8BFF-D3F7521308D1}">
      <dsp:nvSpPr>
        <dsp:cNvPr id="0" name=""/>
        <dsp:cNvSpPr/>
      </dsp:nvSpPr>
      <dsp:spPr>
        <a:xfrm>
          <a:off x="3658411" y="1957915"/>
          <a:ext cx="1107365" cy="1226"/>
        </a:xfrm>
        <a:prstGeom prst="rect">
          <a:avLst/>
        </a:prstGeom>
        <a:noFill/>
        <a:ln>
          <a:noFill/>
        </a:ln>
        <a:effectLst/>
      </dsp:spPr>
      <dsp:style>
        <a:lnRef idx="0">
          <a:scrgbClr r="0" g="0" b="0"/>
        </a:lnRef>
        <a:fillRef idx="0">
          <a:scrgbClr r="0" g="0" b="0"/>
        </a:fillRef>
        <a:effectRef idx="0">
          <a:scrgbClr r="0" g="0" b="0"/>
        </a:effectRef>
        <a:fontRef idx="minor"/>
      </dsp:style>
    </dsp:sp>
    <dsp:sp modelId="{7EC8EB55-3CD8-4C29-BE8E-3E1B5FD9897A}">
      <dsp:nvSpPr>
        <dsp:cNvPr id="0" name=""/>
        <dsp:cNvSpPr/>
      </dsp:nvSpPr>
      <dsp:spPr>
        <a:xfrm>
          <a:off x="5147301" y="555698"/>
          <a:ext cx="880530" cy="9241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0A9A18-513C-499B-A65C-24A71122EC65}">
      <dsp:nvSpPr>
        <dsp:cNvPr id="0" name=""/>
        <dsp:cNvSpPr/>
      </dsp:nvSpPr>
      <dsp:spPr>
        <a:xfrm>
          <a:off x="4959565" y="1456924"/>
          <a:ext cx="1107365" cy="771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0" kern="1200" dirty="0">
              <a:latin typeface="Arial" panose="020B0604020202020204" pitchFamily="34" charset="0"/>
              <a:cs typeface="Arial" panose="020B0604020202020204" pitchFamily="34" charset="0"/>
            </a:rPr>
            <a:t>Tutor training program</a:t>
          </a:r>
        </a:p>
      </dsp:txBody>
      <dsp:txXfrm>
        <a:off x="4959565" y="1456924"/>
        <a:ext cx="1107365" cy="771212"/>
      </dsp:txXfrm>
    </dsp:sp>
    <dsp:sp modelId="{CBF6C837-0CA9-4E57-98E3-FB4741A5E45E}">
      <dsp:nvSpPr>
        <dsp:cNvPr id="0" name=""/>
        <dsp:cNvSpPr/>
      </dsp:nvSpPr>
      <dsp:spPr>
        <a:xfrm>
          <a:off x="4959565" y="2004004"/>
          <a:ext cx="1107365" cy="1226"/>
        </a:xfrm>
        <a:prstGeom prst="rect">
          <a:avLst/>
        </a:prstGeom>
        <a:noFill/>
        <a:ln>
          <a:noFill/>
        </a:ln>
        <a:effectLst/>
      </dsp:spPr>
      <dsp:style>
        <a:lnRef idx="0">
          <a:scrgbClr r="0" g="0" b="0"/>
        </a:lnRef>
        <a:fillRef idx="0">
          <a:scrgbClr r="0" g="0" b="0"/>
        </a:fillRef>
        <a:effectRef idx="0">
          <a:scrgbClr r="0" g="0" b="0"/>
        </a:effectRef>
        <a:fontRef idx="minor"/>
      </dsp:style>
    </dsp:sp>
    <dsp:sp modelId="{852F36E7-4A4B-4793-9E4D-6839122B62BE}">
      <dsp:nvSpPr>
        <dsp:cNvPr id="0" name=""/>
        <dsp:cNvSpPr/>
      </dsp:nvSpPr>
      <dsp:spPr>
        <a:xfrm>
          <a:off x="6394585" y="612362"/>
          <a:ext cx="727661" cy="8675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FEBB70-6098-4B5B-90CE-3B316D8AE9D8}">
      <dsp:nvSpPr>
        <dsp:cNvPr id="0" name=""/>
        <dsp:cNvSpPr/>
      </dsp:nvSpPr>
      <dsp:spPr>
        <a:xfrm>
          <a:off x="6269797" y="1479885"/>
          <a:ext cx="1107365" cy="771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0" kern="1200" dirty="0">
              <a:latin typeface="Arial" panose="020B0604020202020204" pitchFamily="34" charset="0"/>
              <a:cs typeface="Arial" panose="020B0604020202020204" pitchFamily="34" charset="0"/>
            </a:rPr>
            <a:t>Website resources</a:t>
          </a:r>
        </a:p>
      </dsp:txBody>
      <dsp:txXfrm>
        <a:off x="6269797" y="1479885"/>
        <a:ext cx="1107365" cy="771212"/>
      </dsp:txXfrm>
    </dsp:sp>
    <dsp:sp modelId="{4211CFC6-1C06-4C62-A588-DCAA16B42F08}">
      <dsp:nvSpPr>
        <dsp:cNvPr id="0" name=""/>
        <dsp:cNvSpPr/>
      </dsp:nvSpPr>
      <dsp:spPr>
        <a:xfrm>
          <a:off x="6260719" y="1989838"/>
          <a:ext cx="1107365" cy="122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13DB2C-F8CF-4410-8DDB-B70CE8AAC788}" type="datetimeFigureOut">
              <a:rPr lang="en-CA" smtClean="0"/>
              <a:t>2023-05-24</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6FCE9C-4619-4BE6-9B20-A77AD0F6DDBF}" type="slidenum">
              <a:rPr lang="en-CA" smtClean="0"/>
              <a:t>‹#›</a:t>
            </a:fld>
            <a:endParaRPr lang="en-CA"/>
          </a:p>
        </p:txBody>
      </p:sp>
    </p:spTree>
    <p:extLst>
      <p:ext uri="{BB962C8B-B14F-4D97-AF65-F5344CB8AC3E}">
        <p14:creationId xmlns:p14="http://schemas.microsoft.com/office/powerpoint/2010/main" val="3781087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latin typeface="Arial" panose="020B0604020202020204" pitchFamily="34" charset="0"/>
              </a:rPr>
              <a:t>Welcome to the Academic Learning Centre’s workshop on “Reading Textbooks”. This 10-minute presentation will discuss pre-reading and the SQ3R model of reading.  </a:t>
            </a:r>
          </a:p>
          <a:p>
            <a:endParaRPr lang="en-CA" dirty="0"/>
          </a:p>
        </p:txBody>
      </p:sp>
      <p:sp>
        <p:nvSpPr>
          <p:cNvPr id="4" name="Slide Number Placeholder 3"/>
          <p:cNvSpPr>
            <a:spLocks noGrp="1"/>
          </p:cNvSpPr>
          <p:nvPr>
            <p:ph type="sldNum" sz="quarter" idx="5"/>
          </p:nvPr>
        </p:nvSpPr>
        <p:spPr/>
        <p:txBody>
          <a:bodyPr/>
          <a:lstStyle/>
          <a:p>
            <a:fld id="{A06FCE9C-4619-4BE6-9B20-A77AD0F6DDBF}" type="slidenum">
              <a:rPr lang="en-CA" smtClean="0"/>
              <a:t>1</a:t>
            </a:fld>
            <a:endParaRPr lang="en-CA"/>
          </a:p>
        </p:txBody>
      </p:sp>
    </p:spTree>
    <p:extLst>
      <p:ext uri="{BB962C8B-B14F-4D97-AF65-F5344CB8AC3E}">
        <p14:creationId xmlns:p14="http://schemas.microsoft.com/office/powerpoint/2010/main" val="1141926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altLang="en-US" b="0" dirty="0">
                <a:solidFill>
                  <a:srgbClr val="000000"/>
                </a:solidFill>
                <a:latin typeface="Arial" panose="020B0604020202020204" pitchFamily="34" charset="0"/>
                <a:cs typeface="Times New Roman" panose="02020603050405020304" pitchFamily="18" charset="0"/>
              </a:rPr>
              <a:t>Now, students are almost ready to start reading. </a:t>
            </a:r>
            <a:endParaRPr lang="en-US" altLang="en-US" b="0" dirty="0">
              <a:latin typeface="Calibri" panose="020F0502020204030204" pitchFamily="34" charset="0"/>
              <a:cs typeface="Times New Roman" panose="02020603050405020304" pitchFamily="18" charset="0"/>
            </a:endParaRPr>
          </a:p>
          <a:p>
            <a:pPr>
              <a:lnSpc>
                <a:spcPct val="115000"/>
              </a:lnSpc>
            </a:pPr>
            <a:r>
              <a:rPr lang="en-US" altLang="en-US" b="0" dirty="0">
                <a:solidFill>
                  <a:srgbClr val="000000"/>
                </a:solidFill>
                <a:latin typeface="Arial" panose="020B0604020202020204" pitchFamily="34" charset="0"/>
                <a:cs typeface="Times New Roman" panose="02020603050405020304" pitchFamily="18" charset="0"/>
              </a:rPr>
              <a:t> </a:t>
            </a:r>
          </a:p>
          <a:p>
            <a:pPr>
              <a:lnSpc>
                <a:spcPct val="115000"/>
              </a:lnSpc>
            </a:pPr>
            <a:r>
              <a:rPr lang="en-US" altLang="en-US" b="0" dirty="0">
                <a:solidFill>
                  <a:srgbClr val="000000"/>
                </a:solidFill>
                <a:latin typeface="Calibri" panose="020F0502020204030204" pitchFamily="34" charset="0"/>
                <a:cs typeface="Times New Roman" panose="02020603050405020304" pitchFamily="18" charset="0"/>
              </a:rPr>
              <a:t>They may find that in order to fully comprehend all of the information in </a:t>
            </a:r>
            <a:r>
              <a:rPr lang="en-US" altLang="en-US" b="0" dirty="0">
                <a:solidFill>
                  <a:srgbClr val="000000"/>
                </a:solidFill>
                <a:latin typeface="Arial" panose="020B0604020202020204" pitchFamily="34" charset="0"/>
                <a:cs typeface="Times New Roman" panose="02020603050405020304" pitchFamily="18" charset="0"/>
              </a:rPr>
              <a:t>their</a:t>
            </a:r>
            <a:r>
              <a:rPr lang="en-US" altLang="en-US" b="0" dirty="0">
                <a:solidFill>
                  <a:srgbClr val="000000"/>
                </a:solidFill>
                <a:latin typeface="Calibri" panose="020F0502020204030204" pitchFamily="34" charset="0"/>
                <a:cs typeface="Times New Roman" panose="02020603050405020304" pitchFamily="18" charset="0"/>
              </a:rPr>
              <a:t> textbooks, reading twice may be necessary (this is normal):</a:t>
            </a:r>
          </a:p>
          <a:p>
            <a:pPr>
              <a:lnSpc>
                <a:spcPct val="115000"/>
              </a:lnSpc>
            </a:pPr>
            <a:endParaRPr lang="en-US" altLang="en-US" b="0" dirty="0">
              <a:latin typeface="Calibri" panose="020F0502020204030204" pitchFamily="34" charset="0"/>
              <a:cs typeface="Times New Roman" panose="02020603050405020304" pitchFamily="18" charset="0"/>
            </a:endParaRPr>
          </a:p>
          <a:p>
            <a:pPr>
              <a:lnSpc>
                <a:spcPct val="115000"/>
              </a:lnSpc>
            </a:pPr>
            <a:r>
              <a:rPr lang="en-US" altLang="en-US" b="0" dirty="0">
                <a:solidFill>
                  <a:srgbClr val="000000"/>
                </a:solidFill>
                <a:latin typeface="Arial" panose="020B0604020202020204" pitchFamily="34" charset="0"/>
                <a:cs typeface="Times New Roman" panose="02020603050405020304" pitchFamily="18" charset="0"/>
              </a:rPr>
              <a:t>First, read closely for understanding.</a:t>
            </a:r>
            <a:endParaRPr lang="en-US" altLang="en-US" b="0" dirty="0">
              <a:latin typeface="Calibri" panose="020F0502020204030204" pitchFamily="34" charset="0"/>
              <a:cs typeface="Times New Roman" panose="02020603050405020304" pitchFamily="18" charset="0"/>
            </a:endParaRPr>
          </a:p>
          <a:p>
            <a:pPr>
              <a:lnSpc>
                <a:spcPct val="115000"/>
              </a:lnSpc>
            </a:pPr>
            <a:r>
              <a:rPr lang="en-US" altLang="en-US" b="0" dirty="0">
                <a:solidFill>
                  <a:srgbClr val="000000"/>
                </a:solidFill>
                <a:latin typeface="Arial" panose="020B0604020202020204" pitchFamily="34" charset="0"/>
                <a:cs typeface="Times New Roman" panose="02020603050405020304" pitchFamily="18" charset="0"/>
              </a:rPr>
              <a:t> </a:t>
            </a:r>
            <a:endParaRPr lang="en-US" altLang="en-US" b="0" dirty="0">
              <a:latin typeface="Calibri" panose="020F0502020204030204" pitchFamily="34" charset="0"/>
              <a:cs typeface="Times New Roman" panose="02020603050405020304" pitchFamily="18" charset="0"/>
            </a:endParaRPr>
          </a:p>
          <a:p>
            <a:pPr>
              <a:lnSpc>
                <a:spcPct val="115000"/>
              </a:lnSpc>
            </a:pPr>
            <a:r>
              <a:rPr lang="en-US" altLang="en-US" b="0" dirty="0">
                <a:solidFill>
                  <a:srgbClr val="000000"/>
                </a:solidFill>
                <a:latin typeface="Arial" panose="020B0604020202020204" pitchFamily="34" charset="0"/>
                <a:cs typeface="Times New Roman" panose="02020603050405020304" pitchFamily="18" charset="0"/>
              </a:rPr>
              <a:t>Second, read for learning and memorization.</a:t>
            </a:r>
            <a:endParaRPr lang="en-US" altLang="en-US" b="0" dirty="0">
              <a:latin typeface="Calibri" panose="020F0502020204030204" pitchFamily="34" charset="0"/>
              <a:cs typeface="Times New Roman" panose="02020603050405020304" pitchFamily="18" charset="0"/>
            </a:endParaRPr>
          </a:p>
          <a:p>
            <a:pPr>
              <a:lnSpc>
                <a:spcPct val="115000"/>
              </a:lnSpc>
            </a:pPr>
            <a:r>
              <a:rPr lang="en-US" altLang="en-US" b="0" dirty="0">
                <a:solidFill>
                  <a:srgbClr val="000000"/>
                </a:solidFill>
                <a:latin typeface="Arial" panose="020B0604020202020204" pitchFamily="34" charset="0"/>
                <a:cs typeface="Times New Roman" panose="02020603050405020304" pitchFamily="18" charset="0"/>
              </a:rPr>
              <a:t> </a:t>
            </a:r>
            <a:endParaRPr lang="en-US" altLang="en-US" b="0" dirty="0">
              <a:latin typeface="Calibri" panose="020F0502020204030204" pitchFamily="34" charset="0"/>
              <a:cs typeface="Times New Roman" panose="02020603050405020304" pitchFamily="18" charset="0"/>
            </a:endParaRPr>
          </a:p>
          <a:p>
            <a:pPr>
              <a:lnSpc>
                <a:spcPct val="115000"/>
              </a:lnSpc>
            </a:pPr>
            <a:r>
              <a:rPr lang="en-US" altLang="en-US" b="0" dirty="0">
                <a:solidFill>
                  <a:srgbClr val="000000"/>
                </a:solidFill>
                <a:latin typeface="Arial" panose="020B0604020202020204" pitchFamily="34" charset="0"/>
                <a:cs typeface="Times New Roman" panose="02020603050405020304" pitchFamily="18" charset="0"/>
              </a:rPr>
              <a:t>During their second reading, students should highlight and take marginal notes as it will save them time later, and it also creates a more active reading process by allowing them to select, analyze, and organize information. </a:t>
            </a:r>
          </a:p>
          <a:p>
            <a:pPr>
              <a:lnSpc>
                <a:spcPct val="115000"/>
              </a:lnSpc>
            </a:pPr>
            <a:endParaRPr lang="en-US" altLang="en-US" b="0" dirty="0">
              <a:solidFill>
                <a:srgbClr val="000000"/>
              </a:solidFill>
              <a:latin typeface="Arial" panose="020B0604020202020204" pitchFamily="34" charset="0"/>
              <a:cs typeface="Times New Roman" panose="02020603050405020304" pitchFamily="18" charset="0"/>
            </a:endParaRPr>
          </a:p>
          <a:p>
            <a:pPr>
              <a:lnSpc>
                <a:spcPct val="115000"/>
              </a:lnSpc>
            </a:pPr>
            <a:r>
              <a:rPr lang="en-US" altLang="en-US" b="0" dirty="0">
                <a:solidFill>
                  <a:srgbClr val="000000"/>
                </a:solidFill>
                <a:latin typeface="Arial" panose="020B0604020202020204" pitchFamily="34" charset="0"/>
                <a:cs typeface="Times New Roman" panose="02020603050405020304" pitchFamily="18" charset="0"/>
              </a:rPr>
              <a:t>Also, students should look for main ideas, important terms, and the answers to the questions they created earlier.</a:t>
            </a:r>
            <a:endParaRPr lang="en-US" altLang="en-US" b="0" dirty="0">
              <a:latin typeface="Calibri" panose="020F0502020204030204" pitchFamily="34" charset="0"/>
              <a:cs typeface="Times New Roman" panose="02020603050405020304" pitchFamily="18" charset="0"/>
            </a:endParaRPr>
          </a:p>
          <a:p>
            <a:pPr>
              <a:lnSpc>
                <a:spcPct val="115000"/>
              </a:lnSpc>
            </a:pPr>
            <a:r>
              <a:rPr lang="en-US" altLang="en-US" b="0" dirty="0">
                <a:solidFill>
                  <a:srgbClr val="000000"/>
                </a:solidFill>
                <a:latin typeface="Arial" panose="020B0604020202020204" pitchFamily="34" charset="0"/>
                <a:cs typeface="Times New Roman" panose="02020603050405020304" pitchFamily="18" charset="0"/>
              </a:rPr>
              <a:t>     </a:t>
            </a:r>
            <a:endParaRPr lang="en-US" altLang="en-US" b="0" dirty="0">
              <a:latin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A06FCE9C-4619-4BE6-9B20-A77AD0F6DDBF}" type="slidenum">
              <a:rPr lang="en-CA" smtClean="0"/>
              <a:t>10</a:t>
            </a:fld>
            <a:endParaRPr lang="en-CA"/>
          </a:p>
        </p:txBody>
      </p:sp>
    </p:spTree>
    <p:extLst>
      <p:ext uri="{BB962C8B-B14F-4D97-AF65-F5344CB8AC3E}">
        <p14:creationId xmlns:p14="http://schemas.microsoft.com/office/powerpoint/2010/main" val="349854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When highlighting,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Develop a system and be consistent.</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Highlight the right amount (10-20%). Don’t highlight too much. Remember, students should be narrowing down the amount of material that needs to be reviewed.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Highlight key points only (definitions, example, and lists) </a:t>
            </a: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Students should read a section first and then highlight, so they can determine what info is important in relation to other ideas.</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Calibri" panose="020F0502020204030204" pitchFamily="34" charset="0"/>
                <a:cs typeface="Times New Roman" panose="02020603050405020304" pitchFamily="18" charset="0"/>
              </a:rPr>
              <a:t>One final suggestion is to consider breaking the chapter into sections and to focus on one section at a time to avoid being overwhelmed with too much information in one study session. </a:t>
            </a:r>
            <a:endParaRPr lang="en-CA" dirty="0"/>
          </a:p>
        </p:txBody>
      </p:sp>
      <p:sp>
        <p:nvSpPr>
          <p:cNvPr id="4" name="Slide Number Placeholder 3"/>
          <p:cNvSpPr>
            <a:spLocks noGrp="1"/>
          </p:cNvSpPr>
          <p:nvPr>
            <p:ph type="sldNum" sz="quarter" idx="5"/>
          </p:nvPr>
        </p:nvSpPr>
        <p:spPr/>
        <p:txBody>
          <a:bodyPr/>
          <a:lstStyle/>
          <a:p>
            <a:fld id="{A06FCE9C-4619-4BE6-9B20-A77AD0F6DDBF}" type="slidenum">
              <a:rPr lang="en-CA" smtClean="0"/>
              <a:t>11</a:t>
            </a:fld>
            <a:endParaRPr lang="en-CA"/>
          </a:p>
        </p:txBody>
      </p:sp>
    </p:spTree>
    <p:extLst>
      <p:ext uri="{BB962C8B-B14F-4D97-AF65-F5344CB8AC3E}">
        <p14:creationId xmlns:p14="http://schemas.microsoft.com/office/powerpoint/2010/main" val="1503777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solidFill>
                  <a:srgbClr val="000000"/>
                </a:solidFill>
                <a:latin typeface="Arial" panose="020B0604020202020204" pitchFamily="34" charset="0"/>
                <a:cs typeface="Times New Roman" panose="02020603050405020304" pitchFamily="18" charset="0"/>
              </a:rPr>
              <a:t>Pause the presentation and consider the following section from a Psychology text about first impressions. Read the section first, and then determine the most important ideas, terms, or points to remember. Which important words should be underlined or highlighted?</a:t>
            </a:r>
            <a:endParaRPr lang="en-US" altLang="en-US" b="0" dirty="0">
              <a:latin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A06FCE9C-4619-4BE6-9B20-A77AD0F6DDBF}" type="slidenum">
              <a:rPr lang="en-CA" smtClean="0"/>
              <a:t>12</a:t>
            </a:fld>
            <a:endParaRPr lang="en-CA"/>
          </a:p>
        </p:txBody>
      </p:sp>
    </p:spTree>
    <p:extLst>
      <p:ext uri="{BB962C8B-B14F-4D97-AF65-F5344CB8AC3E}">
        <p14:creationId xmlns:p14="http://schemas.microsoft.com/office/powerpoint/2010/main" val="4030202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425"/>
              </a:spcBef>
            </a:pPr>
            <a:r>
              <a:rPr lang="en-US" altLang="en-US" dirty="0">
                <a:latin typeface="Times New Roman" panose="02020603050405020304" pitchFamily="18" charset="0"/>
                <a:cs typeface="Times New Roman" panose="02020603050405020304" pitchFamily="18" charset="0"/>
              </a:rPr>
              <a:t>Here, we have highlighted two important aspects: [CLICK] a key definition and [CLICK] an identified cause. Highlighting and adding annotations will help in remembering the information because they act as a reminder of the importance.</a:t>
            </a:r>
            <a:endParaRPr lang="en-CA" dirty="0"/>
          </a:p>
        </p:txBody>
      </p:sp>
      <p:sp>
        <p:nvSpPr>
          <p:cNvPr id="4" name="Slide Number Placeholder 3"/>
          <p:cNvSpPr>
            <a:spLocks noGrp="1"/>
          </p:cNvSpPr>
          <p:nvPr>
            <p:ph type="sldNum" sz="quarter" idx="5"/>
          </p:nvPr>
        </p:nvSpPr>
        <p:spPr/>
        <p:txBody>
          <a:bodyPr/>
          <a:lstStyle/>
          <a:p>
            <a:fld id="{A06FCE9C-4619-4BE6-9B20-A77AD0F6DDBF}" type="slidenum">
              <a:rPr lang="en-CA" smtClean="0"/>
              <a:t>13</a:t>
            </a:fld>
            <a:endParaRPr lang="en-CA"/>
          </a:p>
        </p:txBody>
      </p:sp>
    </p:spTree>
    <p:extLst>
      <p:ext uri="{BB962C8B-B14F-4D97-AF65-F5344CB8AC3E}">
        <p14:creationId xmlns:p14="http://schemas.microsoft.com/office/powerpoint/2010/main" val="417290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After reading, it is important for students to practice reciting the information without referring to the text, because they likely will not have access to their text and notes during an exam.</a:t>
            </a:r>
            <a:r>
              <a:rPr lang="en-US" altLang="en-US"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 </a:t>
            </a:r>
            <a:r>
              <a:rPr lang="en-US" altLang="en-US" b="0" dirty="0">
                <a:solidFill>
                  <a:srgbClr val="000000"/>
                </a:solidFill>
                <a:latin typeface="Calibri" panose="020F0502020204030204" pitchFamily="34" charset="0"/>
                <a:cs typeface="Times New Roman" panose="02020603050405020304" pitchFamily="18" charset="0"/>
              </a:rPr>
              <a:t>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Some suggestions include:</a:t>
            </a:r>
            <a:r>
              <a:rPr lang="en-US" altLang="en-US" b="0" dirty="0">
                <a:solidFill>
                  <a:srgbClr val="000000"/>
                </a:solidFill>
                <a:latin typeface="Calibri" panose="020F0502020204030204" pitchFamily="34" charset="0"/>
                <a:cs typeface="Times New Roman" panose="02020603050405020304" pitchFamily="18" charset="0"/>
              </a:rPr>
              <a:t>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Answering the questions that were created at the beginning.</a:t>
            </a:r>
            <a:r>
              <a:rPr lang="en-US" altLang="en-US" b="0" dirty="0">
                <a:solidFill>
                  <a:srgbClr val="000000"/>
                </a:solidFill>
                <a:latin typeface="Calibri" panose="020F0502020204030204" pitchFamily="34" charset="0"/>
                <a:cs typeface="Times New Roman" panose="02020603050405020304" pitchFamily="18" charset="0"/>
              </a:rPr>
              <a:t>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Writing a summary of the contents</a:t>
            </a:r>
            <a:r>
              <a:rPr lang="en-US" altLang="en-US" b="0" dirty="0">
                <a:solidFill>
                  <a:srgbClr val="000000"/>
                </a:solidFill>
                <a:latin typeface="Calibri" panose="020F0502020204030204" pitchFamily="34" charset="0"/>
                <a:cs typeface="Times New Roman" panose="02020603050405020304" pitchFamily="18" charset="0"/>
              </a:rPr>
              <a:t>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Creating flash cards with key terms and focusing on recalling term definitions.</a:t>
            </a:r>
            <a:r>
              <a:rPr lang="en-US" altLang="en-US" b="0" dirty="0">
                <a:solidFill>
                  <a:srgbClr val="000000"/>
                </a:solidFill>
                <a:latin typeface="Calibri" panose="020F0502020204030204" pitchFamily="34" charset="0"/>
                <a:cs typeface="Times New Roman" panose="02020603050405020304" pitchFamily="18" charset="0"/>
              </a:rPr>
              <a:t> AND</a:t>
            </a:r>
          </a:p>
          <a:p>
            <a:pPr>
              <a:lnSpc>
                <a:spcPct val="115000"/>
              </a:lnSpc>
              <a:spcBef>
                <a:spcPct val="0"/>
              </a:spcBef>
            </a:pPr>
            <a:r>
              <a:rPr lang="en-US" altLang="en-US" b="0" dirty="0">
                <a:solidFill>
                  <a:srgbClr val="000000"/>
                </a:solidFill>
                <a:latin typeface="Calibri" panose="020F0502020204030204" pitchFamily="34" charset="0"/>
                <a:cs typeface="Times New Roman" panose="02020603050405020304" pitchFamily="18" charset="0"/>
              </a:rPr>
              <a:t>Rereading difficult sections if there’s difficulty in reciting them</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 </a:t>
            </a:r>
            <a:r>
              <a:rPr lang="en-US" altLang="en-US" b="0" dirty="0">
                <a:solidFill>
                  <a:srgbClr val="000000"/>
                </a:solidFill>
                <a:latin typeface="Calibri" panose="020F0502020204030204" pitchFamily="34" charset="0"/>
                <a:cs typeface="Times New Roman" panose="02020603050405020304" pitchFamily="18" charset="0"/>
              </a:rPr>
              <a:t> </a:t>
            </a:r>
            <a:r>
              <a:rPr lang="en-US" altLang="en-US" b="0" dirty="0">
                <a:solidFill>
                  <a:srgbClr val="000000"/>
                </a:solidFill>
                <a:latin typeface="Arial" panose="020B0604020202020204" pitchFamily="34" charset="0"/>
                <a:cs typeface="Times New Roman" panose="02020603050405020304" pitchFamily="18" charset="0"/>
              </a:rPr>
              <a:t> </a:t>
            </a:r>
            <a:r>
              <a:rPr lang="en-US" altLang="en-US" b="0" dirty="0">
                <a:solidFill>
                  <a:srgbClr val="000000"/>
                </a:solidFill>
                <a:latin typeface="Calibri" panose="020F0502020204030204" pitchFamily="34" charset="0"/>
                <a:cs typeface="Times New Roman" panose="02020603050405020304" pitchFamily="18" charset="0"/>
              </a:rPr>
              <a:t>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In general, it is important to practice reciting the material so that students can monitor their understanding of the information and determine how well they understand and remember it before entering a testing situation.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 </a:t>
            </a:r>
            <a:r>
              <a:rPr lang="en-US" altLang="en-US" b="0" dirty="0">
                <a:solidFill>
                  <a:srgbClr val="000000"/>
                </a:solidFill>
                <a:latin typeface="Calibri" panose="020F0502020204030204" pitchFamily="34" charset="0"/>
                <a:cs typeface="Times New Roman" panose="02020603050405020304" pitchFamily="18" charset="0"/>
              </a:rPr>
              <a:t>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Students can then take measures towards getting help. Being unable to recite information clearly and effectively might suggest that they need to consult the TA or instructor in order to get clarification on certain topics. It can also allow them to focus their study sessions on specific issues.</a:t>
            </a:r>
            <a:r>
              <a:rPr lang="en-US" altLang="en-US" b="0" dirty="0">
                <a:solidFill>
                  <a:srgbClr val="000000"/>
                </a:solidFill>
                <a:latin typeface="Calibri" panose="020F0502020204030204" pitchFamily="34" charset="0"/>
                <a:cs typeface="Times New Roman" panose="02020603050405020304" pitchFamily="18" charset="0"/>
              </a:rPr>
              <a:t>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dirty="0">
                <a:solidFill>
                  <a:srgbClr val="000000"/>
                </a:solidFill>
                <a:latin typeface="Arial" panose="020B0604020202020204" pitchFamily="34" charset="0"/>
                <a:cs typeface="Times New Roman" panose="02020603050405020304" pitchFamily="18" charset="0"/>
              </a:rPr>
              <a:t> </a:t>
            </a:r>
            <a:r>
              <a:rPr lang="en-US" altLang="en-US" dirty="0">
                <a:solidFill>
                  <a:srgbClr val="000000"/>
                </a:solidFill>
                <a:latin typeface="Calibri" panose="020F0502020204030204" pitchFamily="34" charset="0"/>
                <a:cs typeface="Times New Roman" panose="02020603050405020304" pitchFamily="18" charset="0"/>
              </a:rPr>
              <a:t> </a:t>
            </a:r>
            <a:endParaRPr lang="en-US" altLang="en-US" dirty="0">
              <a:latin typeface="Calibri" panose="020F0502020204030204" pitchFamily="34" charset="0"/>
              <a:cs typeface="Times New Roman" panose="02020603050405020304" pitchFamily="18" charset="0"/>
            </a:endParaRPr>
          </a:p>
          <a:p>
            <a:pPr>
              <a:lnSpc>
                <a:spcPct val="115000"/>
              </a:lnSpc>
              <a:spcBef>
                <a:spcPct val="0"/>
              </a:spcBef>
            </a:pPr>
            <a:r>
              <a:rPr lang="en-US" altLang="en-US" dirty="0">
                <a:solidFill>
                  <a:srgbClr val="000000"/>
                </a:solidFill>
                <a:latin typeface="Arial" panose="020B0604020202020204" pitchFamily="34" charset="0"/>
                <a:cs typeface="Times New Roman" panose="02020603050405020304" pitchFamily="18" charset="0"/>
              </a:rPr>
              <a:t> </a:t>
            </a:r>
            <a:endParaRPr lang="en-CA" dirty="0"/>
          </a:p>
        </p:txBody>
      </p:sp>
      <p:sp>
        <p:nvSpPr>
          <p:cNvPr id="4" name="Slide Number Placeholder 3"/>
          <p:cNvSpPr>
            <a:spLocks noGrp="1"/>
          </p:cNvSpPr>
          <p:nvPr>
            <p:ph type="sldNum" sz="quarter" idx="5"/>
          </p:nvPr>
        </p:nvSpPr>
        <p:spPr/>
        <p:txBody>
          <a:bodyPr/>
          <a:lstStyle/>
          <a:p>
            <a:fld id="{A06FCE9C-4619-4BE6-9B20-A77AD0F6DDBF}" type="slidenum">
              <a:rPr lang="en-CA" smtClean="0"/>
              <a:t>14</a:t>
            </a:fld>
            <a:endParaRPr lang="en-CA"/>
          </a:p>
        </p:txBody>
      </p:sp>
    </p:spTree>
    <p:extLst>
      <p:ext uri="{BB962C8B-B14F-4D97-AF65-F5344CB8AC3E}">
        <p14:creationId xmlns:p14="http://schemas.microsoft.com/office/powerpoint/2010/main" val="1976794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altLang="en-US" b="0" dirty="0">
                <a:solidFill>
                  <a:srgbClr val="000000"/>
                </a:solidFill>
                <a:latin typeface="Arial" panose="020B0604020202020204" pitchFamily="34" charset="0"/>
                <a:cs typeface="Times New Roman" panose="02020603050405020304" pitchFamily="18" charset="0"/>
              </a:rPr>
              <a:t>Finally, students should conduct an active review on a regular basis. Research demonstrates that new information is quickly forgotten, so it is important to relearn and review regularly, even weekly, in order to keep things fresh and accessible.</a:t>
            </a:r>
            <a:endParaRPr lang="en-US" altLang="en-US" b="0" dirty="0">
              <a:latin typeface="Calibri" panose="020F0502020204030204" pitchFamily="34" charset="0"/>
              <a:cs typeface="Times New Roman" panose="02020603050405020304" pitchFamily="18" charset="0"/>
            </a:endParaRPr>
          </a:p>
          <a:p>
            <a:pPr>
              <a:lnSpc>
                <a:spcPct val="115000"/>
              </a:lnSpc>
            </a:pPr>
            <a:r>
              <a:rPr lang="en-US" altLang="en-US" b="0" dirty="0">
                <a:solidFill>
                  <a:srgbClr val="000000"/>
                </a:solidFill>
                <a:latin typeface="Arial" panose="020B0604020202020204" pitchFamily="34" charset="0"/>
                <a:cs typeface="Times New Roman" panose="02020603050405020304" pitchFamily="18" charset="0"/>
              </a:rPr>
              <a:t> </a:t>
            </a:r>
            <a:endParaRPr lang="en-US" altLang="en-US" b="0" dirty="0">
              <a:latin typeface="Calibri" panose="020F0502020204030204" pitchFamily="34" charset="0"/>
              <a:cs typeface="Times New Roman" panose="02020603050405020304" pitchFamily="18" charset="0"/>
            </a:endParaRPr>
          </a:p>
          <a:p>
            <a:pPr>
              <a:lnSpc>
                <a:spcPct val="115000"/>
              </a:lnSpc>
            </a:pPr>
            <a:r>
              <a:rPr lang="en-US" altLang="en-US" b="0" dirty="0">
                <a:solidFill>
                  <a:srgbClr val="000000"/>
                </a:solidFill>
                <a:latin typeface="Arial" panose="020B0604020202020204" pitchFamily="34" charset="0"/>
                <a:cs typeface="Times New Roman" panose="02020603050405020304" pitchFamily="18" charset="0"/>
              </a:rPr>
              <a:t>Students should try the following techniques for review:</a:t>
            </a:r>
            <a:endParaRPr lang="en-US" altLang="en-US" b="0" dirty="0">
              <a:latin typeface="Calibri" panose="020F0502020204030204" pitchFamily="34" charset="0"/>
              <a:cs typeface="Times New Roman" panose="02020603050405020304" pitchFamily="18" charset="0"/>
            </a:endParaRPr>
          </a:p>
          <a:p>
            <a:pPr>
              <a:lnSpc>
                <a:spcPct val="115000"/>
              </a:lnSpc>
            </a:pPr>
            <a:r>
              <a:rPr lang="en-US" altLang="en-US" b="0" dirty="0">
                <a:solidFill>
                  <a:srgbClr val="000000"/>
                </a:solidFill>
                <a:latin typeface="Arial" panose="020B0604020202020204" pitchFamily="34" charset="0"/>
                <a:cs typeface="Times New Roman" panose="02020603050405020304" pitchFamily="18" charset="0"/>
              </a:rPr>
              <a:t> </a:t>
            </a:r>
          </a:p>
          <a:p>
            <a:pPr>
              <a:lnSpc>
                <a:spcPct val="115000"/>
              </a:lnSpc>
            </a:pPr>
            <a:r>
              <a:rPr lang="en-US" altLang="en-US" b="0" dirty="0">
                <a:solidFill>
                  <a:srgbClr val="000000"/>
                </a:solidFill>
                <a:latin typeface="Calibri" panose="020F0502020204030204" pitchFamily="34" charset="0"/>
                <a:cs typeface="Times New Roman" panose="02020603050405020304" pitchFamily="18" charset="0"/>
              </a:rPr>
              <a:t>Summarize what </a:t>
            </a:r>
            <a:r>
              <a:rPr lang="en-US" altLang="en-US" b="0" dirty="0">
                <a:solidFill>
                  <a:srgbClr val="000000"/>
                </a:solidFill>
                <a:latin typeface="Arial" panose="020B0604020202020204" pitchFamily="34" charset="0"/>
                <a:cs typeface="Times New Roman" panose="02020603050405020304" pitchFamily="18" charset="0"/>
              </a:rPr>
              <a:t>they</a:t>
            </a:r>
            <a:r>
              <a:rPr lang="en-US" altLang="en-US" b="0" dirty="0">
                <a:solidFill>
                  <a:srgbClr val="000000"/>
                </a:solidFill>
                <a:latin typeface="Calibri" panose="020F0502020204030204" pitchFamily="34" charset="0"/>
                <a:cs typeface="Times New Roman" panose="02020603050405020304" pitchFamily="18" charset="0"/>
              </a:rPr>
              <a:t> have learned, especially difficult sections.</a:t>
            </a:r>
            <a:endParaRPr lang="en-US" altLang="en-US" b="0" dirty="0">
              <a:latin typeface="Calibri" panose="020F0502020204030204" pitchFamily="34" charset="0"/>
              <a:cs typeface="Times New Roman" panose="02020603050405020304" pitchFamily="18" charset="0"/>
            </a:endParaRPr>
          </a:p>
          <a:p>
            <a:pPr>
              <a:lnSpc>
                <a:spcPct val="115000"/>
              </a:lnSpc>
            </a:pPr>
            <a:r>
              <a:rPr lang="en-US" altLang="en-US" b="0" dirty="0">
                <a:solidFill>
                  <a:srgbClr val="000000"/>
                </a:solidFill>
                <a:latin typeface="Arial" panose="020B0604020202020204" pitchFamily="34" charset="0"/>
                <a:cs typeface="Times New Roman" panose="02020603050405020304" pitchFamily="18" charset="0"/>
              </a:rPr>
              <a:t>Verbalize their understanding of the text</a:t>
            </a:r>
            <a:endParaRPr lang="en-US" altLang="en-US" b="0" dirty="0">
              <a:latin typeface="Calibri" panose="020F0502020204030204" pitchFamily="34" charset="0"/>
              <a:cs typeface="Times New Roman" panose="02020603050405020304" pitchFamily="18" charset="0"/>
            </a:endParaRPr>
          </a:p>
          <a:p>
            <a:pPr>
              <a:lnSpc>
                <a:spcPct val="115000"/>
              </a:lnSpc>
            </a:pPr>
            <a:r>
              <a:rPr lang="en-US" altLang="en-US" b="0" dirty="0">
                <a:solidFill>
                  <a:srgbClr val="000000"/>
                </a:solidFill>
                <a:latin typeface="Arial" panose="020B0604020202020204" pitchFamily="34" charset="0"/>
                <a:cs typeface="Times New Roman" panose="02020603050405020304" pitchFamily="18" charset="0"/>
              </a:rPr>
              <a:t>Teach the ideas to someone else</a:t>
            </a:r>
          </a:p>
          <a:p>
            <a:pPr>
              <a:lnSpc>
                <a:spcPct val="115000"/>
              </a:lnSpc>
            </a:pPr>
            <a:r>
              <a:rPr lang="en-US" altLang="en-US" b="0" dirty="0">
                <a:solidFill>
                  <a:srgbClr val="000000"/>
                </a:solidFill>
                <a:latin typeface="Calibri" panose="020F0502020204030204" pitchFamily="34" charset="0"/>
                <a:cs typeface="Times New Roman" panose="02020603050405020304" pitchFamily="18" charset="0"/>
              </a:rPr>
              <a:t>Answer either the questions at the end of the section or the practice questions that were created earlier</a:t>
            </a:r>
            <a:endParaRPr lang="en-US" altLang="en-US" b="0" dirty="0">
              <a:solidFill>
                <a:srgbClr val="000000"/>
              </a:solidFill>
              <a:latin typeface="Arial" panose="020B060402020202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A06FCE9C-4619-4BE6-9B20-A77AD0F6DDBF}" type="slidenum">
              <a:rPr lang="en-CA" smtClean="0"/>
              <a:t>15</a:t>
            </a:fld>
            <a:endParaRPr lang="en-CA"/>
          </a:p>
        </p:txBody>
      </p:sp>
    </p:spTree>
    <p:extLst>
      <p:ext uri="{BB962C8B-B14F-4D97-AF65-F5344CB8AC3E}">
        <p14:creationId xmlns:p14="http://schemas.microsoft.com/office/powerpoint/2010/main" val="225279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Finally, </a:t>
            </a:r>
            <a:r>
              <a:rPr lang="en-US" altLang="en-US" b="0" dirty="0">
                <a:solidFill>
                  <a:srgbClr val="000000"/>
                </a:solidFill>
                <a:latin typeface="Arial" panose="020B0604020202020204" pitchFamily="34" charset="0"/>
                <a:cs typeface="Times New Roman" panose="02020603050405020304" pitchFamily="18" charset="0"/>
              </a:rPr>
              <a:t>students</a:t>
            </a:r>
            <a:r>
              <a:rPr lang="en-US" altLang="en-US" dirty="0">
                <a:latin typeface="Arial" panose="020B0604020202020204" pitchFamily="34" charset="0"/>
              </a:rPr>
              <a:t> should be active during the reading process!</a:t>
            </a:r>
          </a:p>
          <a:p>
            <a:endParaRPr lang="en-US" altLang="en-US" dirty="0">
              <a:latin typeface="Arial" panose="020B0604020202020204" pitchFamily="34" charset="0"/>
            </a:endParaRPr>
          </a:p>
          <a:p>
            <a:r>
              <a:rPr lang="en-US" altLang="en-US" dirty="0">
                <a:latin typeface="Arial" panose="020B0604020202020204" pitchFamily="34" charset="0"/>
              </a:rPr>
              <a:t>Highlight while reading</a:t>
            </a:r>
          </a:p>
          <a:p>
            <a:r>
              <a:rPr lang="en-US" altLang="en-US" dirty="0">
                <a:latin typeface="Arial" panose="020B0604020202020204" pitchFamily="34" charset="0"/>
              </a:rPr>
              <a:t>Take notes while reading</a:t>
            </a:r>
          </a:p>
          <a:p>
            <a:r>
              <a:rPr lang="en-US" altLang="en-US" dirty="0">
                <a:latin typeface="Arial" panose="020B0604020202020204" pitchFamily="34" charset="0"/>
              </a:rPr>
              <a:t>Use flash cards </a:t>
            </a:r>
          </a:p>
          <a:p>
            <a:r>
              <a:rPr lang="en-US" altLang="en-US" dirty="0">
                <a:latin typeface="Arial" panose="020B0604020202020204" pitchFamily="34" charset="0"/>
              </a:rPr>
              <a:t>Make mind maps, draw diagrams, or build models, in order to re-categorize information</a:t>
            </a:r>
          </a:p>
          <a:p>
            <a:r>
              <a:rPr lang="en-US" altLang="en-US" dirty="0">
                <a:latin typeface="Arial" panose="020B0604020202020204" pitchFamily="34" charset="0"/>
              </a:rPr>
              <a:t>Create mnemonic devices</a:t>
            </a:r>
          </a:p>
          <a:p>
            <a:r>
              <a:rPr lang="en-US" altLang="en-US" dirty="0">
                <a:latin typeface="Arial" panose="020B0604020202020204" pitchFamily="34" charset="0"/>
              </a:rPr>
              <a:t>Or try studying with a group of friends</a:t>
            </a:r>
          </a:p>
          <a:p>
            <a:endParaRPr lang="en-US" altLang="en-US" dirty="0">
              <a:latin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A06FCE9C-4619-4BE6-9B20-A77AD0F6DDBF}" type="slidenum">
              <a:rPr lang="en-CA" smtClean="0"/>
              <a:t>16</a:t>
            </a:fld>
            <a:endParaRPr lang="en-CA"/>
          </a:p>
        </p:txBody>
      </p:sp>
    </p:spTree>
    <p:extLst>
      <p:ext uri="{BB962C8B-B14F-4D97-AF65-F5344CB8AC3E}">
        <p14:creationId xmlns:p14="http://schemas.microsoft.com/office/powerpoint/2010/main" val="2976877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0" dirty="0">
                <a:latin typeface="Arial" panose="020B0604020202020204" pitchFamily="34" charset="0"/>
              </a:rPr>
              <a:t>The SQ3R method is one of the most useful strategies if there is any trouble with comprehension, memory, or efficiency. </a:t>
            </a:r>
          </a:p>
          <a:p>
            <a:pPr eaLnBrk="1" hangingPunct="1"/>
            <a:endParaRPr lang="en-US" altLang="en-US" b="0" dirty="0">
              <a:latin typeface="Arial" panose="020B0604020202020204" pitchFamily="34" charset="0"/>
            </a:endParaRPr>
          </a:p>
          <a:p>
            <a:pPr eaLnBrk="1" hangingPunct="1"/>
            <a:r>
              <a:rPr lang="en-US" altLang="en-US" b="0" dirty="0">
                <a:latin typeface="Arial" panose="020B0604020202020204" pitchFamily="34" charset="0"/>
              </a:rPr>
              <a:t>By using the techniques we discussed today to survey, question, read, recite, and review, students will deepen their thinking about the </a:t>
            </a:r>
            <a:r>
              <a:rPr lang="en-CA" altLang="en-US" b="0" dirty="0">
                <a:latin typeface="Arial" panose="020B0604020202020204" pitchFamily="34" charset="0"/>
              </a:rPr>
              <a:t>material and more easily retain it.</a:t>
            </a:r>
            <a:endParaRPr lang="en-US" altLang="en-US" b="1"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06FCE9C-4619-4BE6-9B20-A77AD0F6DDBF}" type="slidenum">
              <a:rPr lang="en-CA" smtClean="0"/>
              <a:t>17</a:t>
            </a:fld>
            <a:endParaRPr lang="en-CA"/>
          </a:p>
        </p:txBody>
      </p:sp>
    </p:spTree>
    <p:extLst>
      <p:ext uri="{BB962C8B-B14F-4D97-AF65-F5344CB8AC3E}">
        <p14:creationId xmlns:p14="http://schemas.microsoft.com/office/powerpoint/2010/main" val="2659552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0863" y="712788"/>
            <a:ext cx="2617787" cy="1965325"/>
          </a:xfrm>
        </p:spPr>
      </p:sp>
      <p:sp>
        <p:nvSpPr>
          <p:cNvPr id="3" name="Notes Placeholder 2"/>
          <p:cNvSpPr>
            <a:spLocks noGrp="1"/>
          </p:cNvSpPr>
          <p:nvPr>
            <p:ph type="body" idx="1"/>
          </p:nvPr>
        </p:nvSpPr>
        <p:spPr/>
        <p:txBody>
          <a:bodyPr/>
          <a:lstStyle/>
          <a:p>
            <a:pPr>
              <a:defRPr/>
            </a:pPr>
            <a:r>
              <a:rPr lang="en-US" b="1" dirty="0"/>
              <a:t>The Academic Learning Centre's mission</a:t>
            </a:r>
            <a:r>
              <a:rPr lang="en-US" dirty="0"/>
              <a:t> is to support UM students in the development of </a:t>
            </a:r>
            <a:r>
              <a:rPr lang="en-US" altLang="en-US" b="0" dirty="0">
                <a:solidFill>
                  <a:srgbClr val="000000"/>
                </a:solidFill>
                <a:latin typeface="Arial" panose="020B0604020202020204" pitchFamily="34" charset="0"/>
                <a:cs typeface="Times New Roman" panose="02020603050405020304" pitchFamily="18" charset="0"/>
              </a:rPr>
              <a:t>their</a:t>
            </a:r>
            <a:r>
              <a:rPr lang="en-US" dirty="0"/>
              <a:t> skills in learning, writing, studying, and researching.  </a:t>
            </a:r>
            <a:endParaRPr lang="en-US" dirty="0">
              <a:cs typeface="Calibri"/>
            </a:endParaRPr>
          </a:p>
          <a:p>
            <a:pPr>
              <a:defRPr/>
            </a:pPr>
            <a:r>
              <a:rPr lang="en-US" dirty="0"/>
              <a:t> </a:t>
            </a:r>
            <a:endParaRPr lang="en-US" dirty="0">
              <a:cs typeface="Calibri"/>
            </a:endParaRPr>
          </a:p>
          <a:p>
            <a:pPr>
              <a:defRPr/>
            </a:pPr>
            <a:r>
              <a:rPr lang="en-US" b="1" dirty="0"/>
              <a:t>Academic Learning Centre services are free and they include:</a:t>
            </a:r>
            <a:r>
              <a:rPr lang="en-US" dirty="0"/>
              <a:t> </a:t>
            </a:r>
            <a:endParaRPr lang="en-US" dirty="0">
              <a:cs typeface="Calibri"/>
            </a:endParaRPr>
          </a:p>
          <a:p>
            <a:pPr>
              <a:defRPr/>
            </a:pPr>
            <a:r>
              <a:rPr lang="en-US" dirty="0"/>
              <a:t>Workshops </a:t>
            </a:r>
            <a:endParaRPr lang="en-US" dirty="0">
              <a:cs typeface="Calibri"/>
            </a:endParaRPr>
          </a:p>
          <a:p>
            <a:pPr>
              <a:defRPr/>
            </a:pPr>
            <a:r>
              <a:rPr lang="en-US" dirty="0"/>
              <a:t>One-to-One tutoring in content, study skills, and writing. </a:t>
            </a:r>
            <a:endParaRPr lang="en-US" dirty="0">
              <a:cs typeface="Calibri"/>
            </a:endParaRPr>
          </a:p>
          <a:p>
            <a:pPr>
              <a:defRPr/>
            </a:pPr>
            <a:r>
              <a:rPr lang="en-US" dirty="0"/>
              <a:t>-EAL specialist </a:t>
            </a:r>
            <a:endParaRPr lang="en-US" dirty="0">
              <a:cs typeface="Calibri"/>
            </a:endParaRPr>
          </a:p>
          <a:p>
            <a:pPr>
              <a:defRPr/>
            </a:pPr>
            <a:r>
              <a:rPr lang="en-US" dirty="0"/>
              <a:t>Tutor training program </a:t>
            </a:r>
            <a:endParaRPr lang="en-US" dirty="0">
              <a:cs typeface="Calibri"/>
            </a:endParaRPr>
          </a:p>
          <a:p>
            <a:pPr>
              <a:defRPr/>
            </a:pPr>
            <a:r>
              <a:rPr lang="en-US" dirty="0"/>
              <a:t>Website: Tip sheets, videos, useful links, and more.</a:t>
            </a:r>
            <a:endParaRPr lang="en-US" dirty="0">
              <a:cs typeface="Calibri"/>
            </a:endParaRPr>
          </a:p>
          <a:p>
            <a:pPr marL="0" marR="0" indent="0" algn="l" defTabSz="914400">
              <a:lnSpc>
                <a:spcPct val="114999"/>
              </a:lnSpc>
              <a:spcBef>
                <a:spcPct val="0"/>
              </a:spcBef>
              <a:spcAft>
                <a:spcPct val="0"/>
              </a:spcAft>
              <a:buClrTx/>
              <a:buSzTx/>
              <a:buFontTx/>
              <a:buNone/>
              <a:tabLst/>
              <a:defRPr/>
            </a:pPr>
            <a:endParaRPr lang="en-US" b="1" dirty="0">
              <a:cs typeface="Calibri"/>
            </a:endParaRPr>
          </a:p>
          <a:p>
            <a:endParaRPr lang="en-CA"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t>© 2020 ALC</a:t>
            </a: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84CC06-973E-41BB-822C-593F58F4C04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510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06FCE9C-4619-4BE6-9B20-A77AD0F6DDBF}" type="slidenum">
              <a:rPr lang="en-CA" smtClean="0"/>
              <a:t>19</a:t>
            </a:fld>
            <a:endParaRPr lang="en-CA"/>
          </a:p>
        </p:txBody>
      </p:sp>
    </p:spTree>
    <p:extLst>
      <p:ext uri="{BB962C8B-B14F-4D97-AF65-F5344CB8AC3E}">
        <p14:creationId xmlns:p14="http://schemas.microsoft.com/office/powerpoint/2010/main" val="2380392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Read text on slide</a:t>
            </a:r>
          </a:p>
        </p:txBody>
      </p:sp>
      <p:sp>
        <p:nvSpPr>
          <p:cNvPr id="4" name="Slide Number Placeholder 3"/>
          <p:cNvSpPr>
            <a:spLocks noGrp="1"/>
          </p:cNvSpPr>
          <p:nvPr>
            <p:ph type="sldNum" sz="quarter" idx="5"/>
          </p:nvPr>
        </p:nvSpPr>
        <p:spPr/>
        <p:txBody>
          <a:bodyPr/>
          <a:lstStyle/>
          <a:p>
            <a:fld id="{A06FCE9C-4619-4BE6-9B20-A77AD0F6DDBF}" type="slidenum">
              <a:rPr lang="en-CA" smtClean="0"/>
              <a:t>2</a:t>
            </a:fld>
            <a:endParaRPr lang="en-CA"/>
          </a:p>
        </p:txBody>
      </p:sp>
    </p:spTree>
    <p:extLst>
      <p:ext uri="{BB962C8B-B14F-4D97-AF65-F5344CB8AC3E}">
        <p14:creationId xmlns:p14="http://schemas.microsoft.com/office/powerpoint/2010/main" val="2296219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dirty="0">
                <a:latin typeface="Arial" panose="020B0604020202020204" pitchFamily="34" charset="0"/>
              </a:rPr>
              <a:t>When reading, it is important to have a purpose: a plan of what information to find in the textbook.</a:t>
            </a:r>
          </a:p>
          <a:p>
            <a:r>
              <a:rPr lang="en-US" altLang="en-US" b="0" dirty="0">
                <a:latin typeface="Arial" panose="020B0604020202020204" pitchFamily="34" charset="0"/>
              </a:rPr>
              <a:t>Planning is like using a map when travelling to a new place: there is a goal or destination in mind and the map helps in knowing where to go.</a:t>
            </a:r>
          </a:p>
        </p:txBody>
      </p:sp>
      <p:sp>
        <p:nvSpPr>
          <p:cNvPr id="4" name="Slide Number Placeholder 3"/>
          <p:cNvSpPr>
            <a:spLocks noGrp="1"/>
          </p:cNvSpPr>
          <p:nvPr>
            <p:ph type="sldNum" sz="quarter" idx="5"/>
          </p:nvPr>
        </p:nvSpPr>
        <p:spPr/>
        <p:txBody>
          <a:bodyPr/>
          <a:lstStyle/>
          <a:p>
            <a:fld id="{A06FCE9C-4619-4BE6-9B20-A77AD0F6DDBF}" type="slidenum">
              <a:rPr lang="en-CA" smtClean="0"/>
              <a:t>3</a:t>
            </a:fld>
            <a:endParaRPr lang="en-CA"/>
          </a:p>
        </p:txBody>
      </p:sp>
    </p:spTree>
    <p:extLst>
      <p:ext uri="{BB962C8B-B14F-4D97-AF65-F5344CB8AC3E}">
        <p14:creationId xmlns:p14="http://schemas.microsoft.com/office/powerpoint/2010/main" val="313485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dirty="0">
                <a:latin typeface="Arial" panose="020B0604020202020204" pitchFamily="34" charset="0"/>
              </a:rPr>
              <a:t>The following is a highly recognized and recommended reading strategy for getting the most from a textbook. It is called SQ3R and it stands for:</a:t>
            </a:r>
          </a:p>
          <a:p>
            <a:endParaRPr lang="en-US" altLang="en-US" b="0" dirty="0">
              <a:latin typeface="Arial" panose="020B0604020202020204" pitchFamily="34" charset="0"/>
            </a:endParaRPr>
          </a:p>
          <a:p>
            <a:r>
              <a:rPr lang="en-US" altLang="en-US" b="0" dirty="0">
                <a:latin typeface="Arial" panose="020B0604020202020204" pitchFamily="34" charset="0"/>
              </a:rPr>
              <a:t>SURVEY</a:t>
            </a:r>
          </a:p>
          <a:p>
            <a:r>
              <a:rPr lang="en-US" altLang="en-US" b="0" dirty="0">
                <a:latin typeface="Arial" panose="020B0604020202020204" pitchFamily="34" charset="0"/>
              </a:rPr>
              <a:t>QUESTION</a:t>
            </a:r>
          </a:p>
          <a:p>
            <a:r>
              <a:rPr lang="en-US" altLang="en-US" b="0" dirty="0">
                <a:latin typeface="Arial" panose="020B0604020202020204" pitchFamily="34" charset="0"/>
              </a:rPr>
              <a:t>READ</a:t>
            </a:r>
          </a:p>
          <a:p>
            <a:r>
              <a:rPr lang="en-US" altLang="en-US" b="0" dirty="0">
                <a:latin typeface="Arial" panose="020B0604020202020204" pitchFamily="34" charset="0"/>
              </a:rPr>
              <a:t>RECITE</a:t>
            </a:r>
          </a:p>
          <a:p>
            <a:r>
              <a:rPr lang="en-US" altLang="en-US" b="0" dirty="0">
                <a:latin typeface="Arial" panose="020B0604020202020204" pitchFamily="34" charset="0"/>
              </a:rPr>
              <a:t>REVIEW</a:t>
            </a:r>
            <a:endParaRPr lang="en-CA" b="0" dirty="0"/>
          </a:p>
        </p:txBody>
      </p:sp>
      <p:sp>
        <p:nvSpPr>
          <p:cNvPr id="4" name="Slide Number Placeholder 3"/>
          <p:cNvSpPr>
            <a:spLocks noGrp="1"/>
          </p:cNvSpPr>
          <p:nvPr>
            <p:ph type="sldNum" sz="quarter" idx="5"/>
          </p:nvPr>
        </p:nvSpPr>
        <p:spPr/>
        <p:txBody>
          <a:bodyPr/>
          <a:lstStyle/>
          <a:p>
            <a:fld id="{A06FCE9C-4619-4BE6-9B20-A77AD0F6DDBF}" type="slidenum">
              <a:rPr lang="en-CA" smtClean="0"/>
              <a:t>4</a:t>
            </a:fld>
            <a:endParaRPr lang="en-CA"/>
          </a:p>
        </p:txBody>
      </p:sp>
    </p:spTree>
    <p:extLst>
      <p:ext uri="{BB962C8B-B14F-4D97-AF65-F5344CB8AC3E}">
        <p14:creationId xmlns:p14="http://schemas.microsoft.com/office/powerpoint/2010/main" val="1743857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The first step is SURVEY! It is important to warm up before trying to read a chapter from any textbook. Surveying the text allows students to activate prior knowledge about a subject and helps them to formulate a plan for how they are going to read the text.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 </a:t>
            </a:r>
            <a:r>
              <a:rPr lang="en-US" altLang="en-US"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Before students begin, they should take some time to look through the text. Skim the chapter for: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 </a:t>
            </a:r>
            <a:r>
              <a:rPr lang="en-US" altLang="en-US" b="0" dirty="0">
                <a:solidFill>
                  <a:srgbClr val="000000"/>
                </a:solidFill>
                <a:latin typeface="Calibri" panose="020F0502020204030204" pitchFamily="34" charset="0"/>
                <a:cs typeface="Times New Roman" panose="02020603050405020304" pitchFamily="18" charset="0"/>
              </a:rPr>
              <a:t>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A Table of Contents or Chapter summary</a:t>
            </a:r>
            <a:r>
              <a:rPr lang="en-US" altLang="en-US" b="0" dirty="0">
                <a:solidFill>
                  <a:srgbClr val="000000"/>
                </a:solidFill>
                <a:latin typeface="Calibri" panose="020F0502020204030204" pitchFamily="34" charset="0"/>
                <a:cs typeface="Times New Roman" panose="02020603050405020304" pitchFamily="18" charset="0"/>
              </a:rPr>
              <a:t>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Bold print or italics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Sidebars</a:t>
            </a:r>
            <a:r>
              <a:rPr lang="en-US" altLang="en-US" b="0" dirty="0">
                <a:solidFill>
                  <a:srgbClr val="000000"/>
                </a:solidFill>
                <a:latin typeface="Calibri" panose="020F0502020204030204" pitchFamily="34" charset="0"/>
                <a:cs typeface="Times New Roman" panose="02020603050405020304" pitchFamily="18" charset="0"/>
              </a:rPr>
              <a:t>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Graphics </a:t>
            </a:r>
            <a:r>
              <a:rPr lang="en-US" altLang="en-US" b="0" dirty="0">
                <a:solidFill>
                  <a:srgbClr val="000000"/>
                </a:solidFill>
                <a:latin typeface="Calibri" panose="020F0502020204030204" pitchFamily="34" charset="0"/>
                <a:cs typeface="Times New Roman" panose="02020603050405020304" pitchFamily="18" charset="0"/>
              </a:rPr>
              <a:t>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Summaries</a:t>
            </a:r>
            <a:r>
              <a:rPr lang="en-US" altLang="en-US" b="0" dirty="0">
                <a:solidFill>
                  <a:srgbClr val="000000"/>
                </a:solidFill>
                <a:latin typeface="Calibri" panose="020F0502020204030204" pitchFamily="34" charset="0"/>
                <a:cs typeface="Times New Roman" panose="02020603050405020304" pitchFamily="18" charset="0"/>
              </a:rPr>
              <a:t>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Practice Questions</a:t>
            </a:r>
            <a:r>
              <a:rPr lang="en-US" altLang="en-US" b="0" dirty="0">
                <a:solidFill>
                  <a:srgbClr val="000000"/>
                </a:solidFill>
                <a:latin typeface="Calibri" panose="020F0502020204030204" pitchFamily="34" charset="0"/>
                <a:cs typeface="Times New Roman" panose="02020603050405020304" pitchFamily="18" charset="0"/>
              </a:rPr>
              <a:t>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Introductory sections or Conclusions </a:t>
            </a:r>
            <a:endParaRPr lang="en-US" altLang="en-US" b="0" dirty="0">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06FCE9C-4619-4BE6-9B20-A77AD0F6DDBF}" type="slidenum">
              <a:rPr lang="en-CA" smtClean="0"/>
              <a:t>5</a:t>
            </a:fld>
            <a:endParaRPr lang="en-CA"/>
          </a:p>
        </p:txBody>
      </p:sp>
    </p:spTree>
    <p:extLst>
      <p:ext uri="{BB962C8B-B14F-4D97-AF65-F5344CB8AC3E}">
        <p14:creationId xmlns:p14="http://schemas.microsoft.com/office/powerpoint/2010/main" val="1380546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altLang="en-US" b="0" dirty="0">
                <a:solidFill>
                  <a:srgbClr val="000000"/>
                </a:solidFill>
                <a:latin typeface="Calibri" panose="020F0502020204030204" pitchFamily="34" charset="0"/>
                <a:cs typeface="Times New Roman" panose="02020603050405020304" pitchFamily="18" charset="0"/>
              </a:rPr>
              <a:t>Some goals of the survey are to:</a:t>
            </a:r>
          </a:p>
          <a:p>
            <a:pPr>
              <a:lnSpc>
                <a:spcPct val="115000"/>
              </a:lnSpc>
              <a:spcBef>
                <a:spcPct val="0"/>
              </a:spcBef>
            </a:pPr>
            <a:endParaRPr lang="en-US" altLang="en-US" b="0" dirty="0">
              <a:solidFill>
                <a:srgbClr val="000000"/>
              </a:solidFill>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Calibri" panose="020F0502020204030204" pitchFamily="34" charset="0"/>
                <a:cs typeface="Times New Roman" panose="02020603050405020304" pitchFamily="18" charset="0"/>
              </a:rPr>
              <a:t>Look for things like the chapter objectives and try to determine what needs to be learned.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Calibri" panose="020F0502020204030204" pitchFamily="34" charset="0"/>
                <a:cs typeface="Times New Roman" panose="02020603050405020304" pitchFamily="18" charset="0"/>
              </a:rPr>
              <a:t>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Calibri" panose="020F0502020204030204" pitchFamily="34" charset="0"/>
                <a:cs typeface="Times New Roman" panose="02020603050405020304" pitchFamily="18" charset="0"/>
              </a:rPr>
              <a:t>Identify and list the vocabulary that is needed to understand the topic. AND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Calibri" panose="020F0502020204030204" pitchFamily="34" charset="0"/>
                <a:cs typeface="Times New Roman" panose="02020603050405020304" pitchFamily="18" charset="0"/>
              </a:rPr>
              <a:t>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Calibri" panose="020F0502020204030204" pitchFamily="34" charset="0"/>
                <a:cs typeface="Times New Roman" panose="02020603050405020304" pitchFamily="18" charset="0"/>
              </a:rPr>
              <a:t>Establish a plan based on </a:t>
            </a:r>
            <a:r>
              <a:rPr lang="en-US" altLang="en-US" b="1" dirty="0">
                <a:solidFill>
                  <a:srgbClr val="000000"/>
                </a:solidFill>
                <a:latin typeface="Calibri" panose="020F0502020204030204" pitchFamily="34" charset="0"/>
                <a:cs typeface="Times New Roman" panose="02020603050405020304" pitchFamily="18" charset="0"/>
              </a:rPr>
              <a:t>how</a:t>
            </a:r>
            <a:r>
              <a:rPr lang="en-US" altLang="en-US" b="0" dirty="0">
                <a:solidFill>
                  <a:srgbClr val="000000"/>
                </a:solidFill>
                <a:latin typeface="Calibri" panose="020F0502020204030204" pitchFamily="34" charset="0"/>
                <a:cs typeface="Times New Roman" panose="02020603050405020304" pitchFamily="18" charset="0"/>
              </a:rPr>
              <a:t> much time is needed to complete the task.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Calibri" panose="020F0502020204030204" pitchFamily="34" charset="0"/>
                <a:cs typeface="Times New Roman" panose="02020603050405020304" pitchFamily="18" charset="0"/>
              </a:rPr>
              <a:t>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Doing this will allow students to get a sense of what lies ahead, and also how much they already know about the subject to be covered.</a:t>
            </a:r>
            <a:r>
              <a:rPr lang="en-US" altLang="en-US" b="0" dirty="0">
                <a:solidFill>
                  <a:srgbClr val="000000"/>
                </a:solidFill>
                <a:latin typeface="Calibri" panose="020F0502020204030204" pitchFamily="34" charset="0"/>
                <a:cs typeface="Times New Roman" panose="02020603050405020304" pitchFamily="18" charset="0"/>
              </a:rPr>
              <a:t> </a:t>
            </a:r>
            <a:endParaRPr lang="en-CA" b="0" dirty="0"/>
          </a:p>
        </p:txBody>
      </p:sp>
      <p:sp>
        <p:nvSpPr>
          <p:cNvPr id="4" name="Slide Number Placeholder 3"/>
          <p:cNvSpPr>
            <a:spLocks noGrp="1"/>
          </p:cNvSpPr>
          <p:nvPr>
            <p:ph type="sldNum" sz="quarter" idx="5"/>
          </p:nvPr>
        </p:nvSpPr>
        <p:spPr/>
        <p:txBody>
          <a:bodyPr/>
          <a:lstStyle/>
          <a:p>
            <a:fld id="{A06FCE9C-4619-4BE6-9B20-A77AD0F6DDBF}" type="slidenum">
              <a:rPr lang="en-CA" smtClean="0"/>
              <a:t>6</a:t>
            </a:fld>
            <a:endParaRPr lang="en-CA"/>
          </a:p>
        </p:txBody>
      </p:sp>
    </p:spTree>
    <p:extLst>
      <p:ext uri="{BB962C8B-B14F-4D97-AF65-F5344CB8AC3E}">
        <p14:creationId xmlns:p14="http://schemas.microsoft.com/office/powerpoint/2010/main" val="2253641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The next step is: QUESTION</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After completing a survey of the chapter, students should ask themselves questions about the content:</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What do I need to learn?</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What might be on the test?</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Use 5WH (Who, What, Where, When, Why, and How?) to formulate some questions.</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Students should use these questions to start thinking about the topic and activate prior knowledge, to give themselves a purpose and a goal for their reading, and to connect one concept to another.</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 </a:t>
            </a:r>
            <a:endParaRPr lang="en-US" altLang="en-US" b="0" dirty="0">
              <a:latin typeface="Calibri" panose="020F0502020204030204" pitchFamily="34" charset="0"/>
              <a:cs typeface="Times New Roman" panose="02020603050405020304" pitchFamily="18" charset="0"/>
            </a:endParaRPr>
          </a:p>
          <a:p>
            <a:pPr>
              <a:lnSpc>
                <a:spcPct val="115000"/>
              </a:lnSpc>
              <a:spcBef>
                <a:spcPct val="0"/>
              </a:spcBef>
            </a:pPr>
            <a:r>
              <a:rPr lang="en-US" altLang="en-US" b="0" dirty="0">
                <a:solidFill>
                  <a:srgbClr val="000000"/>
                </a:solidFill>
                <a:latin typeface="Arial" panose="020B0604020202020204" pitchFamily="34" charset="0"/>
                <a:cs typeface="Times New Roman" panose="02020603050405020304" pitchFamily="18" charset="0"/>
              </a:rPr>
              <a:t> </a:t>
            </a:r>
            <a:endParaRPr lang="en-US" altLang="en-US" b="0" dirty="0">
              <a:latin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A06FCE9C-4619-4BE6-9B20-A77AD0F6DDBF}" type="slidenum">
              <a:rPr lang="en-CA" smtClean="0"/>
              <a:t>7</a:t>
            </a:fld>
            <a:endParaRPr lang="en-CA"/>
          </a:p>
        </p:txBody>
      </p:sp>
    </p:spTree>
    <p:extLst>
      <p:ext uri="{BB962C8B-B14F-4D97-AF65-F5344CB8AC3E}">
        <p14:creationId xmlns:p14="http://schemas.microsoft.com/office/powerpoint/2010/main" val="1033071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Some suggestions for creating questions, include:</a:t>
            </a:r>
          </a:p>
          <a:p>
            <a:endParaRPr lang="en-US" altLang="en-US" dirty="0">
              <a:latin typeface="Arial" panose="020B0604020202020204" pitchFamily="34" charset="0"/>
            </a:endParaRPr>
          </a:p>
          <a:p>
            <a:r>
              <a:rPr lang="en-US" altLang="en-US" dirty="0">
                <a:latin typeface="Arial" panose="020B0604020202020204" pitchFamily="34" charset="0"/>
              </a:rPr>
              <a:t>Turning headings into questions.</a:t>
            </a:r>
          </a:p>
          <a:p>
            <a:r>
              <a:rPr lang="en-US" altLang="en-US" dirty="0">
                <a:latin typeface="Arial" panose="020B0604020202020204" pitchFamily="34" charset="0"/>
              </a:rPr>
              <a:t>Turning boldfaced and italicized words into questions.</a:t>
            </a:r>
          </a:p>
          <a:p>
            <a:r>
              <a:rPr lang="en-US" altLang="en-US" dirty="0">
                <a:latin typeface="Arial" panose="020B0604020202020204" pitchFamily="34" charset="0"/>
              </a:rPr>
              <a:t>Using the chapter’s review questions.</a:t>
            </a:r>
          </a:p>
          <a:p>
            <a:r>
              <a:rPr lang="en-US" altLang="en-US" dirty="0">
                <a:latin typeface="Arial" panose="020B0604020202020204" pitchFamily="34" charset="0"/>
              </a:rPr>
              <a:t>Using the course objectives to make questions</a:t>
            </a:r>
          </a:p>
          <a:p>
            <a:r>
              <a:rPr lang="en-US" altLang="en-US" dirty="0">
                <a:latin typeface="Arial" panose="020B0604020202020204" pitchFamily="34" charset="0"/>
              </a:rPr>
              <a:t>Or</a:t>
            </a:r>
          </a:p>
          <a:p>
            <a:r>
              <a:rPr lang="en-US" altLang="en-US" dirty="0">
                <a:latin typeface="Arial" panose="020B0604020202020204" pitchFamily="34" charset="0"/>
              </a:rPr>
              <a:t>Creating their own questions.</a:t>
            </a:r>
          </a:p>
          <a:p>
            <a:endParaRPr lang="en-US" altLang="en-US" dirty="0">
              <a:latin typeface="Arial" panose="020B0604020202020204" pitchFamily="34" charset="0"/>
            </a:endParaRPr>
          </a:p>
          <a:p>
            <a:r>
              <a:rPr lang="en-US" altLang="en-US" b="1" dirty="0">
                <a:latin typeface="Arial" panose="020B0604020202020204" pitchFamily="34" charset="0"/>
              </a:rPr>
              <a:t>Before </a:t>
            </a:r>
            <a:r>
              <a:rPr lang="en-US" altLang="en-US" b="1" dirty="0">
                <a:solidFill>
                  <a:srgbClr val="000000"/>
                </a:solidFill>
                <a:latin typeface="Arial" panose="020B0604020202020204" pitchFamily="34" charset="0"/>
                <a:cs typeface="Times New Roman" panose="02020603050405020304" pitchFamily="18" charset="0"/>
              </a:rPr>
              <a:t>students</a:t>
            </a:r>
            <a:r>
              <a:rPr lang="en-US" altLang="en-US" b="1" dirty="0">
                <a:latin typeface="Arial" panose="020B0604020202020204" pitchFamily="34" charset="0"/>
              </a:rPr>
              <a:t> start to read, it is suggested that they generate some questions that will guide them and give them a focus for their reading.  They should try making up at least 5 questions and look for the answers while they are reading. </a:t>
            </a:r>
          </a:p>
          <a:p>
            <a:endParaRPr lang="en-CA" dirty="0"/>
          </a:p>
        </p:txBody>
      </p:sp>
      <p:sp>
        <p:nvSpPr>
          <p:cNvPr id="4" name="Slide Number Placeholder 3"/>
          <p:cNvSpPr>
            <a:spLocks noGrp="1"/>
          </p:cNvSpPr>
          <p:nvPr>
            <p:ph type="sldNum" sz="quarter" idx="5"/>
          </p:nvPr>
        </p:nvSpPr>
        <p:spPr/>
        <p:txBody>
          <a:bodyPr/>
          <a:lstStyle/>
          <a:p>
            <a:fld id="{A06FCE9C-4619-4BE6-9B20-A77AD0F6DDBF}" type="slidenum">
              <a:rPr lang="en-CA" smtClean="0"/>
              <a:t>8</a:t>
            </a:fld>
            <a:endParaRPr lang="en-CA"/>
          </a:p>
        </p:txBody>
      </p:sp>
    </p:spTree>
    <p:extLst>
      <p:ext uri="{BB962C8B-B14F-4D97-AF65-F5344CB8AC3E}">
        <p14:creationId xmlns:p14="http://schemas.microsoft.com/office/powerpoint/2010/main" val="3068137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Consider the following chapter outline. Watch how easily the headings can be turned into questions. </a:t>
            </a:r>
          </a:p>
          <a:p>
            <a:endParaRPr lang="en-US" altLang="en-US" b="1" dirty="0">
              <a:latin typeface="Arial" panose="020B0604020202020204" pitchFamily="34" charset="0"/>
            </a:endParaRPr>
          </a:p>
          <a:p>
            <a:r>
              <a:rPr lang="en-US" altLang="en-US" b="1" dirty="0">
                <a:latin typeface="Arial" panose="020B0604020202020204" pitchFamily="34" charset="0"/>
              </a:rPr>
              <a:t>Searching for the answers to these questions provides a purpose and a goal. The questions can then be used later when it comes time to review the chapter.</a:t>
            </a:r>
            <a:endParaRPr lang="en-US" altLang="en-US" dirty="0">
              <a:latin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A06FCE9C-4619-4BE6-9B20-A77AD0F6DDBF}" type="slidenum">
              <a:rPr lang="en-CA" smtClean="0"/>
              <a:t>9</a:t>
            </a:fld>
            <a:endParaRPr lang="en-CA"/>
          </a:p>
        </p:txBody>
      </p:sp>
    </p:spTree>
    <p:extLst>
      <p:ext uri="{BB962C8B-B14F-4D97-AF65-F5344CB8AC3E}">
        <p14:creationId xmlns:p14="http://schemas.microsoft.com/office/powerpoint/2010/main" val="22616598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103120"/>
            <a:ext cx="6858000" cy="868680"/>
          </a:xfrm>
          <a:prstGeom prst="rect">
            <a:avLst/>
          </a:prstGeom>
        </p:spPr>
        <p:txBody>
          <a:bodyPr anchor="b"/>
          <a:lstStyle>
            <a:lvl1pPr algn="l">
              <a:defRPr sz="6000" b="1" i="0">
                <a:solidFill>
                  <a:schemeClr val="accent1">
                    <a:lumMod val="75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p:cNvSpPr>
            <a:spLocks noGrp="1"/>
          </p:cNvSpPr>
          <p:nvPr>
            <p:ph type="subTitle" idx="1" hasCustomPrompt="1"/>
          </p:nvPr>
        </p:nvSpPr>
        <p:spPr>
          <a:xfrm>
            <a:off x="1143000" y="2971800"/>
            <a:ext cx="6858000" cy="370522"/>
          </a:xfrm>
          <a:prstGeom prst="rect">
            <a:avLst/>
          </a:prstGeom>
        </p:spPr>
        <p:txBody>
          <a:bodyPr/>
          <a:lstStyle>
            <a:lvl1pPr marL="0" indent="0" algn="l">
              <a:buNone/>
              <a:defRPr sz="27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1" name="Rectangle 10">
            <a:extLst>
              <a:ext uri="{FF2B5EF4-FFF2-40B4-BE49-F238E27FC236}">
                <a16:creationId xmlns:a16="http://schemas.microsoft.com/office/drawing/2014/main" id="{B3863F7A-8B84-0B49-8533-C5FAAD6E1B9A}"/>
              </a:ext>
            </a:extLst>
          </p:cNvPr>
          <p:cNvSpPr/>
          <p:nvPr userDrawn="1"/>
        </p:nvSpPr>
        <p:spPr>
          <a:xfrm>
            <a:off x="0" y="3708400"/>
            <a:ext cx="9144000" cy="314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AC162DA-795C-7F42-93B4-E9BE2342B367}"/>
              </a:ext>
            </a:extLst>
          </p:cNvPr>
          <p:cNvPicPr>
            <a:picLocks noChangeAspect="1"/>
          </p:cNvPicPr>
          <p:nvPr userDrawn="1"/>
        </p:nvPicPr>
        <p:blipFill>
          <a:blip r:embed="rId2"/>
          <a:stretch>
            <a:fillRect/>
          </a:stretch>
        </p:blipFill>
        <p:spPr>
          <a:xfrm>
            <a:off x="-2044046" y="3429000"/>
            <a:ext cx="5929167" cy="5391150"/>
          </a:xfrm>
          <a:prstGeom prst="rect">
            <a:avLst/>
          </a:prstGeom>
        </p:spPr>
      </p:pic>
      <p:pic>
        <p:nvPicPr>
          <p:cNvPr id="8" name="Picture 7">
            <a:extLst>
              <a:ext uri="{FF2B5EF4-FFF2-40B4-BE49-F238E27FC236}">
                <a16:creationId xmlns:a16="http://schemas.microsoft.com/office/drawing/2014/main" id="{922778C7-D1B7-7649-BB4F-A122598AE8D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929167" y="5144011"/>
            <a:ext cx="2635987" cy="1276443"/>
          </a:xfrm>
          <a:prstGeom prst="rect">
            <a:avLst/>
          </a:prstGeom>
        </p:spPr>
      </p:pic>
    </p:spTree>
    <p:extLst>
      <p:ext uri="{BB962C8B-B14F-4D97-AF65-F5344CB8AC3E}">
        <p14:creationId xmlns:p14="http://schemas.microsoft.com/office/powerpoint/2010/main" val="98964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ting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1DE279-CD55-9C48-86F3-F96FC75786C8}"/>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F8E71A2-8AC6-B549-A079-6AA333181F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629232" y="2499693"/>
            <a:ext cx="3838230" cy="1858614"/>
          </a:xfrm>
          <a:prstGeom prst="rect">
            <a:avLst/>
          </a:prstGeom>
        </p:spPr>
      </p:pic>
    </p:spTree>
    <p:extLst>
      <p:ext uri="{BB962C8B-B14F-4D97-AF65-F5344CB8AC3E}">
        <p14:creationId xmlns:p14="http://schemas.microsoft.com/office/powerpoint/2010/main" val="2799674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4080" y="934721"/>
            <a:ext cx="732663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
        <p:nvSpPr>
          <p:cNvPr id="3" name="Content Placeholder 2"/>
          <p:cNvSpPr>
            <a:spLocks noGrp="1"/>
          </p:cNvSpPr>
          <p:nvPr>
            <p:ph idx="1"/>
          </p:nvPr>
        </p:nvSpPr>
        <p:spPr>
          <a:xfrm>
            <a:off x="894080" y="2217709"/>
            <a:ext cx="7326630" cy="209296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894081" y="1623205"/>
            <a:ext cx="7326630" cy="393700"/>
          </a:xfrm>
          <a:prstGeom prst="rect">
            <a:avLst/>
          </a:prstGeom>
        </p:spPr>
        <p:txBody>
          <a:bodyPr/>
          <a:lstStyle>
            <a:lvl1pPr marL="0" indent="0">
              <a:buNone/>
              <a:defRPr b="1" i="0">
                <a:latin typeface="Arial" panose="020B0604020202020204" pitchFamily="34" charset="0"/>
                <a:cs typeface="Arial" panose="020B0604020202020204" pitchFamily="34" charset="0"/>
              </a:defRPr>
            </a:lvl1pPr>
          </a:lstStyle>
          <a:p>
            <a:pPr lvl="0"/>
            <a:r>
              <a:rPr lang="en-US" dirty="0"/>
              <a:t>Subhead</a:t>
            </a:r>
          </a:p>
        </p:txBody>
      </p:sp>
      <p:sp>
        <p:nvSpPr>
          <p:cNvPr id="4" name="TextBox 3">
            <a:extLst>
              <a:ext uri="{FF2B5EF4-FFF2-40B4-BE49-F238E27FC236}">
                <a16:creationId xmlns:a16="http://schemas.microsoft.com/office/drawing/2014/main" id="{47C222A3-76E1-D94F-AE69-ABFAC0A89EA6}"/>
              </a:ext>
            </a:extLst>
          </p:cNvPr>
          <p:cNvSpPr txBox="1"/>
          <p:nvPr userDrawn="1"/>
        </p:nvSpPr>
        <p:spPr>
          <a:xfrm>
            <a:off x="7674015" y="641237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39653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883920" y="29765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5" name="Content Placeholder 2">
            <a:extLst>
              <a:ext uri="{FF2B5EF4-FFF2-40B4-BE49-F238E27FC236}">
                <a16:creationId xmlns:a16="http://schemas.microsoft.com/office/drawing/2014/main" id="{BC0CE3CF-D527-5F44-99A0-0EE772E9DCE8}"/>
              </a:ext>
            </a:extLst>
          </p:cNvPr>
          <p:cNvSpPr>
            <a:spLocks noGrp="1"/>
          </p:cNvSpPr>
          <p:nvPr>
            <p:ph idx="1"/>
          </p:nvPr>
        </p:nvSpPr>
        <p:spPr>
          <a:xfrm>
            <a:off x="883920" y="3487709"/>
            <a:ext cx="2204720" cy="1632931"/>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Text Placeholder 9">
            <a:extLst>
              <a:ext uri="{FF2B5EF4-FFF2-40B4-BE49-F238E27FC236}">
                <a16:creationId xmlns:a16="http://schemas.microsoft.com/office/drawing/2014/main" id="{9A36FC98-F238-C545-8AFA-19614DB5AC46}"/>
              </a:ext>
            </a:extLst>
          </p:cNvPr>
          <p:cNvSpPr>
            <a:spLocks noGrp="1"/>
          </p:cNvSpPr>
          <p:nvPr>
            <p:ph type="body" sz="quarter" idx="11" hasCustomPrompt="1"/>
          </p:nvPr>
        </p:nvSpPr>
        <p:spPr>
          <a:xfrm>
            <a:off x="3458678" y="29765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10" name="Content Placeholder 2">
            <a:extLst>
              <a:ext uri="{FF2B5EF4-FFF2-40B4-BE49-F238E27FC236}">
                <a16:creationId xmlns:a16="http://schemas.microsoft.com/office/drawing/2014/main" id="{1B63C603-D332-E743-AFC9-3484D2B5654A}"/>
              </a:ext>
            </a:extLst>
          </p:cNvPr>
          <p:cNvSpPr>
            <a:spLocks noGrp="1"/>
          </p:cNvSpPr>
          <p:nvPr>
            <p:ph idx="12"/>
          </p:nvPr>
        </p:nvSpPr>
        <p:spPr>
          <a:xfrm>
            <a:off x="3458678" y="3487709"/>
            <a:ext cx="2204720" cy="1632931"/>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3" name="Text Placeholder 9">
            <a:extLst>
              <a:ext uri="{FF2B5EF4-FFF2-40B4-BE49-F238E27FC236}">
                <a16:creationId xmlns:a16="http://schemas.microsoft.com/office/drawing/2014/main" id="{530D1194-DFBC-EF42-83F6-3323A16BE211}"/>
              </a:ext>
            </a:extLst>
          </p:cNvPr>
          <p:cNvSpPr>
            <a:spLocks noGrp="1"/>
          </p:cNvSpPr>
          <p:nvPr>
            <p:ph type="body" sz="quarter" idx="13" hasCustomPrompt="1"/>
          </p:nvPr>
        </p:nvSpPr>
        <p:spPr>
          <a:xfrm>
            <a:off x="6055362" y="29765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14" name="Content Placeholder 2">
            <a:extLst>
              <a:ext uri="{FF2B5EF4-FFF2-40B4-BE49-F238E27FC236}">
                <a16:creationId xmlns:a16="http://schemas.microsoft.com/office/drawing/2014/main" id="{F1E83626-5CEB-3449-8EF9-348D3F8E016C}"/>
              </a:ext>
            </a:extLst>
          </p:cNvPr>
          <p:cNvSpPr>
            <a:spLocks noGrp="1"/>
          </p:cNvSpPr>
          <p:nvPr>
            <p:ph idx="14"/>
          </p:nvPr>
        </p:nvSpPr>
        <p:spPr>
          <a:xfrm>
            <a:off x="6055362" y="3487709"/>
            <a:ext cx="2204720" cy="1632931"/>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8" name="Picture Placeholder 7">
            <a:extLst>
              <a:ext uri="{FF2B5EF4-FFF2-40B4-BE49-F238E27FC236}">
                <a16:creationId xmlns:a16="http://schemas.microsoft.com/office/drawing/2014/main" id="{981AE627-473B-3240-8033-5CF6C3AD5A23}"/>
              </a:ext>
            </a:extLst>
          </p:cNvPr>
          <p:cNvSpPr>
            <a:spLocks noGrp="1"/>
          </p:cNvSpPr>
          <p:nvPr>
            <p:ph type="pic" sz="quarter" idx="17"/>
          </p:nvPr>
        </p:nvSpPr>
        <p:spPr>
          <a:xfrm>
            <a:off x="883921" y="1754494"/>
            <a:ext cx="2204720" cy="1100138"/>
          </a:xfrm>
          <a:prstGeom prst="rect">
            <a:avLst/>
          </a:prstGeom>
        </p:spPr>
        <p:txBody>
          <a:bodyPr/>
          <a:lstStyle/>
          <a:p>
            <a:endParaRPr lang="en-US"/>
          </a:p>
        </p:txBody>
      </p:sp>
      <p:sp>
        <p:nvSpPr>
          <p:cNvPr id="21" name="Picture Placeholder 7">
            <a:extLst>
              <a:ext uri="{FF2B5EF4-FFF2-40B4-BE49-F238E27FC236}">
                <a16:creationId xmlns:a16="http://schemas.microsoft.com/office/drawing/2014/main" id="{F9606CAD-94F7-8E4E-B5A6-93D89D403A23}"/>
              </a:ext>
            </a:extLst>
          </p:cNvPr>
          <p:cNvSpPr>
            <a:spLocks noGrp="1"/>
          </p:cNvSpPr>
          <p:nvPr>
            <p:ph type="pic" sz="quarter" idx="18"/>
          </p:nvPr>
        </p:nvSpPr>
        <p:spPr>
          <a:xfrm>
            <a:off x="3458679" y="1754493"/>
            <a:ext cx="2204720" cy="1100138"/>
          </a:xfrm>
          <a:prstGeom prst="rect">
            <a:avLst/>
          </a:prstGeom>
        </p:spPr>
        <p:txBody>
          <a:bodyPr/>
          <a:lstStyle/>
          <a:p>
            <a:endParaRPr lang="en-US" dirty="0"/>
          </a:p>
        </p:txBody>
      </p:sp>
      <p:sp>
        <p:nvSpPr>
          <p:cNvPr id="22" name="Picture Placeholder 7">
            <a:extLst>
              <a:ext uri="{FF2B5EF4-FFF2-40B4-BE49-F238E27FC236}">
                <a16:creationId xmlns:a16="http://schemas.microsoft.com/office/drawing/2014/main" id="{55BE77A6-97A4-364A-9D13-FE76944FCB2D}"/>
              </a:ext>
            </a:extLst>
          </p:cNvPr>
          <p:cNvSpPr>
            <a:spLocks noGrp="1"/>
          </p:cNvSpPr>
          <p:nvPr>
            <p:ph type="pic" sz="quarter" idx="19"/>
          </p:nvPr>
        </p:nvSpPr>
        <p:spPr>
          <a:xfrm>
            <a:off x="6055363" y="1759035"/>
            <a:ext cx="2204720" cy="1100138"/>
          </a:xfrm>
          <a:prstGeom prst="rect">
            <a:avLst/>
          </a:prstGeom>
        </p:spPr>
        <p:txBody>
          <a:bodyPr/>
          <a:lstStyle/>
          <a:p>
            <a:endParaRPr lang="en-US" dirty="0"/>
          </a:p>
        </p:txBody>
      </p:sp>
      <p:sp>
        <p:nvSpPr>
          <p:cNvPr id="23" name="Title 1">
            <a:extLst>
              <a:ext uri="{FF2B5EF4-FFF2-40B4-BE49-F238E27FC236}">
                <a16:creationId xmlns:a16="http://schemas.microsoft.com/office/drawing/2014/main" id="{587AA411-3E99-2745-BD28-5D459CB9F0CA}"/>
              </a:ext>
            </a:extLst>
          </p:cNvPr>
          <p:cNvSpPr>
            <a:spLocks noGrp="1"/>
          </p:cNvSpPr>
          <p:nvPr>
            <p:ph type="title" hasCustomPrompt="1"/>
          </p:nvPr>
        </p:nvSpPr>
        <p:spPr>
          <a:xfrm>
            <a:off x="894080" y="934721"/>
            <a:ext cx="732663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Tree>
    <p:extLst>
      <p:ext uri="{BB962C8B-B14F-4D97-AF65-F5344CB8AC3E}">
        <p14:creationId xmlns:p14="http://schemas.microsoft.com/office/powerpoint/2010/main" val="1597191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894080" y="17324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5" name="Content Placeholder 2">
            <a:extLst>
              <a:ext uri="{FF2B5EF4-FFF2-40B4-BE49-F238E27FC236}">
                <a16:creationId xmlns:a16="http://schemas.microsoft.com/office/drawing/2014/main" id="{BC0CE3CF-D527-5F44-99A0-0EE772E9DCE8}"/>
              </a:ext>
            </a:extLst>
          </p:cNvPr>
          <p:cNvSpPr>
            <a:spLocks noGrp="1"/>
          </p:cNvSpPr>
          <p:nvPr>
            <p:ph idx="1"/>
          </p:nvPr>
        </p:nvSpPr>
        <p:spPr>
          <a:xfrm>
            <a:off x="894080" y="2288829"/>
            <a:ext cx="3332480" cy="2229124"/>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6" name="Title 1">
            <a:extLst>
              <a:ext uri="{FF2B5EF4-FFF2-40B4-BE49-F238E27FC236}">
                <a16:creationId xmlns:a16="http://schemas.microsoft.com/office/drawing/2014/main" id="{0977955B-497C-4344-96E5-C8D4A0DD174E}"/>
              </a:ext>
            </a:extLst>
          </p:cNvPr>
          <p:cNvSpPr>
            <a:spLocks noGrp="1"/>
          </p:cNvSpPr>
          <p:nvPr>
            <p:ph type="title" hasCustomPrompt="1"/>
          </p:nvPr>
        </p:nvSpPr>
        <p:spPr>
          <a:xfrm>
            <a:off x="894080" y="932563"/>
            <a:ext cx="732663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
        <p:nvSpPr>
          <p:cNvPr id="7" name="Picture Placeholder 5">
            <a:extLst>
              <a:ext uri="{FF2B5EF4-FFF2-40B4-BE49-F238E27FC236}">
                <a16:creationId xmlns:a16="http://schemas.microsoft.com/office/drawing/2014/main" id="{D7DE4763-F28D-6A4C-914C-A4668357DE9B}"/>
              </a:ext>
            </a:extLst>
          </p:cNvPr>
          <p:cNvSpPr>
            <a:spLocks noGrp="1"/>
          </p:cNvSpPr>
          <p:nvPr>
            <p:ph type="pic" sz="quarter" idx="11"/>
          </p:nvPr>
        </p:nvSpPr>
        <p:spPr>
          <a:xfrm>
            <a:off x="4557395" y="1732491"/>
            <a:ext cx="3695700" cy="2462903"/>
          </a:xfrm>
          <a:prstGeom prst="rect">
            <a:avLst/>
          </a:prstGeom>
        </p:spPr>
        <p:txBody>
          <a:bodyPr/>
          <a:lstStyle/>
          <a:p>
            <a:endParaRPr lang="en-US"/>
          </a:p>
        </p:txBody>
      </p:sp>
    </p:spTree>
    <p:extLst>
      <p:ext uri="{BB962C8B-B14F-4D97-AF65-F5344CB8AC3E}">
        <p14:creationId xmlns:p14="http://schemas.microsoft.com/office/powerpoint/2010/main" val="2878952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4888230" y="1725082"/>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5" name="Content Placeholder 2">
            <a:extLst>
              <a:ext uri="{FF2B5EF4-FFF2-40B4-BE49-F238E27FC236}">
                <a16:creationId xmlns:a16="http://schemas.microsoft.com/office/drawing/2014/main" id="{BC0CE3CF-D527-5F44-99A0-0EE772E9DCE8}"/>
              </a:ext>
            </a:extLst>
          </p:cNvPr>
          <p:cNvSpPr>
            <a:spLocks noGrp="1"/>
          </p:cNvSpPr>
          <p:nvPr>
            <p:ph idx="1"/>
          </p:nvPr>
        </p:nvSpPr>
        <p:spPr>
          <a:xfrm>
            <a:off x="4888230" y="2268509"/>
            <a:ext cx="3332480" cy="2229124"/>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6" name="Title 1">
            <a:extLst>
              <a:ext uri="{FF2B5EF4-FFF2-40B4-BE49-F238E27FC236}">
                <a16:creationId xmlns:a16="http://schemas.microsoft.com/office/drawing/2014/main" id="{0977955B-497C-4344-96E5-C8D4A0DD174E}"/>
              </a:ext>
            </a:extLst>
          </p:cNvPr>
          <p:cNvSpPr>
            <a:spLocks noGrp="1"/>
          </p:cNvSpPr>
          <p:nvPr>
            <p:ph type="title" hasCustomPrompt="1"/>
          </p:nvPr>
        </p:nvSpPr>
        <p:spPr>
          <a:xfrm>
            <a:off x="894080" y="932563"/>
            <a:ext cx="732663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
        <p:nvSpPr>
          <p:cNvPr id="8" name="Picture Placeholder 5">
            <a:extLst>
              <a:ext uri="{FF2B5EF4-FFF2-40B4-BE49-F238E27FC236}">
                <a16:creationId xmlns:a16="http://schemas.microsoft.com/office/drawing/2014/main" id="{CDCD3F64-B91B-0944-A9D1-45D956A9B0C3}"/>
              </a:ext>
            </a:extLst>
          </p:cNvPr>
          <p:cNvSpPr>
            <a:spLocks noGrp="1"/>
          </p:cNvSpPr>
          <p:nvPr>
            <p:ph type="pic" sz="quarter" idx="11"/>
          </p:nvPr>
        </p:nvSpPr>
        <p:spPr>
          <a:xfrm>
            <a:off x="894080" y="1725082"/>
            <a:ext cx="3695700" cy="2462903"/>
          </a:xfrm>
          <a:prstGeom prst="rect">
            <a:avLst/>
          </a:prstGeom>
        </p:spPr>
        <p:txBody>
          <a:bodyPr/>
          <a:lstStyle/>
          <a:p>
            <a:endParaRPr lang="en-US"/>
          </a:p>
        </p:txBody>
      </p:sp>
    </p:spTree>
    <p:extLst>
      <p:ext uri="{BB962C8B-B14F-4D97-AF65-F5344CB8AC3E}">
        <p14:creationId xmlns:p14="http://schemas.microsoft.com/office/powerpoint/2010/main" val="1657542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420B2F88-9147-324E-874B-FD2408BF9564}"/>
              </a:ext>
            </a:extLst>
          </p:cNvPr>
          <p:cNvSpPr>
            <a:spLocks noGrp="1"/>
          </p:cNvSpPr>
          <p:nvPr>
            <p:ph type="pic" sz="quarter" idx="10"/>
          </p:nvPr>
        </p:nvSpPr>
        <p:spPr>
          <a:xfrm>
            <a:off x="0" y="0"/>
            <a:ext cx="9144000" cy="5270501"/>
          </a:xfrm>
          <a:prstGeom prst="rect">
            <a:avLst/>
          </a:prstGeom>
        </p:spPr>
        <p:txBody>
          <a:bodyPr/>
          <a:lstStyle/>
          <a:p>
            <a:endParaRPr lang="en-US" dirty="0"/>
          </a:p>
        </p:txBody>
      </p:sp>
    </p:spTree>
    <p:extLst>
      <p:ext uri="{BB962C8B-B14F-4D97-AF65-F5344CB8AC3E}">
        <p14:creationId xmlns:p14="http://schemas.microsoft.com/office/powerpoint/2010/main" val="1282733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447040" y="1950720"/>
            <a:ext cx="2001520" cy="26924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5" name="Picture Placeholder 3">
            <a:extLst>
              <a:ext uri="{FF2B5EF4-FFF2-40B4-BE49-F238E27FC236}">
                <a16:creationId xmlns:a16="http://schemas.microsoft.com/office/drawing/2014/main" id="{6D236A0F-1FC9-3548-BFD4-0992ACC1A82C}"/>
              </a:ext>
            </a:extLst>
          </p:cNvPr>
          <p:cNvSpPr>
            <a:spLocks noGrp="1"/>
          </p:cNvSpPr>
          <p:nvPr>
            <p:ph type="pic" sz="quarter" idx="11"/>
          </p:nvPr>
        </p:nvSpPr>
        <p:spPr>
          <a:xfrm>
            <a:off x="2856322" y="-1"/>
            <a:ext cx="6287678" cy="5273750"/>
          </a:xfrm>
          <a:prstGeom prst="rect">
            <a:avLst/>
          </a:prstGeom>
        </p:spPr>
        <p:txBody>
          <a:bodyPr/>
          <a:lstStyle/>
          <a:p>
            <a:endParaRPr lang="en-US"/>
          </a:p>
        </p:txBody>
      </p:sp>
    </p:spTree>
    <p:extLst>
      <p:ext uri="{BB962C8B-B14F-4D97-AF65-F5344CB8AC3E}">
        <p14:creationId xmlns:p14="http://schemas.microsoft.com/office/powerpoint/2010/main" val="403640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8720" y="934721"/>
            <a:ext cx="441960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
        <p:nvSpPr>
          <p:cNvPr id="3" name="Content Placeholder 2"/>
          <p:cNvSpPr>
            <a:spLocks noGrp="1"/>
          </p:cNvSpPr>
          <p:nvPr>
            <p:ph idx="1"/>
          </p:nvPr>
        </p:nvSpPr>
        <p:spPr>
          <a:xfrm>
            <a:off x="1188720" y="2187516"/>
            <a:ext cx="4419600" cy="209296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1188721" y="1623205"/>
            <a:ext cx="4419599" cy="393700"/>
          </a:xfrm>
          <a:prstGeom prst="rect">
            <a:avLst/>
          </a:prstGeom>
        </p:spPr>
        <p:txBody>
          <a:bodyPr/>
          <a:lstStyle>
            <a:lvl1pPr marL="0" indent="0">
              <a:buNone/>
              <a:defRPr b="1" i="0">
                <a:latin typeface="Arial" panose="020B0604020202020204" pitchFamily="34" charset="0"/>
                <a:cs typeface="Arial" panose="020B0604020202020204" pitchFamily="34" charset="0"/>
              </a:defRPr>
            </a:lvl1pPr>
          </a:lstStyle>
          <a:p>
            <a:pPr lvl="0"/>
            <a:r>
              <a:rPr lang="en-US" dirty="0"/>
              <a:t>Subhead</a:t>
            </a:r>
          </a:p>
        </p:txBody>
      </p:sp>
      <p:sp>
        <p:nvSpPr>
          <p:cNvPr id="6" name="Picture Placeholder 3">
            <a:extLst>
              <a:ext uri="{FF2B5EF4-FFF2-40B4-BE49-F238E27FC236}">
                <a16:creationId xmlns:a16="http://schemas.microsoft.com/office/drawing/2014/main" id="{7FF2B17A-AFCE-1A46-BDB7-E121FE1665F8}"/>
              </a:ext>
            </a:extLst>
          </p:cNvPr>
          <p:cNvSpPr>
            <a:spLocks noGrp="1"/>
          </p:cNvSpPr>
          <p:nvPr>
            <p:ph type="pic" sz="quarter" idx="11"/>
          </p:nvPr>
        </p:nvSpPr>
        <p:spPr>
          <a:xfrm>
            <a:off x="6343650" y="-1"/>
            <a:ext cx="2800350" cy="5270501"/>
          </a:xfrm>
          <a:prstGeom prst="rect">
            <a:avLst/>
          </a:prstGeom>
        </p:spPr>
        <p:txBody>
          <a:bodyPr/>
          <a:lstStyle/>
          <a:p>
            <a:endParaRPr lang="en-US"/>
          </a:p>
        </p:txBody>
      </p:sp>
    </p:spTree>
    <p:extLst>
      <p:ext uri="{BB962C8B-B14F-4D97-AF65-F5344CB8AC3E}">
        <p14:creationId xmlns:p14="http://schemas.microsoft.com/office/powerpoint/2010/main" val="3581279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6D75CC-D4C3-C443-89F2-D52F365147D1}"/>
              </a:ext>
            </a:extLst>
          </p:cNvPr>
          <p:cNvSpPr>
            <a:spLocks noGrp="1"/>
          </p:cNvSpPr>
          <p:nvPr>
            <p:ph type="title" hasCustomPrompt="1"/>
          </p:nvPr>
        </p:nvSpPr>
        <p:spPr>
          <a:xfrm>
            <a:off x="4368800" y="840741"/>
            <a:ext cx="318008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
        <p:nvSpPr>
          <p:cNvPr id="4" name="Text Placeholder 9">
            <a:extLst>
              <a:ext uri="{FF2B5EF4-FFF2-40B4-BE49-F238E27FC236}">
                <a16:creationId xmlns:a16="http://schemas.microsoft.com/office/drawing/2014/main" id="{F3E9C5EE-4D38-8B44-B138-C60A2170429B}"/>
              </a:ext>
            </a:extLst>
          </p:cNvPr>
          <p:cNvSpPr>
            <a:spLocks noGrp="1"/>
          </p:cNvSpPr>
          <p:nvPr>
            <p:ph type="body" sz="quarter" idx="10" hasCustomPrompt="1"/>
          </p:nvPr>
        </p:nvSpPr>
        <p:spPr>
          <a:xfrm>
            <a:off x="680721" y="1775462"/>
            <a:ext cx="2245359" cy="1841497"/>
          </a:xfrm>
          <a:prstGeom prst="rect">
            <a:avLst/>
          </a:prstGeom>
        </p:spPr>
        <p:txBody>
          <a:bodyPr/>
          <a:lstStyle>
            <a:lvl1pPr marL="0" indent="0">
              <a:buNone/>
              <a:defRPr sz="2000" b="1" i="0">
                <a:latin typeface="Arial" panose="020B0604020202020204" pitchFamily="34" charset="0"/>
                <a:cs typeface="Arial" panose="020B0604020202020204" pitchFamily="34" charset="0"/>
              </a:defRPr>
            </a:lvl1pPr>
          </a:lstStyle>
          <a:p>
            <a:pPr lvl="0"/>
            <a:r>
              <a:rPr lang="en-US" dirty="0"/>
              <a:t>Subhead</a:t>
            </a:r>
          </a:p>
        </p:txBody>
      </p:sp>
      <p:sp>
        <p:nvSpPr>
          <p:cNvPr id="7" name="Content Placeholder 2">
            <a:extLst>
              <a:ext uri="{FF2B5EF4-FFF2-40B4-BE49-F238E27FC236}">
                <a16:creationId xmlns:a16="http://schemas.microsoft.com/office/drawing/2014/main" id="{6A80555D-A1E5-924C-9BE2-897D296D7630}"/>
              </a:ext>
            </a:extLst>
          </p:cNvPr>
          <p:cNvSpPr>
            <a:spLocks noGrp="1"/>
          </p:cNvSpPr>
          <p:nvPr>
            <p:ph idx="1"/>
          </p:nvPr>
        </p:nvSpPr>
        <p:spPr>
          <a:xfrm>
            <a:off x="680721" y="4352251"/>
            <a:ext cx="2001519" cy="615989"/>
          </a:xfrm>
          <a:prstGeom prst="rect">
            <a:avLst/>
          </a:prstGeom>
        </p:spPr>
        <p:txBody>
          <a:bodyPr/>
          <a:lstStyle>
            <a:lvl1pPr>
              <a:defRPr sz="1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hart Placeholder 8">
            <a:extLst>
              <a:ext uri="{FF2B5EF4-FFF2-40B4-BE49-F238E27FC236}">
                <a16:creationId xmlns:a16="http://schemas.microsoft.com/office/drawing/2014/main" id="{FD5A86B8-B853-0B4D-9C85-A81D900FB18E}"/>
              </a:ext>
            </a:extLst>
          </p:cNvPr>
          <p:cNvSpPr>
            <a:spLocks noGrp="1"/>
          </p:cNvSpPr>
          <p:nvPr>
            <p:ph type="chart" sz="quarter" idx="11"/>
          </p:nvPr>
        </p:nvSpPr>
        <p:spPr>
          <a:xfrm>
            <a:off x="3586163" y="1514475"/>
            <a:ext cx="4999037" cy="3453765"/>
          </a:xfrm>
          <a:prstGeom prst="rect">
            <a:avLst/>
          </a:prstGeom>
        </p:spPr>
        <p:txBody>
          <a:bodyPr/>
          <a:lstStyle>
            <a:lvl1pPr>
              <a:defRPr b="1" i="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359243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203E58-B096-814B-A454-ED08C56142B8}"/>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5768912" y="5533467"/>
            <a:ext cx="2379408" cy="1152198"/>
          </a:xfrm>
          <a:prstGeom prst="rect">
            <a:avLst/>
          </a:prstGeom>
        </p:spPr>
      </p:pic>
      <p:sp>
        <p:nvSpPr>
          <p:cNvPr id="9" name="TextBox 8">
            <a:extLst>
              <a:ext uri="{FF2B5EF4-FFF2-40B4-BE49-F238E27FC236}">
                <a16:creationId xmlns:a16="http://schemas.microsoft.com/office/drawing/2014/main" id="{0FF5E81F-9B12-1F41-B6A3-F7E5EF35188C}"/>
              </a:ext>
            </a:extLst>
          </p:cNvPr>
          <p:cNvSpPr txBox="1"/>
          <p:nvPr userDrawn="1"/>
        </p:nvSpPr>
        <p:spPr>
          <a:xfrm>
            <a:off x="894080" y="6074302"/>
            <a:ext cx="2430684" cy="415498"/>
          </a:xfrm>
          <a:prstGeom prst="rect">
            <a:avLst/>
          </a:prstGeom>
          <a:noFill/>
        </p:spPr>
        <p:txBody>
          <a:bodyPr wrap="square" rtlCol="0">
            <a:spAutoFit/>
          </a:bodyPr>
          <a:lstStyle/>
          <a:p>
            <a:r>
              <a:rPr lang="en-US" sz="2100" b="1" i="0" baseline="0" dirty="0" err="1">
                <a:solidFill>
                  <a:srgbClr val="385E9D"/>
                </a:solidFill>
                <a:latin typeface="Arial" panose="020B0604020202020204" pitchFamily="34" charset="0"/>
                <a:cs typeface="Arial" panose="020B0604020202020204" pitchFamily="34" charset="0"/>
              </a:rPr>
              <a:t>umanitoba.ca</a:t>
            </a:r>
            <a:endParaRPr lang="en-US" sz="2100" b="1" i="0" baseline="0" dirty="0">
              <a:solidFill>
                <a:srgbClr val="385E9D"/>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36EF4E65-8779-1C44-AB63-E1339B124F1A}"/>
              </a:ext>
            </a:extLst>
          </p:cNvPr>
          <p:cNvSpPr/>
          <p:nvPr userDrawn="1"/>
        </p:nvSpPr>
        <p:spPr>
          <a:xfrm>
            <a:off x="6161749" y="5271292"/>
            <a:ext cx="2982251" cy="90000"/>
          </a:xfrm>
          <a:prstGeom prst="rect">
            <a:avLst/>
          </a:prstGeom>
          <a:solidFill>
            <a:srgbClr val="4F2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5AB707C-0562-4D44-9731-C9C8718A166D}"/>
              </a:ext>
            </a:extLst>
          </p:cNvPr>
          <p:cNvPicPr>
            <a:picLocks noChangeAspect="1"/>
          </p:cNvPicPr>
          <p:nvPr userDrawn="1"/>
        </p:nvPicPr>
        <p:blipFill rotWithShape="1">
          <a:blip r:embed="rId13"/>
          <a:srcRect l="34406" t="-1" b="-1"/>
          <a:stretch/>
        </p:blipFill>
        <p:spPr>
          <a:xfrm>
            <a:off x="-1" y="5271292"/>
            <a:ext cx="6161749" cy="90001"/>
          </a:xfrm>
          <a:prstGeom prst="rect">
            <a:avLst/>
          </a:prstGeom>
        </p:spPr>
      </p:pic>
    </p:spTree>
    <p:extLst>
      <p:ext uri="{BB962C8B-B14F-4D97-AF65-F5344CB8AC3E}">
        <p14:creationId xmlns:p14="http://schemas.microsoft.com/office/powerpoint/2010/main" val="3890037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5.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5.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5.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5.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5.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5.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5.png"/><Relationship Id="rId4" Type="http://schemas.openxmlformats.org/officeDocument/2006/relationships/notesSlide" Target="../notesSlides/notesSlide18.xml"/><Relationship Id="rId9" Type="http://schemas.microsoft.com/office/2007/relationships/diagramDrawing" Target="../diagrams/drawing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microsoft.com/office/2007/relationships/media" Target="../media/media3.m4a"/><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audio" Target="../media/media3.m4a"/><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0.sv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notesSlide" Target="../notesSlides/notesSlide6.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5.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audio" Target="../media/media9.m4a"/><Relationship Id="rId2" Type="http://schemas.microsoft.com/office/2007/relationships/media" Target="../media/media9.m4a"/><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01B1-947B-F649-BFE3-783BFB11EA52}"/>
              </a:ext>
            </a:extLst>
          </p:cNvPr>
          <p:cNvSpPr>
            <a:spLocks noGrp="1"/>
          </p:cNvSpPr>
          <p:nvPr>
            <p:ph type="ctrTitle"/>
          </p:nvPr>
        </p:nvSpPr>
        <p:spPr>
          <a:xfrm>
            <a:off x="1143000" y="2382520"/>
            <a:ext cx="7620000" cy="868680"/>
          </a:xfrm>
        </p:spPr>
        <p:txBody>
          <a:bodyPr/>
          <a:lstStyle/>
          <a:p>
            <a:r>
              <a:rPr lang="en-US" altLang="en-US" dirty="0"/>
              <a:t>Reading Textbooks</a:t>
            </a:r>
            <a:endParaRPr lang="en-US" dirty="0"/>
          </a:p>
        </p:txBody>
      </p:sp>
      <p:sp>
        <p:nvSpPr>
          <p:cNvPr id="3" name="Subtitle 2">
            <a:extLst>
              <a:ext uri="{FF2B5EF4-FFF2-40B4-BE49-F238E27FC236}">
                <a16:creationId xmlns:a16="http://schemas.microsoft.com/office/drawing/2014/main" id="{35E69B82-5A95-B842-92AA-0EDF655C69A8}"/>
              </a:ext>
            </a:extLst>
          </p:cNvPr>
          <p:cNvSpPr>
            <a:spLocks noGrp="1"/>
          </p:cNvSpPr>
          <p:nvPr>
            <p:ph type="subTitle" idx="1"/>
          </p:nvPr>
        </p:nvSpPr>
        <p:spPr>
          <a:xfrm>
            <a:off x="1143000" y="3429000"/>
            <a:ext cx="6858000" cy="370522"/>
          </a:xfrm>
        </p:spPr>
        <p:txBody>
          <a:bodyPr/>
          <a:lstStyle/>
          <a:p>
            <a:r>
              <a:rPr lang="en-US" dirty="0"/>
              <a:t>Academic Learning Centre</a:t>
            </a:r>
          </a:p>
        </p:txBody>
      </p:sp>
      <p:pic>
        <p:nvPicPr>
          <p:cNvPr id="6" name="Audio 5">
            <a:hlinkClick r:id="" action="ppaction://media"/>
            <a:extLst>
              <a:ext uri="{FF2B5EF4-FFF2-40B4-BE49-F238E27FC236}">
                <a16:creationId xmlns:a16="http://schemas.microsoft.com/office/drawing/2014/main" id="{93920E2F-93BB-49D8-D2B3-14825737237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3131656242"/>
      </p:ext>
    </p:extLst>
  </p:cSld>
  <p:clrMapOvr>
    <a:masterClrMapping/>
  </p:clrMapOvr>
  <mc:AlternateContent xmlns:mc="http://schemas.openxmlformats.org/markup-compatibility/2006">
    <mc:Choice xmlns:p14="http://schemas.microsoft.com/office/powerpoint/2010/main" Requires="p14">
      <p:transition spd="slow" p14:dur="2000" advTm="11888"/>
    </mc:Choice>
    <mc:Fallback>
      <p:transition spd="slow" advTm="118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FD469-BC6C-463E-BDBA-7FA047CC38FF}"/>
              </a:ext>
            </a:extLst>
          </p:cNvPr>
          <p:cNvSpPr>
            <a:spLocks noGrp="1"/>
          </p:cNvSpPr>
          <p:nvPr>
            <p:ph type="title"/>
          </p:nvPr>
        </p:nvSpPr>
        <p:spPr/>
        <p:txBody>
          <a:bodyPr/>
          <a:lstStyle/>
          <a:p>
            <a:r>
              <a:rPr lang="en-US" altLang="en-US" dirty="0">
                <a:solidFill>
                  <a:schemeClr val="tx1"/>
                </a:solidFill>
              </a:rPr>
              <a:t>SQ3</a:t>
            </a:r>
            <a:r>
              <a:rPr lang="en-US" altLang="en-US" dirty="0">
                <a:solidFill>
                  <a:schemeClr val="accent6"/>
                </a:solidFill>
              </a:rPr>
              <a:t>R</a:t>
            </a:r>
            <a:endParaRPr lang="en-CA" dirty="0">
              <a:solidFill>
                <a:schemeClr val="accent6"/>
              </a:solidFill>
            </a:endParaRPr>
          </a:p>
        </p:txBody>
      </p:sp>
      <p:sp>
        <p:nvSpPr>
          <p:cNvPr id="4" name="Text Placeholder 3">
            <a:extLst>
              <a:ext uri="{FF2B5EF4-FFF2-40B4-BE49-F238E27FC236}">
                <a16:creationId xmlns:a16="http://schemas.microsoft.com/office/drawing/2014/main" id="{B6CC1206-F181-4B78-9E36-7876C32FFCD1}"/>
              </a:ext>
            </a:extLst>
          </p:cNvPr>
          <p:cNvSpPr>
            <a:spLocks noGrp="1"/>
          </p:cNvSpPr>
          <p:nvPr>
            <p:ph type="body" sz="quarter" idx="10"/>
          </p:nvPr>
        </p:nvSpPr>
        <p:spPr/>
        <p:txBody>
          <a:bodyPr/>
          <a:lstStyle/>
          <a:p>
            <a:r>
              <a:rPr lang="en-CA" b="0" dirty="0"/>
              <a:t>Read</a:t>
            </a:r>
          </a:p>
        </p:txBody>
      </p:sp>
      <p:sp>
        <p:nvSpPr>
          <p:cNvPr id="7" name="TextBox 6">
            <a:extLst>
              <a:ext uri="{FF2B5EF4-FFF2-40B4-BE49-F238E27FC236}">
                <a16:creationId xmlns:a16="http://schemas.microsoft.com/office/drawing/2014/main" id="{6D23DD8F-C432-4E86-9BD1-2044445347F7}"/>
              </a:ext>
            </a:extLst>
          </p:cNvPr>
          <p:cNvSpPr txBox="1"/>
          <p:nvPr/>
        </p:nvSpPr>
        <p:spPr>
          <a:xfrm>
            <a:off x="1987550" y="3611226"/>
            <a:ext cx="5168900" cy="954107"/>
          </a:xfrm>
          <a:prstGeom prst="rect">
            <a:avLst/>
          </a:prstGeom>
          <a:solidFill>
            <a:schemeClr val="accent6"/>
          </a:solidFill>
          <a:ln>
            <a:noFill/>
            <a:prstDash val="dash"/>
          </a:ln>
        </p:spPr>
        <p:txBody>
          <a:bodyPr wrap="square" rtlCol="0">
            <a:spAutoFit/>
          </a:bodyPr>
          <a:lstStyle/>
          <a:p>
            <a:pPr algn="ctr"/>
            <a:r>
              <a:rPr lang="en-CA" sz="3200" b="1" dirty="0">
                <a:solidFill>
                  <a:schemeClr val="bg1"/>
                </a:solidFill>
                <a:latin typeface="Arial" panose="020B0604020202020204" pitchFamily="34" charset="0"/>
                <a:cs typeface="Arial" panose="020B0604020202020204" pitchFamily="34" charset="0"/>
              </a:rPr>
              <a:t>2</a:t>
            </a:r>
            <a:r>
              <a:rPr lang="en-CA" sz="3200" b="1" baseline="30000" dirty="0">
                <a:solidFill>
                  <a:schemeClr val="bg1"/>
                </a:solidFill>
                <a:latin typeface="Arial" panose="020B0604020202020204" pitchFamily="34" charset="0"/>
                <a:cs typeface="Arial" panose="020B0604020202020204" pitchFamily="34" charset="0"/>
              </a:rPr>
              <a:t>nd</a:t>
            </a:r>
            <a:r>
              <a:rPr lang="en-CA" sz="3200" b="1" dirty="0">
                <a:solidFill>
                  <a:schemeClr val="bg1"/>
                </a:solidFill>
                <a:latin typeface="Arial" panose="020B0604020202020204" pitchFamily="34" charset="0"/>
                <a:cs typeface="Arial" panose="020B0604020202020204" pitchFamily="34" charset="0"/>
              </a:rPr>
              <a:t> round</a:t>
            </a:r>
          </a:p>
          <a:p>
            <a:pPr algn="ctr"/>
            <a:r>
              <a:rPr lang="en-CA" sz="2400" dirty="0">
                <a:latin typeface="Arial" panose="020B0604020202020204" pitchFamily="34" charset="0"/>
                <a:cs typeface="Arial" panose="020B0604020202020204" pitchFamily="34" charset="0"/>
              </a:rPr>
              <a:t>For learning/memorizing</a:t>
            </a:r>
          </a:p>
        </p:txBody>
      </p:sp>
      <p:sp>
        <p:nvSpPr>
          <p:cNvPr id="9" name="TextBox 8">
            <a:extLst>
              <a:ext uri="{FF2B5EF4-FFF2-40B4-BE49-F238E27FC236}">
                <a16:creationId xmlns:a16="http://schemas.microsoft.com/office/drawing/2014/main" id="{38BB53E6-2561-43F7-9157-2F3CE1B06795}"/>
              </a:ext>
            </a:extLst>
          </p:cNvPr>
          <p:cNvSpPr txBox="1"/>
          <p:nvPr/>
        </p:nvSpPr>
        <p:spPr>
          <a:xfrm>
            <a:off x="2166304" y="2217709"/>
            <a:ext cx="4811391" cy="954107"/>
          </a:xfrm>
          <a:prstGeom prst="rect">
            <a:avLst/>
          </a:prstGeom>
          <a:solidFill>
            <a:schemeClr val="accent6"/>
          </a:solidFill>
          <a:ln>
            <a:noFill/>
            <a:prstDash val="dash"/>
          </a:ln>
        </p:spPr>
        <p:txBody>
          <a:bodyPr wrap="square" rtlCol="0">
            <a:spAutoFit/>
          </a:bodyPr>
          <a:lstStyle/>
          <a:p>
            <a:pPr algn="ctr"/>
            <a:r>
              <a:rPr lang="en-CA" sz="3200" b="1" dirty="0">
                <a:solidFill>
                  <a:schemeClr val="bg1"/>
                </a:solidFill>
                <a:latin typeface="Arial" panose="020B0604020202020204" pitchFamily="34" charset="0"/>
                <a:cs typeface="Arial" panose="020B0604020202020204" pitchFamily="34" charset="0"/>
              </a:rPr>
              <a:t>1</a:t>
            </a:r>
            <a:r>
              <a:rPr lang="en-CA" sz="3200" b="1" baseline="30000" dirty="0">
                <a:solidFill>
                  <a:schemeClr val="bg1"/>
                </a:solidFill>
                <a:latin typeface="Arial" panose="020B0604020202020204" pitchFamily="34" charset="0"/>
                <a:cs typeface="Arial" panose="020B0604020202020204" pitchFamily="34" charset="0"/>
              </a:rPr>
              <a:t>st</a:t>
            </a:r>
            <a:r>
              <a:rPr lang="en-CA" sz="3200" b="1" dirty="0">
                <a:solidFill>
                  <a:schemeClr val="bg1"/>
                </a:solidFill>
                <a:latin typeface="Arial" panose="020B0604020202020204" pitchFamily="34" charset="0"/>
                <a:cs typeface="Arial" panose="020B0604020202020204" pitchFamily="34" charset="0"/>
              </a:rPr>
              <a:t> round</a:t>
            </a:r>
          </a:p>
          <a:p>
            <a:pPr algn="ctr"/>
            <a:r>
              <a:rPr lang="en-CA" sz="2400" dirty="0">
                <a:latin typeface="Arial" panose="020B0604020202020204" pitchFamily="34" charset="0"/>
                <a:cs typeface="Arial" panose="020B0604020202020204" pitchFamily="34" charset="0"/>
              </a:rPr>
              <a:t>For understanding</a:t>
            </a:r>
          </a:p>
        </p:txBody>
      </p:sp>
      <p:cxnSp>
        <p:nvCxnSpPr>
          <p:cNvPr id="18" name="Straight Arrow Connector 17">
            <a:extLst>
              <a:ext uri="{FF2B5EF4-FFF2-40B4-BE49-F238E27FC236}">
                <a16:creationId xmlns:a16="http://schemas.microsoft.com/office/drawing/2014/main" id="{623C2132-1683-441E-B0A2-9ABACCADF057}"/>
              </a:ext>
            </a:extLst>
          </p:cNvPr>
          <p:cNvCxnSpPr>
            <a:cxnSpLocks/>
          </p:cNvCxnSpPr>
          <p:nvPr/>
        </p:nvCxnSpPr>
        <p:spPr>
          <a:xfrm>
            <a:off x="4547301" y="3171816"/>
            <a:ext cx="0" cy="306801"/>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6254B07-5642-1043-CE09-780551939677}"/>
              </a:ext>
            </a:extLst>
          </p:cNvPr>
          <p:cNvSpPr txBox="1"/>
          <p:nvPr/>
        </p:nvSpPr>
        <p:spPr>
          <a:xfrm>
            <a:off x="3636558" y="6336268"/>
            <a:ext cx="13858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 2023 ALC</a:t>
            </a:r>
          </a:p>
        </p:txBody>
      </p:sp>
      <p:pic>
        <p:nvPicPr>
          <p:cNvPr id="3" name="Audio 2">
            <a:hlinkClick r:id="" action="ppaction://media"/>
            <a:extLst>
              <a:ext uri="{FF2B5EF4-FFF2-40B4-BE49-F238E27FC236}">
                <a16:creationId xmlns:a16="http://schemas.microsoft.com/office/drawing/2014/main" id="{D2BC8D44-A18E-D13F-A75A-48388985DA3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755246473"/>
      </p:ext>
    </p:extLst>
  </p:cSld>
  <p:clrMapOvr>
    <a:masterClrMapping/>
  </p:clrMapOvr>
  <mc:AlternateContent xmlns:mc="http://schemas.openxmlformats.org/markup-compatibility/2006">
    <mc:Choice xmlns:p14="http://schemas.microsoft.com/office/powerpoint/2010/main" Requires="p14">
      <p:transition spd="slow" p14:dur="2000" advTm="44675"/>
    </mc:Choice>
    <mc:Fallback>
      <p:transition spd="slow" advTm="446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70904-C787-4E24-BB10-456FBE9F4F51}"/>
              </a:ext>
            </a:extLst>
          </p:cNvPr>
          <p:cNvSpPr>
            <a:spLocks noGrp="1"/>
          </p:cNvSpPr>
          <p:nvPr>
            <p:ph type="title"/>
          </p:nvPr>
        </p:nvSpPr>
        <p:spPr/>
        <p:txBody>
          <a:bodyPr/>
          <a:lstStyle/>
          <a:p>
            <a:r>
              <a:rPr lang="en-US" altLang="en-US" dirty="0">
                <a:solidFill>
                  <a:schemeClr val="tx1"/>
                </a:solidFill>
              </a:rPr>
              <a:t>SQ3</a:t>
            </a:r>
            <a:r>
              <a:rPr lang="en-US" altLang="en-US" dirty="0">
                <a:solidFill>
                  <a:schemeClr val="accent6"/>
                </a:solidFill>
              </a:rPr>
              <a:t>R</a:t>
            </a:r>
            <a:endParaRPr lang="en-CA" dirty="0">
              <a:solidFill>
                <a:schemeClr val="accent6"/>
              </a:solidFill>
            </a:endParaRPr>
          </a:p>
        </p:txBody>
      </p:sp>
      <p:sp>
        <p:nvSpPr>
          <p:cNvPr id="3" name="Content Placeholder 2">
            <a:extLst>
              <a:ext uri="{FF2B5EF4-FFF2-40B4-BE49-F238E27FC236}">
                <a16:creationId xmlns:a16="http://schemas.microsoft.com/office/drawing/2014/main" id="{6993FB7E-B62E-4B31-91B1-E046B3829BB8}"/>
              </a:ext>
            </a:extLst>
          </p:cNvPr>
          <p:cNvSpPr>
            <a:spLocks noGrp="1"/>
          </p:cNvSpPr>
          <p:nvPr>
            <p:ph idx="1"/>
          </p:nvPr>
        </p:nvSpPr>
        <p:spPr/>
        <p:txBody>
          <a:bodyPr/>
          <a:lstStyle/>
          <a:p>
            <a:pPr eaLnBrk="1" hangingPunct="1"/>
            <a:r>
              <a:rPr lang="en-US" altLang="en-US" dirty="0"/>
              <a:t>Highlighting</a:t>
            </a:r>
            <a:endParaRPr lang="en-US" altLang="en-US" dirty="0">
              <a:solidFill>
                <a:srgbClr val="7F7F7F"/>
              </a:solidFill>
            </a:endParaRPr>
          </a:p>
          <a:p>
            <a:pPr lvl="1" eaLnBrk="1" hangingPunct="1"/>
            <a:r>
              <a:rPr lang="en-US" altLang="en-US" dirty="0"/>
              <a:t>Develop a system and be consistent</a:t>
            </a:r>
            <a:endParaRPr lang="en-US" altLang="en-US" dirty="0">
              <a:solidFill>
                <a:srgbClr val="7F7F7F"/>
              </a:solidFill>
            </a:endParaRPr>
          </a:p>
          <a:p>
            <a:pPr lvl="1" eaLnBrk="1" hangingPunct="1"/>
            <a:r>
              <a:rPr lang="en-US" altLang="en-US" dirty="0"/>
              <a:t>Highlight the right amount (10-20%)</a:t>
            </a:r>
            <a:endParaRPr lang="en-US" altLang="en-US" dirty="0">
              <a:solidFill>
                <a:srgbClr val="7F7F7F"/>
              </a:solidFill>
            </a:endParaRPr>
          </a:p>
          <a:p>
            <a:pPr lvl="1" eaLnBrk="1" hangingPunct="1"/>
            <a:r>
              <a:rPr lang="en-US" altLang="en-US" dirty="0"/>
              <a:t>Key terms only (definitions, examples, and lists)</a:t>
            </a:r>
            <a:endParaRPr lang="en-US" altLang="en-US" dirty="0">
              <a:solidFill>
                <a:srgbClr val="7F7F7F"/>
              </a:solidFill>
            </a:endParaRPr>
          </a:p>
          <a:p>
            <a:pPr eaLnBrk="1" hangingPunct="1"/>
            <a:r>
              <a:rPr lang="en-US" altLang="en-US" dirty="0"/>
              <a:t>Break the reading into sections</a:t>
            </a:r>
            <a:endParaRPr lang="en-US" altLang="en-US" dirty="0">
              <a:solidFill>
                <a:srgbClr val="7F7F7F"/>
              </a:solidFill>
            </a:endParaRPr>
          </a:p>
          <a:p>
            <a:endParaRPr lang="en-CA" dirty="0"/>
          </a:p>
        </p:txBody>
      </p:sp>
      <p:sp>
        <p:nvSpPr>
          <p:cNvPr id="4" name="Text Placeholder 3">
            <a:extLst>
              <a:ext uri="{FF2B5EF4-FFF2-40B4-BE49-F238E27FC236}">
                <a16:creationId xmlns:a16="http://schemas.microsoft.com/office/drawing/2014/main" id="{B408693F-DEDD-480A-BF06-E8FA46E1B446}"/>
              </a:ext>
            </a:extLst>
          </p:cNvPr>
          <p:cNvSpPr>
            <a:spLocks noGrp="1"/>
          </p:cNvSpPr>
          <p:nvPr>
            <p:ph type="body" sz="quarter" idx="10"/>
          </p:nvPr>
        </p:nvSpPr>
        <p:spPr/>
        <p:txBody>
          <a:bodyPr/>
          <a:lstStyle/>
          <a:p>
            <a:r>
              <a:rPr lang="en-CA" b="0" dirty="0"/>
              <a:t>Reading strategies</a:t>
            </a:r>
          </a:p>
        </p:txBody>
      </p:sp>
      <p:sp>
        <p:nvSpPr>
          <p:cNvPr id="6" name="TextBox 5">
            <a:extLst>
              <a:ext uri="{FF2B5EF4-FFF2-40B4-BE49-F238E27FC236}">
                <a16:creationId xmlns:a16="http://schemas.microsoft.com/office/drawing/2014/main" id="{9C3CC5C7-F557-75C3-5401-C231C6C0217D}"/>
              </a:ext>
            </a:extLst>
          </p:cNvPr>
          <p:cNvSpPr txBox="1"/>
          <p:nvPr/>
        </p:nvSpPr>
        <p:spPr>
          <a:xfrm>
            <a:off x="3636558" y="6336268"/>
            <a:ext cx="13858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 2023 ALC</a:t>
            </a:r>
          </a:p>
        </p:txBody>
      </p:sp>
      <p:pic>
        <p:nvPicPr>
          <p:cNvPr id="7" name="Audio 6">
            <a:hlinkClick r:id="" action="ppaction://media"/>
            <a:extLst>
              <a:ext uri="{FF2B5EF4-FFF2-40B4-BE49-F238E27FC236}">
                <a16:creationId xmlns:a16="http://schemas.microsoft.com/office/drawing/2014/main" id="{9F8B7F5C-3093-2503-1626-3BB98AA6E71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1736832105"/>
      </p:ext>
    </p:extLst>
  </p:cSld>
  <p:clrMapOvr>
    <a:masterClrMapping/>
  </p:clrMapOvr>
  <mc:AlternateContent xmlns:mc="http://schemas.openxmlformats.org/markup-compatibility/2006">
    <mc:Choice xmlns:p14="http://schemas.microsoft.com/office/powerpoint/2010/main" Requires="p14">
      <p:transition spd="slow" p14:dur="2000" advTm="43467"/>
    </mc:Choice>
    <mc:Fallback>
      <p:transition spd="slow" advTm="434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4A5640-7333-4E65-BFF7-A7055A65EE9C}"/>
              </a:ext>
            </a:extLst>
          </p:cNvPr>
          <p:cNvSpPr>
            <a:spLocks noGrp="1"/>
          </p:cNvSpPr>
          <p:nvPr>
            <p:ph idx="1"/>
          </p:nvPr>
        </p:nvSpPr>
        <p:spPr>
          <a:xfrm>
            <a:off x="1186688" y="2382520"/>
            <a:ext cx="7326630" cy="2092960"/>
          </a:xfrm>
        </p:spPr>
        <p:txBody>
          <a:bodyPr/>
          <a:lstStyle/>
          <a:p>
            <a:pPr marL="0" indent="0">
              <a:buNone/>
            </a:pPr>
            <a:r>
              <a:rPr lang="en-US" altLang="en-US" sz="2400" dirty="0"/>
              <a:t>According to social psychologists, there is a cognitive bias known as the primacy effect that overemphasizes the importance of first impressions. This is generally assumed to be because people are especially attentive during introductions.</a:t>
            </a:r>
            <a:endParaRPr lang="en-CA" dirty="0"/>
          </a:p>
        </p:txBody>
      </p:sp>
      <p:sp>
        <p:nvSpPr>
          <p:cNvPr id="4" name="Text Placeholder 3">
            <a:extLst>
              <a:ext uri="{FF2B5EF4-FFF2-40B4-BE49-F238E27FC236}">
                <a16:creationId xmlns:a16="http://schemas.microsoft.com/office/drawing/2014/main" id="{DE9AD0C9-EA22-4287-BD5F-1D53CC9BFBCC}"/>
              </a:ext>
            </a:extLst>
          </p:cNvPr>
          <p:cNvSpPr>
            <a:spLocks noGrp="1"/>
          </p:cNvSpPr>
          <p:nvPr>
            <p:ph type="body" sz="quarter" idx="10"/>
          </p:nvPr>
        </p:nvSpPr>
        <p:spPr/>
        <p:txBody>
          <a:bodyPr/>
          <a:lstStyle/>
          <a:p>
            <a:r>
              <a:rPr lang="en-CA" dirty="0"/>
              <a:t>Exercise</a:t>
            </a:r>
          </a:p>
        </p:txBody>
      </p:sp>
      <p:sp>
        <p:nvSpPr>
          <p:cNvPr id="5" name="TextBox 4">
            <a:extLst>
              <a:ext uri="{FF2B5EF4-FFF2-40B4-BE49-F238E27FC236}">
                <a16:creationId xmlns:a16="http://schemas.microsoft.com/office/drawing/2014/main" id="{EF176DFB-CDA7-6DFE-CBD6-6B160AE61584}"/>
              </a:ext>
            </a:extLst>
          </p:cNvPr>
          <p:cNvSpPr txBox="1"/>
          <p:nvPr/>
        </p:nvSpPr>
        <p:spPr>
          <a:xfrm>
            <a:off x="3636558" y="6336268"/>
            <a:ext cx="13858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 2023 ALC</a:t>
            </a:r>
          </a:p>
        </p:txBody>
      </p:sp>
      <p:pic>
        <p:nvPicPr>
          <p:cNvPr id="8" name="Audio 7">
            <a:hlinkClick r:id="" action="ppaction://media"/>
            <a:extLst>
              <a:ext uri="{FF2B5EF4-FFF2-40B4-BE49-F238E27FC236}">
                <a16:creationId xmlns:a16="http://schemas.microsoft.com/office/drawing/2014/main" id="{45FA57F3-2A7C-FF6F-6D03-DB7D3565375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3110189548"/>
      </p:ext>
    </p:extLst>
  </p:cSld>
  <p:clrMapOvr>
    <a:masterClrMapping/>
  </p:clrMapOvr>
  <mc:AlternateContent xmlns:mc="http://schemas.openxmlformats.org/markup-compatibility/2006">
    <mc:Choice xmlns:p14="http://schemas.microsoft.com/office/powerpoint/2010/main" Requires="p14">
      <p:transition spd="slow" p14:dur="2000" advTm="18762"/>
    </mc:Choice>
    <mc:Fallback>
      <p:transition spd="slow" advTm="187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4A5640-7333-4E65-BFF7-A7055A65EE9C}"/>
              </a:ext>
            </a:extLst>
          </p:cNvPr>
          <p:cNvSpPr>
            <a:spLocks noGrp="1"/>
          </p:cNvSpPr>
          <p:nvPr>
            <p:ph idx="1"/>
          </p:nvPr>
        </p:nvSpPr>
        <p:spPr>
          <a:xfrm>
            <a:off x="1186688" y="2382520"/>
            <a:ext cx="7326630" cy="2092960"/>
          </a:xfrm>
        </p:spPr>
        <p:txBody>
          <a:bodyPr/>
          <a:lstStyle/>
          <a:p>
            <a:pPr marL="0" indent="0">
              <a:buNone/>
            </a:pPr>
            <a:r>
              <a:rPr lang="en-US" altLang="en-US" sz="2400" dirty="0"/>
              <a:t>According to social psychologists, there is a </a:t>
            </a:r>
            <a:r>
              <a:rPr lang="en-US" altLang="en-US" sz="2400" u="sng" dirty="0"/>
              <a:t>cognitive bias</a:t>
            </a:r>
            <a:r>
              <a:rPr lang="en-US" altLang="en-US" sz="2400" dirty="0"/>
              <a:t> known </a:t>
            </a:r>
            <a:r>
              <a:rPr lang="en-US" altLang="en-US" sz="2400" dirty="0">
                <a:highlight>
                  <a:srgbClr val="C0C0C0"/>
                </a:highlight>
              </a:rPr>
              <a:t>as the primacy effect </a:t>
            </a:r>
            <a:r>
              <a:rPr lang="en-US" altLang="en-US" sz="2400" dirty="0"/>
              <a:t>that </a:t>
            </a:r>
            <a:r>
              <a:rPr lang="en-US" altLang="en-US" sz="2400" u="sng" dirty="0"/>
              <a:t>overemphasizes</a:t>
            </a:r>
            <a:r>
              <a:rPr lang="en-US" altLang="en-US" sz="2400" dirty="0"/>
              <a:t> the </a:t>
            </a:r>
            <a:r>
              <a:rPr lang="en-US" altLang="en-US" sz="2400" u="sng" dirty="0"/>
              <a:t>importance of first impressions</a:t>
            </a:r>
            <a:r>
              <a:rPr lang="en-US" altLang="en-US" sz="2400" dirty="0"/>
              <a:t>. This is generally assumed to be because </a:t>
            </a:r>
            <a:r>
              <a:rPr lang="en-US" altLang="en-US" sz="2400" u="sng" dirty="0"/>
              <a:t>people are especially attentive during introductions.</a:t>
            </a:r>
            <a:endParaRPr lang="en-CA" dirty="0"/>
          </a:p>
        </p:txBody>
      </p:sp>
      <p:sp>
        <p:nvSpPr>
          <p:cNvPr id="4" name="Text Placeholder 3">
            <a:extLst>
              <a:ext uri="{FF2B5EF4-FFF2-40B4-BE49-F238E27FC236}">
                <a16:creationId xmlns:a16="http://schemas.microsoft.com/office/drawing/2014/main" id="{DE9AD0C9-EA22-4287-BD5F-1D53CC9BFBCC}"/>
              </a:ext>
            </a:extLst>
          </p:cNvPr>
          <p:cNvSpPr>
            <a:spLocks noGrp="1"/>
          </p:cNvSpPr>
          <p:nvPr>
            <p:ph type="body" sz="quarter" idx="10"/>
          </p:nvPr>
        </p:nvSpPr>
        <p:spPr/>
        <p:txBody>
          <a:bodyPr/>
          <a:lstStyle/>
          <a:p>
            <a:r>
              <a:rPr lang="en-CA" dirty="0"/>
              <a:t>Exercise</a:t>
            </a:r>
          </a:p>
        </p:txBody>
      </p:sp>
      <p:sp>
        <p:nvSpPr>
          <p:cNvPr id="5" name="TextBox 4">
            <a:extLst>
              <a:ext uri="{FF2B5EF4-FFF2-40B4-BE49-F238E27FC236}">
                <a16:creationId xmlns:a16="http://schemas.microsoft.com/office/drawing/2014/main" id="{EF176DFB-CDA7-6DFE-CBD6-6B160AE61584}"/>
              </a:ext>
            </a:extLst>
          </p:cNvPr>
          <p:cNvSpPr txBox="1"/>
          <p:nvPr/>
        </p:nvSpPr>
        <p:spPr>
          <a:xfrm>
            <a:off x="3636558" y="6336268"/>
            <a:ext cx="13858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 2023 ALC</a:t>
            </a:r>
          </a:p>
        </p:txBody>
      </p:sp>
      <p:sp>
        <p:nvSpPr>
          <p:cNvPr id="2" name="Left Brace 9">
            <a:extLst>
              <a:ext uri="{FF2B5EF4-FFF2-40B4-BE49-F238E27FC236}">
                <a16:creationId xmlns:a16="http://schemas.microsoft.com/office/drawing/2014/main" id="{AAF9423E-3B5C-8400-5CF2-0C984D2A3C44}"/>
              </a:ext>
            </a:extLst>
          </p:cNvPr>
          <p:cNvSpPr>
            <a:spLocks/>
          </p:cNvSpPr>
          <p:nvPr/>
        </p:nvSpPr>
        <p:spPr bwMode="auto">
          <a:xfrm>
            <a:off x="808991" y="2472460"/>
            <a:ext cx="381000" cy="840596"/>
          </a:xfrm>
          <a:prstGeom prst="leftBrace">
            <a:avLst>
              <a:gd name="adj1" fmla="val 8335"/>
              <a:gd name="adj2" fmla="val 50000"/>
            </a:avLst>
          </a:prstGeom>
          <a:solidFill>
            <a:schemeClr val="bg1"/>
          </a:solidFill>
          <a:ln w="9525" algn="ctr">
            <a:solidFill>
              <a:schemeClr val="tx1"/>
            </a:solidFill>
            <a:round/>
            <a:headEnd/>
            <a:tailEnd/>
          </a:ln>
        </p:spPr>
        <p:txBody>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endParaRPr>
          </a:p>
        </p:txBody>
      </p:sp>
      <p:sp>
        <p:nvSpPr>
          <p:cNvPr id="6" name="Left Brace 9">
            <a:extLst>
              <a:ext uri="{FF2B5EF4-FFF2-40B4-BE49-F238E27FC236}">
                <a16:creationId xmlns:a16="http://schemas.microsoft.com/office/drawing/2014/main" id="{0B7F09BB-BEBC-3D00-B810-C49EB60E0EAD}"/>
              </a:ext>
            </a:extLst>
          </p:cNvPr>
          <p:cNvSpPr>
            <a:spLocks/>
          </p:cNvSpPr>
          <p:nvPr/>
        </p:nvSpPr>
        <p:spPr bwMode="auto">
          <a:xfrm>
            <a:off x="808991" y="3393940"/>
            <a:ext cx="381000" cy="736600"/>
          </a:xfrm>
          <a:prstGeom prst="leftBrace">
            <a:avLst>
              <a:gd name="adj1" fmla="val 8335"/>
              <a:gd name="adj2" fmla="val 50000"/>
            </a:avLst>
          </a:prstGeom>
          <a:solidFill>
            <a:schemeClr val="bg1"/>
          </a:solidFill>
          <a:ln w="9525" algn="ctr">
            <a:solidFill>
              <a:schemeClr val="tx1"/>
            </a:solidFill>
            <a:round/>
            <a:headEnd/>
            <a:tailEnd/>
          </a:ln>
        </p:spPr>
        <p:txBody>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endParaRPr>
          </a:p>
        </p:txBody>
      </p:sp>
      <p:sp>
        <p:nvSpPr>
          <p:cNvPr id="7" name="TextBox 11">
            <a:extLst>
              <a:ext uri="{FF2B5EF4-FFF2-40B4-BE49-F238E27FC236}">
                <a16:creationId xmlns:a16="http://schemas.microsoft.com/office/drawing/2014/main" id="{ADE329A1-E26F-6603-C4EF-8F1F64A02D90}"/>
              </a:ext>
            </a:extLst>
          </p:cNvPr>
          <p:cNvSpPr txBox="1">
            <a:spLocks noChangeArrowheads="1"/>
          </p:cNvSpPr>
          <p:nvPr/>
        </p:nvSpPr>
        <p:spPr bwMode="auto">
          <a:xfrm>
            <a:off x="284481" y="2686772"/>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r>
              <a:rPr lang="en-US" altLang="en-US" sz="1800" dirty="0">
                <a:solidFill>
                  <a:schemeClr val="tx1"/>
                </a:solidFill>
              </a:rPr>
              <a:t>def</a:t>
            </a:r>
          </a:p>
        </p:txBody>
      </p:sp>
      <p:sp>
        <p:nvSpPr>
          <p:cNvPr id="8" name="TextBox 12">
            <a:extLst>
              <a:ext uri="{FF2B5EF4-FFF2-40B4-BE49-F238E27FC236}">
                <a16:creationId xmlns:a16="http://schemas.microsoft.com/office/drawing/2014/main" id="{9EC9CA85-3437-7B1E-DDF1-BDCD6A8E92DF}"/>
              </a:ext>
            </a:extLst>
          </p:cNvPr>
          <p:cNvSpPr txBox="1">
            <a:spLocks noChangeArrowheads="1"/>
          </p:cNvSpPr>
          <p:nvPr/>
        </p:nvSpPr>
        <p:spPr bwMode="auto">
          <a:xfrm>
            <a:off x="55881" y="3577296"/>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r>
              <a:rPr lang="en-US" altLang="en-US" sz="1800" dirty="0">
                <a:solidFill>
                  <a:schemeClr val="tx1"/>
                </a:solidFill>
              </a:rPr>
              <a:t>cause</a:t>
            </a:r>
          </a:p>
        </p:txBody>
      </p:sp>
      <p:pic>
        <p:nvPicPr>
          <p:cNvPr id="9" name="Audio 8">
            <a:hlinkClick r:id="" action="ppaction://media"/>
            <a:extLst>
              <a:ext uri="{FF2B5EF4-FFF2-40B4-BE49-F238E27FC236}">
                <a16:creationId xmlns:a16="http://schemas.microsoft.com/office/drawing/2014/main" id="{50B4D7AA-B8CC-E2FF-186E-1C46CBC2C9C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189636529"/>
      </p:ext>
    </p:extLst>
  </p:cSld>
  <p:clrMapOvr>
    <a:masterClrMapping/>
  </p:clrMapOvr>
  <mc:AlternateContent xmlns:mc="http://schemas.openxmlformats.org/markup-compatibility/2006">
    <mc:Choice xmlns:p14="http://schemas.microsoft.com/office/powerpoint/2010/main" Requires="p14">
      <p:transition spd="slow" p14:dur="2000" advTm="16813"/>
    </mc:Choice>
    <mc:Fallback>
      <p:transition spd="slow" advTm="168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par>
                          <p:cTn id="7" fill="hold">
                            <p:stCondLst>
                              <p:cond delay="0"/>
                            </p:stCondLst>
                            <p:childTnLst>
                              <p:par>
                                <p:cTn id="8" presetID="10" presetClass="entr" presetSubtype="0" fill="hold" grpId="0" nodeType="afterEffect">
                                  <p:stCondLst>
                                    <p:cond delay="3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par>
                                <p:cTn id="11" presetID="10" presetClass="entr" presetSubtype="0" fill="hold" nodeType="withEffect">
                                  <p:stCondLst>
                                    <p:cond delay="300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2000"/>
                                        <p:tgtEl>
                                          <p:spTgt spid="7">
                                            <p:txEl>
                                              <p:pRg st="0" end="0"/>
                                            </p:txEl>
                                          </p:spTgt>
                                        </p:tgtEl>
                                      </p:cBhvr>
                                    </p:animEffect>
                                  </p:childTnLst>
                                </p:cTn>
                              </p:par>
                              <p:par>
                                <p:cTn id="14" presetID="10" presetClass="entr" presetSubtype="0" fill="hold" grpId="0" nodeType="withEffect">
                                  <p:stCondLst>
                                    <p:cond delay="5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par>
                                <p:cTn id="17" presetID="10" presetClass="entr" presetSubtype="0" fill="hold" grpId="0" nodeType="withEffect">
                                  <p:stCondLst>
                                    <p:cond delay="5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0" fill="hold" display="0">
                  <p:stCondLst>
                    <p:cond delay="indefinite"/>
                  </p:stCondLst>
                  <p:endCondLst>
                    <p:cond evt="onStopAudio" delay="0">
                      <p:tgtEl>
                        <p:sldTgt/>
                      </p:tgtEl>
                    </p:cond>
                  </p:endCondLst>
                </p:cTn>
                <p:tgtEl>
                  <p:spTgt spid="9"/>
                </p:tgtEl>
              </p:cMediaNode>
            </p:audio>
          </p:childTnLst>
        </p:cTn>
      </p:par>
    </p:tnLst>
    <p:bldLst>
      <p:bldP spid="2" grpId="0" animBg="1"/>
      <p:bldP spid="6"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D4D55C-2581-45FB-A276-B4F036F21394}"/>
              </a:ext>
            </a:extLst>
          </p:cNvPr>
          <p:cNvSpPr>
            <a:spLocks noGrp="1"/>
          </p:cNvSpPr>
          <p:nvPr>
            <p:ph idx="1"/>
          </p:nvPr>
        </p:nvSpPr>
        <p:spPr>
          <a:xfrm>
            <a:off x="894080" y="2382520"/>
            <a:ext cx="7326630" cy="2092960"/>
          </a:xfrm>
        </p:spPr>
        <p:txBody>
          <a:bodyPr/>
          <a:lstStyle/>
          <a:p>
            <a:r>
              <a:rPr lang="en-US" altLang="en-US" dirty="0"/>
              <a:t>Answer Questions</a:t>
            </a:r>
            <a:endParaRPr lang="en-US" altLang="en-US" dirty="0">
              <a:solidFill>
                <a:srgbClr val="7F7F7F"/>
              </a:solidFill>
            </a:endParaRPr>
          </a:p>
          <a:p>
            <a:r>
              <a:rPr lang="en-US" altLang="en-US" dirty="0"/>
              <a:t>Write a summary without citing the text</a:t>
            </a:r>
            <a:endParaRPr lang="en-US" altLang="en-US" dirty="0">
              <a:solidFill>
                <a:srgbClr val="7F7F7F"/>
              </a:solidFill>
            </a:endParaRPr>
          </a:p>
          <a:p>
            <a:r>
              <a:rPr lang="en-US" altLang="en-US" dirty="0"/>
              <a:t>Review flashcards</a:t>
            </a:r>
            <a:endParaRPr lang="en-US" altLang="en-US" dirty="0">
              <a:solidFill>
                <a:srgbClr val="7F7F7F"/>
              </a:solidFill>
            </a:endParaRPr>
          </a:p>
          <a:p>
            <a:r>
              <a:rPr lang="en-US" altLang="en-US" dirty="0"/>
              <a:t>Learn term definitions</a:t>
            </a:r>
            <a:endParaRPr lang="en-US" altLang="en-US" dirty="0">
              <a:solidFill>
                <a:srgbClr val="7F7F7F"/>
              </a:solidFill>
            </a:endParaRPr>
          </a:p>
          <a:p>
            <a:r>
              <a:rPr lang="en-US" altLang="en-US" dirty="0"/>
              <a:t>Reread difficult sections</a:t>
            </a:r>
            <a:endParaRPr lang="en-US" altLang="en-US" dirty="0">
              <a:solidFill>
                <a:srgbClr val="7F7F7F"/>
              </a:solidFill>
            </a:endParaRPr>
          </a:p>
          <a:p>
            <a:endParaRPr lang="en-CA" dirty="0"/>
          </a:p>
        </p:txBody>
      </p:sp>
      <p:sp>
        <p:nvSpPr>
          <p:cNvPr id="4" name="Text Placeholder 3">
            <a:extLst>
              <a:ext uri="{FF2B5EF4-FFF2-40B4-BE49-F238E27FC236}">
                <a16:creationId xmlns:a16="http://schemas.microsoft.com/office/drawing/2014/main" id="{AE353EF7-E5D0-4839-9AF4-D740E4878C2D}"/>
              </a:ext>
            </a:extLst>
          </p:cNvPr>
          <p:cNvSpPr>
            <a:spLocks noGrp="1"/>
          </p:cNvSpPr>
          <p:nvPr>
            <p:ph type="body" sz="quarter" idx="10"/>
          </p:nvPr>
        </p:nvSpPr>
        <p:spPr/>
        <p:txBody>
          <a:bodyPr/>
          <a:lstStyle/>
          <a:p>
            <a:r>
              <a:rPr lang="en-CA" b="0" dirty="0"/>
              <a:t>Recite</a:t>
            </a:r>
          </a:p>
        </p:txBody>
      </p:sp>
      <p:sp>
        <p:nvSpPr>
          <p:cNvPr id="5" name="Title 1">
            <a:extLst>
              <a:ext uri="{FF2B5EF4-FFF2-40B4-BE49-F238E27FC236}">
                <a16:creationId xmlns:a16="http://schemas.microsoft.com/office/drawing/2014/main" id="{6948ECA8-21CA-494C-99FF-4168D93D5320}"/>
              </a:ext>
            </a:extLst>
          </p:cNvPr>
          <p:cNvSpPr txBox="1">
            <a:spLocks/>
          </p:cNvSpPr>
          <p:nvPr/>
        </p:nvSpPr>
        <p:spPr>
          <a:xfrm>
            <a:off x="894080" y="1035123"/>
            <a:ext cx="7326630" cy="487680"/>
          </a:xfrm>
          <a:prstGeom prst="rect">
            <a:avLst/>
          </a:prstGeom>
        </p:spPr>
        <p:txBody>
          <a:bodyPr/>
          <a:lstStyle>
            <a:lvl1pPr algn="l" defTabSz="914400" rtl="0" eaLnBrk="1" latinLnBrk="0" hangingPunct="1">
              <a:lnSpc>
                <a:spcPct val="90000"/>
              </a:lnSpc>
              <a:spcBef>
                <a:spcPct val="0"/>
              </a:spcBef>
              <a:buNone/>
              <a:defRPr sz="3600" b="1" i="0" kern="1200">
                <a:solidFill>
                  <a:schemeClr val="accent1">
                    <a:lumMod val="75000"/>
                  </a:schemeClr>
                </a:solidFill>
                <a:latin typeface="Arial" panose="020B0604020202020204" pitchFamily="34" charset="0"/>
                <a:ea typeface="+mj-ea"/>
                <a:cs typeface="Arial" panose="020B0604020202020204" pitchFamily="34" charset="0"/>
              </a:defRPr>
            </a:lvl1pPr>
          </a:lstStyle>
          <a:p>
            <a:r>
              <a:rPr lang="en-US" altLang="en-US" dirty="0">
                <a:solidFill>
                  <a:schemeClr val="tx1"/>
                </a:solidFill>
              </a:rPr>
              <a:t>SQ3</a:t>
            </a:r>
            <a:r>
              <a:rPr lang="en-US" altLang="en-US" dirty="0">
                <a:solidFill>
                  <a:schemeClr val="accent6"/>
                </a:solidFill>
              </a:rPr>
              <a:t>R</a:t>
            </a:r>
            <a:endParaRPr lang="en-CA" dirty="0">
              <a:solidFill>
                <a:schemeClr val="accent6"/>
              </a:solidFill>
            </a:endParaRPr>
          </a:p>
        </p:txBody>
      </p:sp>
      <p:sp>
        <p:nvSpPr>
          <p:cNvPr id="6" name="TextBox 5">
            <a:extLst>
              <a:ext uri="{FF2B5EF4-FFF2-40B4-BE49-F238E27FC236}">
                <a16:creationId xmlns:a16="http://schemas.microsoft.com/office/drawing/2014/main" id="{25780849-1F25-1787-5816-340989B7F7A9}"/>
              </a:ext>
            </a:extLst>
          </p:cNvPr>
          <p:cNvSpPr txBox="1"/>
          <p:nvPr/>
        </p:nvSpPr>
        <p:spPr>
          <a:xfrm>
            <a:off x="3636558" y="6336268"/>
            <a:ext cx="13858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 2023 ALC</a:t>
            </a:r>
          </a:p>
        </p:txBody>
      </p:sp>
      <p:pic>
        <p:nvPicPr>
          <p:cNvPr id="7" name="Audio 6">
            <a:hlinkClick r:id="" action="ppaction://media"/>
            <a:extLst>
              <a:ext uri="{FF2B5EF4-FFF2-40B4-BE49-F238E27FC236}">
                <a16:creationId xmlns:a16="http://schemas.microsoft.com/office/drawing/2014/main" id="{E3177137-B35D-7E4F-7173-4DB2F72925D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815733250"/>
      </p:ext>
    </p:extLst>
  </p:cSld>
  <p:clrMapOvr>
    <a:masterClrMapping/>
  </p:clrMapOvr>
  <mc:AlternateContent xmlns:mc="http://schemas.openxmlformats.org/markup-compatibility/2006">
    <mc:Choice xmlns:p14="http://schemas.microsoft.com/office/powerpoint/2010/main" Requires="p14">
      <p:transition spd="slow" p14:dur="2000" advTm="65619"/>
    </mc:Choice>
    <mc:Fallback>
      <p:transition spd="slow" advTm="656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9FBBB22-292B-4540-A000-B3C2B98B32C9}"/>
              </a:ext>
            </a:extLst>
          </p:cNvPr>
          <p:cNvSpPr txBox="1">
            <a:spLocks/>
          </p:cNvSpPr>
          <p:nvPr/>
        </p:nvSpPr>
        <p:spPr>
          <a:xfrm>
            <a:off x="894080" y="1035123"/>
            <a:ext cx="7326630" cy="487680"/>
          </a:xfrm>
          <a:prstGeom prst="rect">
            <a:avLst/>
          </a:prstGeom>
        </p:spPr>
        <p:txBody>
          <a:bodyPr/>
          <a:lstStyle>
            <a:lvl1pPr algn="l" defTabSz="914400" rtl="0" eaLnBrk="1" latinLnBrk="0" hangingPunct="1">
              <a:lnSpc>
                <a:spcPct val="90000"/>
              </a:lnSpc>
              <a:spcBef>
                <a:spcPct val="0"/>
              </a:spcBef>
              <a:buNone/>
              <a:defRPr sz="3600" b="1" i="0" kern="1200">
                <a:solidFill>
                  <a:schemeClr val="accent1">
                    <a:lumMod val="75000"/>
                  </a:schemeClr>
                </a:solidFill>
                <a:latin typeface="Arial" panose="020B0604020202020204" pitchFamily="34" charset="0"/>
                <a:ea typeface="+mj-ea"/>
                <a:cs typeface="Arial" panose="020B0604020202020204" pitchFamily="34" charset="0"/>
              </a:defRPr>
            </a:lvl1pPr>
          </a:lstStyle>
          <a:p>
            <a:r>
              <a:rPr lang="en-US" altLang="en-US">
                <a:solidFill>
                  <a:schemeClr val="tx1"/>
                </a:solidFill>
              </a:rPr>
              <a:t>SQ3</a:t>
            </a:r>
            <a:r>
              <a:rPr lang="en-US" altLang="en-US">
                <a:solidFill>
                  <a:schemeClr val="accent6"/>
                </a:solidFill>
              </a:rPr>
              <a:t>R</a:t>
            </a:r>
            <a:endParaRPr lang="en-CA" dirty="0">
              <a:solidFill>
                <a:schemeClr val="accent6"/>
              </a:solidFill>
            </a:endParaRPr>
          </a:p>
        </p:txBody>
      </p:sp>
      <p:sp>
        <p:nvSpPr>
          <p:cNvPr id="7" name="Text Placeholder 3">
            <a:extLst>
              <a:ext uri="{FF2B5EF4-FFF2-40B4-BE49-F238E27FC236}">
                <a16:creationId xmlns:a16="http://schemas.microsoft.com/office/drawing/2014/main" id="{C44B63CB-264A-46CD-951A-C6F222A3B488}"/>
              </a:ext>
            </a:extLst>
          </p:cNvPr>
          <p:cNvSpPr>
            <a:spLocks noGrp="1"/>
          </p:cNvSpPr>
          <p:nvPr>
            <p:ph type="body" sz="quarter" idx="10"/>
          </p:nvPr>
        </p:nvSpPr>
        <p:spPr>
          <a:xfrm>
            <a:off x="894081" y="1623205"/>
            <a:ext cx="7326630" cy="393700"/>
          </a:xfrm>
        </p:spPr>
        <p:txBody>
          <a:bodyPr/>
          <a:lstStyle/>
          <a:p>
            <a:r>
              <a:rPr lang="en-CA" b="0" dirty="0"/>
              <a:t>Review</a:t>
            </a:r>
          </a:p>
        </p:txBody>
      </p:sp>
      <p:sp>
        <p:nvSpPr>
          <p:cNvPr id="4" name="TextBox 3">
            <a:extLst>
              <a:ext uri="{FF2B5EF4-FFF2-40B4-BE49-F238E27FC236}">
                <a16:creationId xmlns:a16="http://schemas.microsoft.com/office/drawing/2014/main" id="{AA16C10B-5925-07C3-046A-1B668AAC2F82}"/>
              </a:ext>
            </a:extLst>
          </p:cNvPr>
          <p:cNvSpPr txBox="1"/>
          <p:nvPr/>
        </p:nvSpPr>
        <p:spPr>
          <a:xfrm>
            <a:off x="3636558" y="6336268"/>
            <a:ext cx="13858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 2023 ALC</a:t>
            </a:r>
          </a:p>
        </p:txBody>
      </p:sp>
      <p:sp>
        <p:nvSpPr>
          <p:cNvPr id="8" name="Content Placeholder 2">
            <a:extLst>
              <a:ext uri="{FF2B5EF4-FFF2-40B4-BE49-F238E27FC236}">
                <a16:creationId xmlns:a16="http://schemas.microsoft.com/office/drawing/2014/main" id="{518A0CCD-C6AC-BDED-9036-EFFF89C1FF1E}"/>
              </a:ext>
            </a:extLst>
          </p:cNvPr>
          <p:cNvSpPr txBox="1">
            <a:spLocks/>
          </p:cNvSpPr>
          <p:nvPr/>
        </p:nvSpPr>
        <p:spPr>
          <a:xfrm>
            <a:off x="894080" y="2382520"/>
            <a:ext cx="7326630" cy="20929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400" indent="-230400">
              <a:lnSpc>
                <a:spcPct val="90000"/>
              </a:lnSpc>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Summarize the text</a:t>
            </a:r>
          </a:p>
          <a:p>
            <a:pPr marL="230400" indent="-230400">
              <a:lnSpc>
                <a:spcPct val="90000"/>
              </a:lnSpc>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Verbalize understanding</a:t>
            </a:r>
          </a:p>
          <a:p>
            <a:pPr marL="230400" indent="-230400">
              <a:lnSpc>
                <a:spcPct val="90000"/>
              </a:lnSpc>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Explain the idea to someone else</a:t>
            </a:r>
          </a:p>
          <a:p>
            <a:pPr marL="230400" indent="-230400">
              <a:lnSpc>
                <a:spcPct val="90000"/>
              </a:lnSpc>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Answer practice questions</a:t>
            </a:r>
          </a:p>
        </p:txBody>
      </p:sp>
      <p:pic>
        <p:nvPicPr>
          <p:cNvPr id="10" name="Audio 9">
            <a:hlinkClick r:id="" action="ppaction://media"/>
            <a:extLst>
              <a:ext uri="{FF2B5EF4-FFF2-40B4-BE49-F238E27FC236}">
                <a16:creationId xmlns:a16="http://schemas.microsoft.com/office/drawing/2014/main" id="{CD13960E-034B-DA34-BFAB-A54647C00D4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2616458213"/>
      </p:ext>
    </p:extLst>
  </p:cSld>
  <p:clrMapOvr>
    <a:masterClrMapping/>
  </p:clrMapOvr>
  <mc:AlternateContent xmlns:mc="http://schemas.openxmlformats.org/markup-compatibility/2006">
    <mc:Choice xmlns:p14="http://schemas.microsoft.com/office/powerpoint/2010/main" Requires="p14">
      <p:transition spd="slow" p14:dur="2000" advTm="36683"/>
    </mc:Choice>
    <mc:Fallback>
      <p:transition spd="slow" advTm="366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CB25C-1667-48EB-828D-69A1C9692F21}"/>
              </a:ext>
            </a:extLst>
          </p:cNvPr>
          <p:cNvSpPr>
            <a:spLocks noGrp="1"/>
          </p:cNvSpPr>
          <p:nvPr>
            <p:ph type="title"/>
          </p:nvPr>
        </p:nvSpPr>
        <p:spPr>
          <a:xfrm>
            <a:off x="997585" y="789283"/>
            <a:ext cx="7326630" cy="487680"/>
          </a:xfrm>
        </p:spPr>
        <p:txBody>
          <a:bodyPr/>
          <a:lstStyle/>
          <a:p>
            <a:r>
              <a:rPr lang="en-US" altLang="en-US" dirty="0">
                <a:solidFill>
                  <a:schemeClr val="tx1"/>
                </a:solidFill>
              </a:rPr>
              <a:t>Active Reading Strategies</a:t>
            </a:r>
            <a:endParaRPr lang="en-CA" dirty="0">
              <a:solidFill>
                <a:schemeClr val="tx1"/>
              </a:solidFill>
            </a:endParaRPr>
          </a:p>
        </p:txBody>
      </p:sp>
      <p:sp>
        <p:nvSpPr>
          <p:cNvPr id="3" name="Content Placeholder 2">
            <a:extLst>
              <a:ext uri="{FF2B5EF4-FFF2-40B4-BE49-F238E27FC236}">
                <a16:creationId xmlns:a16="http://schemas.microsoft.com/office/drawing/2014/main" id="{5D806667-B243-4527-BF35-69314E323394}"/>
              </a:ext>
            </a:extLst>
          </p:cNvPr>
          <p:cNvSpPr>
            <a:spLocks noGrp="1"/>
          </p:cNvSpPr>
          <p:nvPr>
            <p:ph idx="1"/>
          </p:nvPr>
        </p:nvSpPr>
        <p:spPr>
          <a:xfrm>
            <a:off x="696595" y="1719763"/>
            <a:ext cx="7750810" cy="3411037"/>
          </a:xfrm>
        </p:spPr>
        <p:txBody>
          <a:bodyPr/>
          <a:lstStyle/>
          <a:p>
            <a:pPr lvl="1" eaLnBrk="1" hangingPunct="1"/>
            <a:r>
              <a:rPr lang="en-US" altLang="en-US" sz="2400" dirty="0"/>
              <a:t>Highlight text</a:t>
            </a:r>
            <a:endParaRPr lang="en-US" altLang="en-US" sz="2400" dirty="0">
              <a:solidFill>
                <a:srgbClr val="7F7F7F"/>
              </a:solidFill>
            </a:endParaRPr>
          </a:p>
          <a:p>
            <a:pPr lvl="1" eaLnBrk="1" hangingPunct="1"/>
            <a:r>
              <a:rPr lang="en-US" altLang="en-US" sz="2400" dirty="0"/>
              <a:t>Take notes</a:t>
            </a:r>
            <a:endParaRPr lang="en-US" altLang="en-US" sz="2400" dirty="0">
              <a:solidFill>
                <a:srgbClr val="7F7F7F"/>
              </a:solidFill>
            </a:endParaRPr>
          </a:p>
          <a:p>
            <a:pPr lvl="1" eaLnBrk="1" hangingPunct="1"/>
            <a:r>
              <a:rPr lang="en-US" altLang="en-US" sz="2400" dirty="0"/>
              <a:t>Use flashcards</a:t>
            </a:r>
            <a:endParaRPr lang="en-US" altLang="en-US" sz="2400" dirty="0">
              <a:solidFill>
                <a:srgbClr val="7F7F7F"/>
              </a:solidFill>
            </a:endParaRPr>
          </a:p>
          <a:p>
            <a:pPr lvl="1" eaLnBrk="1" hangingPunct="1"/>
            <a:r>
              <a:rPr lang="en-US" altLang="en-US" sz="2400" dirty="0"/>
              <a:t>Make mind maps</a:t>
            </a:r>
            <a:endParaRPr lang="en-US" altLang="en-US" sz="2400" dirty="0">
              <a:solidFill>
                <a:srgbClr val="7F7F7F"/>
              </a:solidFill>
            </a:endParaRPr>
          </a:p>
          <a:p>
            <a:pPr lvl="1" eaLnBrk="1" hangingPunct="1"/>
            <a:r>
              <a:rPr lang="en-US" altLang="en-US" sz="2400" dirty="0"/>
              <a:t>Draw diagrams</a:t>
            </a:r>
            <a:endParaRPr lang="en-US" altLang="en-US" sz="2400" dirty="0">
              <a:solidFill>
                <a:srgbClr val="7F7F7F"/>
              </a:solidFill>
            </a:endParaRPr>
          </a:p>
          <a:p>
            <a:pPr lvl="1" eaLnBrk="1" hangingPunct="1"/>
            <a:r>
              <a:rPr lang="en-US" altLang="en-US" sz="2400" dirty="0"/>
              <a:t>Build models</a:t>
            </a:r>
            <a:endParaRPr lang="en-US" altLang="en-US" sz="2400" dirty="0">
              <a:solidFill>
                <a:srgbClr val="7F7F7F"/>
              </a:solidFill>
            </a:endParaRPr>
          </a:p>
          <a:p>
            <a:pPr lvl="1" eaLnBrk="1" hangingPunct="1"/>
            <a:r>
              <a:rPr lang="en-US" altLang="en-US" sz="2400" dirty="0"/>
              <a:t>Create mnemonics</a:t>
            </a:r>
            <a:endParaRPr lang="en-US" altLang="en-US" sz="2400" dirty="0">
              <a:solidFill>
                <a:srgbClr val="7F7F7F"/>
              </a:solidFill>
            </a:endParaRPr>
          </a:p>
          <a:p>
            <a:pPr lvl="1" eaLnBrk="1" hangingPunct="1"/>
            <a:r>
              <a:rPr lang="en-US" altLang="en-US" sz="2400" dirty="0"/>
              <a:t>Try a study group</a:t>
            </a:r>
            <a:endParaRPr lang="en-US" altLang="en-US" sz="2400" dirty="0">
              <a:solidFill>
                <a:srgbClr val="7F7F7F"/>
              </a:solidFill>
            </a:endParaRPr>
          </a:p>
          <a:p>
            <a:endParaRPr lang="en-CA" dirty="0"/>
          </a:p>
        </p:txBody>
      </p:sp>
      <p:pic>
        <p:nvPicPr>
          <p:cNvPr id="8" name="Graphic 7" descr="Pen with solid fill">
            <a:extLst>
              <a:ext uri="{FF2B5EF4-FFF2-40B4-BE49-F238E27FC236}">
                <a16:creationId xmlns:a16="http://schemas.microsoft.com/office/drawing/2014/main" id="{90DE21F6-4FBE-4A88-9C55-FDECDD394A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07000" y="1917700"/>
            <a:ext cx="2057400" cy="2057400"/>
          </a:xfrm>
          <a:prstGeom prst="rect">
            <a:avLst/>
          </a:prstGeom>
        </p:spPr>
      </p:pic>
      <p:sp>
        <p:nvSpPr>
          <p:cNvPr id="5" name="TextBox 4">
            <a:extLst>
              <a:ext uri="{FF2B5EF4-FFF2-40B4-BE49-F238E27FC236}">
                <a16:creationId xmlns:a16="http://schemas.microsoft.com/office/drawing/2014/main" id="{93A860E3-CCB2-B350-0CD1-E901B906CDF0}"/>
              </a:ext>
            </a:extLst>
          </p:cNvPr>
          <p:cNvSpPr txBox="1"/>
          <p:nvPr/>
        </p:nvSpPr>
        <p:spPr>
          <a:xfrm>
            <a:off x="3636558" y="6336268"/>
            <a:ext cx="13858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 2023 ALC</a:t>
            </a:r>
          </a:p>
        </p:txBody>
      </p:sp>
      <p:pic>
        <p:nvPicPr>
          <p:cNvPr id="7" name="Audio 6">
            <a:hlinkClick r:id="" action="ppaction://media"/>
            <a:extLst>
              <a:ext uri="{FF2B5EF4-FFF2-40B4-BE49-F238E27FC236}">
                <a16:creationId xmlns:a16="http://schemas.microsoft.com/office/drawing/2014/main" id="{72B69DE7-6824-8EC6-A863-EB28093B94D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214932645"/>
      </p:ext>
    </p:extLst>
  </p:cSld>
  <p:clrMapOvr>
    <a:masterClrMapping/>
  </p:clrMapOvr>
  <mc:AlternateContent xmlns:mc="http://schemas.openxmlformats.org/markup-compatibility/2006">
    <mc:Choice xmlns:p14="http://schemas.microsoft.com/office/powerpoint/2010/main" Requires="p14">
      <p:transition spd="slow" p14:dur="2000" advTm="23614"/>
    </mc:Choice>
    <mc:Fallback>
      <p:transition spd="slow" advTm="236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86142-AC92-451A-9270-397D529A08EB}"/>
              </a:ext>
            </a:extLst>
          </p:cNvPr>
          <p:cNvSpPr>
            <a:spLocks noGrp="1"/>
          </p:cNvSpPr>
          <p:nvPr>
            <p:ph type="title"/>
          </p:nvPr>
        </p:nvSpPr>
        <p:spPr>
          <a:xfrm>
            <a:off x="908685" y="591821"/>
            <a:ext cx="7326630" cy="487680"/>
          </a:xfrm>
        </p:spPr>
        <p:txBody>
          <a:bodyPr/>
          <a:lstStyle/>
          <a:p>
            <a:r>
              <a:rPr lang="en-US" altLang="en-US" dirty="0">
                <a:solidFill>
                  <a:schemeClr val="tx1"/>
                </a:solidFill>
              </a:rPr>
              <a:t>SQ3R</a:t>
            </a:r>
            <a:endParaRPr lang="en-CA" dirty="0">
              <a:solidFill>
                <a:schemeClr val="tx1"/>
              </a:solidFill>
            </a:endParaRPr>
          </a:p>
        </p:txBody>
      </p:sp>
      <p:sp>
        <p:nvSpPr>
          <p:cNvPr id="3" name="Content Placeholder 2">
            <a:extLst>
              <a:ext uri="{FF2B5EF4-FFF2-40B4-BE49-F238E27FC236}">
                <a16:creationId xmlns:a16="http://schemas.microsoft.com/office/drawing/2014/main" id="{3262398D-3E7E-421C-AC67-7EE4F7C2DD7A}"/>
              </a:ext>
            </a:extLst>
          </p:cNvPr>
          <p:cNvSpPr>
            <a:spLocks noGrp="1"/>
          </p:cNvSpPr>
          <p:nvPr>
            <p:ph idx="1"/>
          </p:nvPr>
        </p:nvSpPr>
        <p:spPr>
          <a:xfrm>
            <a:off x="908685" y="1341696"/>
            <a:ext cx="7600315" cy="3748751"/>
          </a:xfrm>
        </p:spPr>
        <p:txBody>
          <a:bodyPr/>
          <a:lstStyle/>
          <a:p>
            <a:pPr eaLnBrk="1" hangingPunct="1"/>
            <a:r>
              <a:rPr lang="en-US" altLang="en-US" b="1" dirty="0">
                <a:solidFill>
                  <a:schemeClr val="accent6"/>
                </a:solidFill>
              </a:rPr>
              <a:t>S</a:t>
            </a:r>
            <a:r>
              <a:rPr lang="en-US" altLang="en-US" b="1" dirty="0"/>
              <a:t>urvey</a:t>
            </a:r>
            <a:r>
              <a:rPr lang="en-US" altLang="en-US" dirty="0"/>
              <a:t>: </a:t>
            </a:r>
            <a:r>
              <a:rPr lang="en-US" altLang="en-US" sz="2400" dirty="0"/>
              <a:t>Preview to determine familiarity and activate background knowledge.</a:t>
            </a:r>
            <a:endParaRPr lang="en-US" altLang="en-US" dirty="0">
              <a:solidFill>
                <a:srgbClr val="7F7F7F"/>
              </a:solidFill>
            </a:endParaRPr>
          </a:p>
          <a:p>
            <a:pPr eaLnBrk="1" hangingPunct="1"/>
            <a:r>
              <a:rPr lang="en-US" altLang="en-US" b="1" dirty="0">
                <a:solidFill>
                  <a:schemeClr val="accent6"/>
                </a:solidFill>
              </a:rPr>
              <a:t>Q</a:t>
            </a:r>
            <a:r>
              <a:rPr lang="en-US" altLang="en-US" b="1" dirty="0"/>
              <a:t>uestion</a:t>
            </a:r>
            <a:r>
              <a:rPr lang="en-US" altLang="en-US" dirty="0"/>
              <a:t>: </a:t>
            </a:r>
            <a:r>
              <a:rPr lang="en-US" altLang="en-US" sz="2400" dirty="0"/>
              <a:t>Formulate questions in order to focus on topics. </a:t>
            </a:r>
            <a:endParaRPr lang="en-US" altLang="en-US" dirty="0">
              <a:solidFill>
                <a:srgbClr val="7F7F7F"/>
              </a:solidFill>
            </a:endParaRPr>
          </a:p>
          <a:p>
            <a:pPr eaLnBrk="1" hangingPunct="1"/>
            <a:r>
              <a:rPr lang="en-US" altLang="en-US" b="1" dirty="0">
                <a:solidFill>
                  <a:schemeClr val="accent6"/>
                </a:solidFill>
              </a:rPr>
              <a:t>R</a:t>
            </a:r>
            <a:r>
              <a:rPr lang="en-US" altLang="en-US" b="1" dirty="0"/>
              <a:t>ead</a:t>
            </a:r>
            <a:r>
              <a:rPr lang="en-US" altLang="en-US" dirty="0"/>
              <a:t>: </a:t>
            </a:r>
            <a:r>
              <a:rPr lang="en-US" altLang="en-US" sz="2400" dirty="0"/>
              <a:t>Read actively by underlining, adding notes, and answering questions.</a:t>
            </a:r>
            <a:endParaRPr lang="en-US" altLang="en-US" dirty="0">
              <a:solidFill>
                <a:srgbClr val="7F7F7F"/>
              </a:solidFill>
            </a:endParaRPr>
          </a:p>
          <a:p>
            <a:pPr eaLnBrk="1" hangingPunct="1"/>
            <a:r>
              <a:rPr lang="en-US" altLang="en-US" b="1" dirty="0">
                <a:solidFill>
                  <a:schemeClr val="accent6"/>
                </a:solidFill>
              </a:rPr>
              <a:t>R</a:t>
            </a:r>
            <a:r>
              <a:rPr lang="en-US" altLang="en-US" b="1" dirty="0"/>
              <a:t>ecite</a:t>
            </a:r>
            <a:r>
              <a:rPr lang="en-US" altLang="en-US" dirty="0"/>
              <a:t>: </a:t>
            </a:r>
            <a:r>
              <a:rPr lang="en-US" altLang="en-US" sz="2400" dirty="0"/>
              <a:t>Practice recalling information from memory.</a:t>
            </a:r>
            <a:endParaRPr lang="en-US" altLang="en-US" dirty="0">
              <a:solidFill>
                <a:srgbClr val="7F7F7F"/>
              </a:solidFill>
            </a:endParaRPr>
          </a:p>
          <a:p>
            <a:pPr eaLnBrk="1" hangingPunct="1"/>
            <a:r>
              <a:rPr lang="en-US" altLang="en-US" b="1" dirty="0">
                <a:solidFill>
                  <a:schemeClr val="accent6"/>
                </a:solidFill>
              </a:rPr>
              <a:t>R</a:t>
            </a:r>
            <a:r>
              <a:rPr lang="en-US" altLang="en-US" b="1" dirty="0"/>
              <a:t>eview</a:t>
            </a:r>
            <a:r>
              <a:rPr lang="en-US" altLang="en-US" dirty="0"/>
              <a:t>: </a:t>
            </a:r>
            <a:r>
              <a:rPr lang="en-US" altLang="en-US" sz="2400" dirty="0"/>
              <a:t>Review old material frequently to keep ideas and concepts easily accessible.</a:t>
            </a:r>
            <a:endParaRPr lang="en-US" altLang="en-US" dirty="0"/>
          </a:p>
        </p:txBody>
      </p:sp>
      <p:sp>
        <p:nvSpPr>
          <p:cNvPr id="5" name="TextBox 4">
            <a:extLst>
              <a:ext uri="{FF2B5EF4-FFF2-40B4-BE49-F238E27FC236}">
                <a16:creationId xmlns:a16="http://schemas.microsoft.com/office/drawing/2014/main" id="{652C7DA5-5A32-8827-FC8C-31FEF8C4A615}"/>
              </a:ext>
            </a:extLst>
          </p:cNvPr>
          <p:cNvSpPr txBox="1"/>
          <p:nvPr/>
        </p:nvSpPr>
        <p:spPr>
          <a:xfrm>
            <a:off x="3636558" y="6336268"/>
            <a:ext cx="13858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 2023 ALC</a:t>
            </a:r>
          </a:p>
        </p:txBody>
      </p:sp>
      <p:pic>
        <p:nvPicPr>
          <p:cNvPr id="4" name="Audio 3">
            <a:hlinkClick r:id="" action="ppaction://media"/>
            <a:extLst>
              <a:ext uri="{FF2B5EF4-FFF2-40B4-BE49-F238E27FC236}">
                <a16:creationId xmlns:a16="http://schemas.microsoft.com/office/drawing/2014/main" id="{5EFDEF74-59C2-FF0F-EEB1-5D16D101CB0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267669666"/>
      </p:ext>
    </p:extLst>
  </p:cSld>
  <p:clrMapOvr>
    <a:masterClrMapping/>
  </p:clrMapOvr>
  <mc:AlternateContent xmlns:mc="http://schemas.openxmlformats.org/markup-compatibility/2006">
    <mc:Choice xmlns:p14="http://schemas.microsoft.com/office/powerpoint/2010/main" Requires="p14">
      <p:transition spd="slow" p14:dur="2000" advTm="21269"/>
    </mc:Choice>
    <mc:Fallback>
      <p:transition spd="slow" advTm="212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869AECD-CC46-4C31-B122-C0BC7DD7F8A0}"/>
              </a:ext>
            </a:extLst>
          </p:cNvPr>
          <p:cNvSpPr>
            <a:spLocks noGrp="1"/>
          </p:cNvSpPr>
          <p:nvPr>
            <p:ph type="title"/>
          </p:nvPr>
        </p:nvSpPr>
        <p:spPr>
          <a:xfrm>
            <a:off x="883418" y="955265"/>
            <a:ext cx="7326630" cy="487680"/>
          </a:xfrm>
        </p:spPr>
        <p:txBody>
          <a:bodyPr/>
          <a:lstStyle/>
          <a:p>
            <a:r>
              <a:rPr lang="en-CA"/>
              <a:t>Academic Learning Centre Services</a:t>
            </a:r>
          </a:p>
        </p:txBody>
      </p:sp>
      <p:graphicFrame>
        <p:nvGraphicFramePr>
          <p:cNvPr id="18" name="Content Placeholder 2">
            <a:extLst>
              <a:ext uri="{FF2B5EF4-FFF2-40B4-BE49-F238E27FC236}">
                <a16:creationId xmlns:a16="http://schemas.microsoft.com/office/drawing/2014/main" id="{A7F5C799-AD6D-4B12-AB33-BC9E36A0B219}"/>
              </a:ext>
            </a:extLst>
          </p:cNvPr>
          <p:cNvGraphicFramePr>
            <a:graphicFrameLocks/>
          </p:cNvGraphicFramePr>
          <p:nvPr>
            <p:extLst>
              <p:ext uri="{D42A27DB-BD31-4B8C-83A1-F6EECF244321}">
                <p14:modId xmlns:p14="http://schemas.microsoft.com/office/powerpoint/2010/main" val="540175323"/>
              </p:ext>
            </p:extLst>
          </p:nvPr>
        </p:nvGraphicFramePr>
        <p:xfrm>
          <a:off x="883418" y="1961773"/>
          <a:ext cx="7377163" cy="25041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TextBox 18">
            <a:extLst>
              <a:ext uri="{FF2B5EF4-FFF2-40B4-BE49-F238E27FC236}">
                <a16:creationId xmlns:a16="http://schemas.microsoft.com/office/drawing/2014/main" id="{64135382-E09B-482E-9DB2-8C5AE32250A7}"/>
              </a:ext>
            </a:extLst>
          </p:cNvPr>
          <p:cNvSpPr txBox="1"/>
          <p:nvPr/>
        </p:nvSpPr>
        <p:spPr>
          <a:xfrm>
            <a:off x="701740" y="5536729"/>
            <a:ext cx="4953102" cy="1200329"/>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85E9D"/>
                </a:solidFill>
                <a:effectLst/>
                <a:uLnTx/>
                <a:uFillTx/>
                <a:latin typeface="Arial" panose="020B0604020202020204" pitchFamily="34" charset="0"/>
                <a:ea typeface="+mn-ea"/>
                <a:cs typeface="Arial" panose="020B0604020202020204" pitchFamily="34" charset="0"/>
              </a:rPr>
              <a:t>Academic Learning Centre academic_learning@umanitoba.ca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85E9D"/>
                </a:solidFill>
                <a:effectLst/>
                <a:uLnTx/>
                <a:uFillTx/>
                <a:latin typeface="Arial" panose="020B0604020202020204" pitchFamily="34" charset="0"/>
                <a:ea typeface="+mn-ea"/>
                <a:cs typeface="Arial" panose="020B0604020202020204" pitchFamily="34" charset="0"/>
              </a:rPr>
              <a:t>204-480-1481 </a:t>
            </a:r>
          </a:p>
        </p:txBody>
      </p:sp>
      <p:pic>
        <p:nvPicPr>
          <p:cNvPr id="3" name="Audio 2">
            <a:hlinkClick r:id="" action="ppaction://media"/>
            <a:extLst>
              <a:ext uri="{FF2B5EF4-FFF2-40B4-BE49-F238E27FC236}">
                <a16:creationId xmlns:a16="http://schemas.microsoft.com/office/drawing/2014/main" id="{85A065DD-C954-47EF-EF80-01407F28517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564127366"/>
      </p:ext>
    </p:extLst>
  </p:cSld>
  <p:clrMapOvr>
    <a:masterClrMapping/>
  </p:clrMapOvr>
  <mc:AlternateContent xmlns:mc="http://schemas.openxmlformats.org/markup-compatibility/2006">
    <mc:Choice xmlns:p14="http://schemas.microsoft.com/office/powerpoint/2010/main" Requires="p14">
      <p:transition spd="slow" p14:dur="2000" advTm="33390"/>
    </mc:Choice>
    <mc:Fallback>
      <p:transition spd="slow" advTm="333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BD03-FBC0-4B0E-A24F-6731CA23DF4F}"/>
              </a:ext>
            </a:extLst>
          </p:cNvPr>
          <p:cNvSpPr>
            <a:spLocks noGrp="1"/>
          </p:cNvSpPr>
          <p:nvPr>
            <p:ph type="title"/>
          </p:nvPr>
        </p:nvSpPr>
        <p:spPr/>
        <p:txBody>
          <a:bodyPr/>
          <a:lstStyle/>
          <a:p>
            <a:r>
              <a:rPr lang="en-CA" dirty="0"/>
              <a:t>References</a:t>
            </a:r>
          </a:p>
        </p:txBody>
      </p:sp>
      <p:sp>
        <p:nvSpPr>
          <p:cNvPr id="3" name="Content Placeholder 2">
            <a:extLst>
              <a:ext uri="{FF2B5EF4-FFF2-40B4-BE49-F238E27FC236}">
                <a16:creationId xmlns:a16="http://schemas.microsoft.com/office/drawing/2014/main" id="{4E3C8A47-84C6-48D5-BF28-696679CA25B7}"/>
              </a:ext>
            </a:extLst>
          </p:cNvPr>
          <p:cNvSpPr>
            <a:spLocks noGrp="1"/>
          </p:cNvSpPr>
          <p:nvPr>
            <p:ph idx="1"/>
          </p:nvPr>
        </p:nvSpPr>
        <p:spPr>
          <a:xfrm>
            <a:off x="894080" y="1708652"/>
            <a:ext cx="7564120" cy="3103591"/>
          </a:xfrm>
        </p:spPr>
        <p:txBody>
          <a:bodyPr/>
          <a:lstStyle/>
          <a:p>
            <a:pPr marL="457200" indent="-457200" eaLnBrk="1" hangingPunct="1">
              <a:lnSpc>
                <a:spcPct val="90000"/>
              </a:lnSpc>
              <a:buFont typeface="Wingdings" panose="05000000000000000000" pitchFamily="2" charset="2"/>
              <a:buNone/>
            </a:pPr>
            <a:r>
              <a:rPr lang="en-US" altLang="en-US" sz="2000" dirty="0"/>
              <a:t>Fleet, J., Goodchild, F., &amp; </a:t>
            </a:r>
            <a:r>
              <a:rPr lang="en-US" altLang="en-US" sz="2000" dirty="0" err="1"/>
              <a:t>Zajchowski</a:t>
            </a:r>
            <a:r>
              <a:rPr lang="en-US" altLang="en-US" sz="2000" dirty="0"/>
              <a:t>, R. (1999). </a:t>
            </a:r>
            <a:r>
              <a:rPr lang="en-US" altLang="en-US" sz="2000" i="1" dirty="0"/>
              <a:t>Learning for 	 success: Effective strategies for students.</a:t>
            </a:r>
            <a:r>
              <a:rPr lang="en-US" altLang="en-US" sz="2000" dirty="0"/>
              <a:t> Harcourt Canada.</a:t>
            </a:r>
            <a:endParaRPr lang="en-US" altLang="en-US" sz="2000" dirty="0">
              <a:solidFill>
                <a:srgbClr val="7F7F7F"/>
              </a:solidFill>
            </a:endParaRPr>
          </a:p>
          <a:p>
            <a:pPr marL="457200" indent="-457200" eaLnBrk="1" hangingPunct="1">
              <a:buFontTx/>
              <a:buNone/>
            </a:pPr>
            <a:r>
              <a:rPr lang="en-US" altLang="en-US" sz="2000" dirty="0"/>
              <a:t>Martin, D. G. (1991). </a:t>
            </a:r>
            <a:r>
              <a:rPr lang="en-US" altLang="en-US" sz="2000" i="1" dirty="0"/>
              <a:t>Psychology: Principles and applications</a:t>
            </a:r>
            <a:r>
              <a:rPr lang="en-US" altLang="en-US" sz="2000" dirty="0"/>
              <a:t>. Prentice Hall Canada.</a:t>
            </a:r>
            <a:endParaRPr lang="en-US" altLang="en-US" sz="2000" dirty="0">
              <a:solidFill>
                <a:srgbClr val="7F7F7F"/>
              </a:solidFill>
            </a:endParaRPr>
          </a:p>
          <a:p>
            <a:pPr marL="457200" indent="-457200" eaLnBrk="1" hangingPunct="1">
              <a:buFont typeface="Wingdings" panose="05000000000000000000" pitchFamily="2" charset="2"/>
              <a:buNone/>
            </a:pPr>
            <a:r>
              <a:rPr lang="en-US" altLang="en-US" sz="2000" dirty="0"/>
              <a:t>Robinson, F. P. (1970). </a:t>
            </a:r>
            <a:r>
              <a:rPr lang="en-US" altLang="en-US" sz="2000" i="1" dirty="0"/>
              <a:t>SQ3R: Effective study </a:t>
            </a:r>
            <a:r>
              <a:rPr lang="en-US" altLang="en-US" sz="2000" dirty="0"/>
              <a:t>(4</a:t>
            </a:r>
            <a:r>
              <a:rPr lang="en-US" altLang="en-US" sz="2000" baseline="30000" dirty="0"/>
              <a:t>th</a:t>
            </a:r>
            <a:r>
              <a:rPr lang="en-US" altLang="en-US" sz="2000" dirty="0"/>
              <a:t> ed.). Harper and Row.</a:t>
            </a:r>
            <a:endParaRPr lang="en-US" altLang="en-US" sz="2000" dirty="0">
              <a:solidFill>
                <a:srgbClr val="7F7F7F"/>
              </a:solidFill>
            </a:endParaRPr>
          </a:p>
          <a:p>
            <a:pPr marL="457200" indent="-457200" eaLnBrk="1" hangingPunct="1">
              <a:buFontTx/>
              <a:buNone/>
            </a:pPr>
            <a:r>
              <a:rPr lang="en-US" altLang="en-US" sz="2000" dirty="0"/>
              <a:t>McWhorter, K. T. (2007). </a:t>
            </a:r>
            <a:r>
              <a:rPr lang="en-US" altLang="en-US" sz="2000" i="1" dirty="0"/>
              <a:t>College reading and study skills.</a:t>
            </a:r>
            <a:r>
              <a:rPr lang="en-US" altLang="en-US" sz="2000" dirty="0"/>
              <a:t> Pearson Longman.</a:t>
            </a:r>
            <a:endParaRPr lang="en-US" altLang="en-US" sz="2000" b="1" dirty="0">
              <a:solidFill>
                <a:srgbClr val="7F7F7F"/>
              </a:solidFill>
            </a:endParaRPr>
          </a:p>
          <a:p>
            <a:pPr marL="457200" indent="-457200" eaLnBrk="1" hangingPunct="1">
              <a:buFontTx/>
              <a:buNone/>
            </a:pPr>
            <a:r>
              <a:rPr lang="en-US" altLang="en-US" sz="2000" dirty="0"/>
              <a:t> Wiener, H. S. &amp; Bazerman, C. (1991). </a:t>
            </a:r>
            <a:r>
              <a:rPr lang="en-US" altLang="en-US" sz="2000" i="1" dirty="0"/>
              <a:t>Reading skills handbook (</a:t>
            </a:r>
            <a:r>
              <a:rPr lang="en-US" altLang="en-US" sz="2000" dirty="0"/>
              <a:t>5</a:t>
            </a:r>
            <a:r>
              <a:rPr lang="en-US" altLang="en-US" sz="2000" baseline="30000" dirty="0"/>
              <a:t>th</a:t>
            </a:r>
            <a:r>
              <a:rPr lang="en-US" altLang="en-US" sz="2000" dirty="0"/>
              <a:t> ed.). Houghton Mifflin.</a:t>
            </a:r>
          </a:p>
        </p:txBody>
      </p:sp>
      <p:sp>
        <p:nvSpPr>
          <p:cNvPr id="5" name="TextBox 4">
            <a:extLst>
              <a:ext uri="{FF2B5EF4-FFF2-40B4-BE49-F238E27FC236}">
                <a16:creationId xmlns:a16="http://schemas.microsoft.com/office/drawing/2014/main" id="{C976A3A1-536E-C14C-9B85-DB0823AD4A8D}"/>
              </a:ext>
            </a:extLst>
          </p:cNvPr>
          <p:cNvSpPr txBox="1"/>
          <p:nvPr/>
        </p:nvSpPr>
        <p:spPr>
          <a:xfrm>
            <a:off x="3636558" y="6336268"/>
            <a:ext cx="13858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 2023 ALC</a:t>
            </a:r>
          </a:p>
        </p:txBody>
      </p:sp>
    </p:spTree>
    <p:extLst>
      <p:ext uri="{BB962C8B-B14F-4D97-AF65-F5344CB8AC3E}">
        <p14:creationId xmlns:p14="http://schemas.microsoft.com/office/powerpoint/2010/main" val="2600379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raditionalTerritoriesAcknowledgement_standard-2020-FNL.png"/>
          <p:cNvPicPr>
            <a:picLocks noChangeAspect="1"/>
          </p:cNvPicPr>
          <p:nvPr/>
        </p:nvPicPr>
        <p:blipFill>
          <a:blip r:embed="rId5"/>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717327E1-AB08-09D8-D1D7-A1754BB898E6}"/>
              </a:ext>
            </a:extLst>
          </p:cNvPr>
          <p:cNvSpPr txBox="1"/>
          <p:nvPr/>
        </p:nvSpPr>
        <p:spPr>
          <a:xfrm>
            <a:off x="3636558" y="6336268"/>
            <a:ext cx="13858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 2023 ALC</a:t>
            </a:r>
          </a:p>
        </p:txBody>
      </p:sp>
      <p:pic>
        <p:nvPicPr>
          <p:cNvPr id="3" name="Audio 2">
            <a:hlinkClick r:id="" action="ppaction://media"/>
            <a:extLst>
              <a:ext uri="{FF2B5EF4-FFF2-40B4-BE49-F238E27FC236}">
                <a16:creationId xmlns:a16="http://schemas.microsoft.com/office/drawing/2014/main" id="{D06B62CB-55C4-1389-C737-B82AEF3C396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3517441245"/>
      </p:ext>
    </p:extLst>
  </p:cSld>
  <p:clrMapOvr>
    <a:masterClrMapping/>
  </p:clrMapOvr>
  <mc:AlternateContent xmlns:mc="http://schemas.openxmlformats.org/markup-compatibility/2006">
    <mc:Choice xmlns:p14="http://schemas.microsoft.com/office/powerpoint/2010/main" Requires="p14">
      <p:transition spd="slow" p14:dur="2000" advTm="30131"/>
    </mc:Choice>
    <mc:Fallback>
      <p:transition spd="slow" advTm="301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138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0756AB-CC6C-D64F-A0F4-61286BD56649}"/>
              </a:ext>
            </a:extLst>
          </p:cNvPr>
          <p:cNvSpPr>
            <a:spLocks noGrp="1"/>
          </p:cNvSpPr>
          <p:nvPr>
            <p:ph type="title"/>
          </p:nvPr>
        </p:nvSpPr>
        <p:spPr>
          <a:xfrm>
            <a:off x="1397000" y="1890323"/>
            <a:ext cx="7326630" cy="487680"/>
          </a:xfrm>
        </p:spPr>
        <p:txBody>
          <a:bodyPr/>
          <a:lstStyle/>
          <a:p>
            <a:r>
              <a:rPr lang="en-US" altLang="en-US" dirty="0">
                <a:solidFill>
                  <a:schemeClr val="tx1"/>
                </a:solidFill>
              </a:rPr>
              <a:t>Don’t Get Lost! </a:t>
            </a:r>
            <a:br>
              <a:rPr lang="en-US" altLang="en-US" dirty="0">
                <a:solidFill>
                  <a:schemeClr val="tx1"/>
                </a:solidFill>
              </a:rPr>
            </a:br>
            <a:r>
              <a:rPr lang="en-US" altLang="en-US" dirty="0">
                <a:solidFill>
                  <a:schemeClr val="tx1"/>
                </a:solidFill>
              </a:rPr>
              <a:t>Pre-read </a:t>
            </a:r>
            <a:endParaRPr lang="en-US" dirty="0">
              <a:solidFill>
                <a:schemeClr val="tx1"/>
              </a:solidFill>
            </a:endParaRPr>
          </a:p>
        </p:txBody>
      </p:sp>
      <p:pic>
        <p:nvPicPr>
          <p:cNvPr id="7" name="Picture 4" descr="Map with pin with solid fill">
            <a:extLst>
              <a:ext uri="{FF2B5EF4-FFF2-40B4-BE49-F238E27FC236}">
                <a16:creationId xmlns:a16="http://schemas.microsoft.com/office/drawing/2014/main" id="{61AF5C14-3DEF-46DB-9CE4-38ACBFEEC567}"/>
              </a:ext>
            </a:extLst>
          </p:cNvPr>
          <p:cNvPicPr>
            <a:picLocks noChangeAspect="1" noChangeArrowheads="1"/>
          </p:cNvPicPr>
          <p:nvPr>
            <p:custDataLst>
              <p:tags r:id="rId2"/>
            </p:custDataLst>
          </p:nvPr>
        </p:nvPicPr>
        <p:blipFill>
          <a:blip r:embed="rId7">
            <a:extLst>
              <a:ext uri="{96DAC541-7B7A-43D3-8B79-37D633B846F1}">
                <asvg:svgBlip xmlns:asvg="http://schemas.microsoft.com/office/drawing/2016/SVG/main" r:embed="rId8"/>
              </a:ext>
            </a:extLst>
          </a:blip>
          <a:srcRect/>
          <a:stretch/>
        </p:blipFill>
        <p:spPr>
          <a:xfrm>
            <a:off x="4572000" y="2149402"/>
            <a:ext cx="2559195" cy="2559195"/>
          </a:xfrm>
          <a:prstGeom prst="rect">
            <a:avLst/>
          </a:prstGeom>
          <a:noFill/>
        </p:spPr>
      </p:pic>
      <p:sp>
        <p:nvSpPr>
          <p:cNvPr id="3" name="TextBox 2">
            <a:extLst>
              <a:ext uri="{FF2B5EF4-FFF2-40B4-BE49-F238E27FC236}">
                <a16:creationId xmlns:a16="http://schemas.microsoft.com/office/drawing/2014/main" id="{229396BF-D9CB-728C-5460-307A26EDDEE9}"/>
              </a:ext>
            </a:extLst>
          </p:cNvPr>
          <p:cNvSpPr txBox="1"/>
          <p:nvPr/>
        </p:nvSpPr>
        <p:spPr>
          <a:xfrm>
            <a:off x="3636558" y="6336268"/>
            <a:ext cx="13858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 2023 ALC</a:t>
            </a:r>
          </a:p>
        </p:txBody>
      </p:sp>
      <p:pic>
        <p:nvPicPr>
          <p:cNvPr id="2" name="Audio 1">
            <a:hlinkClick r:id="" action="ppaction://media"/>
            <a:extLst>
              <a:ext uri="{FF2B5EF4-FFF2-40B4-BE49-F238E27FC236}">
                <a16:creationId xmlns:a16="http://schemas.microsoft.com/office/drawing/2014/main" id="{C27FB8CA-4886-E030-3C9B-EFCD0D0D5E8B}"/>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115300" y="5829300"/>
            <a:ext cx="812800" cy="812800"/>
          </a:xfrm>
          <a:prstGeom prst="rect">
            <a:avLst/>
          </a:prstGeom>
        </p:spPr>
      </p:pic>
    </p:spTree>
    <p:custDataLst>
      <p:tags r:id="rId1"/>
    </p:custDataLst>
    <p:extLst>
      <p:ext uri="{BB962C8B-B14F-4D97-AF65-F5344CB8AC3E}">
        <p14:creationId xmlns:p14="http://schemas.microsoft.com/office/powerpoint/2010/main" val="3517441245"/>
      </p:ext>
    </p:extLst>
  </p:cSld>
  <p:clrMapOvr>
    <a:masterClrMapping/>
  </p:clrMapOvr>
  <mc:AlternateContent xmlns:mc="http://schemas.openxmlformats.org/markup-compatibility/2006">
    <mc:Choice xmlns:p14="http://schemas.microsoft.com/office/powerpoint/2010/main" Requires="p14">
      <p:transition spd="slow" p14:dur="2000" advTm="16904"/>
    </mc:Choice>
    <mc:Fallback>
      <p:transition spd="slow" advTm="169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2991C5-289D-47A3-B083-880DD1F6CE5E}"/>
              </a:ext>
            </a:extLst>
          </p:cNvPr>
          <p:cNvSpPr txBox="1"/>
          <p:nvPr/>
        </p:nvSpPr>
        <p:spPr>
          <a:xfrm>
            <a:off x="939800" y="5983260"/>
            <a:ext cx="4612974" cy="523220"/>
          </a:xfrm>
          <a:prstGeom prst="rect">
            <a:avLst/>
          </a:prstGeom>
          <a:solidFill>
            <a:schemeClr val="bg1"/>
          </a:solidFill>
        </p:spPr>
        <p:txBody>
          <a:bodyPr wrap="square">
            <a:spAutoFit/>
          </a:bodyPr>
          <a:lstStyle/>
          <a:p>
            <a:pPr eaLnBrk="1" hangingPunct="1">
              <a:buFont typeface="Wingdings" panose="05000000000000000000" pitchFamily="2" charset="2"/>
              <a:buNone/>
            </a:pPr>
            <a:r>
              <a:rPr lang="en-US" altLang="en-US" sz="1400" dirty="0">
                <a:latin typeface="Arial" panose="020B0604020202020204" pitchFamily="34" charset="0"/>
                <a:cs typeface="Arial" panose="020B0604020202020204" pitchFamily="34" charset="0"/>
              </a:rPr>
              <a:t>SQ3R © Robinson, F.P. (1970). </a:t>
            </a:r>
            <a:r>
              <a:rPr lang="en-US" altLang="en-US" sz="1400" i="1" dirty="0">
                <a:latin typeface="Arial" panose="020B0604020202020204" pitchFamily="34" charset="0"/>
                <a:cs typeface="Arial" panose="020B0604020202020204" pitchFamily="34" charset="0"/>
              </a:rPr>
              <a:t>SQ3R: Effective study </a:t>
            </a:r>
            <a:r>
              <a:rPr lang="en-US" altLang="en-US" sz="1400" dirty="0">
                <a:latin typeface="Arial" panose="020B0604020202020204" pitchFamily="34" charset="0"/>
                <a:cs typeface="Arial" panose="020B0604020202020204" pitchFamily="34" charset="0"/>
              </a:rPr>
              <a:t>(4</a:t>
            </a:r>
            <a:r>
              <a:rPr lang="en-US" altLang="en-US" sz="1400" baseline="30000" dirty="0">
                <a:latin typeface="Arial" panose="020B0604020202020204" pitchFamily="34" charset="0"/>
                <a:cs typeface="Arial" panose="020B0604020202020204" pitchFamily="34" charset="0"/>
              </a:rPr>
              <a:t>th</a:t>
            </a:r>
            <a:r>
              <a:rPr lang="en-US" altLang="en-US" sz="1400" dirty="0">
                <a:latin typeface="Arial" panose="020B0604020202020204" pitchFamily="34" charset="0"/>
                <a:cs typeface="Arial" panose="020B0604020202020204" pitchFamily="34" charset="0"/>
              </a:rPr>
              <a:t> ed.). Harper and Row.</a:t>
            </a:r>
          </a:p>
        </p:txBody>
      </p:sp>
      <p:sp>
        <p:nvSpPr>
          <p:cNvPr id="9" name="TextBox 8">
            <a:extLst>
              <a:ext uri="{FF2B5EF4-FFF2-40B4-BE49-F238E27FC236}">
                <a16:creationId xmlns:a16="http://schemas.microsoft.com/office/drawing/2014/main" id="{A6E68ADA-E8C9-43C0-A59F-50167508DB09}"/>
              </a:ext>
            </a:extLst>
          </p:cNvPr>
          <p:cNvSpPr txBox="1"/>
          <p:nvPr/>
        </p:nvSpPr>
        <p:spPr>
          <a:xfrm>
            <a:off x="1354146" y="813433"/>
            <a:ext cx="1388009" cy="4693920"/>
          </a:xfrm>
          <a:prstGeom prst="rect">
            <a:avLst/>
          </a:prstGeom>
          <a:noFill/>
        </p:spPr>
        <p:txBody>
          <a:bodyPr vert="wordArtVert" wrap="square" rtlCol="0">
            <a:spAutoFit/>
          </a:bodyPr>
          <a:lstStyle/>
          <a:p>
            <a:r>
              <a:rPr lang="en-CA" sz="6600" dirty="0">
                <a:solidFill>
                  <a:schemeClr val="accent6"/>
                </a:solidFill>
                <a:latin typeface="Arial" panose="020B0604020202020204" pitchFamily="34" charset="0"/>
                <a:cs typeface="Arial" panose="020B0604020202020204" pitchFamily="34" charset="0"/>
              </a:rPr>
              <a:t>SQ</a:t>
            </a:r>
            <a:r>
              <a:rPr lang="en-CA" sz="7200" dirty="0">
                <a:solidFill>
                  <a:schemeClr val="accent6"/>
                </a:solidFill>
                <a:latin typeface="Arial" panose="020B0604020202020204" pitchFamily="34" charset="0"/>
                <a:cs typeface="Arial" panose="020B0604020202020204" pitchFamily="34" charset="0"/>
              </a:rPr>
              <a:t>3</a:t>
            </a:r>
            <a:endParaRPr lang="en-CA" sz="6600" dirty="0">
              <a:solidFill>
                <a:schemeClr val="accent6"/>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8444F4C-E17A-4BBC-B75C-672CE59BEB27}"/>
              </a:ext>
            </a:extLst>
          </p:cNvPr>
          <p:cNvSpPr txBox="1"/>
          <p:nvPr/>
        </p:nvSpPr>
        <p:spPr>
          <a:xfrm>
            <a:off x="2291414" y="1282590"/>
            <a:ext cx="3261360" cy="646331"/>
          </a:xfrm>
          <a:prstGeom prst="rect">
            <a:avLst/>
          </a:prstGeom>
          <a:noFill/>
        </p:spPr>
        <p:txBody>
          <a:bodyPr wrap="square" rtlCol="0">
            <a:spAutoFit/>
          </a:bodyPr>
          <a:lstStyle/>
          <a:p>
            <a:r>
              <a:rPr lang="en-CA" sz="3600" dirty="0">
                <a:latin typeface="Arial" panose="020B0604020202020204" pitchFamily="34" charset="0"/>
                <a:cs typeface="Arial" panose="020B0604020202020204" pitchFamily="34" charset="0"/>
              </a:rPr>
              <a:t>URVEY</a:t>
            </a:r>
          </a:p>
        </p:txBody>
      </p:sp>
      <p:sp>
        <p:nvSpPr>
          <p:cNvPr id="11" name="TextBox 10">
            <a:extLst>
              <a:ext uri="{FF2B5EF4-FFF2-40B4-BE49-F238E27FC236}">
                <a16:creationId xmlns:a16="http://schemas.microsoft.com/office/drawing/2014/main" id="{534E3EEE-0CC1-4D3D-A849-3239ADFBBD1B}"/>
              </a:ext>
            </a:extLst>
          </p:cNvPr>
          <p:cNvSpPr txBox="1"/>
          <p:nvPr/>
        </p:nvSpPr>
        <p:spPr>
          <a:xfrm>
            <a:off x="2291414" y="2398077"/>
            <a:ext cx="3261360" cy="646331"/>
          </a:xfrm>
          <a:prstGeom prst="rect">
            <a:avLst/>
          </a:prstGeom>
          <a:noFill/>
        </p:spPr>
        <p:txBody>
          <a:bodyPr wrap="square" rtlCol="0">
            <a:spAutoFit/>
          </a:bodyPr>
          <a:lstStyle/>
          <a:p>
            <a:r>
              <a:rPr lang="en-CA" sz="3600" dirty="0">
                <a:latin typeface="Arial" panose="020B0604020202020204" pitchFamily="34" charset="0"/>
                <a:cs typeface="Arial" panose="020B0604020202020204" pitchFamily="34" charset="0"/>
              </a:rPr>
              <a:t>UESTION</a:t>
            </a:r>
          </a:p>
        </p:txBody>
      </p:sp>
      <p:sp>
        <p:nvSpPr>
          <p:cNvPr id="12" name="TextBox 11">
            <a:extLst>
              <a:ext uri="{FF2B5EF4-FFF2-40B4-BE49-F238E27FC236}">
                <a16:creationId xmlns:a16="http://schemas.microsoft.com/office/drawing/2014/main" id="{6D5FEBA0-BF0C-410B-AE56-71DA06571742}"/>
              </a:ext>
            </a:extLst>
          </p:cNvPr>
          <p:cNvSpPr txBox="1"/>
          <p:nvPr/>
        </p:nvSpPr>
        <p:spPr>
          <a:xfrm>
            <a:off x="2291414" y="3160393"/>
            <a:ext cx="6769468" cy="1107996"/>
          </a:xfrm>
          <a:prstGeom prst="rect">
            <a:avLst/>
          </a:prstGeom>
          <a:noFill/>
        </p:spPr>
        <p:txBody>
          <a:bodyPr wrap="square" rtlCol="0">
            <a:spAutoFit/>
          </a:bodyPr>
          <a:lstStyle/>
          <a:p>
            <a:r>
              <a:rPr lang="en-CA" sz="6600" dirty="0">
                <a:solidFill>
                  <a:schemeClr val="accent6"/>
                </a:solidFill>
                <a:latin typeface="Arial" panose="020B0604020202020204" pitchFamily="34" charset="0"/>
                <a:cs typeface="Arial" panose="020B0604020202020204" pitchFamily="34" charset="0"/>
              </a:rPr>
              <a:t>R</a:t>
            </a:r>
            <a:r>
              <a:rPr lang="en-CA" sz="3600" dirty="0">
                <a:latin typeface="Arial" panose="020B0604020202020204" pitchFamily="34" charset="0"/>
                <a:cs typeface="Arial" panose="020B0604020202020204" pitchFamily="34" charset="0"/>
              </a:rPr>
              <a:t>EAD, </a:t>
            </a:r>
            <a:r>
              <a:rPr lang="en-CA" sz="6600" dirty="0">
                <a:solidFill>
                  <a:schemeClr val="accent6"/>
                </a:solidFill>
                <a:latin typeface="Arial" panose="020B0604020202020204" pitchFamily="34" charset="0"/>
                <a:cs typeface="Arial" panose="020B0604020202020204" pitchFamily="34" charset="0"/>
              </a:rPr>
              <a:t>R</a:t>
            </a:r>
            <a:r>
              <a:rPr lang="en-CA" sz="3600" dirty="0">
                <a:latin typeface="Arial" panose="020B0604020202020204" pitchFamily="34" charset="0"/>
                <a:cs typeface="Arial" panose="020B0604020202020204" pitchFamily="34" charset="0"/>
              </a:rPr>
              <a:t>ECITE, </a:t>
            </a:r>
            <a:r>
              <a:rPr lang="en-CA" sz="6600" dirty="0">
                <a:solidFill>
                  <a:schemeClr val="accent6"/>
                </a:solidFill>
                <a:latin typeface="Arial" panose="020B0604020202020204" pitchFamily="34" charset="0"/>
                <a:cs typeface="Arial" panose="020B0604020202020204" pitchFamily="34" charset="0"/>
              </a:rPr>
              <a:t>R</a:t>
            </a:r>
            <a:r>
              <a:rPr lang="en-CA" sz="3600" dirty="0">
                <a:latin typeface="Arial" panose="020B0604020202020204" pitchFamily="34" charset="0"/>
                <a:cs typeface="Arial" panose="020B0604020202020204" pitchFamily="34" charset="0"/>
              </a:rPr>
              <a:t>EVIEW</a:t>
            </a:r>
          </a:p>
        </p:txBody>
      </p:sp>
      <p:sp>
        <p:nvSpPr>
          <p:cNvPr id="3" name="TextBox 2">
            <a:extLst>
              <a:ext uri="{FF2B5EF4-FFF2-40B4-BE49-F238E27FC236}">
                <a16:creationId xmlns:a16="http://schemas.microsoft.com/office/drawing/2014/main" id="{B7D1CE11-BFC6-2AE6-B0E4-DD89B9BB783F}"/>
              </a:ext>
            </a:extLst>
          </p:cNvPr>
          <p:cNvSpPr txBox="1"/>
          <p:nvPr/>
        </p:nvSpPr>
        <p:spPr>
          <a:xfrm>
            <a:off x="3636558" y="6336268"/>
            <a:ext cx="13858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 2023 ALC</a:t>
            </a:r>
          </a:p>
        </p:txBody>
      </p:sp>
      <p:pic>
        <p:nvPicPr>
          <p:cNvPr id="2" name="Audio 1">
            <a:hlinkClick r:id="" action="ppaction://media"/>
            <a:extLst>
              <a:ext uri="{FF2B5EF4-FFF2-40B4-BE49-F238E27FC236}">
                <a16:creationId xmlns:a16="http://schemas.microsoft.com/office/drawing/2014/main" id="{430964EB-5A11-99B2-B659-30D1AE3AB4D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4271097212"/>
      </p:ext>
    </p:extLst>
  </p:cSld>
  <p:clrMapOvr>
    <a:masterClrMapping/>
  </p:clrMapOvr>
  <mc:AlternateContent xmlns:mc="http://schemas.openxmlformats.org/markup-compatibility/2006">
    <mc:Choice xmlns:p14="http://schemas.microsoft.com/office/powerpoint/2010/main" Requires="p14">
      <p:transition spd="slow" p14:dur="2000" advTm="16462"/>
    </mc:Choice>
    <mc:Fallback>
      <p:transition spd="slow" advTm="164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1030-21AD-4F21-9638-A64CD57E5DD0}"/>
              </a:ext>
            </a:extLst>
          </p:cNvPr>
          <p:cNvSpPr>
            <a:spLocks noGrp="1"/>
          </p:cNvSpPr>
          <p:nvPr>
            <p:ph type="title"/>
          </p:nvPr>
        </p:nvSpPr>
        <p:spPr/>
        <p:txBody>
          <a:bodyPr/>
          <a:lstStyle/>
          <a:p>
            <a:r>
              <a:rPr lang="en-US" altLang="en-US" dirty="0">
                <a:solidFill>
                  <a:schemeClr val="accent6"/>
                </a:solidFill>
              </a:rPr>
              <a:t>S</a:t>
            </a:r>
            <a:r>
              <a:rPr lang="en-US" altLang="en-US" dirty="0">
                <a:solidFill>
                  <a:schemeClr val="tx1"/>
                </a:solidFill>
              </a:rPr>
              <a:t>Q3R</a:t>
            </a:r>
            <a:endParaRPr lang="en-CA" dirty="0">
              <a:solidFill>
                <a:schemeClr val="tx1"/>
              </a:solidFill>
            </a:endParaRPr>
          </a:p>
        </p:txBody>
      </p:sp>
      <p:sp>
        <p:nvSpPr>
          <p:cNvPr id="3" name="Content Placeholder 2">
            <a:extLst>
              <a:ext uri="{FF2B5EF4-FFF2-40B4-BE49-F238E27FC236}">
                <a16:creationId xmlns:a16="http://schemas.microsoft.com/office/drawing/2014/main" id="{BB8C7816-B042-4AC4-B773-7B7A69ED9514}"/>
              </a:ext>
            </a:extLst>
          </p:cNvPr>
          <p:cNvSpPr>
            <a:spLocks noGrp="1"/>
          </p:cNvSpPr>
          <p:nvPr>
            <p:ph idx="1"/>
          </p:nvPr>
        </p:nvSpPr>
        <p:spPr>
          <a:xfrm>
            <a:off x="894080" y="2217708"/>
            <a:ext cx="7326630" cy="2824191"/>
          </a:xfrm>
        </p:spPr>
        <p:txBody>
          <a:bodyPr/>
          <a:lstStyle/>
          <a:p>
            <a:pPr eaLnBrk="1" hangingPunct="1"/>
            <a:r>
              <a:rPr lang="en-US" altLang="en-US" dirty="0"/>
              <a:t>Survey and skim the text for:</a:t>
            </a:r>
            <a:endParaRPr lang="en-US" altLang="en-US" dirty="0">
              <a:solidFill>
                <a:srgbClr val="7F7F7F"/>
              </a:solidFill>
            </a:endParaRPr>
          </a:p>
          <a:p>
            <a:pPr lvl="1" eaLnBrk="1" hangingPunct="1"/>
            <a:r>
              <a:rPr lang="en-US" altLang="en-US" dirty="0"/>
              <a:t>Table of Contents</a:t>
            </a:r>
            <a:endParaRPr lang="en-US" altLang="en-US" dirty="0">
              <a:solidFill>
                <a:srgbClr val="7F7F7F"/>
              </a:solidFill>
            </a:endParaRPr>
          </a:p>
          <a:p>
            <a:pPr lvl="1" eaLnBrk="1" hangingPunct="1"/>
            <a:r>
              <a:rPr lang="en-US" altLang="en-US" b="1" dirty="0"/>
              <a:t>Bold print </a:t>
            </a:r>
            <a:r>
              <a:rPr lang="en-US" altLang="en-US" dirty="0"/>
              <a:t>or </a:t>
            </a:r>
            <a:r>
              <a:rPr lang="en-US" altLang="en-US" i="1" dirty="0"/>
              <a:t>italics</a:t>
            </a:r>
            <a:endParaRPr lang="en-US" altLang="en-US" i="1" dirty="0">
              <a:solidFill>
                <a:srgbClr val="7F7F7F"/>
              </a:solidFill>
            </a:endParaRPr>
          </a:p>
          <a:p>
            <a:pPr lvl="1" eaLnBrk="1" hangingPunct="1"/>
            <a:r>
              <a:rPr lang="en-US" altLang="en-US" dirty="0"/>
              <a:t>Sidebars</a:t>
            </a:r>
            <a:endParaRPr lang="en-US" altLang="en-US" dirty="0">
              <a:solidFill>
                <a:srgbClr val="7F7F7F"/>
              </a:solidFill>
            </a:endParaRPr>
          </a:p>
          <a:p>
            <a:pPr lvl="1" eaLnBrk="1" hangingPunct="1"/>
            <a:r>
              <a:rPr lang="en-US" altLang="en-US" dirty="0"/>
              <a:t>Any type of graphics</a:t>
            </a:r>
            <a:endParaRPr lang="en-US" altLang="en-US" dirty="0">
              <a:solidFill>
                <a:srgbClr val="7F7F7F"/>
              </a:solidFill>
            </a:endParaRPr>
          </a:p>
          <a:p>
            <a:pPr lvl="1" eaLnBrk="1" hangingPunct="1"/>
            <a:r>
              <a:rPr lang="en-US" altLang="en-US" dirty="0"/>
              <a:t>Summaries</a:t>
            </a:r>
            <a:endParaRPr lang="en-US" altLang="en-US" dirty="0">
              <a:solidFill>
                <a:srgbClr val="7F7F7F"/>
              </a:solidFill>
            </a:endParaRPr>
          </a:p>
          <a:p>
            <a:pPr lvl="1" eaLnBrk="1" hangingPunct="1"/>
            <a:r>
              <a:rPr lang="en-US" altLang="en-US" dirty="0"/>
              <a:t>Questions</a:t>
            </a:r>
            <a:endParaRPr lang="en-US" altLang="en-US" dirty="0">
              <a:solidFill>
                <a:srgbClr val="7F7F7F"/>
              </a:solidFill>
            </a:endParaRPr>
          </a:p>
          <a:p>
            <a:pPr lvl="1" eaLnBrk="1" hangingPunct="1"/>
            <a:r>
              <a:rPr lang="en-US" altLang="en-US" dirty="0"/>
              <a:t>Introductions and Conclusions</a:t>
            </a:r>
          </a:p>
          <a:p>
            <a:endParaRPr lang="en-CA" dirty="0"/>
          </a:p>
        </p:txBody>
      </p:sp>
      <p:sp>
        <p:nvSpPr>
          <p:cNvPr id="4" name="Text Placeholder 3">
            <a:extLst>
              <a:ext uri="{FF2B5EF4-FFF2-40B4-BE49-F238E27FC236}">
                <a16:creationId xmlns:a16="http://schemas.microsoft.com/office/drawing/2014/main" id="{E5EDD2EB-2F4C-429A-AE95-C3C700B13AFE}"/>
              </a:ext>
            </a:extLst>
          </p:cNvPr>
          <p:cNvSpPr>
            <a:spLocks noGrp="1"/>
          </p:cNvSpPr>
          <p:nvPr>
            <p:ph type="body" sz="quarter" idx="10"/>
          </p:nvPr>
        </p:nvSpPr>
        <p:spPr/>
        <p:txBody>
          <a:bodyPr/>
          <a:lstStyle/>
          <a:p>
            <a:r>
              <a:rPr lang="en-CA" b="0" dirty="0"/>
              <a:t>Survey</a:t>
            </a:r>
          </a:p>
        </p:txBody>
      </p:sp>
      <p:sp>
        <p:nvSpPr>
          <p:cNvPr id="6" name="TextBox 5">
            <a:extLst>
              <a:ext uri="{FF2B5EF4-FFF2-40B4-BE49-F238E27FC236}">
                <a16:creationId xmlns:a16="http://schemas.microsoft.com/office/drawing/2014/main" id="{4CB49752-506E-0F5C-6D10-B7215D22F36B}"/>
              </a:ext>
            </a:extLst>
          </p:cNvPr>
          <p:cNvSpPr txBox="1"/>
          <p:nvPr/>
        </p:nvSpPr>
        <p:spPr>
          <a:xfrm>
            <a:off x="3636558" y="6336268"/>
            <a:ext cx="13858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 2023 ALC</a:t>
            </a:r>
          </a:p>
        </p:txBody>
      </p:sp>
      <p:pic>
        <p:nvPicPr>
          <p:cNvPr id="10" name="Audio 9">
            <a:hlinkClick r:id="" action="ppaction://media"/>
            <a:extLst>
              <a:ext uri="{FF2B5EF4-FFF2-40B4-BE49-F238E27FC236}">
                <a16:creationId xmlns:a16="http://schemas.microsoft.com/office/drawing/2014/main" id="{105D15F1-CD3E-4173-76BA-F6934980F94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1182417457"/>
      </p:ext>
    </p:extLst>
  </p:cSld>
  <p:clrMapOvr>
    <a:masterClrMapping/>
  </p:clrMapOvr>
  <mc:AlternateContent xmlns:mc="http://schemas.openxmlformats.org/markup-compatibility/2006">
    <mc:Choice xmlns:p14="http://schemas.microsoft.com/office/powerpoint/2010/main" Requires="p14">
      <p:transition spd="slow" p14:dur="2000" advTm="38614"/>
    </mc:Choice>
    <mc:Fallback>
      <p:transition spd="slow" advTm="386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1030-21AD-4F21-9638-A64CD57E5DD0}"/>
              </a:ext>
            </a:extLst>
          </p:cNvPr>
          <p:cNvSpPr>
            <a:spLocks noGrp="1"/>
          </p:cNvSpPr>
          <p:nvPr>
            <p:ph type="title"/>
          </p:nvPr>
        </p:nvSpPr>
        <p:spPr/>
        <p:txBody>
          <a:bodyPr/>
          <a:lstStyle/>
          <a:p>
            <a:r>
              <a:rPr lang="en-US" altLang="en-US" dirty="0">
                <a:solidFill>
                  <a:schemeClr val="accent6"/>
                </a:solidFill>
              </a:rPr>
              <a:t>S</a:t>
            </a:r>
            <a:r>
              <a:rPr lang="en-US" altLang="en-US" dirty="0">
                <a:solidFill>
                  <a:schemeClr val="tx1"/>
                </a:solidFill>
              </a:rPr>
              <a:t>Q3R</a:t>
            </a:r>
            <a:endParaRPr lang="en-CA" dirty="0">
              <a:solidFill>
                <a:schemeClr val="tx1"/>
              </a:solidFill>
            </a:endParaRPr>
          </a:p>
        </p:txBody>
      </p:sp>
      <p:sp>
        <p:nvSpPr>
          <p:cNvPr id="4" name="Text Placeholder 3">
            <a:extLst>
              <a:ext uri="{FF2B5EF4-FFF2-40B4-BE49-F238E27FC236}">
                <a16:creationId xmlns:a16="http://schemas.microsoft.com/office/drawing/2014/main" id="{E5EDD2EB-2F4C-429A-AE95-C3C700B13AFE}"/>
              </a:ext>
            </a:extLst>
          </p:cNvPr>
          <p:cNvSpPr>
            <a:spLocks noGrp="1"/>
          </p:cNvSpPr>
          <p:nvPr>
            <p:ph type="body" sz="quarter" idx="10"/>
          </p:nvPr>
        </p:nvSpPr>
        <p:spPr/>
        <p:txBody>
          <a:bodyPr/>
          <a:lstStyle/>
          <a:p>
            <a:r>
              <a:rPr lang="en-CA" b="0" dirty="0"/>
              <a:t>Survey Goals</a:t>
            </a:r>
          </a:p>
        </p:txBody>
      </p:sp>
      <p:pic>
        <p:nvPicPr>
          <p:cNvPr id="6" name="Graphic 5" descr="Presentation with checklist with solid fill">
            <a:extLst>
              <a:ext uri="{FF2B5EF4-FFF2-40B4-BE49-F238E27FC236}">
                <a16:creationId xmlns:a16="http://schemas.microsoft.com/office/drawing/2014/main" id="{3F03DC82-87CC-4353-AF54-676054FC8D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46900" y="2514600"/>
            <a:ext cx="914400" cy="914400"/>
          </a:xfrm>
          <a:prstGeom prst="rect">
            <a:avLst/>
          </a:prstGeom>
        </p:spPr>
      </p:pic>
      <p:pic>
        <p:nvPicPr>
          <p:cNvPr id="8" name="Graphic 7" descr="Target Audience with solid fill">
            <a:extLst>
              <a:ext uri="{FF2B5EF4-FFF2-40B4-BE49-F238E27FC236}">
                <a16:creationId xmlns:a16="http://schemas.microsoft.com/office/drawing/2014/main" id="{10342D74-C6E4-4E21-9F44-7DB0DC8B4E1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290625" y="2577237"/>
            <a:ext cx="914400" cy="914400"/>
          </a:xfrm>
          <a:prstGeom prst="rect">
            <a:avLst/>
          </a:prstGeom>
        </p:spPr>
      </p:pic>
      <p:pic>
        <p:nvPicPr>
          <p:cNvPr id="10" name="Graphic 9" descr="Target with solid fill">
            <a:extLst>
              <a:ext uri="{FF2B5EF4-FFF2-40B4-BE49-F238E27FC236}">
                <a16:creationId xmlns:a16="http://schemas.microsoft.com/office/drawing/2014/main" id="{19537C0C-10D9-4266-968C-F04958248A2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34350" y="2514600"/>
            <a:ext cx="914400" cy="914400"/>
          </a:xfrm>
          <a:prstGeom prst="rect">
            <a:avLst/>
          </a:prstGeom>
        </p:spPr>
      </p:pic>
      <p:sp>
        <p:nvSpPr>
          <p:cNvPr id="11" name="TextBox 10">
            <a:extLst>
              <a:ext uri="{FF2B5EF4-FFF2-40B4-BE49-F238E27FC236}">
                <a16:creationId xmlns:a16="http://schemas.microsoft.com/office/drawing/2014/main" id="{E43A036B-6100-42BC-8EBA-1DABE26FBC54}"/>
              </a:ext>
            </a:extLst>
          </p:cNvPr>
          <p:cNvSpPr txBox="1"/>
          <p:nvPr/>
        </p:nvSpPr>
        <p:spPr>
          <a:xfrm>
            <a:off x="968587" y="3628593"/>
            <a:ext cx="2706650" cy="830997"/>
          </a:xfrm>
          <a:prstGeom prst="rect">
            <a:avLst/>
          </a:prstGeom>
          <a:noFill/>
        </p:spPr>
        <p:txBody>
          <a:bodyPr wrap="square" rtlCol="0">
            <a:spAutoFit/>
          </a:bodyPr>
          <a:lstStyle/>
          <a:p>
            <a:pPr algn="ctr"/>
            <a:r>
              <a:rPr lang="en-CA" sz="2400" dirty="0">
                <a:latin typeface="Arial" panose="020B0604020202020204" pitchFamily="34" charset="0"/>
                <a:cs typeface="Arial" panose="020B0604020202020204" pitchFamily="34" charset="0"/>
              </a:rPr>
              <a:t>Find</a:t>
            </a:r>
          </a:p>
          <a:p>
            <a:pPr algn="ctr"/>
            <a:r>
              <a:rPr lang="en-CA" sz="2400" dirty="0">
                <a:latin typeface="Arial" panose="020B0604020202020204" pitchFamily="34" charset="0"/>
                <a:cs typeface="Arial" panose="020B0604020202020204" pitchFamily="34" charset="0"/>
              </a:rPr>
              <a:t>chapter objectives</a:t>
            </a:r>
          </a:p>
        </p:txBody>
      </p:sp>
      <p:sp>
        <p:nvSpPr>
          <p:cNvPr id="12" name="TextBox 11">
            <a:extLst>
              <a:ext uri="{FF2B5EF4-FFF2-40B4-BE49-F238E27FC236}">
                <a16:creationId xmlns:a16="http://schemas.microsoft.com/office/drawing/2014/main" id="{D5C3A878-E187-472E-8D31-54DAD4057785}"/>
              </a:ext>
            </a:extLst>
          </p:cNvPr>
          <p:cNvSpPr txBox="1"/>
          <p:nvPr/>
        </p:nvSpPr>
        <p:spPr>
          <a:xfrm>
            <a:off x="3371855" y="3628329"/>
            <a:ext cx="2845080" cy="830997"/>
          </a:xfrm>
          <a:prstGeom prst="rect">
            <a:avLst/>
          </a:prstGeom>
          <a:noFill/>
        </p:spPr>
        <p:txBody>
          <a:bodyPr wrap="square" rtlCol="0">
            <a:spAutoFit/>
          </a:bodyPr>
          <a:lstStyle/>
          <a:p>
            <a:pPr algn="ctr"/>
            <a:r>
              <a:rPr lang="en-CA" sz="2400" dirty="0">
                <a:latin typeface="Arial" panose="020B0604020202020204" pitchFamily="34" charset="0"/>
                <a:cs typeface="Arial" panose="020B0604020202020204" pitchFamily="34" charset="0"/>
              </a:rPr>
              <a:t>List key </a:t>
            </a:r>
          </a:p>
          <a:p>
            <a:pPr algn="ctr"/>
            <a:r>
              <a:rPr lang="en-CA" sz="2400" dirty="0">
                <a:latin typeface="Arial" panose="020B0604020202020204" pitchFamily="34" charset="0"/>
                <a:cs typeface="Arial" panose="020B0604020202020204" pitchFamily="34" charset="0"/>
              </a:rPr>
              <a:t>vocabulary</a:t>
            </a:r>
          </a:p>
        </p:txBody>
      </p:sp>
      <p:sp>
        <p:nvSpPr>
          <p:cNvPr id="13" name="TextBox 12">
            <a:extLst>
              <a:ext uri="{FF2B5EF4-FFF2-40B4-BE49-F238E27FC236}">
                <a16:creationId xmlns:a16="http://schemas.microsoft.com/office/drawing/2014/main" id="{52302EAE-CD01-4316-98A1-CA5046F360B1}"/>
              </a:ext>
            </a:extLst>
          </p:cNvPr>
          <p:cNvSpPr txBox="1"/>
          <p:nvPr/>
        </p:nvSpPr>
        <p:spPr>
          <a:xfrm>
            <a:off x="6078505" y="3677919"/>
            <a:ext cx="2310553" cy="830997"/>
          </a:xfrm>
          <a:prstGeom prst="rect">
            <a:avLst/>
          </a:prstGeom>
          <a:noFill/>
        </p:spPr>
        <p:txBody>
          <a:bodyPr wrap="square" rtlCol="0">
            <a:spAutoFit/>
          </a:bodyPr>
          <a:lstStyle/>
          <a:p>
            <a:pPr algn="ctr"/>
            <a:r>
              <a:rPr lang="en-CA" sz="2400" dirty="0">
                <a:latin typeface="Arial" panose="020B0604020202020204" pitchFamily="34" charset="0"/>
                <a:cs typeface="Arial" panose="020B0604020202020204" pitchFamily="34" charset="0"/>
              </a:rPr>
              <a:t>Estimate time and create plan</a:t>
            </a:r>
          </a:p>
        </p:txBody>
      </p:sp>
      <p:sp>
        <p:nvSpPr>
          <p:cNvPr id="5" name="TextBox 4">
            <a:extLst>
              <a:ext uri="{FF2B5EF4-FFF2-40B4-BE49-F238E27FC236}">
                <a16:creationId xmlns:a16="http://schemas.microsoft.com/office/drawing/2014/main" id="{B6D9B336-99CF-3CA7-B7A2-2892CDA88759}"/>
              </a:ext>
            </a:extLst>
          </p:cNvPr>
          <p:cNvSpPr txBox="1"/>
          <p:nvPr/>
        </p:nvSpPr>
        <p:spPr>
          <a:xfrm>
            <a:off x="3636558" y="6336268"/>
            <a:ext cx="13858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 2023 ALC</a:t>
            </a:r>
          </a:p>
        </p:txBody>
      </p:sp>
      <p:pic>
        <p:nvPicPr>
          <p:cNvPr id="3" name="Audio 2">
            <a:hlinkClick r:id="" action="ppaction://media"/>
            <a:extLst>
              <a:ext uri="{FF2B5EF4-FFF2-40B4-BE49-F238E27FC236}">
                <a16:creationId xmlns:a16="http://schemas.microsoft.com/office/drawing/2014/main" id="{1860E04F-8D42-4529-F8BD-AAB938A9E742}"/>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4042929392"/>
      </p:ext>
    </p:extLst>
  </p:cSld>
  <p:clrMapOvr>
    <a:masterClrMapping/>
  </p:clrMapOvr>
  <mc:AlternateContent xmlns:mc="http://schemas.openxmlformats.org/markup-compatibility/2006">
    <mc:Choice xmlns:p14="http://schemas.microsoft.com/office/powerpoint/2010/main" Requires="p14">
      <p:transition spd="slow" p14:dur="2000" advTm="27968"/>
    </mc:Choice>
    <mc:Fallback>
      <p:transition spd="slow" advTm="279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C2E89-DD20-4A4F-BB27-83A5FCA85E28}"/>
              </a:ext>
            </a:extLst>
          </p:cNvPr>
          <p:cNvSpPr>
            <a:spLocks noGrp="1"/>
          </p:cNvSpPr>
          <p:nvPr>
            <p:ph type="title"/>
          </p:nvPr>
        </p:nvSpPr>
        <p:spPr/>
        <p:txBody>
          <a:bodyPr/>
          <a:lstStyle/>
          <a:p>
            <a:r>
              <a:rPr lang="en-US" altLang="en-US" dirty="0">
                <a:solidFill>
                  <a:schemeClr val="tx1"/>
                </a:solidFill>
              </a:rPr>
              <a:t>S</a:t>
            </a:r>
            <a:r>
              <a:rPr lang="en-US" altLang="en-US" dirty="0">
                <a:solidFill>
                  <a:schemeClr val="accent6"/>
                </a:solidFill>
              </a:rPr>
              <a:t>Q</a:t>
            </a:r>
            <a:r>
              <a:rPr lang="en-US" altLang="en-US" dirty="0">
                <a:solidFill>
                  <a:schemeClr val="tx1"/>
                </a:solidFill>
              </a:rPr>
              <a:t>3R</a:t>
            </a:r>
            <a:endParaRPr lang="en-CA" dirty="0">
              <a:solidFill>
                <a:schemeClr val="tx1"/>
              </a:solidFill>
            </a:endParaRPr>
          </a:p>
        </p:txBody>
      </p:sp>
      <p:sp>
        <p:nvSpPr>
          <p:cNvPr id="3" name="Content Placeholder 2">
            <a:extLst>
              <a:ext uri="{FF2B5EF4-FFF2-40B4-BE49-F238E27FC236}">
                <a16:creationId xmlns:a16="http://schemas.microsoft.com/office/drawing/2014/main" id="{FF701F04-43E6-4A04-A380-892E5DCE8B5C}"/>
              </a:ext>
            </a:extLst>
          </p:cNvPr>
          <p:cNvSpPr>
            <a:spLocks noGrp="1"/>
          </p:cNvSpPr>
          <p:nvPr>
            <p:ph idx="1"/>
          </p:nvPr>
        </p:nvSpPr>
        <p:spPr/>
        <p:txBody>
          <a:bodyPr/>
          <a:lstStyle/>
          <a:p>
            <a:pPr eaLnBrk="1" hangingPunct="1">
              <a:buFont typeface="Wingdings" panose="05000000000000000000" pitchFamily="2" charset="2"/>
              <a:buNone/>
            </a:pPr>
            <a:r>
              <a:rPr lang="en-US" altLang="en-US" dirty="0"/>
              <a:t> “What do I need to learn?”</a:t>
            </a:r>
            <a:endParaRPr lang="en-US" altLang="en-US" dirty="0">
              <a:solidFill>
                <a:srgbClr val="7F7F7F"/>
              </a:solidFill>
            </a:endParaRPr>
          </a:p>
          <a:p>
            <a:pPr eaLnBrk="1" hangingPunct="1"/>
            <a:endParaRPr lang="en-US" altLang="en-US" dirty="0">
              <a:solidFill>
                <a:srgbClr val="7F7F7F"/>
              </a:solidFill>
            </a:endParaRPr>
          </a:p>
          <a:p>
            <a:pPr eaLnBrk="1" hangingPunct="1">
              <a:buFont typeface="Wingdings" panose="05000000000000000000" pitchFamily="2" charset="2"/>
              <a:buNone/>
            </a:pPr>
            <a:r>
              <a:rPr lang="en-US" altLang="en-US" dirty="0"/>
              <a:t> “What might be on the test?”</a:t>
            </a:r>
          </a:p>
          <a:p>
            <a:pPr eaLnBrk="1" hangingPunct="1">
              <a:buFont typeface="Wingdings" panose="05000000000000000000" pitchFamily="2" charset="2"/>
              <a:buNone/>
            </a:pPr>
            <a:endParaRPr lang="en-US" dirty="0"/>
          </a:p>
          <a:p>
            <a:pPr eaLnBrk="1" hangingPunct="1">
              <a:buFont typeface="Wingdings" panose="05000000000000000000" pitchFamily="2" charset="2"/>
              <a:buNone/>
            </a:pPr>
            <a:endParaRPr lang="en-CA" dirty="0"/>
          </a:p>
        </p:txBody>
      </p:sp>
      <p:sp>
        <p:nvSpPr>
          <p:cNvPr id="4" name="Text Placeholder 3">
            <a:extLst>
              <a:ext uri="{FF2B5EF4-FFF2-40B4-BE49-F238E27FC236}">
                <a16:creationId xmlns:a16="http://schemas.microsoft.com/office/drawing/2014/main" id="{38E0DB9A-D461-4846-A75A-B47EED3B5518}"/>
              </a:ext>
            </a:extLst>
          </p:cNvPr>
          <p:cNvSpPr>
            <a:spLocks noGrp="1"/>
          </p:cNvSpPr>
          <p:nvPr>
            <p:ph type="body" sz="quarter" idx="10"/>
          </p:nvPr>
        </p:nvSpPr>
        <p:spPr/>
        <p:txBody>
          <a:bodyPr/>
          <a:lstStyle/>
          <a:p>
            <a:r>
              <a:rPr lang="en-CA" b="0" dirty="0"/>
              <a:t>Question</a:t>
            </a:r>
          </a:p>
        </p:txBody>
      </p:sp>
      <p:sp>
        <p:nvSpPr>
          <p:cNvPr id="6" name="TextBox 5">
            <a:extLst>
              <a:ext uri="{FF2B5EF4-FFF2-40B4-BE49-F238E27FC236}">
                <a16:creationId xmlns:a16="http://schemas.microsoft.com/office/drawing/2014/main" id="{8A03F66B-C8E5-4151-860E-979D46C3F4EE}"/>
              </a:ext>
            </a:extLst>
          </p:cNvPr>
          <p:cNvSpPr txBox="1"/>
          <p:nvPr/>
        </p:nvSpPr>
        <p:spPr>
          <a:xfrm>
            <a:off x="1536192" y="4329203"/>
            <a:ext cx="5878385" cy="461665"/>
          </a:xfrm>
          <a:prstGeom prst="rect">
            <a:avLst/>
          </a:prstGeom>
          <a:noFill/>
        </p:spPr>
        <p:txBody>
          <a:bodyPr wrap="square">
            <a:spAutoFit/>
          </a:bodyPr>
          <a:lstStyle/>
          <a:p>
            <a:pPr eaLnBrk="1" hangingPunct="1">
              <a:spcBef>
                <a:spcPct val="0"/>
              </a:spcBef>
              <a:buSzPct val="100000"/>
              <a:buFontTx/>
              <a:buNone/>
            </a:pPr>
            <a:r>
              <a:rPr lang="en-US" altLang="en-US" sz="2400" b="1" dirty="0">
                <a:latin typeface="Arial" panose="020B0604020202020204" pitchFamily="34" charset="0"/>
                <a:cs typeface="Arial" panose="020B0604020202020204" pitchFamily="34" charset="0"/>
              </a:rPr>
              <a:t>“Who, what, where, when, why, how?”</a:t>
            </a:r>
          </a:p>
        </p:txBody>
      </p:sp>
      <p:sp>
        <p:nvSpPr>
          <p:cNvPr id="7" name="TextBox 6">
            <a:extLst>
              <a:ext uri="{FF2B5EF4-FFF2-40B4-BE49-F238E27FC236}">
                <a16:creationId xmlns:a16="http://schemas.microsoft.com/office/drawing/2014/main" id="{532B7B50-DBFB-0D7D-0245-F3D2B9E0E59E}"/>
              </a:ext>
            </a:extLst>
          </p:cNvPr>
          <p:cNvSpPr txBox="1"/>
          <p:nvPr/>
        </p:nvSpPr>
        <p:spPr>
          <a:xfrm>
            <a:off x="3636558" y="6336268"/>
            <a:ext cx="13858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 2023 ALC</a:t>
            </a:r>
          </a:p>
        </p:txBody>
      </p:sp>
      <p:pic>
        <p:nvPicPr>
          <p:cNvPr id="5" name="Audio 4">
            <a:hlinkClick r:id="" action="ppaction://media"/>
            <a:extLst>
              <a:ext uri="{FF2B5EF4-FFF2-40B4-BE49-F238E27FC236}">
                <a16:creationId xmlns:a16="http://schemas.microsoft.com/office/drawing/2014/main" id="{C840A683-262B-5E0C-0559-B596FEABD8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2144320526"/>
      </p:ext>
    </p:extLst>
  </p:cSld>
  <p:clrMapOvr>
    <a:masterClrMapping/>
  </p:clrMapOvr>
  <mc:AlternateContent xmlns:mc="http://schemas.openxmlformats.org/markup-compatibility/2006">
    <mc:Choice xmlns:p14="http://schemas.microsoft.com/office/powerpoint/2010/main" Requires="p14">
      <p:transition spd="slow" p14:dur="2000" advTm="35770"/>
    </mc:Choice>
    <mc:Fallback>
      <p:transition spd="slow" advTm="357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B12B-0BB1-4318-AED2-B5F457E5FCA7}"/>
              </a:ext>
            </a:extLst>
          </p:cNvPr>
          <p:cNvSpPr>
            <a:spLocks noGrp="1"/>
          </p:cNvSpPr>
          <p:nvPr>
            <p:ph type="title"/>
          </p:nvPr>
        </p:nvSpPr>
        <p:spPr/>
        <p:txBody>
          <a:bodyPr/>
          <a:lstStyle/>
          <a:p>
            <a:r>
              <a:rPr lang="en-US" altLang="en-US" dirty="0">
                <a:solidFill>
                  <a:schemeClr val="tx1"/>
                </a:solidFill>
              </a:rPr>
              <a:t>S</a:t>
            </a:r>
            <a:r>
              <a:rPr lang="en-US" altLang="en-US" dirty="0">
                <a:solidFill>
                  <a:schemeClr val="accent6"/>
                </a:solidFill>
              </a:rPr>
              <a:t>Q</a:t>
            </a:r>
            <a:r>
              <a:rPr lang="en-US" altLang="en-US" dirty="0">
                <a:solidFill>
                  <a:schemeClr val="tx1"/>
                </a:solidFill>
              </a:rPr>
              <a:t>3R</a:t>
            </a:r>
            <a:endParaRPr lang="en-CA" dirty="0">
              <a:solidFill>
                <a:schemeClr val="tx1"/>
              </a:solidFill>
            </a:endParaRPr>
          </a:p>
        </p:txBody>
      </p:sp>
      <p:sp>
        <p:nvSpPr>
          <p:cNvPr id="3" name="Content Placeholder 2">
            <a:extLst>
              <a:ext uri="{FF2B5EF4-FFF2-40B4-BE49-F238E27FC236}">
                <a16:creationId xmlns:a16="http://schemas.microsoft.com/office/drawing/2014/main" id="{D868EEF6-9402-4E55-B0D8-3502D016831A}"/>
              </a:ext>
            </a:extLst>
          </p:cNvPr>
          <p:cNvSpPr>
            <a:spLocks noGrp="1"/>
          </p:cNvSpPr>
          <p:nvPr>
            <p:ph idx="1"/>
          </p:nvPr>
        </p:nvSpPr>
        <p:spPr/>
        <p:txBody>
          <a:bodyPr/>
          <a:lstStyle/>
          <a:p>
            <a:r>
              <a:rPr lang="en-US" altLang="en-US" dirty="0"/>
              <a:t>Turn headings into questions</a:t>
            </a:r>
            <a:endParaRPr lang="en-US" altLang="en-US" dirty="0">
              <a:solidFill>
                <a:srgbClr val="7F7F7F"/>
              </a:solidFill>
            </a:endParaRPr>
          </a:p>
          <a:p>
            <a:r>
              <a:rPr lang="en-US" altLang="en-US" dirty="0"/>
              <a:t>Turn </a:t>
            </a:r>
            <a:r>
              <a:rPr lang="en-US" altLang="en-US" b="1" dirty="0"/>
              <a:t>boldfaced</a:t>
            </a:r>
            <a:r>
              <a:rPr lang="en-US" altLang="en-US" dirty="0"/>
              <a:t> and </a:t>
            </a:r>
            <a:r>
              <a:rPr lang="en-US" altLang="en-US" i="1" dirty="0"/>
              <a:t>italicized </a:t>
            </a:r>
            <a:r>
              <a:rPr lang="en-US" altLang="en-US" dirty="0"/>
              <a:t>words into questions</a:t>
            </a:r>
            <a:endParaRPr lang="en-US" altLang="en-US" dirty="0">
              <a:solidFill>
                <a:srgbClr val="7F7F7F"/>
              </a:solidFill>
            </a:endParaRPr>
          </a:p>
          <a:p>
            <a:r>
              <a:rPr lang="en-US" altLang="en-US" dirty="0"/>
              <a:t>Use the chapter’s questions</a:t>
            </a:r>
            <a:endParaRPr lang="en-US" altLang="en-US" dirty="0">
              <a:solidFill>
                <a:srgbClr val="7F7F7F"/>
              </a:solidFill>
            </a:endParaRPr>
          </a:p>
          <a:p>
            <a:r>
              <a:rPr lang="en-US" altLang="en-US" dirty="0"/>
              <a:t>Use the course objectives to make questions</a:t>
            </a:r>
            <a:endParaRPr lang="en-US" altLang="en-US" dirty="0">
              <a:solidFill>
                <a:srgbClr val="7F7F7F"/>
              </a:solidFill>
            </a:endParaRPr>
          </a:p>
          <a:p>
            <a:r>
              <a:rPr lang="en-US" altLang="en-US" dirty="0"/>
              <a:t>Create own questions</a:t>
            </a:r>
          </a:p>
          <a:p>
            <a:endParaRPr lang="en-CA" dirty="0"/>
          </a:p>
        </p:txBody>
      </p:sp>
      <p:sp>
        <p:nvSpPr>
          <p:cNvPr id="4" name="Text Placeholder 3">
            <a:extLst>
              <a:ext uri="{FF2B5EF4-FFF2-40B4-BE49-F238E27FC236}">
                <a16:creationId xmlns:a16="http://schemas.microsoft.com/office/drawing/2014/main" id="{02D55DCB-A42E-4297-B2FA-48153F6F0B9C}"/>
              </a:ext>
            </a:extLst>
          </p:cNvPr>
          <p:cNvSpPr>
            <a:spLocks noGrp="1"/>
          </p:cNvSpPr>
          <p:nvPr>
            <p:ph type="body" sz="quarter" idx="10"/>
          </p:nvPr>
        </p:nvSpPr>
        <p:spPr/>
        <p:txBody>
          <a:bodyPr/>
          <a:lstStyle/>
          <a:p>
            <a:r>
              <a:rPr lang="en-CA" b="0" dirty="0"/>
              <a:t>Suggestion questions:</a:t>
            </a:r>
          </a:p>
        </p:txBody>
      </p:sp>
      <p:sp>
        <p:nvSpPr>
          <p:cNvPr id="6" name="TextBox 5">
            <a:extLst>
              <a:ext uri="{FF2B5EF4-FFF2-40B4-BE49-F238E27FC236}">
                <a16:creationId xmlns:a16="http://schemas.microsoft.com/office/drawing/2014/main" id="{8D5D5C2F-6646-1E81-C6E3-9F1BC03ED2FD}"/>
              </a:ext>
            </a:extLst>
          </p:cNvPr>
          <p:cNvSpPr txBox="1"/>
          <p:nvPr/>
        </p:nvSpPr>
        <p:spPr>
          <a:xfrm>
            <a:off x="3636558" y="6336268"/>
            <a:ext cx="13858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 2023 ALC</a:t>
            </a:r>
          </a:p>
        </p:txBody>
      </p:sp>
      <p:pic>
        <p:nvPicPr>
          <p:cNvPr id="8" name="Audio 7">
            <a:hlinkClick r:id="" action="ppaction://media"/>
            <a:extLst>
              <a:ext uri="{FF2B5EF4-FFF2-40B4-BE49-F238E27FC236}">
                <a16:creationId xmlns:a16="http://schemas.microsoft.com/office/drawing/2014/main" id="{A1CBE52B-50D9-D055-7D8A-C2EB9B8FFB0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2327632215"/>
      </p:ext>
    </p:extLst>
  </p:cSld>
  <p:clrMapOvr>
    <a:masterClrMapping/>
  </p:clrMapOvr>
  <mc:AlternateContent xmlns:mc="http://schemas.openxmlformats.org/markup-compatibility/2006">
    <mc:Choice xmlns:p14="http://schemas.microsoft.com/office/powerpoint/2010/main" Requires="p14">
      <p:transition spd="slow" p14:dur="2000" advTm="35201"/>
    </mc:Choice>
    <mc:Fallback>
      <p:transition spd="slow" advTm="352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3973-7CA5-4618-AA21-5E477349D60A}"/>
              </a:ext>
            </a:extLst>
          </p:cNvPr>
          <p:cNvSpPr>
            <a:spLocks noGrp="1"/>
          </p:cNvSpPr>
          <p:nvPr>
            <p:ph type="title"/>
          </p:nvPr>
        </p:nvSpPr>
        <p:spPr/>
        <p:txBody>
          <a:bodyPr/>
          <a:lstStyle/>
          <a:p>
            <a:r>
              <a:rPr lang="en-US" altLang="en-US" dirty="0">
                <a:solidFill>
                  <a:schemeClr val="tx1"/>
                </a:solidFill>
              </a:rPr>
              <a:t>S</a:t>
            </a:r>
            <a:r>
              <a:rPr lang="en-US" altLang="en-US" dirty="0">
                <a:solidFill>
                  <a:schemeClr val="accent6"/>
                </a:solidFill>
              </a:rPr>
              <a:t>Q</a:t>
            </a:r>
            <a:r>
              <a:rPr lang="en-US" altLang="en-US" dirty="0">
                <a:solidFill>
                  <a:schemeClr val="tx1"/>
                </a:solidFill>
              </a:rPr>
              <a:t>3R</a:t>
            </a:r>
            <a:endParaRPr lang="en-CA" dirty="0">
              <a:solidFill>
                <a:schemeClr val="tx1"/>
              </a:solidFill>
            </a:endParaRPr>
          </a:p>
        </p:txBody>
      </p:sp>
      <p:sp>
        <p:nvSpPr>
          <p:cNvPr id="5" name="Text Box 18">
            <a:extLst>
              <a:ext uri="{FF2B5EF4-FFF2-40B4-BE49-F238E27FC236}">
                <a16:creationId xmlns:a16="http://schemas.microsoft.com/office/drawing/2014/main" id="{B8671919-7523-4C5F-862C-11E671A308E3}"/>
              </a:ext>
            </a:extLst>
          </p:cNvPr>
          <p:cNvSpPr txBox="1">
            <a:spLocks noChangeArrowheads="1"/>
          </p:cNvSpPr>
          <p:nvPr/>
        </p:nvSpPr>
        <p:spPr bwMode="auto">
          <a:xfrm>
            <a:off x="1143000" y="1778000"/>
            <a:ext cx="3962400" cy="3886200"/>
          </a:xfrm>
          <a:prstGeom prst="rect">
            <a:avLst/>
          </a:prstGeom>
          <a:solidFill>
            <a:srgbClr val="FFFFFF"/>
          </a:solidFill>
          <a:ln w="38100">
            <a:solidFill>
              <a:srgbClr val="000000"/>
            </a:solidFill>
            <a:miter lim="800000"/>
            <a:headEnd/>
            <a:tailEnd/>
          </a:ln>
        </p:spPr>
        <p:txBody>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spcAft>
                <a:spcPts val="1000"/>
              </a:spcAft>
              <a:buClrTx/>
              <a:buSzTx/>
              <a:buFontTx/>
              <a:buNone/>
            </a:pPr>
            <a:r>
              <a:rPr lang="en-US" altLang="en-US" sz="1800" b="1" dirty="0">
                <a:solidFill>
                  <a:srgbClr val="000000"/>
                </a:solidFill>
                <a:latin typeface="Calibri" panose="020F0502020204030204" pitchFamily="34" charset="0"/>
              </a:rPr>
              <a:t>Stress: Chapter 9</a:t>
            </a:r>
          </a:p>
          <a:p>
            <a:pPr>
              <a:spcBef>
                <a:spcPct val="0"/>
              </a:spcBef>
              <a:buClrTx/>
              <a:buSzTx/>
              <a:buFontTx/>
              <a:buNone/>
            </a:pPr>
            <a:r>
              <a:rPr lang="en-US" altLang="en-US" sz="1800" b="1" dirty="0">
                <a:solidFill>
                  <a:srgbClr val="000000"/>
                </a:solidFill>
                <a:latin typeface="Calibri" panose="020F0502020204030204" pitchFamily="34" charset="0"/>
              </a:rPr>
              <a:t>Defining Stress (p. 291)</a:t>
            </a:r>
          </a:p>
          <a:p>
            <a:pPr>
              <a:spcBef>
                <a:spcPct val="0"/>
              </a:spcBef>
              <a:buClrTx/>
              <a:buSzTx/>
              <a:buFontTx/>
              <a:buNone/>
            </a:pPr>
            <a:r>
              <a:rPr lang="en-US" altLang="en-US" sz="1800" b="1" dirty="0">
                <a:solidFill>
                  <a:srgbClr val="000000"/>
                </a:solidFill>
                <a:latin typeface="Calibri" panose="020F0502020204030204" pitchFamily="34" charset="0"/>
              </a:rPr>
              <a:t>Measuring Stress (p. 295)</a:t>
            </a:r>
          </a:p>
          <a:p>
            <a:pPr>
              <a:spcBef>
                <a:spcPct val="0"/>
              </a:spcBef>
              <a:buClrTx/>
              <a:buSzTx/>
              <a:buFontTx/>
              <a:buNone/>
            </a:pPr>
            <a:r>
              <a:rPr lang="en-US" altLang="en-US" sz="1800" b="1" dirty="0">
                <a:solidFill>
                  <a:srgbClr val="000000"/>
                </a:solidFill>
                <a:latin typeface="Calibri" panose="020F0502020204030204" pitchFamily="34" charset="0"/>
              </a:rPr>
              <a:t>      </a:t>
            </a:r>
            <a:r>
              <a:rPr lang="en-US" altLang="en-US" sz="1600" dirty="0">
                <a:solidFill>
                  <a:srgbClr val="000000"/>
                </a:solidFill>
                <a:latin typeface="Calibri" panose="020F0502020204030204" pitchFamily="34" charset="0"/>
              </a:rPr>
              <a:t>Social Readjustment Scale</a:t>
            </a:r>
          </a:p>
          <a:p>
            <a:pPr>
              <a:spcBef>
                <a:spcPct val="0"/>
              </a:spcBef>
              <a:buClrTx/>
              <a:buSzTx/>
              <a:buFontTx/>
              <a:buNone/>
            </a:pPr>
            <a:r>
              <a:rPr lang="en-US" altLang="en-US" sz="1600" dirty="0">
                <a:solidFill>
                  <a:srgbClr val="000000"/>
                </a:solidFill>
                <a:latin typeface="Calibri" panose="020F0502020204030204" pitchFamily="34" charset="0"/>
              </a:rPr>
              <a:t>       The Life Experience Survey</a:t>
            </a:r>
          </a:p>
          <a:p>
            <a:pPr>
              <a:spcBef>
                <a:spcPct val="0"/>
              </a:spcBef>
              <a:buClrTx/>
              <a:buSzTx/>
              <a:buFontTx/>
              <a:buNone/>
            </a:pPr>
            <a:r>
              <a:rPr lang="en-US" altLang="en-US" sz="1800" b="1" dirty="0">
                <a:solidFill>
                  <a:srgbClr val="000000"/>
                </a:solidFill>
                <a:latin typeface="Calibri" panose="020F0502020204030204" pitchFamily="34" charset="0"/>
              </a:rPr>
              <a:t>Types of Stress (p.298)</a:t>
            </a:r>
          </a:p>
          <a:p>
            <a:pPr>
              <a:spcBef>
                <a:spcPct val="0"/>
              </a:spcBef>
              <a:buClrTx/>
              <a:buSzTx/>
              <a:buFontTx/>
              <a:buNone/>
            </a:pPr>
            <a:r>
              <a:rPr lang="en-US" altLang="en-US" sz="1800" b="1" dirty="0">
                <a:solidFill>
                  <a:srgbClr val="000000"/>
                </a:solidFill>
                <a:latin typeface="Calibri" panose="020F0502020204030204" pitchFamily="34" charset="0"/>
              </a:rPr>
              <a:t>       </a:t>
            </a:r>
            <a:r>
              <a:rPr lang="en-US" altLang="en-US" sz="1600" dirty="0">
                <a:solidFill>
                  <a:srgbClr val="000000"/>
                </a:solidFill>
                <a:latin typeface="Calibri" panose="020F0502020204030204" pitchFamily="34" charset="0"/>
              </a:rPr>
              <a:t>Frustration-Aggression Hypothesis</a:t>
            </a:r>
          </a:p>
          <a:p>
            <a:pPr>
              <a:spcBef>
                <a:spcPct val="0"/>
              </a:spcBef>
              <a:buClrTx/>
              <a:buSzTx/>
              <a:buFontTx/>
              <a:buNone/>
            </a:pPr>
            <a:r>
              <a:rPr lang="en-US" altLang="en-US" sz="1600" dirty="0">
                <a:solidFill>
                  <a:srgbClr val="000000"/>
                </a:solidFill>
                <a:latin typeface="Calibri" panose="020F0502020204030204" pitchFamily="34" charset="0"/>
              </a:rPr>
              <a:t>        Approach-Approach Conflict</a:t>
            </a:r>
          </a:p>
          <a:p>
            <a:pPr>
              <a:spcBef>
                <a:spcPct val="0"/>
              </a:spcBef>
              <a:buClrTx/>
              <a:buSzTx/>
              <a:buFontTx/>
              <a:buNone/>
            </a:pPr>
            <a:r>
              <a:rPr lang="en-US" altLang="en-US" sz="1600" dirty="0">
                <a:solidFill>
                  <a:srgbClr val="000000"/>
                </a:solidFill>
                <a:latin typeface="Calibri" panose="020F0502020204030204" pitchFamily="34" charset="0"/>
              </a:rPr>
              <a:t>        Approach-Avoidance Conflict</a:t>
            </a:r>
          </a:p>
          <a:p>
            <a:pPr>
              <a:spcBef>
                <a:spcPct val="0"/>
              </a:spcBef>
              <a:buClrTx/>
              <a:buSzTx/>
              <a:buFontTx/>
              <a:buNone/>
            </a:pPr>
            <a:r>
              <a:rPr lang="en-US" altLang="en-US" sz="1600" dirty="0">
                <a:solidFill>
                  <a:srgbClr val="000000"/>
                </a:solidFill>
                <a:latin typeface="Calibri" panose="020F0502020204030204" pitchFamily="34" charset="0"/>
              </a:rPr>
              <a:t>        Avoidance-Avoidance Conflict</a:t>
            </a:r>
          </a:p>
          <a:p>
            <a:pPr>
              <a:spcBef>
                <a:spcPct val="0"/>
              </a:spcBef>
              <a:buClrTx/>
              <a:buSzTx/>
              <a:buFontTx/>
              <a:buNone/>
            </a:pPr>
            <a:r>
              <a:rPr lang="en-US" altLang="en-US" sz="1800" b="1" dirty="0">
                <a:solidFill>
                  <a:srgbClr val="000000"/>
                </a:solidFill>
                <a:latin typeface="Calibri" panose="020F0502020204030204" pitchFamily="34" charset="0"/>
              </a:rPr>
              <a:t>Dealing with Stress (p.302)</a:t>
            </a:r>
          </a:p>
          <a:p>
            <a:pPr>
              <a:spcBef>
                <a:spcPct val="0"/>
              </a:spcBef>
              <a:buClrTx/>
              <a:buSzTx/>
              <a:buFontTx/>
              <a:buNone/>
            </a:pPr>
            <a:r>
              <a:rPr lang="en-US" altLang="en-US" sz="1800" b="1" dirty="0">
                <a:solidFill>
                  <a:srgbClr val="000000"/>
                </a:solidFill>
                <a:latin typeface="Calibri" panose="020F0502020204030204" pitchFamily="34" charset="0"/>
              </a:rPr>
              <a:t>       </a:t>
            </a:r>
            <a:r>
              <a:rPr lang="en-US" altLang="en-US" sz="1600" dirty="0">
                <a:solidFill>
                  <a:srgbClr val="000000"/>
                </a:solidFill>
                <a:latin typeface="Calibri" panose="020F0502020204030204" pitchFamily="34" charset="0"/>
              </a:rPr>
              <a:t>Problem Analysis</a:t>
            </a:r>
          </a:p>
          <a:p>
            <a:pPr>
              <a:spcBef>
                <a:spcPct val="0"/>
              </a:spcBef>
              <a:buClrTx/>
              <a:buSzTx/>
              <a:buFontTx/>
              <a:buNone/>
            </a:pPr>
            <a:r>
              <a:rPr lang="en-US" altLang="en-US" sz="1600" dirty="0">
                <a:solidFill>
                  <a:srgbClr val="000000"/>
                </a:solidFill>
                <a:latin typeface="Calibri" panose="020F0502020204030204" pitchFamily="34" charset="0"/>
              </a:rPr>
              <a:t>        Relaxation Therapy</a:t>
            </a:r>
          </a:p>
          <a:p>
            <a:pPr>
              <a:spcBef>
                <a:spcPct val="0"/>
              </a:spcBef>
              <a:buClrTx/>
              <a:buSzTx/>
              <a:buFontTx/>
              <a:buNone/>
            </a:pPr>
            <a:endParaRPr lang="en-US" altLang="en-US" sz="1800" dirty="0">
              <a:solidFill>
                <a:schemeClr val="tx1"/>
              </a:solidFill>
            </a:endParaRPr>
          </a:p>
        </p:txBody>
      </p:sp>
      <p:sp>
        <p:nvSpPr>
          <p:cNvPr id="6" name="TextBox 5">
            <a:extLst>
              <a:ext uri="{FF2B5EF4-FFF2-40B4-BE49-F238E27FC236}">
                <a16:creationId xmlns:a16="http://schemas.microsoft.com/office/drawing/2014/main" id="{01543EDA-CB68-4F9F-853B-8217CFD8614C}"/>
              </a:ext>
            </a:extLst>
          </p:cNvPr>
          <p:cNvSpPr txBox="1">
            <a:spLocks noChangeArrowheads="1"/>
          </p:cNvSpPr>
          <p:nvPr/>
        </p:nvSpPr>
        <p:spPr bwMode="auto">
          <a:xfrm>
            <a:off x="5562600" y="2077173"/>
            <a:ext cx="243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r>
              <a:rPr lang="en-US" altLang="en-US" sz="2000" dirty="0">
                <a:solidFill>
                  <a:schemeClr val="tx1"/>
                </a:solidFill>
              </a:rPr>
              <a:t>What is stress?</a:t>
            </a:r>
          </a:p>
        </p:txBody>
      </p:sp>
      <p:sp>
        <p:nvSpPr>
          <p:cNvPr id="7" name="TextBox 6">
            <a:extLst>
              <a:ext uri="{FF2B5EF4-FFF2-40B4-BE49-F238E27FC236}">
                <a16:creationId xmlns:a16="http://schemas.microsoft.com/office/drawing/2014/main" id="{771201EA-7728-4229-866D-78B2B6F3E9EA}"/>
              </a:ext>
            </a:extLst>
          </p:cNvPr>
          <p:cNvSpPr txBox="1">
            <a:spLocks noChangeArrowheads="1"/>
          </p:cNvSpPr>
          <p:nvPr/>
        </p:nvSpPr>
        <p:spPr bwMode="auto">
          <a:xfrm>
            <a:off x="5473700" y="2419746"/>
            <a:ext cx="3429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r>
              <a:rPr lang="en-US" altLang="en-US" sz="1800" dirty="0">
                <a:solidFill>
                  <a:schemeClr val="tx1"/>
                </a:solidFill>
              </a:rPr>
              <a:t>  </a:t>
            </a:r>
            <a:r>
              <a:rPr lang="en-US" altLang="en-US" sz="2000" dirty="0">
                <a:solidFill>
                  <a:schemeClr val="tx1"/>
                </a:solidFill>
              </a:rPr>
              <a:t>How is stress measured?</a:t>
            </a:r>
          </a:p>
        </p:txBody>
      </p:sp>
      <p:sp>
        <p:nvSpPr>
          <p:cNvPr id="8" name="TextBox 7">
            <a:extLst>
              <a:ext uri="{FF2B5EF4-FFF2-40B4-BE49-F238E27FC236}">
                <a16:creationId xmlns:a16="http://schemas.microsoft.com/office/drawing/2014/main" id="{81FF21C7-5FA5-49E1-B780-9CCDCD1C2DE1}"/>
              </a:ext>
            </a:extLst>
          </p:cNvPr>
          <p:cNvSpPr txBox="1">
            <a:spLocks noChangeArrowheads="1"/>
          </p:cNvSpPr>
          <p:nvPr/>
        </p:nvSpPr>
        <p:spPr bwMode="auto">
          <a:xfrm>
            <a:off x="5562600" y="3436086"/>
            <a:ext cx="3429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r>
              <a:rPr lang="en-US" altLang="en-US" sz="2000" dirty="0">
                <a:solidFill>
                  <a:schemeClr val="tx1"/>
                </a:solidFill>
              </a:rPr>
              <a:t>What is the frustration-aggression hypothesis?</a:t>
            </a:r>
          </a:p>
        </p:txBody>
      </p:sp>
      <p:sp>
        <p:nvSpPr>
          <p:cNvPr id="9" name="TextBox 8">
            <a:extLst>
              <a:ext uri="{FF2B5EF4-FFF2-40B4-BE49-F238E27FC236}">
                <a16:creationId xmlns:a16="http://schemas.microsoft.com/office/drawing/2014/main" id="{9708F556-10B7-41D1-A1B0-B4EDC19782FA}"/>
              </a:ext>
            </a:extLst>
          </p:cNvPr>
          <p:cNvSpPr txBox="1">
            <a:spLocks noChangeArrowheads="1"/>
          </p:cNvSpPr>
          <p:nvPr/>
        </p:nvSpPr>
        <p:spPr bwMode="auto">
          <a:xfrm>
            <a:off x="5562600" y="4463936"/>
            <a:ext cx="3429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r>
              <a:rPr lang="en-US" altLang="en-US" sz="2000" dirty="0">
                <a:solidFill>
                  <a:schemeClr val="tx1"/>
                </a:solidFill>
              </a:rPr>
              <a:t>How can people deal with stress?</a:t>
            </a:r>
          </a:p>
        </p:txBody>
      </p:sp>
      <p:cxnSp>
        <p:nvCxnSpPr>
          <p:cNvPr id="10" name="Straight Connector 9">
            <a:extLst>
              <a:ext uri="{FF2B5EF4-FFF2-40B4-BE49-F238E27FC236}">
                <a16:creationId xmlns:a16="http://schemas.microsoft.com/office/drawing/2014/main" id="{DAAA5473-CB02-4BAE-B17B-519C9455AA21}"/>
              </a:ext>
            </a:extLst>
          </p:cNvPr>
          <p:cNvCxnSpPr>
            <a:cxnSpLocks noChangeShapeType="1"/>
          </p:cNvCxnSpPr>
          <p:nvPr/>
        </p:nvCxnSpPr>
        <p:spPr bwMode="auto">
          <a:xfrm flipV="1">
            <a:off x="3581400" y="2291528"/>
            <a:ext cx="1981200" cy="15904"/>
          </a:xfrm>
          <a:prstGeom prst="line">
            <a:avLst/>
          </a:prstGeom>
          <a:noFill/>
          <a:ln w="57150" algn="ctr">
            <a:solidFill>
              <a:schemeClr val="accent6"/>
            </a:solidFill>
            <a:prstDash val="sysDot"/>
            <a:round/>
            <a:headEnd/>
            <a:tailEnd/>
          </a:ln>
          <a:extLst>
            <a:ext uri="{909E8E84-426E-40DD-AFC4-6F175D3DCCD1}">
              <a14:hiddenFill xmlns:a14="http://schemas.microsoft.com/office/drawing/2010/main">
                <a:noFill/>
              </a14:hiddenFill>
            </a:ext>
          </a:extLst>
        </p:spPr>
      </p:cxnSp>
      <p:cxnSp>
        <p:nvCxnSpPr>
          <p:cNvPr id="12" name="Straight Connector 11">
            <a:extLst>
              <a:ext uri="{FF2B5EF4-FFF2-40B4-BE49-F238E27FC236}">
                <a16:creationId xmlns:a16="http://schemas.microsoft.com/office/drawing/2014/main" id="{845A4BFB-E5F0-4995-BA4F-68E0D4C19694}"/>
              </a:ext>
            </a:extLst>
          </p:cNvPr>
          <p:cNvCxnSpPr>
            <a:cxnSpLocks noChangeShapeType="1"/>
          </p:cNvCxnSpPr>
          <p:nvPr/>
        </p:nvCxnSpPr>
        <p:spPr bwMode="auto">
          <a:xfrm>
            <a:off x="3708400" y="2613820"/>
            <a:ext cx="1854200" cy="0"/>
          </a:xfrm>
          <a:prstGeom prst="line">
            <a:avLst/>
          </a:prstGeom>
          <a:noFill/>
          <a:ln w="57150" algn="ctr">
            <a:solidFill>
              <a:schemeClr val="accent6"/>
            </a:solidFill>
            <a:prstDash val="sysDot"/>
            <a:round/>
            <a:headEnd/>
            <a:tailEnd/>
          </a:ln>
          <a:extLst>
            <a:ext uri="{909E8E84-426E-40DD-AFC4-6F175D3DCCD1}">
              <a14:hiddenFill xmlns:a14="http://schemas.microsoft.com/office/drawing/2010/main">
                <a:noFill/>
              </a14:hiddenFill>
            </a:ext>
          </a:extLst>
        </p:spPr>
      </p:cxnSp>
      <p:cxnSp>
        <p:nvCxnSpPr>
          <p:cNvPr id="15" name="Straight Connector 14">
            <a:extLst>
              <a:ext uri="{FF2B5EF4-FFF2-40B4-BE49-F238E27FC236}">
                <a16:creationId xmlns:a16="http://schemas.microsoft.com/office/drawing/2014/main" id="{8261BD46-E27C-49B6-BFD5-84566182A78C}"/>
              </a:ext>
            </a:extLst>
          </p:cNvPr>
          <p:cNvCxnSpPr>
            <a:cxnSpLocks noChangeShapeType="1"/>
          </p:cNvCxnSpPr>
          <p:nvPr/>
        </p:nvCxnSpPr>
        <p:spPr bwMode="auto">
          <a:xfrm>
            <a:off x="4508500" y="3700461"/>
            <a:ext cx="1054100" cy="0"/>
          </a:xfrm>
          <a:prstGeom prst="line">
            <a:avLst/>
          </a:prstGeom>
          <a:noFill/>
          <a:ln w="57150" algn="ctr">
            <a:solidFill>
              <a:schemeClr val="accent6"/>
            </a:solidFill>
            <a:prstDash val="sysDot"/>
            <a:round/>
            <a:headEnd/>
            <a:tailEnd/>
          </a:ln>
          <a:extLst>
            <a:ext uri="{909E8E84-426E-40DD-AFC4-6F175D3DCCD1}">
              <a14:hiddenFill xmlns:a14="http://schemas.microsoft.com/office/drawing/2010/main">
                <a:noFill/>
              </a14:hiddenFill>
            </a:ext>
          </a:extLst>
        </p:spPr>
      </p:cxnSp>
      <p:cxnSp>
        <p:nvCxnSpPr>
          <p:cNvPr id="17" name="Straight Connector 16">
            <a:extLst>
              <a:ext uri="{FF2B5EF4-FFF2-40B4-BE49-F238E27FC236}">
                <a16:creationId xmlns:a16="http://schemas.microsoft.com/office/drawing/2014/main" id="{CD520E4F-00CA-4F51-8C26-871273955985}"/>
              </a:ext>
            </a:extLst>
          </p:cNvPr>
          <p:cNvCxnSpPr>
            <a:cxnSpLocks noChangeShapeType="1"/>
          </p:cNvCxnSpPr>
          <p:nvPr/>
        </p:nvCxnSpPr>
        <p:spPr bwMode="auto">
          <a:xfrm>
            <a:off x="3898900" y="4720431"/>
            <a:ext cx="1663700" cy="0"/>
          </a:xfrm>
          <a:prstGeom prst="line">
            <a:avLst/>
          </a:prstGeom>
          <a:noFill/>
          <a:ln w="57150" algn="ctr">
            <a:solidFill>
              <a:schemeClr val="accent6"/>
            </a:solidFill>
            <a:prstDash val="sysDot"/>
            <a:round/>
            <a:headEnd/>
            <a:tailEnd/>
          </a:ln>
          <a:extLst>
            <a:ext uri="{909E8E84-426E-40DD-AFC4-6F175D3DCCD1}">
              <a14:hiddenFill xmlns:a14="http://schemas.microsoft.com/office/drawing/2010/main">
                <a:noFill/>
              </a14:hiddenFill>
            </a:ext>
          </a:extLst>
        </p:spPr>
      </p:cxnSp>
      <p:sp>
        <p:nvSpPr>
          <p:cNvPr id="4" name="TextBox 3">
            <a:extLst>
              <a:ext uri="{FF2B5EF4-FFF2-40B4-BE49-F238E27FC236}">
                <a16:creationId xmlns:a16="http://schemas.microsoft.com/office/drawing/2014/main" id="{2AEACF7B-D83F-471F-BA9A-85F16FAC2A32}"/>
              </a:ext>
            </a:extLst>
          </p:cNvPr>
          <p:cNvSpPr txBox="1"/>
          <p:nvPr/>
        </p:nvSpPr>
        <p:spPr>
          <a:xfrm>
            <a:off x="3636558" y="6336268"/>
            <a:ext cx="13858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 2023 ALC</a:t>
            </a:r>
          </a:p>
        </p:txBody>
      </p:sp>
      <p:pic>
        <p:nvPicPr>
          <p:cNvPr id="13" name="Audio 12">
            <a:hlinkClick r:id="" action="ppaction://media"/>
            <a:extLst>
              <a:ext uri="{FF2B5EF4-FFF2-40B4-BE49-F238E27FC236}">
                <a16:creationId xmlns:a16="http://schemas.microsoft.com/office/drawing/2014/main" id="{CD7CCDB9-ED13-CF78-9142-15EE4265EB14}"/>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115300" y="5829300"/>
            <a:ext cx="812800" cy="812800"/>
          </a:xfrm>
          <a:prstGeom prst="rect">
            <a:avLst/>
          </a:prstGeom>
        </p:spPr>
      </p:pic>
    </p:spTree>
    <p:custDataLst>
      <p:tags r:id="rId1"/>
    </p:custDataLst>
    <p:extLst>
      <p:ext uri="{BB962C8B-B14F-4D97-AF65-F5344CB8AC3E}">
        <p14:creationId xmlns:p14="http://schemas.microsoft.com/office/powerpoint/2010/main" val="2782557932"/>
      </p:ext>
    </p:extLst>
  </p:cSld>
  <p:clrMapOvr>
    <a:masterClrMapping/>
  </p:clrMapOvr>
  <mc:AlternateContent xmlns:mc="http://schemas.openxmlformats.org/markup-compatibility/2006">
    <mc:Choice xmlns:p14="http://schemas.microsoft.com/office/powerpoint/2010/main" Requires="p14">
      <p:transition spd="slow" p14:dur="2000" advTm="17403"/>
    </mc:Choice>
    <mc:Fallback>
      <p:transition spd="slow" advTm="174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par>
                          <p:cTn id="7" fill="hold">
                            <p:stCondLst>
                              <p:cond delay="0"/>
                            </p:stCondLst>
                            <p:childTnLst>
                              <p:par>
                                <p:cTn id="8" presetID="10" presetClass="entr" presetSubtype="0" fill="hold" grpId="0" nodeType="afterEffect">
                                  <p:stCondLst>
                                    <p:cond delay="6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nodeType="withEffect">
                                  <p:stCondLst>
                                    <p:cond delay="6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par>
                          <p:cTn id="14" fill="hold">
                            <p:stCondLst>
                              <p:cond delay="8000"/>
                            </p:stCondLst>
                            <p:childTnLst>
                              <p:par>
                                <p:cTn id="15" presetID="10" presetClass="entr" presetSubtype="0" fill="hold" grpId="0" nodeType="after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par>
                                <p:cTn id="18" presetID="10" presetClass="entr" presetSubtype="0" fill="hold" nodeType="with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000"/>
                                        <p:tgtEl>
                                          <p:spTgt spid="12"/>
                                        </p:tgtEl>
                                      </p:cBhvr>
                                    </p:animEffect>
                                  </p:childTnLst>
                                </p:cTn>
                              </p:par>
                            </p:childTnLst>
                          </p:cTn>
                        </p:par>
                        <p:par>
                          <p:cTn id="21" fill="hold">
                            <p:stCondLst>
                              <p:cond delay="11000"/>
                            </p:stCondLst>
                            <p:childTnLst>
                              <p:par>
                                <p:cTn id="22" presetID="10" presetClass="entr" presetSubtype="0" fill="hold" grpId="0" nodeType="afterEffect">
                                  <p:stCondLst>
                                    <p:cond delay="10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par>
                                <p:cTn id="25" presetID="10" presetClass="entr" presetSubtype="0" fill="hold" nodeType="with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childTnLst>
                                </p:cTn>
                              </p:par>
                            </p:childTnLst>
                          </p:cTn>
                        </p:par>
                        <p:par>
                          <p:cTn id="28" fill="hold">
                            <p:stCondLst>
                              <p:cond delay="14000"/>
                            </p:stCondLst>
                            <p:childTnLst>
                              <p:par>
                                <p:cTn id="29" presetID="10" presetClass="entr" presetSubtype="0" fill="hold" grpId="0" nodeType="afterEffect">
                                  <p:stCondLst>
                                    <p:cond delay="10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childTnLst>
                                </p:cTn>
                              </p:par>
                              <p:par>
                                <p:cTn id="32" presetID="10" presetClass="entr" presetSubtype="0" fill="hold" nodeType="withEffect">
                                  <p:stCondLst>
                                    <p:cond delay="10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13"/>
                </p:tgtEl>
              </p:cMediaNode>
            </p:audio>
          </p:childTnLst>
        </p:cTn>
      </p:par>
    </p:tnLst>
    <p:bldLst>
      <p:bldP spid="6" grpId="0"/>
      <p:bldP spid="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1"/>
</p:tagLst>
</file>

<file path=ppt/tags/tag2.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3.xml><?xml version="1.0" encoding="utf-8"?>
<p:tagLst xmlns:a="http://schemas.openxmlformats.org/drawingml/2006/main" xmlns:r="http://schemas.openxmlformats.org/officeDocument/2006/relationships" xmlns:p="http://schemas.openxmlformats.org/presentationml/2006/main">
  <p:tag name="TIMING" val="|7.6|5.4|4|1.9"/>
</p:tagLst>
</file>

<file path=ppt/theme/theme1.xml><?xml version="1.0" encoding="utf-8"?>
<a:theme xmlns:a="http://schemas.openxmlformats.org/drawingml/2006/main" name="UM Presentation Theme - 4x3">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9969CE412C28408D8F812DCFD00CE9" ma:contentTypeVersion="9" ma:contentTypeDescription="Create a new document." ma:contentTypeScope="" ma:versionID="b84f616b85f6d2d807a2ab725246bf3e">
  <xsd:schema xmlns:xsd="http://www.w3.org/2001/XMLSchema" xmlns:xs="http://www.w3.org/2001/XMLSchema" xmlns:p="http://schemas.microsoft.com/office/2006/metadata/properties" xmlns:ns2="fc7b5644-eb3c-43ac-9d8c-f11ddd188d99" xmlns:ns3="007c8727-2af8-4d4e-8c4b-684cc469382a" targetNamespace="http://schemas.microsoft.com/office/2006/metadata/properties" ma:root="true" ma:fieldsID="52bf088283db93de473b4b0f1a6b9bc8" ns2:_="" ns3:_="">
    <xsd:import namespace="fc7b5644-eb3c-43ac-9d8c-f11ddd188d99"/>
    <xsd:import namespace="007c8727-2af8-4d4e-8c4b-684cc46938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7b5644-eb3c-43ac-9d8c-f11ddd188d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7c8727-2af8-4d4e-8c4b-684cc469382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C7E314-CD14-40AD-84E0-A315F24BEC3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59FD723-DAB4-4121-8F78-B2CAAE4048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7b5644-eb3c-43ac-9d8c-f11ddd188d99"/>
    <ds:schemaRef ds:uri="007c8727-2af8-4d4e-8c4b-684cc46938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AAC8B4-B238-4F44-8659-275E114B3B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3753</TotalTime>
  <Words>1966</Words>
  <Application>Microsoft Macintosh PowerPoint</Application>
  <PresentationFormat>On-screen Show (4:3)</PresentationFormat>
  <Paragraphs>274</Paragraphs>
  <Slides>20</Slides>
  <Notes>19</Notes>
  <HiddenSlides>0</HiddenSlides>
  <MMClips>18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vt:lpstr>
      <vt:lpstr>UM Presentation Theme - 4x3</vt:lpstr>
      <vt:lpstr>Reading Textbooks</vt:lpstr>
      <vt:lpstr>PowerPoint Presentation</vt:lpstr>
      <vt:lpstr>Don’t Get Lost!  Pre-read </vt:lpstr>
      <vt:lpstr>PowerPoint Presentation</vt:lpstr>
      <vt:lpstr>SQ3R</vt:lpstr>
      <vt:lpstr>SQ3R</vt:lpstr>
      <vt:lpstr>SQ3R</vt:lpstr>
      <vt:lpstr>SQ3R</vt:lpstr>
      <vt:lpstr>SQ3R</vt:lpstr>
      <vt:lpstr>SQ3R</vt:lpstr>
      <vt:lpstr>SQ3R</vt:lpstr>
      <vt:lpstr>PowerPoint Presentation</vt:lpstr>
      <vt:lpstr>PowerPoint Presentation</vt:lpstr>
      <vt:lpstr>PowerPoint Presentation</vt:lpstr>
      <vt:lpstr>PowerPoint Presentation</vt:lpstr>
      <vt:lpstr>Active Reading Strategies</vt:lpstr>
      <vt:lpstr>SQ3R</vt:lpstr>
      <vt:lpstr>Academic Learning Centre Services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Kanisha Szekely</dc:creator>
  <cp:lastModifiedBy>Amanda Kristjanson</cp:lastModifiedBy>
  <cp:revision>42</cp:revision>
  <dcterms:created xsi:type="dcterms:W3CDTF">2019-07-17T19:24:48Z</dcterms:created>
  <dcterms:modified xsi:type="dcterms:W3CDTF">2023-05-26T21:22:53Z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0x010100609969CE412C28408D8F812DCFD00CE9</vt:lpwstr>
  </property>
</Properties>
</file>