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C1D"/>
    <a:srgbClr val="002F6C"/>
    <a:srgbClr val="706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084" autoAdjust="0"/>
    <p:restoredTop sz="94660"/>
  </p:normalViewPr>
  <p:slideViewPr>
    <p:cSldViewPr snapToGrid="0">
      <p:cViewPr>
        <p:scale>
          <a:sx n="16" d="100"/>
          <a:sy n="16" d="100"/>
        </p:scale>
        <p:origin x="140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0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1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1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8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7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6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72E-D2A3-4604-AA61-F15E56CAB2B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2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8AD13-1385-6073-AE15-EDF49DD19576}"/>
              </a:ext>
            </a:extLst>
          </p:cNvPr>
          <p:cNvSpPr/>
          <p:nvPr/>
        </p:nvSpPr>
        <p:spPr>
          <a:xfrm>
            <a:off x="0" y="0"/>
            <a:ext cx="51206400" cy="60492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CA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28736" y="2049285"/>
            <a:ext cx="38704864" cy="311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CA" sz="10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Fentanyl Test Strip Distribution in the Emergency Department</a:t>
            </a:r>
          </a:p>
          <a:p>
            <a:pPr>
              <a:spcAft>
                <a:spcPts val="600"/>
              </a:spcAft>
            </a:pPr>
            <a:r>
              <a:rPr lang="en-US" altLang="en-US" sz="9000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Expanding access to harm reduction with a take home drug testing tool</a:t>
            </a:r>
          </a:p>
        </p:txBody>
      </p:sp>
      <p:sp>
        <p:nvSpPr>
          <p:cNvPr id="7" name="Rectangle 1058"/>
          <p:cNvSpPr>
            <a:spLocks noChangeArrowheads="1"/>
          </p:cNvSpPr>
          <p:nvPr/>
        </p:nvSpPr>
        <p:spPr bwMode="auto">
          <a:xfrm>
            <a:off x="38070312" y="23347092"/>
            <a:ext cx="12846824" cy="140384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altLang="en-US" sz="3200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Hansen S, Bourque K,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Migliardi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P. Test that Shit: A drug testing pilot project, Wpg.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 Moment Nine Circles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2022.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MHRN. Pilot Project Fentanyl Checking.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Mantioba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Harm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2021.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Klaire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S, Janssen RM, Olson K, et al. Take-home drug checking as a novel harm reduction strategy in British Columbia, Canada.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J Drug Policy</a:t>
            </a:r>
            <a:endParaRPr lang="en-CA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Peiper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NC, Clarke SD, Vincent LB,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Ciccarone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Kral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AH,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Zibbell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JE. Fentanyl test strips as an opioid overdose prevention strategy: Findings from a syringe services program in the Southeastern United States.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J Drug Policy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2019;63(April 2018):122-128. doi:10.1016/j.drugpo.2018.08.007. 2022;106. doi:10.1016/j.drugpo.2022.103741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Goldman JE,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Waye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KM,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Periera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KA, Krieger MS,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Yedinak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JL, Marshall BDL. Perspectives on rapid fentanyl test strips as a harm reduction practice among young adults who use drugs: A qualitative study 17 Psychology and Cognitive Sciences 1701 Psychology.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2019;16(1):1-11. doi:10.1186/s12954-018-0276-0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Sherman S, Glick J. Fentanyl Overdose Reduction Checking Analysis Study.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Johns Hopkins Bloom Sch Public Heal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2018. https://www.cdc.gov/media/releases/2017/s1027-fentanyl-deaths.html.</a:t>
            </a:r>
            <a:b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Weicker NP,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Owczarzak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Urquhart G, et al. Agency in the fentanyl era: Exploring the utility of fentanyl test strips in an opaque drug market.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J Drug Policy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2020;84:102900. doi:10.1016/j.drugpo.2020.102900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Maghsoudi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Tanguay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Scarfone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K, et al. Drug checking services for people who use drugs: a systematic review.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Addiction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2022;117(3):532-544. doi:10.1111/add.15734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Giulini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F, Keenan E, Killeen N,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Ivers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JH. A Systematized Review of Drug-checking and Related Considerations for Implementation as A Harm Reduction Intervention.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 Psychoactive Drugs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2023;55(1):85-93. doi:10.1080/02791072.2022.2028203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Lima RA,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Karch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LB, Lank PM, Allen KC, Kim HS. Feasibility of Emergency Department-based Fentanyl Test Strip Distribution.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 Addict Med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2022;16(6):730-732. doi:10.1097/ADM.0000000000001008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Krieger MS,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Goedel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WC, Buxton JA, et al. Use of Rapid Fentanyl Test Strips Among Young Adults Who Use Drugs.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Physiol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2019;176(3):139-148. doi:10.1016/j.drugpo.2018.09.009.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Reed MK, Salcedo VJ, Hsiao TA, et al. Pilot testing fentanyl test strip distribution in an emergency department setting: Experiences, lessons learned, and suggestions from staff.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2022. doi:10.1111/acem.14624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McGowan CR, Harris M, Platt L, Hope V, Rhodes T. Fentanyl self-testing outside supervised injection settings to prevent opioid overdose: Do we know enough to promote it?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J Drug Policy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2018;58(April):31-36. doi:10.1016/j.drugpo.2018.04.017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Tilhou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Zaborek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Baltes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Salisbury-Afshar E,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Malicki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Brown R. Differences in drug use behaviors that impact overdose risk among individuals who do and do not use fentanyl test strips for drug checking.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 </a:t>
            </a:r>
            <a:r>
              <a:rPr lang="en-CA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2023;20(1):41. doi:10.1186/s12954-023-00767-0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L, Tobias S, </a:t>
            </a:r>
            <a:r>
              <a:rPr lang="en-CA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Lysyshyn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M, et al. Detecting fentanyl using point-of-care drug checking technologies: A validation study.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 Alcohol Depend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2020;212(February):108006. doi:10.1016/j.drugalcdep.2020.108006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Green TC, Park JN, Gilbert M, et al. An assessment of the limits of detection, sensitivity and specificity of three devices for public health-based drug checking of fentanyl in street-acquired samples. </a:t>
            </a:r>
            <a:r>
              <a:rPr lang="en-CA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 J Drug Policy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2020;77:102661. doi:10.1016/j.drugpo.2020.102661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endParaRPr lang="en-GB" altLang="en-US" sz="3200" b="1" dirty="0">
              <a:solidFill>
                <a:srgbClr val="002F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ts val="600"/>
              </a:spcAft>
            </a:pPr>
            <a:endParaRPr lang="en-GB" alt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ts val="600"/>
              </a:spcAft>
            </a:pPr>
            <a:endParaRPr lang="en-GB" alt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057"/>
          <p:cNvSpPr>
            <a:spLocks noChangeArrowheads="1"/>
          </p:cNvSpPr>
          <p:nvPr/>
        </p:nvSpPr>
        <p:spPr bwMode="auto">
          <a:xfrm>
            <a:off x="1512486" y="23246652"/>
            <a:ext cx="12156833" cy="127069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ts val="1800"/>
              </a:spcAft>
            </a:pPr>
            <a:r>
              <a:rPr lang="en-GB" altLang="en-US" sz="6000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and RATIONALE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Fentanyl Test Strips (FTS) have the potential to influence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positive behaviour change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safer drug use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Strong interest and well accepted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by both PWUD and health care providers, with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demonstrated feasibility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of Emergency Department (ED) based distribution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Strong Sensitivity and Specificity of FTS mean they are an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effective means of testing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 the presence of fentanyl 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Preliminary evidence from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pilot studies in MB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support FTS uptake in this province. Important given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paucity of research in predominantly stimulant using communities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053"/>
          <p:cNvSpPr>
            <a:spLocks noChangeArrowheads="1"/>
          </p:cNvSpPr>
          <p:nvPr/>
        </p:nvSpPr>
        <p:spPr bwMode="auto">
          <a:xfrm>
            <a:off x="1467853" y="9939567"/>
            <a:ext cx="11668237" cy="110463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ts val="1800"/>
              </a:spcAft>
            </a:pPr>
            <a:r>
              <a:rPr lang="en-GB" altLang="en-US" sz="6000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People who use drugs (PWUD) in Manitoba are contending with an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increasingly contaminated supply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This is particularly true for those who use non-opiate drugs, but also opioid users who do not wish to consume fentanyl.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contaminated supply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poses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significant risk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 unintentional ingestions, overdoses, and death.</a:t>
            </a:r>
          </a:p>
          <a:p>
            <a:pPr marL="571500" indent="-57150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Knowledge about the contents of supply can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empower people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to make decisions about safer drug use and harm reducing behaviours.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28"/>
          <p:cNvSpPr txBox="1">
            <a:spLocks noChangeArrowheads="1"/>
          </p:cNvSpPr>
          <p:nvPr/>
        </p:nvSpPr>
        <p:spPr bwMode="auto">
          <a:xfrm>
            <a:off x="1528736" y="6189184"/>
            <a:ext cx="15257294" cy="305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GB" altLang="en-US" sz="5601" b="1" dirty="0">
                <a:latin typeface="Arial" panose="020B0604020202020204" pitchFamily="34" charset="0"/>
              </a:rPr>
              <a:t>Stephen Kesselman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GB" altLang="en-US" sz="4000" dirty="0">
                <a:latin typeface="Arial" panose="020B0604020202020204" pitchFamily="34" charset="0"/>
              </a:rPr>
              <a:t>PGY-2 Emergency Medicine, University of Manitoba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GB" altLang="en-US" sz="4000" dirty="0">
                <a:latin typeface="Arial" panose="020B0604020202020204" pitchFamily="34" charset="0"/>
              </a:rPr>
              <a:t>June 13, 2023</a:t>
            </a: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V="1">
            <a:off x="1957491" y="9555208"/>
            <a:ext cx="47340183" cy="37021"/>
          </a:xfrm>
          <a:prstGeom prst="line">
            <a:avLst/>
          </a:prstGeom>
          <a:ln w="120650">
            <a:solidFill>
              <a:srgbClr val="002F6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57491" y="22070039"/>
            <a:ext cx="10810728" cy="0"/>
          </a:xfrm>
          <a:prstGeom prst="line">
            <a:avLst/>
          </a:prstGeom>
          <a:ln w="120650">
            <a:solidFill>
              <a:srgbClr val="002F6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883186" y="23191344"/>
            <a:ext cx="10810728" cy="0"/>
          </a:xfrm>
          <a:prstGeom prst="line">
            <a:avLst/>
          </a:prstGeom>
          <a:ln w="120650">
            <a:solidFill>
              <a:srgbClr val="002F6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08726" y="36605989"/>
            <a:ext cx="34988813" cy="0"/>
          </a:xfrm>
          <a:prstGeom prst="line">
            <a:avLst/>
          </a:prstGeom>
          <a:ln w="120650">
            <a:solidFill>
              <a:srgbClr val="002F6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3881340" y="19518927"/>
            <a:ext cx="10614957" cy="157557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800"/>
              </a:spcAft>
            </a:pPr>
            <a:endParaRPr lang="en-CA" sz="2000" b="1" dirty="0">
              <a:solidFill>
                <a:srgbClr val="002F6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>
              <a:spcAft>
                <a:spcPts val="1800"/>
              </a:spcAft>
            </a:pPr>
            <a:r>
              <a:rPr lang="en-CA" sz="6000" b="1" dirty="0">
                <a:solidFill>
                  <a:srgbClr val="002F6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MEASURES</a:t>
            </a:r>
            <a:endParaRPr lang="en-CA" sz="6000" b="1" dirty="0">
              <a:solidFill>
                <a:srgbClr val="002F6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>
              <a:spcAft>
                <a:spcPts val="600"/>
              </a:spcAft>
            </a:pPr>
            <a:r>
              <a:rPr lang="en-CA" sz="44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Incidence unintentional fentanyl use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Incidence self-reported </a:t>
            </a:r>
            <a:r>
              <a:rPr lang="en-CA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behaviour change after FTS use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 rate to ED for substance use related presentations</a:t>
            </a:r>
          </a:p>
          <a:p>
            <a:pPr marL="360000">
              <a:spcAft>
                <a:spcPts val="300"/>
              </a:spcAft>
            </a:pPr>
            <a:endParaRPr lang="en-CA" sz="4400" b="1" i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>
              <a:spcAft>
                <a:spcPts val="300"/>
              </a:spcAft>
            </a:pPr>
            <a:r>
              <a:rPr lang="en-CA" sz="44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Rate of FTS distribution in the ED – offered, taken, declined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acceptance and uptake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acceptance</a:t>
            </a:r>
          </a:p>
          <a:p>
            <a:pPr marL="360000">
              <a:spcAft>
                <a:spcPts val="300"/>
              </a:spcAft>
            </a:pPr>
            <a:endParaRPr lang="en-CA" sz="4400" b="1" i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>
              <a:spcAft>
                <a:spcPts val="300"/>
              </a:spcAft>
            </a:pPr>
            <a:r>
              <a:rPr lang="en-CA" sz="44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Balancing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length of stay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workload increase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on naloxone / Harm Reduction (HR) kit distribution</a:t>
            </a:r>
          </a:p>
          <a:p>
            <a:pPr marL="817200" lvl="1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</a:t>
            </a:r>
          </a:p>
          <a:p>
            <a:pPr>
              <a:spcAft>
                <a:spcPts val="600"/>
              </a:spcAft>
            </a:pPr>
            <a:endParaRPr lang="en-CA" sz="3000" b="1" dirty="0">
              <a:solidFill>
                <a:srgbClr val="002F6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951165" y="9907782"/>
            <a:ext cx="9833212" cy="12959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endParaRPr lang="en-US" sz="6000" b="1" i="1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0750" y="1225893"/>
            <a:ext cx="9326546" cy="2401004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0014F3-B466-34D4-A1E1-809B691734CA}"/>
              </a:ext>
            </a:extLst>
          </p:cNvPr>
          <p:cNvCxnSpPr/>
          <p:nvPr/>
        </p:nvCxnSpPr>
        <p:spPr>
          <a:xfrm>
            <a:off x="13685569" y="18333520"/>
            <a:ext cx="10810728" cy="0"/>
          </a:xfrm>
          <a:prstGeom prst="line">
            <a:avLst/>
          </a:prstGeom>
          <a:ln w="120650">
            <a:solidFill>
              <a:srgbClr val="002F6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1055">
            <a:extLst>
              <a:ext uri="{FF2B5EF4-FFF2-40B4-BE49-F238E27FC236}">
                <a16:creationId xmlns:a16="http://schemas.microsoft.com/office/drawing/2014/main" id="{7F529C95-7927-6925-0952-1CC9D738C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3836" y="19302359"/>
            <a:ext cx="12156833" cy="165517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sz="6000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PDSA and CHANGE IDEAS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CA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 – for efficacy, acceptability, feasibility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Sourcing – through Manitoba Harm Reduction Network (MHRN)</a:t>
            </a:r>
          </a:p>
          <a:p>
            <a:pPr marL="571500" indent="-5715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Stakeholder consultation – HR organizations, PWUD, ED staff </a:t>
            </a:r>
            <a:endParaRPr lang="en-CA" sz="40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CA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– </a:t>
            </a:r>
            <a:r>
              <a:rPr lang="en-CA" sz="40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IDEAS</a:t>
            </a:r>
          </a:p>
          <a:p>
            <a:pPr>
              <a:spcAft>
                <a:spcPts val="300"/>
              </a:spcAft>
            </a:pPr>
            <a:r>
              <a:rPr lang="en-CA" sz="4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 interventions</a:t>
            </a:r>
          </a:p>
          <a:p>
            <a:pPr marL="457200" indent="-4572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CA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 e-mails, signage in ED, Academic Day</a:t>
            </a:r>
          </a:p>
          <a:p>
            <a:pPr>
              <a:spcAft>
                <a:spcPts val="300"/>
              </a:spcAft>
            </a:pPr>
            <a:r>
              <a:rPr lang="en-CA" sz="4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Materials interventions</a:t>
            </a:r>
          </a:p>
          <a:p>
            <a:pPr marL="457200" indent="-4572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CA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Separate FTS kit initially + info handouts</a:t>
            </a:r>
          </a:p>
          <a:p>
            <a:pPr>
              <a:spcAft>
                <a:spcPts val="300"/>
              </a:spcAft>
            </a:pPr>
            <a:r>
              <a:rPr lang="en-CA" sz="400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 Interventions</a:t>
            </a:r>
          </a:p>
          <a:p>
            <a:pPr marL="457200" indent="-4572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CA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staff training for whoever may be involved with distribution, beginning with residents, ERPs</a:t>
            </a:r>
            <a:endParaRPr lang="en-CA" sz="3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CA" sz="4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 Finding / System Interventions</a:t>
            </a:r>
          </a:p>
          <a:p>
            <a:pPr marL="457200" indent="-457200">
              <a:spcAft>
                <a:spcPts val="3600"/>
              </a:spcAft>
              <a:buFont typeface="Courier New" panose="02070309020205020404" pitchFamily="49" charset="0"/>
              <a:buChar char="o"/>
            </a:pPr>
            <a:r>
              <a:rPr lang="en-CA" sz="3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Flag pts at triage with reminder to offer FTS / HR kits</a:t>
            </a:r>
            <a:endParaRPr lang="en-CA" sz="40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CA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Analysis of measures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surveys – at point of care and follow up</a:t>
            </a:r>
          </a:p>
          <a:p>
            <a:pPr marL="571500" indent="-5715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feedback</a:t>
            </a:r>
            <a:endParaRPr lang="en-CA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C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Implement changes based on findings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sz="32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053">
            <a:extLst>
              <a:ext uri="{FF2B5EF4-FFF2-40B4-BE49-F238E27FC236}">
                <a16:creationId xmlns:a16="http://schemas.microsoft.com/office/drawing/2014/main" id="{BBAD777E-37E9-11FE-BA66-78FEE55B4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5523" y="9915504"/>
            <a:ext cx="11668237" cy="76032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ts val="2400"/>
              </a:spcAft>
            </a:pPr>
            <a:r>
              <a:rPr lang="en-GB" altLang="en-US" sz="6000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GB" altLang="en-US" sz="4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spcAft>
                <a:spcPts val="600"/>
              </a:spcAft>
            </a:pPr>
            <a:r>
              <a:rPr lang="en-GB" altLang="en-US" sz="4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patients with substance use related presentations to the ED, or those identified as PWUD, whose disposition is discharge from the ED, provide 50% of them with FTS +/- naloxone and harm reduction kits by Spring 2024.</a:t>
            </a:r>
          </a:p>
        </p:txBody>
      </p:sp>
      <p:sp>
        <p:nvSpPr>
          <p:cNvPr id="26" name="Rectangle 1053">
            <a:extLst>
              <a:ext uri="{FF2B5EF4-FFF2-40B4-BE49-F238E27FC236}">
                <a16:creationId xmlns:a16="http://schemas.microsoft.com/office/drawing/2014/main" id="{05D733B1-26FE-B4F7-491D-5C7F6D0C4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3835" y="9915504"/>
            <a:ext cx="12795072" cy="89345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1800"/>
              </a:spcAft>
            </a:pPr>
            <a:r>
              <a:rPr lang="en-GB" altLang="en-US" sz="6000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 and LIMITATIONS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To FTS themselves: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FTS don’t quantify, only qualify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Does not test for other contaminants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Behaviour change with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alt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result  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Fales Negative rate</a:t>
            </a:r>
          </a:p>
          <a:p>
            <a:pPr marL="571500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Limited evidence re impact on OD, ED visits, death</a:t>
            </a:r>
          </a:p>
          <a:p>
            <a:pPr>
              <a:spcAft>
                <a:spcPts val="600"/>
              </a:spcAft>
            </a:pPr>
            <a:r>
              <a:rPr lang="en-GB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To ED based distribution: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Balancing measures as outlined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Provider uptake - training, workload increase</a:t>
            </a:r>
          </a:p>
          <a:p>
            <a:pPr marL="571500" indent="-5715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Cost / funding - [$0.50 – $1.00  / strip]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2A44DE-B6B4-F9DE-89FA-B88C5E7C017A}"/>
              </a:ext>
            </a:extLst>
          </p:cNvPr>
          <p:cNvCxnSpPr/>
          <p:nvPr/>
        </p:nvCxnSpPr>
        <p:spPr>
          <a:xfrm>
            <a:off x="25524464" y="19233607"/>
            <a:ext cx="10810728" cy="0"/>
          </a:xfrm>
          <a:prstGeom prst="line">
            <a:avLst/>
          </a:prstGeom>
          <a:ln w="120650">
            <a:solidFill>
              <a:srgbClr val="002F6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1" name="Picture 30" descr="A picture containing text, screenshot&#10;&#10;Description automatically generated">
            <a:extLst>
              <a:ext uri="{FF2B5EF4-FFF2-40B4-BE49-F238E27FC236}">
                <a16:creationId xmlns:a16="http://schemas.microsoft.com/office/drawing/2014/main" id="{D8360C23-3501-2C7E-1552-B65066590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0598" y="10010250"/>
            <a:ext cx="9535954" cy="1272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1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8137</TotalTime>
  <Words>1226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>Faculty of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Doan</dc:creator>
  <cp:lastModifiedBy>Stephen Kesselman</cp:lastModifiedBy>
  <cp:revision>150</cp:revision>
  <dcterms:created xsi:type="dcterms:W3CDTF">2017-10-06T13:36:28Z</dcterms:created>
  <dcterms:modified xsi:type="dcterms:W3CDTF">2023-06-06T18:27:13Z</dcterms:modified>
</cp:coreProperties>
</file>