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0_9BA3FB54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8F7403B-3F3E-2A1A-6306-E4D779105CE6}" name="Carmen Hrymak" initials="CH" userId="S::carmen.hrymak@umanitoba.ca::0597ea62-312f-445b-bcf6-38a95f2770e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BDC"/>
    <a:srgbClr val="706359"/>
    <a:srgbClr val="002F6C"/>
    <a:srgbClr val="4F2C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>
        <p:scale>
          <a:sx n="17" d="100"/>
          <a:sy n="17" d="100"/>
        </p:scale>
        <p:origin x="1368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omments/modernComment_100_9BA3FB5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98F64C6-6C9F-2344-AECD-CEBBB5E72C98}" authorId="{F8F7403B-3F3E-2A1A-6306-E4D779105CE6}" created="2023-05-31T23:30:24.421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611215188" sldId="256"/>
      <ac:spMk id="12" creationId="{9C4E86B2-C00D-F232-D9FA-04456B9B1148}"/>
      <ac:txMk cp="0" len="99">
        <ac:context len="100" hash="349173860"/>
      </ac:txMk>
    </ac:txMkLst>
    <p188:pos x="11713829" y="954061"/>
    <p188:txBody>
      <a:bodyPr/>
      <a:lstStyle/>
      <a:p>
        <a:r>
          <a:rPr lang="en-US"/>
          <a:t>Why did you select 0.1mg? I wonder if it should either be a higher dose or a range (0.1-0.4mg IV/IM q5min, maximum 4 doses)
I really like there rest of the orders set. My only question is how someone will fall into option 2. Would that be a patient with opioid overdose who does not need narcan yet? If the vitals do not meet criteria do they need q10min vitals and monitors? Just something to think about</a:t>
        </a:r>
      </a:p>
    </p188:txBody>
  </p188:cm>
  <p188:cm id="{33DA0B34-284C-9A4E-86CB-C1A8A133D7A5}" authorId="{F8F7403B-3F3E-2A1A-6306-E4D779105CE6}" created="2023-05-31T23:34:26.766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611215188" sldId="256"/>
      <ac:spMk id="33" creationId="{DE6F1A35-1F9E-D0C7-BB7F-20DA4A0D9766}"/>
      <ac:txMk cp="220" len="61">
        <ac:context len="472" hash="3609066816"/>
      </ac:txMk>
    </ac:txMkLst>
    <p188:pos x="12867819" y="3588639"/>
    <p188:txBody>
      <a:bodyPr/>
      <a:lstStyle/>
      <a:p>
        <a:r>
          <a:rPr lang="en-US"/>
          <a:t>The goal would be for this to lessen the nurse workload because they can simply administer the naloxone and not find an MD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7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28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4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7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9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3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05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38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7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4D72E-D2A3-4604-AA61-F15E56CAB2B4}" type="datetimeFigureOut">
              <a:rPr lang="en-US" smtClean="0"/>
              <a:t>6/1/23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27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00_9BA3FB5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54"/>
          <p:cNvSpPr>
            <a:spLocks noChangeArrowheads="1"/>
          </p:cNvSpPr>
          <p:nvPr/>
        </p:nvSpPr>
        <p:spPr bwMode="auto">
          <a:xfrm>
            <a:off x="14238731" y="8530128"/>
            <a:ext cx="12883986" cy="2084089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8571" tIns="308571" rIns="308571" bIns="308571"/>
          <a:lstStyle>
            <a:lvl1pPr marL="381000" indent="-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Pct val="60000"/>
              <a:buFont typeface="Monotype Sorts" pitchFamily="2" charset="2"/>
              <a:buNone/>
            </a:pPr>
            <a:r>
              <a:rPr lang="en-CA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By March 2024, we aim to have implementation of a standard nurse initiated Naloxone order set in both Winnipeg tertiary Emergency Departments (HSC and SBGH).</a:t>
            </a:r>
            <a:r>
              <a:rPr lang="en-CA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ct val="50000"/>
              </a:spcBef>
              <a:buSzPct val="60000"/>
              <a:buFont typeface="Monotype Sorts" pitchFamily="2" charset="2"/>
              <a:buNone/>
            </a:pPr>
            <a:endParaRPr lang="en-US" altLang="en-US" sz="3600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SzPct val="60000"/>
            </a:pPr>
            <a:endParaRPr lang="en-GB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SzPct val="60000"/>
            </a:pPr>
            <a:r>
              <a:rPr lang="en-GB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OUTCOME MEASURES:</a:t>
            </a:r>
          </a:p>
          <a:p>
            <a:pPr>
              <a:spcBef>
                <a:spcPct val="50000"/>
              </a:spcBef>
              <a:buSzPct val="60000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	Time to treatment with Narcan, nurse satisfaction with intervention and impact on nurse workload</a:t>
            </a:r>
          </a:p>
          <a:p>
            <a:pPr>
              <a:spcBef>
                <a:spcPct val="50000"/>
              </a:spcBef>
              <a:buSzPct val="60000"/>
            </a:pPr>
            <a:r>
              <a:rPr lang="en-GB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PROCESS MEASURES:</a:t>
            </a:r>
          </a:p>
          <a:p>
            <a:pPr>
              <a:spcBef>
                <a:spcPct val="50000"/>
              </a:spcBef>
              <a:buSzPct val="60000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	Number of documented uses of set</a:t>
            </a:r>
          </a:p>
          <a:p>
            <a:pPr>
              <a:spcBef>
                <a:spcPct val="50000"/>
              </a:spcBef>
              <a:buSzPct val="60000"/>
            </a:pPr>
            <a:r>
              <a:rPr lang="en-GB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BALANCING MEASURE:	</a:t>
            </a:r>
          </a:p>
          <a:p>
            <a:pPr>
              <a:spcBef>
                <a:spcPct val="50000"/>
              </a:spcBef>
              <a:buSzPct val="60000"/>
            </a:pPr>
            <a:r>
              <a:rPr lang="en-GB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Precipitation of withdrawals, time involved with using set/nursing resources</a:t>
            </a:r>
            <a:endParaRPr lang="en-GB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SzPct val="60000"/>
            </a:pPr>
            <a:endParaRPr lang="en-GB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ct val="50000"/>
              </a:spcBef>
              <a:buSzPct val="60000"/>
            </a:pPr>
            <a:endParaRPr lang="en-GB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50000"/>
              </a:spcBef>
              <a:buSzPct val="60000"/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Opioid toxicity is a frequent presentation</a:t>
            </a:r>
            <a:r>
              <a:rPr lang="en-GB" alt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in Winnipeg EDs, and treatment requires a physicians order. If physicians are not readily available this could lead to delays to treatment with naloxone</a:t>
            </a:r>
          </a:p>
          <a:p>
            <a:pPr marL="457200" indent="-457200">
              <a:spcBef>
                <a:spcPct val="50000"/>
              </a:spcBef>
              <a:buSzPct val="60000"/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Naloxone can be given outside of hospital by EMS, nurses in specific situations. It can also be accessed by any individual at pharmacies/safe dispensing sites and requires minimal training in order to use </a:t>
            </a:r>
          </a:p>
          <a:p>
            <a:pPr marL="457200" indent="-457200">
              <a:spcBef>
                <a:spcPct val="50000"/>
              </a:spcBef>
              <a:buSzPct val="60000"/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Few very side effects with low dose naloxone, and very unlikely to precipitate harm in hospital setting</a:t>
            </a:r>
            <a:r>
              <a:rPr lang="en-GB" altLang="en-US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457200" indent="-457200">
              <a:spcBef>
                <a:spcPct val="50000"/>
              </a:spcBef>
              <a:buSzPct val="60000"/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Trials from Australia suggest that standard orders improve care of patients with opioid toxicity in the ED</a:t>
            </a:r>
            <a:r>
              <a:rPr lang="en-GB" altLang="en-US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457200" indent="-457200">
              <a:spcBef>
                <a:spcPct val="50000"/>
              </a:spcBef>
              <a:buSzPct val="60000"/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May be underreported as data based on ED discharge codes</a:t>
            </a:r>
            <a:r>
              <a:rPr lang="en-GB" alt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ct val="50000"/>
              </a:spcBef>
              <a:buSzPct val="60000"/>
            </a:pPr>
            <a:endParaRPr lang="en-GB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SzPct val="60000"/>
              <a:buFont typeface="Monotype Sorts" pitchFamily="2" charset="2"/>
              <a:buNone/>
            </a:pPr>
            <a:endParaRPr lang="en-CA" altLang="en-US" sz="3600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650732" y="3619025"/>
            <a:ext cx="41364489" cy="1872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1571" b="1" dirty="0">
                <a:solidFill>
                  <a:srgbClr val="00BB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Nurse Initiated Naloxone in the Emergency Department</a:t>
            </a:r>
          </a:p>
        </p:txBody>
      </p:sp>
      <p:sp>
        <p:nvSpPr>
          <p:cNvPr id="9" name="Rectangle 1053"/>
          <p:cNvSpPr>
            <a:spLocks noChangeArrowheads="1"/>
          </p:cNvSpPr>
          <p:nvPr/>
        </p:nvSpPr>
        <p:spPr bwMode="auto">
          <a:xfrm>
            <a:off x="1375154" y="8636021"/>
            <a:ext cx="12114283" cy="50220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8571" tIns="308571" rIns="308571" bIns="30857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Many patients in Winnipeg EDs present with either illicit or prescribed opioid use. Based  on recent </a:t>
            </a:r>
            <a:r>
              <a:rPr lang="en-CA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Manitoba epidemiological data (Nov 2022), there are &gt;200 visits per quarter</a:t>
            </a:r>
            <a:r>
              <a:rPr lang="en-CA" sz="3600" b="1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CA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for opioid related visits (approximately half the amount of visits for stimulant intoxication).</a:t>
            </a:r>
          </a:p>
          <a:p>
            <a:pPr>
              <a:spcBef>
                <a:spcPct val="50000"/>
              </a:spcBef>
            </a:pPr>
            <a:r>
              <a:rPr lang="en-CA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Currently, Naloxone for patients with suspected opioid overdose requires a physicians order which may </a:t>
            </a:r>
            <a:r>
              <a:rPr lang="en-CA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result</a:t>
            </a:r>
            <a:r>
              <a:rPr lang="en-CA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delays to treatment. </a:t>
            </a:r>
            <a:endParaRPr lang="en-CA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GB" altLang="en-US" sz="3428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028"/>
          <p:cNvSpPr txBox="1">
            <a:spLocks noChangeArrowheads="1"/>
          </p:cNvSpPr>
          <p:nvPr/>
        </p:nvSpPr>
        <p:spPr bwMode="auto">
          <a:xfrm>
            <a:off x="1463797" y="5170688"/>
            <a:ext cx="35661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8571" tIns="308571" rIns="308571" bIns="30857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altLang="en-US" sz="4801" b="1" dirty="0">
                <a:latin typeface="Arial" panose="020B0604020202020204" pitchFamily="34" charset="0"/>
              </a:rPr>
              <a:t>Brueton-Campbell, L., </a:t>
            </a:r>
            <a:r>
              <a:rPr lang="en-GB" altLang="en-US" sz="4801" b="1" dirty="0" err="1">
                <a:latin typeface="Arial" panose="020B0604020202020204" pitchFamily="34" charset="0"/>
              </a:rPr>
              <a:t>Hrymak</a:t>
            </a:r>
            <a:r>
              <a:rPr lang="en-GB" altLang="en-US" sz="4801" b="1" dirty="0">
                <a:latin typeface="Arial" panose="020B0604020202020204" pitchFamily="34" charset="0"/>
              </a:rPr>
              <a:t>, C. </a:t>
            </a:r>
          </a:p>
          <a:p>
            <a:pPr>
              <a:spcBef>
                <a:spcPct val="20000"/>
              </a:spcBef>
            </a:pPr>
            <a:r>
              <a:rPr lang="en-GB" altLang="en-US" sz="4286" dirty="0">
                <a:latin typeface="Arial" panose="020B0604020202020204" pitchFamily="34" charset="0"/>
              </a:rPr>
              <a:t>Department of Emergency Medicine, University of Manitoba</a:t>
            </a:r>
          </a:p>
        </p:txBody>
      </p:sp>
      <p:sp>
        <p:nvSpPr>
          <p:cNvPr id="15" name="Rectangle 1059"/>
          <p:cNvSpPr>
            <a:spLocks noChangeArrowheads="1"/>
          </p:cNvSpPr>
          <p:nvPr/>
        </p:nvSpPr>
        <p:spPr bwMode="auto">
          <a:xfrm>
            <a:off x="1463797" y="1317022"/>
            <a:ext cx="19831283" cy="993827"/>
          </a:xfrm>
          <a:prstGeom prst="rect">
            <a:avLst/>
          </a:prstGeom>
          <a:noFill/>
          <a:ln>
            <a:noFill/>
          </a:ln>
          <a:effectLst/>
        </p:spPr>
        <p:txBody>
          <a:bodyPr lIns="308571" tIns="308571" rIns="308571" bIns="30857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428" dirty="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RFHS / </a:t>
            </a:r>
            <a:r>
              <a:rPr lang="en-US" altLang="en-US" sz="3428" b="1" dirty="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 Rady College of Medicine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847461" y="7200568"/>
            <a:ext cx="40056319" cy="0"/>
          </a:xfrm>
          <a:prstGeom prst="line">
            <a:avLst/>
          </a:prstGeom>
          <a:ln w="120650">
            <a:solidFill>
              <a:srgbClr val="00BBD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1434770" y="14137119"/>
            <a:ext cx="11627736" cy="0"/>
          </a:xfrm>
          <a:prstGeom prst="line">
            <a:avLst/>
          </a:prstGeom>
          <a:ln w="120650">
            <a:solidFill>
              <a:srgbClr val="00BBD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650733" y="29697023"/>
            <a:ext cx="29990411" cy="0"/>
          </a:xfrm>
          <a:prstGeom prst="line">
            <a:avLst/>
          </a:prstGeom>
          <a:ln w="120650">
            <a:solidFill>
              <a:srgbClr val="00BBD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7888" y="29836622"/>
            <a:ext cx="9165892" cy="235964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C4E86B2-C00D-F232-D9FA-04456B9B1148}"/>
              </a:ext>
            </a:extLst>
          </p:cNvPr>
          <p:cNvSpPr txBox="1"/>
          <p:nvPr/>
        </p:nvSpPr>
        <p:spPr>
          <a:xfrm>
            <a:off x="1375154" y="28332865"/>
            <a:ext cx="11627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Figure 1: 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Example of a standard nurse initiated order set for administration of Naloxone  in the ED</a:t>
            </a:r>
            <a:endParaRPr lang="en-US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D2B9D9F-2C0F-3FD6-9F4E-CD536BBF5D73}"/>
              </a:ext>
            </a:extLst>
          </p:cNvPr>
          <p:cNvSpPr txBox="1"/>
          <p:nvPr/>
        </p:nvSpPr>
        <p:spPr>
          <a:xfrm>
            <a:off x="1434770" y="7589366"/>
            <a:ext cx="11598709" cy="1054950"/>
          </a:xfrm>
          <a:prstGeom prst="rect">
            <a:avLst/>
          </a:prstGeom>
          <a:solidFill>
            <a:srgbClr val="00BBD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PROBLEM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DC510C5-9451-1021-2C03-545D5C34A7AC}"/>
              </a:ext>
            </a:extLst>
          </p:cNvPr>
          <p:cNvSpPr txBox="1"/>
          <p:nvPr/>
        </p:nvSpPr>
        <p:spPr>
          <a:xfrm>
            <a:off x="14238731" y="11513085"/>
            <a:ext cx="12883986" cy="1015663"/>
          </a:xfrm>
          <a:prstGeom prst="rect">
            <a:avLst/>
          </a:prstGeom>
          <a:solidFill>
            <a:srgbClr val="00BBD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MEASURES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24F96A7-798E-976B-FD3E-6F7594C60244}"/>
              </a:ext>
            </a:extLst>
          </p:cNvPr>
          <p:cNvSpPr txBox="1"/>
          <p:nvPr/>
        </p:nvSpPr>
        <p:spPr>
          <a:xfrm>
            <a:off x="14238731" y="7620358"/>
            <a:ext cx="12883986" cy="1015663"/>
          </a:xfrm>
          <a:prstGeom prst="rect">
            <a:avLst/>
          </a:prstGeom>
          <a:solidFill>
            <a:srgbClr val="00BBD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AIM STATEMENT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D738B61-AE78-EAC2-71E4-1F1F44C5078E}"/>
              </a:ext>
            </a:extLst>
          </p:cNvPr>
          <p:cNvSpPr txBox="1"/>
          <p:nvPr/>
        </p:nvSpPr>
        <p:spPr>
          <a:xfrm>
            <a:off x="14238731" y="19136224"/>
            <a:ext cx="12883986" cy="1015663"/>
          </a:xfrm>
          <a:prstGeom prst="rect">
            <a:avLst/>
          </a:prstGeom>
          <a:solidFill>
            <a:srgbClr val="00BBD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RATIONALE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79EAC15-DCD7-13DD-9B24-1E502CC49ADB}"/>
              </a:ext>
            </a:extLst>
          </p:cNvPr>
          <p:cNvSpPr txBox="1"/>
          <p:nvPr/>
        </p:nvSpPr>
        <p:spPr>
          <a:xfrm>
            <a:off x="28358558" y="7553244"/>
            <a:ext cx="12883986" cy="1015663"/>
          </a:xfrm>
          <a:prstGeom prst="rect">
            <a:avLst/>
          </a:prstGeom>
          <a:solidFill>
            <a:srgbClr val="00BBD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BARRIERS</a:t>
            </a:r>
          </a:p>
        </p:txBody>
      </p:sp>
      <p:sp>
        <p:nvSpPr>
          <p:cNvPr id="33" name="Rectangle 1053">
            <a:extLst>
              <a:ext uri="{FF2B5EF4-FFF2-40B4-BE49-F238E27FC236}">
                <a16:creationId xmlns:a16="http://schemas.microsoft.com/office/drawing/2014/main" id="{DE6F1A35-1F9E-D0C7-BB7F-20DA4A0D9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58558" y="8664321"/>
            <a:ext cx="12883986" cy="50220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8571" tIns="308571" rIns="308571" bIns="30857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3428" dirty="0">
                <a:latin typeface="Arial" panose="020B0604020202020204" pitchFamily="34" charset="0"/>
                <a:cs typeface="Arial" panose="020B0604020202020204" pitchFamily="34" charset="0"/>
              </a:rPr>
              <a:t>Educational barriers – multiple involved parties including triage nurses, bedside nurses, nurse educators, pharmacy all of whom need to be familiar with a new process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3428" dirty="0">
                <a:latin typeface="Arial" panose="020B0604020202020204" pitchFamily="34" charset="0"/>
                <a:cs typeface="Arial" panose="020B0604020202020204" pitchFamily="34" charset="0"/>
              </a:rPr>
              <a:t>Location of Naloxone; will require a Pyxis override 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3428" dirty="0">
                <a:latin typeface="Arial" panose="020B0604020202020204" pitchFamily="34" charset="0"/>
                <a:cs typeface="Arial" panose="020B0604020202020204" pitchFamily="34" charset="0"/>
              </a:rPr>
              <a:t>Potential to add to burden of already heavy nursing workload 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3428" dirty="0">
                <a:latin typeface="Arial" panose="020B0604020202020204" pitchFamily="34" charset="0"/>
                <a:cs typeface="Arial" panose="020B0604020202020204" pitchFamily="34" charset="0"/>
              </a:rPr>
              <a:t>May delay assessment by ERP 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3428" dirty="0">
                <a:latin typeface="Arial" panose="020B0604020202020204" pitchFamily="34" charset="0"/>
                <a:cs typeface="Arial" panose="020B0604020202020204" pitchFamily="34" charset="0"/>
              </a:rPr>
              <a:t>Difficult to track outcomes such as time to treatment with Naloxone, in previous studies time from presentation to Naloxone did decrease, but not significantly</a:t>
            </a:r>
            <a:r>
              <a:rPr lang="en-GB" altLang="en-US" sz="3428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altLang="en-US" sz="342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7" name="Picture 36" descr="A picture containing text, screenshot, font, line&#10;&#10;Description automatically generated">
            <a:extLst>
              <a:ext uri="{FF2B5EF4-FFF2-40B4-BE49-F238E27FC236}">
                <a16:creationId xmlns:a16="http://schemas.microsoft.com/office/drawing/2014/main" id="{05851013-699D-B483-89CC-FEE62BA149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1583" y="15902966"/>
            <a:ext cx="14783638" cy="5739296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1B4B796-23C8-DA45-58E1-76BCA04410D5}"/>
              </a:ext>
            </a:extLst>
          </p:cNvPr>
          <p:cNvCxnSpPr>
            <a:cxnSpLocks/>
          </p:cNvCxnSpPr>
          <p:nvPr/>
        </p:nvCxnSpPr>
        <p:spPr>
          <a:xfrm>
            <a:off x="28358558" y="15199728"/>
            <a:ext cx="12883986" cy="0"/>
          </a:xfrm>
          <a:prstGeom prst="line">
            <a:avLst/>
          </a:prstGeom>
          <a:ln w="120650">
            <a:solidFill>
              <a:srgbClr val="00BBD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01B9B32-0345-E546-9258-0048995F4A54}"/>
              </a:ext>
            </a:extLst>
          </p:cNvPr>
          <p:cNvSpPr txBox="1"/>
          <p:nvPr/>
        </p:nvSpPr>
        <p:spPr>
          <a:xfrm>
            <a:off x="28231583" y="21756394"/>
            <a:ext cx="11627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Figure 2: 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Ishikawa diagram showing potential causes for </a:t>
            </a:r>
            <a:r>
              <a:rPr lang="en-US" sz="2700">
                <a:latin typeface="Arial" panose="020B0604020202020204" pitchFamily="34" charset="0"/>
                <a:cs typeface="Arial" panose="020B0604020202020204" pitchFamily="34" charset="0"/>
              </a:rPr>
              <a:t>why </a:t>
            </a:r>
            <a:r>
              <a:rPr lang="en-US" sz="27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n-US" sz="27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may be delays to treatment with Naloxone</a:t>
            </a:r>
            <a:endParaRPr lang="en-US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AB7E038-F5EB-BCA8-16A2-7017866DF496}"/>
              </a:ext>
            </a:extLst>
          </p:cNvPr>
          <p:cNvSpPr txBox="1"/>
          <p:nvPr/>
        </p:nvSpPr>
        <p:spPr>
          <a:xfrm>
            <a:off x="28358558" y="22892833"/>
            <a:ext cx="12883986" cy="1015663"/>
          </a:xfrm>
          <a:prstGeom prst="rect">
            <a:avLst/>
          </a:prstGeom>
          <a:solidFill>
            <a:srgbClr val="00BBD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00A7356-2CBC-3677-D77F-75AD1C512D35}"/>
              </a:ext>
            </a:extLst>
          </p:cNvPr>
          <p:cNvSpPr txBox="1"/>
          <p:nvPr/>
        </p:nvSpPr>
        <p:spPr>
          <a:xfrm>
            <a:off x="28358558" y="24255663"/>
            <a:ext cx="1288398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of Manitoba, Department of Health, Performance and Oversight Division, Epidemiology and Surveillance. (2022). Take Home Naloxone Program and Substance Surveillance Report: December 2022.</a:t>
            </a: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CA" sz="240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Wermeling</a:t>
            </a:r>
            <a:r>
              <a:rPr lang="en-CA" sz="24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DP. Review of naloxone safety for opioid overdose: practical considerations for new technology and expanded public access. </a:t>
            </a:r>
            <a:r>
              <a:rPr lang="en-CA" sz="240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</a:t>
            </a:r>
            <a:r>
              <a:rPr lang="en-CA" sz="24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Adv Drug </a:t>
            </a:r>
            <a:r>
              <a:rPr lang="en-CA" sz="240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</a:t>
            </a:r>
            <a:r>
              <a:rPr lang="en-CA" sz="24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2015 Feb;6(1):20-31.</a:t>
            </a: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CA" sz="2400" dirty="0" err="1">
                <a:solidFill>
                  <a:srgbClr val="1C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Isoardi</a:t>
            </a:r>
            <a:r>
              <a:rPr lang="en-CA" sz="2400" dirty="0">
                <a:solidFill>
                  <a:srgbClr val="1C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K., </a:t>
            </a:r>
            <a:r>
              <a:rPr lang="en-CA" sz="2400" dirty="0" err="1">
                <a:solidFill>
                  <a:srgbClr val="1C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Learmont</a:t>
            </a:r>
            <a:r>
              <a:rPr lang="en-CA" sz="2400" dirty="0">
                <a:solidFill>
                  <a:srgbClr val="1C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B., Horan, B. and </a:t>
            </a:r>
            <a:r>
              <a:rPr lang="en-CA" sz="2400" dirty="0" err="1">
                <a:solidFill>
                  <a:srgbClr val="1C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Isbister</a:t>
            </a:r>
            <a:r>
              <a:rPr lang="en-CA" sz="2400" dirty="0">
                <a:solidFill>
                  <a:srgbClr val="1C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G. (2023), Dedicated nursing care pathway improved management of opioid-poisoned patients in the emergency department: A before–after observational study. Emergency Medicine Australasia, 35: 69-73</a:t>
            </a: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CA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Federal, provincial, and territorial Special Advisory Committee on the Epidemic of Opioid Overdoses. Opioid- and Stimulant-related Harms in Canada. Ottawa: Public Health Agency of Canada; March 2023</a:t>
            </a: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6" name="Picture 5" descr="A picture containing text, screenshot, font, number&#10;&#10;Description automatically generated">
            <a:extLst>
              <a:ext uri="{FF2B5EF4-FFF2-40B4-BE49-F238E27FC236}">
                <a16:creationId xmlns:a16="http://schemas.microsoft.com/office/drawing/2014/main" id="{F7713C57-6CC8-005F-AAEA-85DCFB9B97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769" y="14432843"/>
            <a:ext cx="11598709" cy="1389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21518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10615</TotalTime>
  <Words>553</Words>
  <Application>Microsoft Macintosh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Monotype Sorts</vt:lpstr>
      <vt:lpstr>Office Theme</vt:lpstr>
      <vt:lpstr>PowerPoint Presentation</vt:lpstr>
    </vt:vector>
  </TitlesOfParts>
  <Company>Faculty of Health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Doan</dc:creator>
  <cp:lastModifiedBy>Luke Brueton-Campbell</cp:lastModifiedBy>
  <cp:revision>52</cp:revision>
  <dcterms:created xsi:type="dcterms:W3CDTF">2017-10-06T13:36:28Z</dcterms:created>
  <dcterms:modified xsi:type="dcterms:W3CDTF">2023-06-05T21:06:06Z</dcterms:modified>
</cp:coreProperties>
</file>