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0_9BA3FB54.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8F7403B-3F3E-2A1A-6306-E4D779105CE6}" name="Carmen Hrymak" initials="CH" userId="S::carmen.hrymak@umanitoba.ca::0597ea62-312f-445b-bcf6-38a95f2770e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00"/>
    <a:srgbClr val="00BBDC"/>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8" autoAdjust="0"/>
    <p:restoredTop sz="94660"/>
  </p:normalViewPr>
  <p:slideViewPr>
    <p:cSldViewPr snapToGrid="0">
      <p:cViewPr>
        <p:scale>
          <a:sx n="32" d="100"/>
          <a:sy n="32" d="100"/>
        </p:scale>
        <p:origin x="984" y="1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omments/modernComment_100_9BA3FB54.xml><?xml version="1.0" encoding="utf-8"?>
<p188:cmLst xmlns:a="http://schemas.openxmlformats.org/drawingml/2006/main" xmlns:r="http://schemas.openxmlformats.org/officeDocument/2006/relationships" xmlns:p188="http://schemas.microsoft.com/office/powerpoint/2018/8/main">
  <p188:cm id="{B7B56B42-3F50-554F-89D8-8B7A8F47CD5F}" authorId="{F8F7403B-3F3E-2A1A-6306-E4D779105CE6}" created="2023-06-01T13:17:40.026">
    <ac:txMkLst xmlns:ac="http://schemas.microsoft.com/office/drawing/2013/main/command">
      <pc:docMk xmlns:pc="http://schemas.microsoft.com/office/powerpoint/2013/main/command"/>
      <pc:sldMk xmlns:pc="http://schemas.microsoft.com/office/powerpoint/2013/main/command" cId="2611215188" sldId="256"/>
      <ac:spMk id="8" creationId="{00000000-0000-0000-0000-000000000000}"/>
      <ac:txMk cp="160" len="16">
        <ac:context len="220" hash="3111520703"/>
      </ac:txMk>
    </ac:txMkLst>
    <p188:pos x="4236679" y="3706574"/>
    <p188:txBody>
      <a:bodyPr/>
      <a:lstStyle/>
      <a:p>
        <a:r>
          <a:rPr lang="en-US"/>
          <a:t>I’m wondering about making this 12hrs only because some patients get flagged in the evening and you wouldn’t be able to contact family until the next morning</a:t>
        </a:r>
      </a:p>
    </p188:txBody>
  </p188:cm>
  <p188:cm id="{D2906F26-C801-EE40-AD6A-16F83E44AAE5}" authorId="{F8F7403B-3F3E-2A1A-6306-E4D779105CE6}" created="2023-06-01T13:20:26.923">
    <ac:txMkLst xmlns:ac="http://schemas.microsoft.com/office/drawing/2013/main/command">
      <pc:docMk xmlns:pc="http://schemas.microsoft.com/office/powerpoint/2013/main/command"/>
      <pc:sldMk xmlns:pc="http://schemas.microsoft.com/office/powerpoint/2013/main/command" cId="2611215188" sldId="256"/>
      <ac:spMk id="8" creationId="{00000000-0000-0000-0000-000000000000}"/>
      <ac:txMk cp="31" len="2">
        <ac:context len="220" hash="3111520703"/>
      </ac:txMk>
    </ac:txMkLst>
    <p188:pos x="4367308" y="2008402"/>
    <p188:txBody>
      <a:bodyPr/>
      <a:lstStyle/>
      <a:p>
        <a:r>
          <a:rPr lang="en-US"/>
          <a:t>90% might be more realistic. You want your goal to be achievable.</a:t>
        </a:r>
      </a:p>
    </p188:txBody>
  </p188:cm>
  <p188:cm id="{9EFD48A8-56FB-6140-BF4D-C87531B39C0A}" authorId="{F8F7403B-3F3E-2A1A-6306-E4D779105CE6}" created="2023-06-01T13:21:03.205">
    <ac:txMkLst xmlns:ac="http://schemas.microsoft.com/office/drawing/2013/main/command">
      <pc:docMk xmlns:pc="http://schemas.microsoft.com/office/powerpoint/2013/main/command"/>
      <pc:sldMk xmlns:pc="http://schemas.microsoft.com/office/powerpoint/2013/main/command" cId="2611215188" sldId="256"/>
      <ac:spMk id="10" creationId="{00000000-0000-0000-0000-000000000000}"/>
      <ac:txMk cp="356">
        <ac:context len="588" hash="645516796"/>
      </ac:txMk>
    </ac:txMkLst>
    <p188:pos x="2929225" y="6381201"/>
    <p188:txBody>
      <a:bodyPr/>
      <a:lstStyle/>
      <a:p>
        <a:r>
          <a:rPr lang="en-US"/>
          <a:t>You could do percent or proportion of patients flagged for LAU who DO have ACP documentation. I think the desirable outcome of having ACP will be more meaningful to track than those that do not (could go from 20%-&gt;80%) </a:t>
        </a:r>
      </a:p>
    </p188:txBody>
  </p188:cm>
  <p188:cm id="{04918528-E476-5A43-9390-FC42A3A65D60}" authorId="{F8F7403B-3F3E-2A1A-6306-E4D779105CE6}" created="2023-06-01T13:22:53.843">
    <ac:txMkLst xmlns:ac="http://schemas.microsoft.com/office/drawing/2013/main/command">
      <pc:docMk xmlns:pc="http://schemas.microsoft.com/office/powerpoint/2013/main/command"/>
      <pc:sldMk xmlns:pc="http://schemas.microsoft.com/office/powerpoint/2013/main/command" cId="2611215188" sldId="256"/>
      <ac:spMk id="11" creationId="{00000000-0000-0000-0000-000000000000}"/>
      <ac:txMk cp="323">
        <ac:context len="540" hash="2328029284"/>
      </ac:txMk>
    </ac:txMkLst>
    <p188:pos x="9574915" y="4395061"/>
    <p188:txBody>
      <a:bodyPr/>
      <a:lstStyle/>
      <a:p>
        <a:r>
          <a:rPr lang="en-US"/>
          <a:t>I think this is an outcome more than a process measure</a:t>
        </a:r>
      </a:p>
    </p188:txBody>
  </p188:cm>
  <p188:cm id="{32780225-9C1D-124E-8B50-198E896EA467}" authorId="{F8F7403B-3F3E-2A1A-6306-E4D779105CE6}" created="2023-06-01T13:24:59.306">
    <ac:txMkLst xmlns:ac="http://schemas.microsoft.com/office/drawing/2013/main/command">
      <pc:docMk xmlns:pc="http://schemas.microsoft.com/office/powerpoint/2013/main/command"/>
      <pc:sldMk xmlns:pc="http://schemas.microsoft.com/office/powerpoint/2013/main/command" cId="2611215188" sldId="256"/>
      <ac:spMk id="11" creationId="{00000000-0000-0000-0000-000000000000}"/>
      <ac:txMk cp="323">
        <ac:context len="540" hash="2328029284"/>
      </ac:txMk>
    </ac:txMkLst>
    <p188:pos x="10881200" y="3415347"/>
    <p188:txBody>
      <a:bodyPr/>
      <a:lstStyle/>
      <a:p>
        <a:r>
          <a:rPr lang="en-US"/>
          <a:t>I think this is redundant with your second listed outcome measure. 
Completion of the form is the main process measure. Also could be availability of the form in the ED at all times or documentation of an ACP discussion.</a:t>
        </a:r>
      </a:p>
    </p188:txBody>
  </p188:cm>
  <p188:cm id="{60555EE3-DBA5-1742-8947-A72CADDD6B51}" authorId="{F8F7403B-3F3E-2A1A-6306-E4D779105CE6}" created="2023-06-01T13:27:43.281">
    <ac:deMkLst xmlns:ac="http://schemas.microsoft.com/office/drawing/2013/main/command">
      <pc:docMk xmlns:pc="http://schemas.microsoft.com/office/powerpoint/2013/main/command"/>
      <pc:sldMk xmlns:pc="http://schemas.microsoft.com/office/powerpoint/2013/main/command" cId="2611215188" sldId="256"/>
      <ac:picMk id="17" creationId="{F142ADDC-8630-5116-11FA-05B44673B5AA}"/>
    </ac:deMkLst>
    <p188:txBody>
      <a:bodyPr/>
      <a:lstStyle/>
      <a:p>
        <a:r>
          <a:rPr lang="en-US"/>
          <a:t>This looks professional and good. It is very similar to the existing form for ACP status. One question you might get is why would we use a new form instead of the existing forms?
Is there a benefit to making a new form or do we just need a prompt to use the existing accepted ACP form? Be prepared to discuss options like: including a line for ACP on the LAU holding order that would refer the provider to the existing ACP form. </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6/7/23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831836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6/7/23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60302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6/7/23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812871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6/7/23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052434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6/7/23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173984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6/7/23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822407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6/7/23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853753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6/7/23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57664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6/7/23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138560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6/7/23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205489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6/7/23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36647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3F4D72E-D2A3-4604-AA61-F15E56CAB2B4}" type="datetimeFigureOut">
              <a:rPr lang="en-US" smtClean="0"/>
              <a:t>6/7/23</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246220835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00_9BA3FB5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650732" y="3619025"/>
            <a:ext cx="41364489" cy="306006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1571" b="1" dirty="0">
                <a:solidFill>
                  <a:schemeClr val="accent6">
                    <a:lumMod val="75000"/>
                  </a:schemeClr>
                </a:solidFill>
                <a:latin typeface="Arial" panose="020B0604020202020204" pitchFamily="34" charset="0"/>
                <a:cs typeface="Arial" panose="020B0604020202020204" pitchFamily="34" charset="0"/>
              </a:rPr>
              <a:t>Improving ACP Status Documentation in LAU Patients</a:t>
            </a:r>
          </a:p>
          <a:p>
            <a:r>
              <a:rPr lang="en-US" altLang="en-US" sz="7714" dirty="0">
                <a:solidFill>
                  <a:srgbClr val="4F2C1D"/>
                </a:solidFill>
                <a:latin typeface="Arial" panose="020B0604020202020204" pitchFamily="34" charset="0"/>
                <a:cs typeface="Arial" panose="020B0604020202020204" pitchFamily="34" charset="0"/>
              </a:rPr>
              <a:t>How the development of an ACP Status LAU Order Set could improve patient care</a:t>
            </a:r>
          </a:p>
        </p:txBody>
      </p:sp>
      <p:sp>
        <p:nvSpPr>
          <p:cNvPr id="6" name="Rectangle 1059"/>
          <p:cNvSpPr>
            <a:spLocks noChangeArrowheads="1"/>
          </p:cNvSpPr>
          <p:nvPr/>
        </p:nvSpPr>
        <p:spPr bwMode="auto">
          <a:xfrm>
            <a:off x="1434770" y="29977136"/>
            <a:ext cx="30790617" cy="193927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ACKNOWLEDGEMENTS</a:t>
            </a:r>
          </a:p>
          <a:p>
            <a:pPr>
              <a:spcBef>
                <a:spcPct val="50000"/>
              </a:spcBef>
            </a:pPr>
            <a:r>
              <a:rPr lang="en-AU" altLang="en-US" sz="3200" dirty="0">
                <a:latin typeface="Arial" panose="020B0604020202020204" pitchFamily="34" charset="0"/>
                <a:cs typeface="Arial" panose="020B0604020202020204" pitchFamily="34" charset="0"/>
              </a:rPr>
              <a:t>Thank you to Dr. Carmen </a:t>
            </a:r>
            <a:r>
              <a:rPr lang="en-AU" altLang="en-US" sz="3200" dirty="0" err="1">
                <a:latin typeface="Arial" panose="020B0604020202020204" pitchFamily="34" charset="0"/>
                <a:cs typeface="Arial" panose="020B0604020202020204" pitchFamily="34" charset="0"/>
              </a:rPr>
              <a:t>Hrymak</a:t>
            </a:r>
            <a:r>
              <a:rPr lang="en-AU" altLang="en-US" sz="3200" dirty="0">
                <a:latin typeface="Arial" panose="020B0604020202020204" pitchFamily="34" charset="0"/>
                <a:cs typeface="Arial" panose="020B0604020202020204" pitchFamily="34" charset="0"/>
              </a:rPr>
              <a:t> for her support and guidance in the development of this project! </a:t>
            </a:r>
            <a:endParaRPr lang="en-US" altLang="en-US" sz="4000"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32467338" y="26644801"/>
            <a:ext cx="9863421" cy="306006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REFERENCES</a:t>
            </a:r>
          </a:p>
          <a:p>
            <a:pPr>
              <a:spcBef>
                <a:spcPct val="50000"/>
              </a:spcBef>
            </a:pPr>
            <a:r>
              <a:rPr lang="en-CA" sz="1800" kern="100" dirty="0">
                <a:solidFill>
                  <a:srgbClr val="212121"/>
                </a:solidFill>
                <a:effectLst/>
                <a:latin typeface="Roboto" panose="02000000000000000000" pitchFamily="2" charset="0"/>
                <a:ea typeface="Calibri" panose="020F0502020204030204" pitchFamily="34" charset="0"/>
                <a:cs typeface="Times New Roman" panose="02020603050405020304" pitchFamily="18" charset="0"/>
              </a:rPr>
              <a:t>1. Walter KL, </a:t>
            </a:r>
            <a:r>
              <a:rPr lang="en-CA" sz="1800" kern="100" dirty="0" err="1">
                <a:solidFill>
                  <a:srgbClr val="212121"/>
                </a:solidFill>
                <a:effectLst/>
                <a:latin typeface="Roboto" panose="02000000000000000000" pitchFamily="2" charset="0"/>
                <a:ea typeface="Calibri" panose="020F0502020204030204" pitchFamily="34" charset="0"/>
                <a:cs typeface="Times New Roman" panose="02020603050405020304" pitchFamily="18" charset="0"/>
              </a:rPr>
              <a:t>Joehl</a:t>
            </a:r>
            <a:r>
              <a:rPr lang="en-CA" sz="1800" kern="100" dirty="0">
                <a:solidFill>
                  <a:srgbClr val="212121"/>
                </a:solidFill>
                <a:effectLst/>
                <a:latin typeface="Roboto" panose="02000000000000000000" pitchFamily="2" charset="0"/>
                <a:ea typeface="Calibri" panose="020F0502020204030204" pitchFamily="34" charset="0"/>
                <a:cs typeface="Times New Roman" panose="02020603050405020304" pitchFamily="18" charset="0"/>
              </a:rPr>
              <a:t> HE, </a:t>
            </a:r>
            <a:r>
              <a:rPr lang="en-CA" sz="1800" kern="100" dirty="0" err="1">
                <a:solidFill>
                  <a:srgbClr val="212121"/>
                </a:solidFill>
                <a:effectLst/>
                <a:latin typeface="Roboto" panose="02000000000000000000" pitchFamily="2" charset="0"/>
                <a:ea typeface="Calibri" panose="020F0502020204030204" pitchFamily="34" charset="0"/>
                <a:cs typeface="Times New Roman" panose="02020603050405020304" pitchFamily="18" charset="0"/>
              </a:rPr>
              <a:t>Alrifai</a:t>
            </a:r>
            <a:r>
              <a:rPr lang="en-CA" sz="1800" kern="100" dirty="0">
                <a:solidFill>
                  <a:srgbClr val="212121"/>
                </a:solidFill>
                <a:effectLst/>
                <a:latin typeface="Roboto" panose="02000000000000000000" pitchFamily="2" charset="0"/>
                <a:ea typeface="Calibri" panose="020F0502020204030204" pitchFamily="34" charset="0"/>
                <a:cs typeface="Times New Roman" panose="02020603050405020304" pitchFamily="18" charset="0"/>
              </a:rPr>
              <a:t> T, Varghese TG, Tyler MJ. A Quality Improvement Initiative to Increase Completion and Documentation of Advanced Directives in the ICU at a U.S. Community Teaching Hospital. Crit Care </a:t>
            </a:r>
            <a:r>
              <a:rPr lang="en-CA" sz="1800" kern="100" dirty="0" err="1">
                <a:solidFill>
                  <a:srgbClr val="212121"/>
                </a:solidFill>
                <a:effectLst/>
                <a:latin typeface="Roboto" panose="02000000000000000000" pitchFamily="2" charset="0"/>
                <a:ea typeface="Calibri" panose="020F0502020204030204" pitchFamily="34" charset="0"/>
                <a:cs typeface="Times New Roman" panose="02020603050405020304" pitchFamily="18" charset="0"/>
              </a:rPr>
              <a:t>Explor</a:t>
            </a:r>
            <a:r>
              <a:rPr lang="en-CA" sz="1800" kern="100" dirty="0">
                <a:solidFill>
                  <a:srgbClr val="212121"/>
                </a:solidFill>
                <a:effectLst/>
                <a:latin typeface="Roboto" panose="02000000000000000000" pitchFamily="2" charset="0"/>
                <a:ea typeface="Calibri" panose="020F0502020204030204" pitchFamily="34" charset="0"/>
                <a:cs typeface="Times New Roman" panose="02020603050405020304" pitchFamily="18" charset="0"/>
              </a:rPr>
              <a:t>. 2021 May 6;3(5):e0413. </a:t>
            </a:r>
            <a:r>
              <a:rPr lang="en-CA" sz="1800" kern="100" dirty="0" err="1">
                <a:solidFill>
                  <a:srgbClr val="212121"/>
                </a:solidFill>
                <a:effectLst/>
                <a:latin typeface="Roboto" panose="02000000000000000000" pitchFamily="2" charset="0"/>
                <a:ea typeface="Calibri" panose="020F0502020204030204" pitchFamily="34" charset="0"/>
                <a:cs typeface="Times New Roman" panose="02020603050405020304" pitchFamily="18" charset="0"/>
              </a:rPr>
              <a:t>doi</a:t>
            </a:r>
            <a:r>
              <a:rPr lang="en-CA" sz="1800" kern="100" dirty="0">
                <a:solidFill>
                  <a:srgbClr val="212121"/>
                </a:solidFill>
                <a:effectLst/>
                <a:latin typeface="Roboto" panose="02000000000000000000" pitchFamily="2" charset="0"/>
                <a:ea typeface="Calibri" panose="020F0502020204030204" pitchFamily="34" charset="0"/>
                <a:cs typeface="Times New Roman" panose="02020603050405020304" pitchFamily="18" charset="0"/>
              </a:rPr>
              <a:t>: 10.1097/CCE.0000000000000413. PMID: 33977277; PMCID: PMC8104255.</a:t>
            </a:r>
            <a:endParaRPr lang="en-CA" sz="1800" kern="100" dirty="0">
              <a:effectLst/>
              <a:latin typeface="Calibri" panose="020F0502020204030204" pitchFamily="34" charset="0"/>
              <a:ea typeface="Calibri" panose="020F0502020204030204" pitchFamily="34" charset="0"/>
              <a:cs typeface="Times New Roman" panose="02020603050405020304" pitchFamily="18" charset="0"/>
            </a:endParaRPr>
          </a:p>
          <a:p>
            <a:pPr>
              <a:spcBef>
                <a:spcPct val="50000"/>
              </a:spcBef>
            </a:pPr>
            <a:endParaRPr lang="en-GB" altLang="en-US" sz="3428" b="1" dirty="0">
              <a:latin typeface="Arial" panose="020B0604020202020204" pitchFamily="34" charset="0"/>
              <a:cs typeface="Arial" panose="020B0604020202020204" pitchFamily="34" charset="0"/>
            </a:endParaRPr>
          </a:p>
        </p:txBody>
      </p:sp>
      <p:sp>
        <p:nvSpPr>
          <p:cNvPr id="8" name="Rectangle 1057"/>
          <p:cNvSpPr>
            <a:spLocks noChangeArrowheads="1"/>
          </p:cNvSpPr>
          <p:nvPr/>
        </p:nvSpPr>
        <p:spPr bwMode="auto">
          <a:xfrm>
            <a:off x="1510978" y="18892169"/>
            <a:ext cx="9612419" cy="3965584"/>
          </a:xfrm>
          <a:prstGeom prst="rect">
            <a:avLst/>
          </a:prstGeom>
          <a:solidFill>
            <a:schemeClr val="bg1"/>
          </a:solidFill>
          <a:ln w="38100">
            <a:solidFill>
              <a:srgbClr val="FF9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solidFill>
                  <a:srgbClr val="FF9300"/>
                </a:solidFill>
                <a:latin typeface="Arial" panose="020B0604020202020204" pitchFamily="34" charset="0"/>
                <a:cs typeface="Arial" panose="020B0604020202020204" pitchFamily="34" charset="0"/>
              </a:rPr>
              <a:t>AIM STATEMENT</a:t>
            </a:r>
            <a:endParaRPr lang="en-GB" sz="4800" b="1" kern="0" dirty="0">
              <a:solidFill>
                <a:srgbClr val="FF9300"/>
              </a:solidFill>
              <a:effectLst/>
              <a:latin typeface="Arial" panose="020B0604020202020204" pitchFamily="34" charset="0"/>
              <a:ea typeface="Times New Roman" panose="02020603050405020304" pitchFamily="18" charset="0"/>
              <a:cs typeface="Arial" panose="020B0604020202020204" pitchFamily="34" charset="0"/>
            </a:endParaRPr>
          </a:p>
          <a:p>
            <a:pPr>
              <a:spcBef>
                <a:spcPct val="50000"/>
              </a:spcBef>
            </a:pPr>
            <a:r>
              <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 ensure that </a:t>
            </a:r>
            <a:r>
              <a:rPr lang="en-CA" sz="3200" kern="0" dirty="0">
                <a:solidFill>
                  <a:srgbClr val="000000"/>
                </a:solidFill>
                <a:latin typeface="Arial" panose="020B0604020202020204" pitchFamily="34" charset="0"/>
                <a:ea typeface="Times New Roman" panose="02020603050405020304" pitchFamily="18" charset="0"/>
                <a:cs typeface="Arial" panose="020B0604020202020204" pitchFamily="34" charset="0"/>
              </a:rPr>
              <a:t>90</a:t>
            </a:r>
            <a:r>
              <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patients who are flagged for LAU in the emergency </a:t>
            </a:r>
            <a:r>
              <a:rPr lang="en-CA" sz="3200" kern="0" dirty="0">
                <a:solidFill>
                  <a:srgbClr val="000000"/>
                </a:solidFill>
                <a:latin typeface="Arial" panose="020B0604020202020204" pitchFamily="34" charset="0"/>
                <a:ea typeface="Times New Roman" panose="02020603050405020304" pitchFamily="18" charset="0"/>
                <a:cs typeface="Arial" panose="020B0604020202020204" pitchFamily="34" charset="0"/>
              </a:rPr>
              <a:t>d</a:t>
            </a:r>
            <a:r>
              <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epartment have an ACP status documented on their current ED visit chart, within 12 hours of being flagged for LAU, by July 1, 2024.</a:t>
            </a:r>
            <a:endParaRPr lang="en-CA" sz="32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spcBef>
                <a:spcPct val="40000"/>
              </a:spcBef>
            </a:pPr>
            <a:endParaRPr lang="en-AU" altLang="en-US" sz="2743" dirty="0">
              <a:latin typeface="Arial" panose="020B0604020202020204" pitchFamily="34" charset="0"/>
              <a:cs typeface="Arial" panose="020B0604020202020204" pitchFamily="34" charset="0"/>
            </a:endParaRPr>
          </a:p>
        </p:txBody>
      </p:sp>
      <p:sp>
        <p:nvSpPr>
          <p:cNvPr id="9" name="Rectangle 1053"/>
          <p:cNvSpPr>
            <a:spLocks noChangeArrowheads="1"/>
          </p:cNvSpPr>
          <p:nvPr/>
        </p:nvSpPr>
        <p:spPr bwMode="auto">
          <a:xfrm>
            <a:off x="1510978" y="9714104"/>
            <a:ext cx="9518060" cy="850829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PROBLEM</a:t>
            </a:r>
          </a:p>
          <a:p>
            <a:pPr marL="457200" indent="-457200">
              <a:spcBef>
                <a:spcPct val="50000"/>
              </a:spcBef>
              <a:buFont typeface="Wingdings" pitchFamily="2" charset="2"/>
              <a:buChar char="§"/>
            </a:pPr>
            <a:r>
              <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Patients do not always have a previously documented Advanced Care Plan (ACP) status when they present to the emergency </a:t>
            </a:r>
            <a:r>
              <a:rPr lang="en-CA" sz="3200" kern="0" dirty="0">
                <a:solidFill>
                  <a:srgbClr val="000000"/>
                </a:solidFill>
                <a:latin typeface="Arial" panose="020B0604020202020204" pitchFamily="34" charset="0"/>
                <a:ea typeface="Times New Roman" panose="02020603050405020304" pitchFamily="18" charset="0"/>
                <a:cs typeface="Arial" panose="020B0604020202020204" pitchFamily="34" charset="0"/>
              </a:rPr>
              <a:t>d</a:t>
            </a:r>
            <a:r>
              <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epartment (ED)</a:t>
            </a:r>
          </a:p>
          <a:p>
            <a:pPr marL="457200" indent="-457200">
              <a:spcBef>
                <a:spcPct val="50000"/>
              </a:spcBef>
              <a:buFont typeface="Wingdings" pitchFamily="2" charset="2"/>
              <a:buChar char="§"/>
            </a:pPr>
            <a:r>
              <a:rPr lang="en-CA" sz="3200" kern="0" dirty="0">
                <a:solidFill>
                  <a:srgbClr val="000000"/>
                </a:solidFill>
                <a:latin typeface="Arial" panose="020B0604020202020204" pitchFamily="34" charset="0"/>
                <a:ea typeface="Times New Roman" panose="02020603050405020304" pitchFamily="18" charset="0"/>
                <a:cs typeface="Arial" panose="020B0604020202020204" pitchFamily="34" charset="0"/>
              </a:rPr>
              <a:t>Access block has increased the number of patients awaiting placement in the ED – specifically, increased numbers of patients are awaiting Alternate Level of Care (ALC) beds in a Low Acuity Unit (LAU)</a:t>
            </a:r>
            <a:endPar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457200" indent="-457200">
              <a:spcBef>
                <a:spcPct val="50000"/>
              </a:spcBef>
              <a:buFont typeface="Wingdings" pitchFamily="2" charset="2"/>
              <a:buChar char="§"/>
            </a:pPr>
            <a:r>
              <a:rPr lang="en-CA" sz="3200" kern="0" dirty="0">
                <a:solidFill>
                  <a:srgbClr val="000000"/>
                </a:solidFill>
                <a:latin typeface="Arial" panose="020B0604020202020204" pitchFamily="34" charset="0"/>
                <a:ea typeface="Times New Roman" panose="02020603050405020304" pitchFamily="18" charset="0"/>
                <a:cs typeface="Arial" panose="020B0604020202020204" pitchFamily="34" charset="0"/>
              </a:rPr>
              <a:t>Patients with advanced directives are more likely to receive medical care in line with their wishes</a:t>
            </a:r>
            <a:r>
              <a:rPr lang="en-CA" sz="3200" kern="0" baseline="30000" dirty="0">
                <a:solidFill>
                  <a:srgbClr val="000000"/>
                </a:solidFill>
                <a:latin typeface="Arial" panose="020B0604020202020204" pitchFamily="34" charset="0"/>
                <a:ea typeface="Times New Roman" panose="02020603050405020304" pitchFamily="18" charset="0"/>
                <a:cs typeface="Arial" panose="020B0604020202020204" pitchFamily="34" charset="0"/>
              </a:rPr>
              <a:t>1</a:t>
            </a:r>
            <a:endPar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457200" indent="-457200">
              <a:spcBef>
                <a:spcPct val="50000"/>
              </a:spcBef>
              <a:buFont typeface="Wingdings" pitchFamily="2" charset="2"/>
              <a:buChar char="§"/>
            </a:pPr>
            <a:r>
              <a:rPr lang="en-CA" sz="3200" kern="0" dirty="0">
                <a:solidFill>
                  <a:srgbClr val="000000"/>
                </a:solidFill>
                <a:latin typeface="Arial" panose="020B0604020202020204" pitchFamily="34" charset="0"/>
                <a:ea typeface="Times New Roman" panose="02020603050405020304" pitchFamily="18" charset="0"/>
                <a:cs typeface="Arial" panose="020B0604020202020204" pitchFamily="34" charset="0"/>
              </a:rPr>
              <a:t>Advanced directives improve satisfaction that family members have with a patient’s care</a:t>
            </a:r>
            <a:r>
              <a:rPr lang="en-CA" sz="3200" kern="0" baseline="30000" dirty="0">
                <a:solidFill>
                  <a:srgbClr val="000000"/>
                </a:solidFill>
                <a:latin typeface="Arial" panose="020B0604020202020204" pitchFamily="34" charset="0"/>
                <a:ea typeface="Times New Roman" panose="02020603050405020304" pitchFamily="18" charset="0"/>
                <a:cs typeface="Arial" panose="020B0604020202020204" pitchFamily="34" charset="0"/>
              </a:rPr>
              <a:t>1</a:t>
            </a:r>
            <a:endParaRPr lang="en-CA" sz="3200" kern="1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sp>
        <p:nvSpPr>
          <p:cNvPr id="10" name="Rectangle 1054"/>
          <p:cNvSpPr>
            <a:spLocks noChangeArrowheads="1"/>
          </p:cNvSpPr>
          <p:nvPr/>
        </p:nvSpPr>
        <p:spPr bwMode="auto">
          <a:xfrm>
            <a:off x="11657540" y="9614085"/>
            <a:ext cx="9976796" cy="850829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30" b="1" dirty="0">
                <a:latin typeface="Arial" panose="020B0604020202020204" pitchFamily="34" charset="0"/>
                <a:cs typeface="Arial" panose="020B0604020202020204" pitchFamily="34" charset="0"/>
              </a:rPr>
              <a:t>MEASURES</a:t>
            </a:r>
          </a:p>
          <a:p>
            <a:pPr marL="457200" lvl="0" indent="-457200" fontAlgn="base">
              <a:buFont typeface="Wingdings" pitchFamily="2" charset="2"/>
              <a:buChar char="§"/>
            </a:pPr>
            <a:r>
              <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retrospective chart review of all patients flagged for LAU will be performed to assess when their ACP status documentation was filled out. ACP status documents will request date and time be filled out as with any other order set. This date and time will be compared to the time that patients were flagged for LAU in the EPR.</a:t>
            </a:r>
          </a:p>
          <a:p>
            <a:pPr marL="0" indent="0"/>
            <a:endParaRPr lang="en-CA" sz="3200" kern="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indent="0"/>
            <a:r>
              <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Outcome Measures:</a:t>
            </a:r>
            <a:endParaRPr lang="en-CA" sz="3200" kern="100" dirty="0">
              <a:effectLst/>
              <a:latin typeface="Arial" panose="020B0604020202020204" pitchFamily="34" charset="0"/>
              <a:ea typeface="Calibri" panose="020F0502020204030204" pitchFamily="34" charset="0"/>
              <a:cs typeface="Arial" panose="020B0604020202020204" pitchFamily="34" charset="0"/>
            </a:endParaRPr>
          </a:p>
          <a:p>
            <a:pPr marL="457200" lvl="0" indent="-457200">
              <a:buFont typeface="Wingdings" pitchFamily="2" charset="2"/>
              <a:buChar char="§"/>
            </a:pPr>
            <a:r>
              <a:rPr lang="en-CA" sz="3200" kern="0" dirty="0">
                <a:latin typeface="Arial" panose="020B0604020202020204" pitchFamily="34" charset="0"/>
                <a:ea typeface="Times New Roman" panose="02020603050405020304" pitchFamily="18" charset="0"/>
                <a:cs typeface="Arial" panose="020B0604020202020204" pitchFamily="34" charset="0"/>
              </a:rPr>
              <a:t>P</a:t>
            </a:r>
            <a:r>
              <a:rPr lang="en-CA" sz="3200" kern="0" dirty="0">
                <a:effectLst/>
                <a:latin typeface="Arial" panose="020B0604020202020204" pitchFamily="34" charset="0"/>
                <a:ea typeface="Times New Roman" panose="02020603050405020304" pitchFamily="18" charset="0"/>
                <a:cs typeface="Arial" panose="020B0604020202020204" pitchFamily="34" charset="0"/>
              </a:rPr>
              <a:t>ercentage of patients in the ED who have appropriate ACP documentation within 12 hours of being flagged for LAU</a:t>
            </a:r>
            <a:endParaRPr lang="en-CA" sz="3200" kern="100" dirty="0">
              <a:effectLst/>
              <a:latin typeface="Arial" panose="020B0604020202020204" pitchFamily="34" charset="0"/>
              <a:ea typeface="Calibri" panose="020F0502020204030204" pitchFamily="34" charset="0"/>
              <a:cs typeface="Arial" panose="020B0604020202020204" pitchFamily="34" charset="0"/>
            </a:endParaRPr>
          </a:p>
          <a:p>
            <a:pPr marL="457200" lvl="0" indent="-457200">
              <a:buFont typeface="Wingdings" pitchFamily="2" charset="2"/>
              <a:buChar char="§"/>
            </a:pPr>
            <a:r>
              <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Number of patients who are transferred to LAU without an ACP status document completed and placed on the patient chart</a:t>
            </a:r>
          </a:p>
          <a:p>
            <a:pPr marL="457200" lvl="0" indent="-457200">
              <a:buFont typeface="Wingdings" pitchFamily="2" charset="2"/>
              <a:buChar char="§"/>
            </a:pPr>
            <a:endParaRPr lang="en-CA" sz="32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11" name="Rectangle 1055"/>
          <p:cNvSpPr>
            <a:spLocks noChangeArrowheads="1"/>
          </p:cNvSpPr>
          <p:nvPr/>
        </p:nvSpPr>
        <p:spPr bwMode="auto">
          <a:xfrm>
            <a:off x="21677971" y="10202682"/>
            <a:ext cx="11360358" cy="7561378"/>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457200" indent="-457200">
              <a:buFont typeface="Wingdings" pitchFamily="2" charset="2"/>
              <a:buChar char="§"/>
            </a:pPr>
            <a:r>
              <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Perceived provider satisfaction with ACP status documentation in patients flagged for LAU</a:t>
            </a:r>
            <a:endParaRPr lang="en-CA" sz="3200" kern="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endParaRPr lang="en-CA" sz="3200" kern="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r>
              <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Process Measures:</a:t>
            </a:r>
            <a:endParaRPr lang="en-CA" sz="3200" kern="100" dirty="0">
              <a:effectLst/>
              <a:latin typeface="Arial" panose="020B0604020202020204" pitchFamily="34" charset="0"/>
              <a:ea typeface="Calibri" panose="020F0502020204030204" pitchFamily="34" charset="0"/>
              <a:cs typeface="Arial" panose="020B0604020202020204" pitchFamily="34" charset="0"/>
            </a:endParaRPr>
          </a:p>
          <a:p>
            <a:pPr marL="457200" lvl="0" indent="-457200">
              <a:buFont typeface="Wingdings" pitchFamily="2" charset="2"/>
              <a:buChar char="§"/>
            </a:pPr>
            <a:r>
              <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Number of patients who are flagged for LAU who have their ACP status documents completed by a physician within 12 hours of being flagged for LAU</a:t>
            </a:r>
            <a:endParaRPr lang="en-CA" sz="3200" kern="100" dirty="0">
              <a:effectLst/>
              <a:latin typeface="Arial" panose="020B0604020202020204" pitchFamily="34" charset="0"/>
              <a:ea typeface="Calibri" panose="020F0502020204030204" pitchFamily="34" charset="0"/>
              <a:cs typeface="Arial" panose="020B0604020202020204" pitchFamily="34" charset="0"/>
            </a:endParaRPr>
          </a:p>
          <a:p>
            <a:pPr marL="457200" lvl="0" indent="-457200">
              <a:buFont typeface="Wingdings" pitchFamily="2" charset="2"/>
              <a:buChar char="§"/>
            </a:pPr>
            <a:r>
              <a:rPr lang="en-CA" sz="32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Availability of ACP status documentation forms in the ED at all times</a:t>
            </a:r>
            <a:endParaRPr lang="en-CA" sz="3200" kern="100" dirty="0">
              <a:effectLst/>
              <a:latin typeface="Arial" panose="020B0604020202020204" pitchFamily="34" charset="0"/>
              <a:ea typeface="Calibri" panose="020F0502020204030204" pitchFamily="34" charset="0"/>
              <a:cs typeface="Arial" panose="020B0604020202020204" pitchFamily="34" charset="0"/>
            </a:endParaRPr>
          </a:p>
          <a:p>
            <a:endParaRPr lang="en-CA" sz="3200" kern="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r>
              <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Provider Measures:</a:t>
            </a:r>
            <a:endParaRPr lang="en-CA" sz="3200" kern="100" dirty="0">
              <a:effectLst/>
              <a:latin typeface="Arial" panose="020B0604020202020204" pitchFamily="34" charset="0"/>
              <a:ea typeface="Calibri" panose="020F0502020204030204" pitchFamily="34" charset="0"/>
              <a:cs typeface="Arial" panose="020B0604020202020204" pitchFamily="34" charset="0"/>
            </a:endParaRPr>
          </a:p>
          <a:p>
            <a:pPr marL="457200" lvl="0" indent="-457200">
              <a:buFont typeface="Wingdings" pitchFamily="2" charset="2"/>
              <a:buChar char="§"/>
            </a:pPr>
            <a:r>
              <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Survey submitted to nursing, ERPs, and residents working in the </a:t>
            </a:r>
            <a:r>
              <a:rPr lang="en-CA" sz="3200" kern="0" dirty="0">
                <a:solidFill>
                  <a:srgbClr val="000000"/>
                </a:solidFill>
                <a:latin typeface="Arial" panose="020B0604020202020204" pitchFamily="34" charset="0"/>
                <a:ea typeface="Times New Roman" panose="02020603050405020304" pitchFamily="18" charset="0"/>
                <a:cs typeface="Arial" panose="020B0604020202020204" pitchFamily="34" charset="0"/>
              </a:rPr>
              <a:t>ED</a:t>
            </a:r>
            <a:r>
              <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to assess satisfaction with ACP status documentation</a:t>
            </a:r>
            <a:r>
              <a:rPr lang="en-CA" sz="3200" kern="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perceived barriers to completing ACP forms for patients flagged for LAU</a:t>
            </a:r>
            <a:endParaRPr lang="en-AU" altLang="en-US" sz="32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3200" dirty="0">
              <a:latin typeface="Arial" panose="020B0604020202020204" pitchFamily="34" charset="0"/>
              <a:cs typeface="Arial" panose="020B0604020202020204" pitchFamily="34" charset="0"/>
            </a:endParaRPr>
          </a:p>
          <a:p>
            <a:pPr>
              <a:spcBef>
                <a:spcPct val="50000"/>
              </a:spcBef>
            </a:pPr>
            <a:endParaRPr lang="en-US" altLang="en-US" sz="3200" dirty="0">
              <a:latin typeface="Arial" panose="020B0604020202020204" pitchFamily="34" charset="0"/>
              <a:cs typeface="Arial" panose="020B0604020202020204" pitchFamily="34" charset="0"/>
            </a:endParaRPr>
          </a:p>
          <a:p>
            <a:pPr>
              <a:spcBef>
                <a:spcPct val="50000"/>
              </a:spcBef>
            </a:pPr>
            <a:endParaRPr lang="en-US" altLang="en-US" sz="3200"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478074" y="7480485"/>
            <a:ext cx="35661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801" b="1" dirty="0">
                <a:latin typeface="Arial" panose="020B0604020202020204" pitchFamily="34" charset="0"/>
                <a:cs typeface="Arial" panose="020B0604020202020204" pitchFamily="34" charset="0"/>
              </a:rPr>
              <a:t>Emily Stoneham, MD</a:t>
            </a:r>
          </a:p>
          <a:p>
            <a:pPr>
              <a:spcBef>
                <a:spcPct val="20000"/>
              </a:spcBef>
            </a:pPr>
            <a:r>
              <a:rPr lang="en-GB" altLang="en-US" sz="4286" dirty="0">
                <a:latin typeface="Arial" panose="020B0604020202020204" pitchFamily="34" charset="0"/>
                <a:cs typeface="Arial" panose="020B0604020202020204" pitchFamily="34" charset="0"/>
              </a:rPr>
              <a:t>Department of Emergency Medicine, University of Manitoba</a:t>
            </a:r>
          </a:p>
        </p:txBody>
      </p:sp>
      <p:sp>
        <p:nvSpPr>
          <p:cNvPr id="15" name="Rectangle 1059"/>
          <p:cNvSpPr>
            <a:spLocks noChangeArrowheads="1"/>
          </p:cNvSpPr>
          <p:nvPr/>
        </p:nvSpPr>
        <p:spPr bwMode="auto">
          <a:xfrm>
            <a:off x="1546247" y="974122"/>
            <a:ext cx="19831283" cy="993827"/>
          </a:xfrm>
          <a:prstGeom prst="rect">
            <a:avLst/>
          </a:prstGeom>
          <a:noFill/>
          <a:ln>
            <a:noFill/>
          </a:ln>
          <a:effec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428" dirty="0">
                <a:solidFill>
                  <a:srgbClr val="4F2C1D"/>
                </a:solidFill>
                <a:latin typeface="Arial" panose="020B0604020202020204" pitchFamily="34" charset="0"/>
                <a:cs typeface="Arial" panose="020B0604020202020204" pitchFamily="34" charset="0"/>
              </a:rPr>
              <a:t>RFHS / </a:t>
            </a:r>
            <a:r>
              <a:rPr lang="en-US" altLang="en-US" sz="3428" b="1" dirty="0">
                <a:solidFill>
                  <a:srgbClr val="4F2C1D"/>
                </a:solidFill>
                <a:latin typeface="Arial" panose="020B0604020202020204" pitchFamily="34" charset="0"/>
                <a:cs typeface="Arial" panose="020B0604020202020204" pitchFamily="34" charset="0"/>
              </a:rPr>
              <a:t>Max Rady College of Medicine</a:t>
            </a:r>
          </a:p>
        </p:txBody>
      </p:sp>
      <p:cxnSp>
        <p:nvCxnSpPr>
          <p:cNvPr id="16" name="Straight Connector 15"/>
          <p:cNvCxnSpPr/>
          <p:nvPr/>
        </p:nvCxnSpPr>
        <p:spPr>
          <a:xfrm>
            <a:off x="1847461" y="7200568"/>
            <a:ext cx="40056319" cy="0"/>
          </a:xfrm>
          <a:prstGeom prst="line">
            <a:avLst/>
          </a:prstGeom>
          <a:ln w="120650">
            <a:solidFill>
              <a:schemeClr val="accent6">
                <a:lumMod val="75000"/>
              </a:schemeClr>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32637442" y="26256789"/>
            <a:ext cx="9266338" cy="0"/>
          </a:xfrm>
          <a:prstGeom prst="line">
            <a:avLst/>
          </a:prstGeom>
          <a:ln w="120650">
            <a:solidFill>
              <a:schemeClr val="accent6">
                <a:lumMod val="75000"/>
              </a:schemeClr>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650733" y="29697023"/>
            <a:ext cx="29990411" cy="0"/>
          </a:xfrm>
          <a:prstGeom prst="line">
            <a:avLst/>
          </a:prstGeom>
          <a:ln w="120650">
            <a:solidFill>
              <a:schemeClr val="accent6">
                <a:lumMod val="75000"/>
              </a:schemeClr>
            </a:solidFill>
          </a:ln>
        </p:spPr>
        <p:style>
          <a:lnRef idx="3">
            <a:schemeClr val="dk1"/>
          </a:lnRef>
          <a:fillRef idx="0">
            <a:schemeClr val="dk1"/>
          </a:fillRef>
          <a:effectRef idx="2">
            <a:schemeClr val="dk1"/>
          </a:effectRef>
          <a:fontRef idx="minor">
            <a:schemeClr val="tx1"/>
          </a:fontRef>
        </p:style>
      </p:cxn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37888" y="29836622"/>
            <a:ext cx="9165892" cy="2359647"/>
          </a:xfrm>
          <a:prstGeom prst="rect">
            <a:avLst/>
          </a:prstGeom>
        </p:spPr>
      </p:pic>
      <p:sp>
        <p:nvSpPr>
          <p:cNvPr id="3" name="Rectangle 1057">
            <a:extLst>
              <a:ext uri="{FF2B5EF4-FFF2-40B4-BE49-F238E27FC236}">
                <a16:creationId xmlns:a16="http://schemas.microsoft.com/office/drawing/2014/main" id="{0235996A-BF35-8A19-9D4D-BFDEE85B8AAD}"/>
              </a:ext>
            </a:extLst>
          </p:cNvPr>
          <p:cNvSpPr>
            <a:spLocks noChangeArrowheads="1"/>
          </p:cNvSpPr>
          <p:nvPr/>
        </p:nvSpPr>
        <p:spPr bwMode="auto">
          <a:xfrm>
            <a:off x="1650732" y="23055603"/>
            <a:ext cx="10367097" cy="650136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EXPECTED BENEFITS</a:t>
            </a:r>
          </a:p>
          <a:p>
            <a:pPr marL="457200" lvl="0" indent="-457200">
              <a:buFont typeface="Wingdings" pitchFamily="2" charset="2"/>
              <a:buChar char="§"/>
            </a:pPr>
            <a:r>
              <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Consistent ACP documentation</a:t>
            </a:r>
            <a:endParaRPr lang="en-CA" sz="3200" kern="100" dirty="0">
              <a:effectLst/>
              <a:latin typeface="Arial" panose="020B0604020202020204" pitchFamily="34" charset="0"/>
              <a:ea typeface="Calibri" panose="020F0502020204030204" pitchFamily="34" charset="0"/>
              <a:cs typeface="Arial" panose="020B0604020202020204" pitchFamily="34" charset="0"/>
            </a:endParaRPr>
          </a:p>
          <a:p>
            <a:pPr marL="457200" lvl="0" indent="-457200">
              <a:buFont typeface="Wingdings" pitchFamily="2" charset="2"/>
              <a:buChar char="§"/>
            </a:pPr>
            <a:r>
              <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Improved patient care – providing care in line with patient values</a:t>
            </a:r>
            <a:endParaRPr lang="en-CA" sz="3200" kern="100" dirty="0">
              <a:effectLst/>
              <a:latin typeface="Arial" panose="020B0604020202020204" pitchFamily="34" charset="0"/>
              <a:ea typeface="Calibri" panose="020F0502020204030204" pitchFamily="34" charset="0"/>
              <a:cs typeface="Arial" panose="020B0604020202020204" pitchFamily="34" charset="0"/>
            </a:endParaRPr>
          </a:p>
          <a:p>
            <a:pPr marL="457200" lvl="0" indent="-457200">
              <a:buFont typeface="Wingdings" pitchFamily="2" charset="2"/>
              <a:buChar char="§"/>
            </a:pPr>
            <a:r>
              <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Improved patient and family understanding of goals of care</a:t>
            </a:r>
            <a:endParaRPr lang="en-CA" sz="3200" kern="100" dirty="0">
              <a:effectLst/>
              <a:latin typeface="Arial" panose="020B0604020202020204" pitchFamily="34" charset="0"/>
              <a:ea typeface="Calibri" panose="020F0502020204030204" pitchFamily="34" charset="0"/>
              <a:cs typeface="Arial" panose="020B0604020202020204" pitchFamily="34" charset="0"/>
            </a:endParaRPr>
          </a:p>
          <a:p>
            <a:pPr marL="457200" lvl="0" indent="-457200">
              <a:buFont typeface="Wingdings" pitchFamily="2" charset="2"/>
              <a:buChar char="§"/>
            </a:pPr>
            <a:r>
              <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Improved patient and caregiver/family satisfaction with health care delivered in the ED</a:t>
            </a:r>
            <a:endParaRPr lang="en-CA" sz="3200" kern="100" dirty="0">
              <a:effectLst/>
              <a:latin typeface="Arial" panose="020B0604020202020204" pitchFamily="34" charset="0"/>
              <a:ea typeface="Calibri" panose="020F0502020204030204" pitchFamily="34" charset="0"/>
              <a:cs typeface="Arial" panose="020B0604020202020204" pitchFamily="34" charset="0"/>
            </a:endParaRPr>
          </a:p>
          <a:p>
            <a:pPr marL="457200" lvl="0" indent="-457200">
              <a:buFont typeface="Wingdings" pitchFamily="2" charset="2"/>
              <a:buChar char="§"/>
            </a:pPr>
            <a:r>
              <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Easy access to documentation regarding patient goals of care in the event of patient deterioration while in the ED</a:t>
            </a:r>
            <a:endParaRPr lang="en-CA" sz="3200" kern="1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5" name="Picture 4" descr="A picture containing text, diagram, screenshot, font&#10;&#10;Description automatically generated">
            <a:extLst>
              <a:ext uri="{FF2B5EF4-FFF2-40B4-BE49-F238E27FC236}">
                <a16:creationId xmlns:a16="http://schemas.microsoft.com/office/drawing/2014/main" id="{E7A56BC2-C29E-C79F-041C-F3F04C62C39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85437" y="18982392"/>
            <a:ext cx="17014249" cy="10443600"/>
          </a:xfrm>
          <a:prstGeom prst="rect">
            <a:avLst/>
          </a:prstGeom>
        </p:spPr>
      </p:pic>
      <p:sp>
        <p:nvSpPr>
          <p:cNvPr id="22" name="TextBox 21">
            <a:extLst>
              <a:ext uri="{FF2B5EF4-FFF2-40B4-BE49-F238E27FC236}">
                <a16:creationId xmlns:a16="http://schemas.microsoft.com/office/drawing/2014/main" id="{63A0DAB0-0B8C-CBCE-42FA-1F9C8914899E}"/>
              </a:ext>
            </a:extLst>
          </p:cNvPr>
          <p:cNvSpPr txBox="1"/>
          <p:nvPr/>
        </p:nvSpPr>
        <p:spPr>
          <a:xfrm>
            <a:off x="32737888" y="22709458"/>
            <a:ext cx="9863421" cy="3574825"/>
          </a:xfrm>
          <a:prstGeom prst="rect">
            <a:avLst/>
          </a:prstGeom>
          <a:noFill/>
        </p:spPr>
        <p:txBody>
          <a:bodyPr wrap="square" rtlCol="0">
            <a:spAutoFit/>
          </a:bodyPr>
          <a:lstStyle/>
          <a:p>
            <a:r>
              <a:rPr lang="en-CA" sz="343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BARRIERS</a:t>
            </a:r>
            <a:endParaRPr lang="en-CA" sz="3430" b="1" kern="100" dirty="0">
              <a:effectLst/>
              <a:latin typeface="Arial" panose="020B0604020202020204" pitchFamily="34" charset="0"/>
              <a:ea typeface="Calibri" panose="020F0502020204030204" pitchFamily="34" charset="0"/>
              <a:cs typeface="Arial" panose="020B0604020202020204" pitchFamily="34" charset="0"/>
            </a:endParaRPr>
          </a:p>
          <a:p>
            <a:pPr marL="457200" lvl="0" indent="-457200">
              <a:buFont typeface="Wingdings" pitchFamily="2" charset="2"/>
              <a:buChar char="§"/>
            </a:pPr>
            <a:r>
              <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Adoption requires ongoing engagement by key stakeholders</a:t>
            </a:r>
            <a:endParaRPr lang="en-CA" sz="3200" kern="100" dirty="0">
              <a:effectLst/>
              <a:latin typeface="Arial" panose="020B0604020202020204" pitchFamily="34" charset="0"/>
              <a:ea typeface="Calibri" panose="020F0502020204030204" pitchFamily="34" charset="0"/>
              <a:cs typeface="Arial" panose="020B0604020202020204" pitchFamily="34" charset="0"/>
            </a:endParaRPr>
          </a:p>
          <a:p>
            <a:pPr marL="457200" lvl="0" indent="-457200">
              <a:buFont typeface="Wingdings" pitchFamily="2" charset="2"/>
              <a:buChar char="§"/>
            </a:pPr>
            <a:r>
              <a:rPr lang="en-CA" sz="3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Adoption requires regular use of paper documentation at facilities with electronic medical records</a:t>
            </a:r>
            <a:endParaRPr lang="en-CA" sz="3200" kern="100" dirty="0">
              <a:effectLst/>
              <a:latin typeface="Arial" panose="020B0604020202020204" pitchFamily="34" charset="0"/>
              <a:ea typeface="Calibri" panose="020F0502020204030204" pitchFamily="34" charset="0"/>
              <a:cs typeface="Arial" panose="020B0604020202020204" pitchFamily="34" charset="0"/>
            </a:endParaRPr>
          </a:p>
          <a:p>
            <a:pPr marL="457200" indent="-457200">
              <a:buFont typeface="Wingdings" pitchFamily="2" charset="2"/>
              <a:buChar char="§"/>
            </a:pPr>
            <a:endParaRPr lang="en-US" sz="32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DC64809E-F43E-18D1-8D86-477553FC2F88}"/>
              </a:ext>
            </a:extLst>
          </p:cNvPr>
          <p:cNvSpPr txBox="1"/>
          <p:nvPr/>
        </p:nvSpPr>
        <p:spPr>
          <a:xfrm>
            <a:off x="13829918" y="29173672"/>
            <a:ext cx="12382882"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Figure 1. Ishikawa diagram outlining challenges in establishing ACP status in patients in the ED</a:t>
            </a:r>
          </a:p>
        </p:txBody>
      </p:sp>
      <p:sp>
        <p:nvSpPr>
          <p:cNvPr id="18" name="TextBox 17">
            <a:extLst>
              <a:ext uri="{FF2B5EF4-FFF2-40B4-BE49-F238E27FC236}">
                <a16:creationId xmlns:a16="http://schemas.microsoft.com/office/drawing/2014/main" id="{03FFD8CA-AC84-ED96-1BF0-49D62360C6CB}"/>
              </a:ext>
            </a:extLst>
          </p:cNvPr>
          <p:cNvSpPr txBox="1"/>
          <p:nvPr/>
        </p:nvSpPr>
        <p:spPr>
          <a:xfrm>
            <a:off x="32897524" y="21626067"/>
            <a:ext cx="9863421"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Figure 2. Proposed ACP LAU Order Set for use in patients flagged for LAU in the ED</a:t>
            </a:r>
          </a:p>
        </p:txBody>
      </p:sp>
      <p:pic>
        <p:nvPicPr>
          <p:cNvPr id="14" name="Picture 13" descr="A close-up of a medical form&#10;&#10;Description automatically generated with low confidence">
            <a:extLst>
              <a:ext uri="{FF2B5EF4-FFF2-40B4-BE49-F238E27FC236}">
                <a16:creationId xmlns:a16="http://schemas.microsoft.com/office/drawing/2014/main" id="{BF6FBC61-F052-8995-5B35-06E2BE87315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897524" y="8330169"/>
            <a:ext cx="10205935" cy="13186240"/>
          </a:xfrm>
          <a:prstGeom prst="rect">
            <a:avLst/>
          </a:prstGeom>
        </p:spPr>
      </p:pic>
    </p:spTree>
    <p:extLst>
      <p:ext uri="{BB962C8B-B14F-4D97-AF65-F5344CB8AC3E}">
        <p14:creationId xmlns:p14="http://schemas.microsoft.com/office/powerpoint/2010/main" val="2611215188"/>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908</TotalTime>
  <Words>572</Words>
  <Application>Microsoft Macintosh PowerPoint</Application>
  <PresentationFormat>Custom</PresentationFormat>
  <Paragraphs>42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Roboto</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Emily Stoneham</cp:lastModifiedBy>
  <cp:revision>83</cp:revision>
  <dcterms:created xsi:type="dcterms:W3CDTF">2017-10-06T13:36:28Z</dcterms:created>
  <dcterms:modified xsi:type="dcterms:W3CDTF">2023-06-07T18:31:02Z</dcterms:modified>
</cp:coreProperties>
</file>