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"/>
  </p:notesMasterIdLst>
  <p:sldIdLst>
    <p:sldId id="260" r:id="rId2"/>
  </p:sldIdLst>
  <p:sldSz cx="43891200" cy="3291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xmlns="" r:id="rId10" roundtripDataSignature="AMtx7mgTt1aIginH+d2ONq8Feyq040R8y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44F198-4F29-4D96-9AE2-635649B056FC}" v="1" dt="2023-06-03T23:12:03.0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1889" y="9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von Johnstone" userId="8a460cc08c4ec546" providerId="LiveId" clId="{8444F198-4F29-4D96-9AE2-635649B056FC}"/>
    <pc:docChg chg="custSel delSld modSld delMainMaster">
      <pc:chgData name="Devon Johnstone" userId="8a460cc08c4ec546" providerId="LiveId" clId="{8444F198-4F29-4D96-9AE2-635649B056FC}" dt="2023-06-04T15:27:46.103" v="102" actId="1076"/>
      <pc:docMkLst>
        <pc:docMk/>
      </pc:docMkLst>
      <pc:sldChg chg="del">
        <pc:chgData name="Devon Johnstone" userId="8a460cc08c4ec546" providerId="LiveId" clId="{8444F198-4F29-4D96-9AE2-635649B056FC}" dt="2023-06-03T23:11:41.395" v="0" actId="47"/>
        <pc:sldMkLst>
          <pc:docMk/>
          <pc:sldMk cId="0" sldId="256"/>
        </pc:sldMkLst>
      </pc:sldChg>
      <pc:sldChg chg="del">
        <pc:chgData name="Devon Johnstone" userId="8a460cc08c4ec546" providerId="LiveId" clId="{8444F198-4F29-4D96-9AE2-635649B056FC}" dt="2023-06-03T23:11:45.475" v="2" actId="47"/>
        <pc:sldMkLst>
          <pc:docMk/>
          <pc:sldMk cId="1487634753" sldId="258"/>
        </pc:sldMkLst>
      </pc:sldChg>
      <pc:sldChg chg="del">
        <pc:chgData name="Devon Johnstone" userId="8a460cc08c4ec546" providerId="LiveId" clId="{8444F198-4F29-4D96-9AE2-635649B056FC}" dt="2023-06-03T23:11:43.299" v="1" actId="47"/>
        <pc:sldMkLst>
          <pc:docMk/>
          <pc:sldMk cId="2611215188" sldId="259"/>
        </pc:sldMkLst>
      </pc:sldChg>
      <pc:sldChg chg="addSp delSp modSp mod">
        <pc:chgData name="Devon Johnstone" userId="8a460cc08c4ec546" providerId="LiveId" clId="{8444F198-4F29-4D96-9AE2-635649B056FC}" dt="2023-06-04T15:27:46.103" v="102" actId="1076"/>
        <pc:sldMkLst>
          <pc:docMk/>
          <pc:sldMk cId="3241005802" sldId="260"/>
        </pc:sldMkLst>
        <pc:spChg chg="mod">
          <ac:chgData name="Devon Johnstone" userId="8a460cc08c4ec546" providerId="LiveId" clId="{8444F198-4F29-4D96-9AE2-635649B056FC}" dt="2023-06-03T23:12:03.089" v="5" actId="14100"/>
          <ac:spMkLst>
            <pc:docMk/>
            <pc:sldMk cId="3241005802" sldId="260"/>
            <ac:spMk id="8" creationId="{00000000-0000-0000-0000-000000000000}"/>
          </ac:spMkLst>
        </pc:spChg>
        <pc:spChg chg="mod">
          <ac:chgData name="Devon Johnstone" userId="8a460cc08c4ec546" providerId="LiveId" clId="{8444F198-4F29-4D96-9AE2-635649B056FC}" dt="2023-06-04T15:20:53.135" v="88" actId="20577"/>
          <ac:spMkLst>
            <pc:docMk/>
            <pc:sldMk cId="3241005802" sldId="260"/>
            <ac:spMk id="9" creationId="{00000000-0000-0000-0000-000000000000}"/>
          </ac:spMkLst>
        </pc:spChg>
        <pc:spChg chg="mod">
          <ac:chgData name="Devon Johnstone" userId="8a460cc08c4ec546" providerId="LiveId" clId="{8444F198-4F29-4D96-9AE2-635649B056FC}" dt="2023-06-04T15:19:48.601" v="68" actId="20577"/>
          <ac:spMkLst>
            <pc:docMk/>
            <pc:sldMk cId="3241005802" sldId="260"/>
            <ac:spMk id="30" creationId="{8DE5EDB6-298D-3D64-01D2-D2FEBA962A94}"/>
          </ac:spMkLst>
        </pc:spChg>
        <pc:picChg chg="add del mod">
          <ac:chgData name="Devon Johnstone" userId="8a460cc08c4ec546" providerId="LiveId" clId="{8444F198-4F29-4D96-9AE2-635649B056FC}" dt="2023-06-04T15:27:32.866" v="98" actId="478"/>
          <ac:picMkLst>
            <pc:docMk/>
            <pc:sldMk cId="3241005802" sldId="260"/>
            <ac:picMk id="5" creationId="{A75EA765-11B8-F847-7390-2CE8A8F57F0A}"/>
          </ac:picMkLst>
        </pc:picChg>
        <pc:picChg chg="add mod">
          <ac:chgData name="Devon Johnstone" userId="8a460cc08c4ec546" providerId="LiveId" clId="{8444F198-4F29-4D96-9AE2-635649B056FC}" dt="2023-06-04T15:27:46.103" v="102" actId="1076"/>
          <ac:picMkLst>
            <pc:docMk/>
            <pc:sldMk cId="3241005802" sldId="260"/>
            <ac:picMk id="10" creationId="{8F85081E-809B-D785-CB0F-CC4A1D3AF1B1}"/>
          </ac:picMkLst>
        </pc:picChg>
        <pc:picChg chg="del">
          <ac:chgData name="Devon Johnstone" userId="8a460cc08c4ec546" providerId="LiveId" clId="{8444F198-4F29-4D96-9AE2-635649B056FC}" dt="2023-06-04T15:22:50.021" v="89" actId="478"/>
          <ac:picMkLst>
            <pc:docMk/>
            <pc:sldMk cId="3241005802" sldId="260"/>
            <ac:picMk id="12" creationId="{14DD3056-D11F-2325-A5E5-670488604A2D}"/>
          </ac:picMkLst>
        </pc:picChg>
        <pc:picChg chg="mod">
          <ac:chgData name="Devon Johnstone" userId="8a460cc08c4ec546" providerId="LiveId" clId="{8444F198-4F29-4D96-9AE2-635649B056FC}" dt="2023-06-04T15:20:21.827" v="86" actId="1036"/>
          <ac:picMkLst>
            <pc:docMk/>
            <pc:sldMk cId="3241005802" sldId="260"/>
            <ac:picMk id="19" creationId="{00000000-0000-0000-0000-000000000000}"/>
          </ac:picMkLst>
        </pc:picChg>
        <pc:cxnChg chg="mod">
          <ac:chgData name="Devon Johnstone" userId="8a460cc08c4ec546" providerId="LiveId" clId="{8444F198-4F29-4D96-9AE2-635649B056FC}" dt="2023-06-04T15:20:21.827" v="86" actId="1036"/>
          <ac:cxnSpMkLst>
            <pc:docMk/>
            <pc:sldMk cId="3241005802" sldId="260"/>
            <ac:cxnSpMk id="21" creationId="{00000000-0000-0000-0000-000000000000}"/>
          </ac:cxnSpMkLst>
        </pc:cxnChg>
      </pc:sldChg>
      <pc:sldChg chg="del">
        <pc:chgData name="Devon Johnstone" userId="8a460cc08c4ec546" providerId="LiveId" clId="{8444F198-4F29-4D96-9AE2-635649B056FC}" dt="2023-06-03T23:11:47.039" v="4" actId="47"/>
        <pc:sldMkLst>
          <pc:docMk/>
          <pc:sldMk cId="103733350" sldId="261"/>
        </pc:sldMkLst>
      </pc:sldChg>
      <pc:sldChg chg="del">
        <pc:chgData name="Devon Johnstone" userId="8a460cc08c4ec546" providerId="LiveId" clId="{8444F198-4F29-4D96-9AE2-635649B056FC}" dt="2023-06-03T23:11:46.481" v="3" actId="47"/>
        <pc:sldMkLst>
          <pc:docMk/>
          <pc:sldMk cId="758792133" sldId="262"/>
        </pc:sldMkLst>
      </pc:sldChg>
      <pc:sldMasterChg chg="del delSldLayout">
        <pc:chgData name="Devon Johnstone" userId="8a460cc08c4ec546" providerId="LiveId" clId="{8444F198-4F29-4D96-9AE2-635649B056FC}" dt="2023-06-03T23:11:47.039" v="4" actId="47"/>
        <pc:sldMasterMkLst>
          <pc:docMk/>
          <pc:sldMasterMk cId="0" sldId="2147483648"/>
        </pc:sldMasterMkLst>
        <pc:sldLayoutChg chg="del">
          <pc:chgData name="Devon Johnstone" userId="8a460cc08c4ec546" providerId="LiveId" clId="{8444F198-4F29-4D96-9AE2-635649B056FC}" dt="2023-06-03T23:11:41.395" v="0" actId="47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Devon Johnstone" userId="8a460cc08c4ec546" providerId="LiveId" clId="{8444F198-4F29-4D96-9AE2-635649B056FC}" dt="2023-06-03T23:11:47.039" v="4" actId="47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Devon Johnstone" userId="8a460cc08c4ec546" providerId="LiveId" clId="{8444F198-4F29-4D96-9AE2-635649B056FC}" dt="2023-06-03T23:11:47.039" v="4" actId="47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Devon Johnstone" userId="8a460cc08c4ec546" providerId="LiveId" clId="{8444F198-4F29-4D96-9AE2-635649B056FC}" dt="2023-06-03T23:11:47.039" v="4" actId="47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Devon Johnstone" userId="8a460cc08c4ec546" providerId="LiveId" clId="{8444F198-4F29-4D96-9AE2-635649B056FC}" dt="2023-06-03T23:11:47.039" v="4" actId="47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Devon Johnstone" userId="8a460cc08c4ec546" providerId="LiveId" clId="{8444F198-4F29-4D96-9AE2-635649B056FC}" dt="2023-06-03T23:11:47.039" v="4" actId="47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Devon Johnstone" userId="8a460cc08c4ec546" providerId="LiveId" clId="{8444F198-4F29-4D96-9AE2-635649B056FC}" dt="2023-06-03T23:11:47.039" v="4" actId="47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Devon Johnstone" userId="8a460cc08c4ec546" providerId="LiveId" clId="{8444F198-4F29-4D96-9AE2-635649B056FC}" dt="2023-06-03T23:11:47.039" v="4" actId="47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Devon Johnstone" userId="8a460cc08c4ec546" providerId="LiveId" clId="{8444F198-4F29-4D96-9AE2-635649B056FC}" dt="2023-06-03T23:11:47.039" v="4" actId="47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Devon Johnstone" userId="8a460cc08c4ec546" providerId="LiveId" clId="{8444F198-4F29-4D96-9AE2-635649B056FC}" dt="2023-06-03T23:11:47.039" v="4" actId="47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Devon Johnstone" userId="8a460cc08c4ec546" providerId="LiveId" clId="{8444F198-4F29-4D96-9AE2-635649B056FC}" dt="2023-06-03T23:11:47.039" v="4" actId="47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del delSldLayout">
        <pc:chgData name="Devon Johnstone" userId="8a460cc08c4ec546" providerId="LiveId" clId="{8444F198-4F29-4D96-9AE2-635649B056FC}" dt="2023-06-03T23:11:43.299" v="1" actId="47"/>
        <pc:sldMasterMkLst>
          <pc:docMk/>
          <pc:sldMasterMk cId="1882143611" sldId="2147483660"/>
        </pc:sldMasterMkLst>
        <pc:sldLayoutChg chg="del">
          <pc:chgData name="Devon Johnstone" userId="8a460cc08c4ec546" providerId="LiveId" clId="{8444F198-4F29-4D96-9AE2-635649B056FC}" dt="2023-06-03T23:11:43.299" v="1" actId="47"/>
          <pc:sldLayoutMkLst>
            <pc:docMk/>
            <pc:sldMasterMk cId="1882143611" sldId="2147483660"/>
            <pc:sldLayoutMk cId="2142812536" sldId="2147483661"/>
          </pc:sldLayoutMkLst>
        </pc:sldLayoutChg>
        <pc:sldLayoutChg chg="del">
          <pc:chgData name="Devon Johnstone" userId="8a460cc08c4ec546" providerId="LiveId" clId="{8444F198-4F29-4D96-9AE2-635649B056FC}" dt="2023-06-03T23:11:43.299" v="1" actId="47"/>
          <pc:sldLayoutMkLst>
            <pc:docMk/>
            <pc:sldMasterMk cId="1882143611" sldId="2147483660"/>
            <pc:sldLayoutMk cId="3236294612" sldId="2147483662"/>
          </pc:sldLayoutMkLst>
        </pc:sldLayoutChg>
        <pc:sldLayoutChg chg="del">
          <pc:chgData name="Devon Johnstone" userId="8a460cc08c4ec546" providerId="LiveId" clId="{8444F198-4F29-4D96-9AE2-635649B056FC}" dt="2023-06-03T23:11:43.299" v="1" actId="47"/>
          <pc:sldLayoutMkLst>
            <pc:docMk/>
            <pc:sldMasterMk cId="1882143611" sldId="2147483660"/>
            <pc:sldLayoutMk cId="3472993323" sldId="2147483663"/>
          </pc:sldLayoutMkLst>
        </pc:sldLayoutChg>
        <pc:sldLayoutChg chg="del">
          <pc:chgData name="Devon Johnstone" userId="8a460cc08c4ec546" providerId="LiveId" clId="{8444F198-4F29-4D96-9AE2-635649B056FC}" dt="2023-06-03T23:11:43.299" v="1" actId="47"/>
          <pc:sldLayoutMkLst>
            <pc:docMk/>
            <pc:sldMasterMk cId="1882143611" sldId="2147483660"/>
            <pc:sldLayoutMk cId="3670159596" sldId="2147483664"/>
          </pc:sldLayoutMkLst>
        </pc:sldLayoutChg>
        <pc:sldLayoutChg chg="del">
          <pc:chgData name="Devon Johnstone" userId="8a460cc08c4ec546" providerId="LiveId" clId="{8444F198-4F29-4D96-9AE2-635649B056FC}" dt="2023-06-03T23:11:43.299" v="1" actId="47"/>
          <pc:sldLayoutMkLst>
            <pc:docMk/>
            <pc:sldMasterMk cId="1882143611" sldId="2147483660"/>
            <pc:sldLayoutMk cId="843280101" sldId="2147483665"/>
          </pc:sldLayoutMkLst>
        </pc:sldLayoutChg>
        <pc:sldLayoutChg chg="del">
          <pc:chgData name="Devon Johnstone" userId="8a460cc08c4ec546" providerId="LiveId" clId="{8444F198-4F29-4D96-9AE2-635649B056FC}" dt="2023-06-03T23:11:43.299" v="1" actId="47"/>
          <pc:sldLayoutMkLst>
            <pc:docMk/>
            <pc:sldMasterMk cId="1882143611" sldId="2147483660"/>
            <pc:sldLayoutMk cId="550391693" sldId="2147483666"/>
          </pc:sldLayoutMkLst>
        </pc:sldLayoutChg>
        <pc:sldLayoutChg chg="del">
          <pc:chgData name="Devon Johnstone" userId="8a460cc08c4ec546" providerId="LiveId" clId="{8444F198-4F29-4D96-9AE2-635649B056FC}" dt="2023-06-03T23:11:43.299" v="1" actId="47"/>
          <pc:sldLayoutMkLst>
            <pc:docMk/>
            <pc:sldMasterMk cId="1882143611" sldId="2147483660"/>
            <pc:sldLayoutMk cId="2558253725" sldId="2147483667"/>
          </pc:sldLayoutMkLst>
        </pc:sldLayoutChg>
        <pc:sldLayoutChg chg="del">
          <pc:chgData name="Devon Johnstone" userId="8a460cc08c4ec546" providerId="LiveId" clId="{8444F198-4F29-4D96-9AE2-635649B056FC}" dt="2023-06-03T23:11:43.299" v="1" actId="47"/>
          <pc:sldLayoutMkLst>
            <pc:docMk/>
            <pc:sldMasterMk cId="1882143611" sldId="2147483660"/>
            <pc:sldLayoutMk cId="3630184584" sldId="2147483668"/>
          </pc:sldLayoutMkLst>
        </pc:sldLayoutChg>
        <pc:sldLayoutChg chg="del">
          <pc:chgData name="Devon Johnstone" userId="8a460cc08c4ec546" providerId="LiveId" clId="{8444F198-4F29-4D96-9AE2-635649B056FC}" dt="2023-06-03T23:11:43.299" v="1" actId="47"/>
          <pc:sldLayoutMkLst>
            <pc:docMk/>
            <pc:sldMasterMk cId="1882143611" sldId="2147483660"/>
            <pc:sldLayoutMk cId="1917775605" sldId="2147483669"/>
          </pc:sldLayoutMkLst>
        </pc:sldLayoutChg>
        <pc:sldLayoutChg chg="del">
          <pc:chgData name="Devon Johnstone" userId="8a460cc08c4ec546" providerId="LiveId" clId="{8444F198-4F29-4D96-9AE2-635649B056FC}" dt="2023-06-03T23:11:43.299" v="1" actId="47"/>
          <pc:sldLayoutMkLst>
            <pc:docMk/>
            <pc:sldMasterMk cId="1882143611" sldId="2147483660"/>
            <pc:sldLayoutMk cId="1183510700" sldId="2147483670"/>
          </pc:sldLayoutMkLst>
        </pc:sldLayoutChg>
        <pc:sldLayoutChg chg="del">
          <pc:chgData name="Devon Johnstone" userId="8a460cc08c4ec546" providerId="LiveId" clId="{8444F198-4F29-4D96-9AE2-635649B056FC}" dt="2023-06-03T23:11:43.299" v="1" actId="47"/>
          <pc:sldLayoutMkLst>
            <pc:docMk/>
            <pc:sldMasterMk cId="1882143611" sldId="2147483660"/>
            <pc:sldLayoutMk cId="878874396" sldId="214748367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68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453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623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79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76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020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93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68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4D72E-D2A3-4604-AA61-F15E56CAB2B4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1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4D72E-D2A3-4604-AA61-F15E56CAB2B4}" type="datetimeFigureOut">
              <a:rPr lang="en-US" smtClean="0"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74379-5441-4D0F-9AB6-7AC09386F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52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1650732" y="2115345"/>
            <a:ext cx="41364489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Development of an insulin sliding scale standard order set for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8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non- critically ill patients at HSC</a:t>
            </a:r>
            <a:endParaRPr kumimoji="0" lang="en-US" altLang="en-US" sz="7714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Rectangle 1058"/>
          <p:cNvSpPr>
            <a:spLocks noChangeArrowheads="1"/>
          </p:cNvSpPr>
          <p:nvPr/>
        </p:nvSpPr>
        <p:spPr bwMode="auto">
          <a:xfrm>
            <a:off x="29925821" y="21327633"/>
            <a:ext cx="12519824" cy="72694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REFERENCES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000" kern="12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Donihi</a:t>
            </a:r>
            <a:r>
              <a:rPr lang="en-GB" altLang="en-US" sz="3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AC et al (2006) Use of a standardized protocol to decrease medication errors and adverse events related to sliding scale insulin. Qual </a:t>
            </a:r>
            <a:r>
              <a:rPr lang="en-GB" altLang="en-US" sz="3000" kern="12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Saf</a:t>
            </a:r>
            <a:r>
              <a:rPr lang="en-GB" altLang="en-US" sz="3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Health Care 15:89-91.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000" kern="12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Colunga</a:t>
            </a:r>
            <a:r>
              <a:rPr lang="en-GB" altLang="en-US" sz="3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-Lozano LE et al (2018). Sliding scale insulin for non-critically ill hospitalized adults with diabetes mellitus (Review). Cochrane Database of Systematic Reviews, Issue 11 Art CD011296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3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Lee YY et al (2015) Sliding-scale insulin used for blood glucose control: a meta-analysis of randomized controlled trials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Miller D, Malcom J, Yu C (2018) Insulin Orders </a:t>
            </a:r>
            <a:r>
              <a:rPr lang="en-GB" altLang="en-US" sz="3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Sets &amp; In-Hospital Management of Diabetes. Diabetes Canada. </a:t>
            </a:r>
            <a:endParaRPr kumimoji="0" lang="en-GB" altLang="en-US" sz="3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Rectangle 1057"/>
          <p:cNvSpPr>
            <a:spLocks noChangeArrowheads="1"/>
          </p:cNvSpPr>
          <p:nvPr/>
        </p:nvSpPr>
        <p:spPr bwMode="auto">
          <a:xfrm>
            <a:off x="1445556" y="21630930"/>
            <a:ext cx="13736255" cy="108196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INTERVENTION</a:t>
            </a:r>
          </a:p>
          <a:p>
            <a:pPr defTabSz="457200">
              <a:spcBef>
                <a:spcPct val="50000"/>
              </a:spcBef>
              <a:buClrTx/>
              <a:defRPr/>
            </a:pPr>
            <a:r>
              <a:rPr lang="en-GB" altLang="en-US" sz="4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d</a:t>
            </a:r>
            <a:r>
              <a:rPr kumimoji="0" lang="en-GB" altLang="en-US" sz="4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evelop</a:t>
            </a:r>
            <a:r>
              <a:rPr kumimoji="0" lang="en-GB" altLang="en-US" sz="4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 standardized order set and nursing flow-sheet for ISS, following diabetic guidelines and in consultation with Endocrinology</a:t>
            </a:r>
            <a:endParaRPr lang="en-GB" altLang="en-US" sz="4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sz="4000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AIM STATEMENT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HSC ISS order set is to be completed and in use in the ED and hospital with at least 75% usage rate for when ISS are ordered, by June 2024.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CA" alt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1053"/>
          <p:cNvSpPr>
            <a:spLocks noChangeArrowheads="1"/>
          </p:cNvSpPr>
          <p:nvPr/>
        </p:nvSpPr>
        <p:spPr bwMode="auto">
          <a:xfrm>
            <a:off x="1503410" y="7498329"/>
            <a:ext cx="12461972" cy="7773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PROBLEM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CA" sz="4000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Poor glycemic control is associated with outcomes such as slow wound healing, infections and mortality for in-patients</a:t>
            </a:r>
            <a:endParaRPr lang="en-CA" sz="40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CA" sz="4000" b="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Patients in the emergency department as well as on the wards with or without a history of diabetes often are prescribed a temporary insulin sliding scale (ISS) for glycemic control, either in addition to or as a replacement of home antihyperglycemic regimens</a:t>
            </a:r>
          </a:p>
          <a:p>
            <a:pPr marL="457200" indent="-457200">
              <a:buClr>
                <a:schemeClr val="dk1"/>
              </a:buClr>
              <a:buSzPts val="4000"/>
              <a:buFont typeface="Arial"/>
              <a:buChar char="•"/>
            </a:pPr>
            <a:r>
              <a:rPr lang="en-CA" sz="4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multiple other institutions, standardized ISS protocols exist to minimize medication error and adverse events, but no such protocol exists at HSC</a:t>
            </a:r>
            <a:endParaRPr lang="en-CA" sz="4000" b="0" i="0" u="none" strike="noStrike" cap="none" dirty="0">
              <a:solidFill>
                <a:schemeClr val="dk1"/>
              </a:solidFill>
              <a:latin typeface="Arial" panose="020B0604020202020204" pitchFamily="34" charset="0"/>
              <a:ea typeface="Cambria"/>
              <a:cs typeface="Arial" panose="020B0604020202020204" pitchFamily="34" charset="0"/>
              <a:sym typeface="Cambria"/>
            </a:endParaRP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CA" sz="4000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The current system at HSC requires physicians to manually write out a long order set each time, leading to potential significant inter-prescriber variation  as well as errors, and often a lack of basal insulin orders which could be beneficial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</a:pPr>
            <a:r>
              <a:rPr lang="en-CA" sz="4000" dirty="0">
                <a:solidFill>
                  <a:schemeClr val="dk1"/>
                </a:solidFill>
                <a:latin typeface="Arial" panose="020B0604020202020204" pitchFamily="34" charset="0"/>
                <a:ea typeface="Cambria"/>
                <a:cs typeface="Arial" panose="020B0604020202020204" pitchFamily="34" charset="0"/>
                <a:sym typeface="Cambria"/>
              </a:rPr>
              <a:t>Transcribing these long handwritten prescriptions further risks errors, and there are risks of hypo- or hyperglycemia and subsequent complications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</a:pPr>
            <a:endParaRPr lang="en-CA" sz="4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13" name="Text Box 1028"/>
          <p:cNvSpPr txBox="1">
            <a:spLocks noChangeArrowheads="1"/>
          </p:cNvSpPr>
          <p:nvPr/>
        </p:nvSpPr>
        <p:spPr bwMode="auto">
          <a:xfrm>
            <a:off x="1478074" y="5143685"/>
            <a:ext cx="356616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801" b="1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Devon Johnstone MD/PhD, Carmen Hrymak MD FRCPC</a:t>
            </a:r>
            <a:endParaRPr kumimoji="0" lang="en-GB" altLang="en-US" sz="4801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286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+mn-cs"/>
              </a:rPr>
              <a:t>Department of Emergency Medicine, University of Manitoba</a:t>
            </a:r>
            <a:endParaRPr kumimoji="0" lang="en-GB" altLang="en-US" sz="4286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5" name="Rectangle 1059"/>
          <p:cNvSpPr>
            <a:spLocks noChangeArrowheads="1"/>
          </p:cNvSpPr>
          <p:nvPr/>
        </p:nvSpPr>
        <p:spPr bwMode="auto">
          <a:xfrm>
            <a:off x="1546247" y="974122"/>
            <a:ext cx="19831283" cy="993827"/>
          </a:xfrm>
          <a:prstGeom prst="rect">
            <a:avLst/>
          </a:prstGeom>
          <a:noFill/>
          <a:ln>
            <a:noFill/>
          </a:ln>
          <a:effectLst/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428" b="0" i="0" u="none" strike="noStrike" kern="1200" cap="none" spc="0" normalizeH="0" baseline="0" noProof="0" dirty="0">
                <a:ln>
                  <a:noFill/>
                </a:ln>
                <a:solidFill>
                  <a:srgbClr val="4F2C1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RFHS / </a:t>
            </a:r>
            <a:r>
              <a:rPr kumimoji="0" lang="en-US" altLang="en-US" sz="3428" b="1" i="0" u="none" strike="noStrike" kern="1200" cap="none" spc="0" normalizeH="0" baseline="0" noProof="0" dirty="0">
                <a:ln>
                  <a:noFill/>
                </a:ln>
                <a:solidFill>
                  <a:srgbClr val="4F2C1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Max Rady College of Medicine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1847461" y="5270168"/>
            <a:ext cx="40056319" cy="0"/>
          </a:xfrm>
          <a:prstGeom prst="line">
            <a:avLst/>
          </a:prstGeom>
          <a:ln w="120650">
            <a:solidFill>
              <a:schemeClr val="accent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1723723" y="21608469"/>
            <a:ext cx="13179920" cy="0"/>
          </a:xfrm>
          <a:prstGeom prst="line">
            <a:avLst/>
          </a:prstGeom>
          <a:ln w="120650">
            <a:solidFill>
              <a:srgbClr val="FFC81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1650733" y="30079793"/>
            <a:ext cx="40478169" cy="0"/>
          </a:xfrm>
          <a:prstGeom prst="line">
            <a:avLst/>
          </a:prstGeom>
          <a:ln w="120650">
            <a:solidFill>
              <a:srgbClr val="FFC81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37888" y="30198127"/>
            <a:ext cx="9165892" cy="235964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D704B9A-E48D-1756-7123-7669BEF524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71100" y="8042897"/>
            <a:ext cx="9518059" cy="13362514"/>
          </a:xfrm>
          <a:prstGeom prst="rect">
            <a:avLst/>
          </a:prstGeom>
        </p:spPr>
      </p:pic>
      <p:sp>
        <p:nvSpPr>
          <p:cNvPr id="23" name="Rectangle 1053">
            <a:extLst>
              <a:ext uri="{FF2B5EF4-FFF2-40B4-BE49-F238E27FC236}">
                <a16:creationId xmlns:a16="http://schemas.microsoft.com/office/drawing/2014/main" id="{40386BD2-3A86-2919-2242-9A11DAC5D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25820" y="7535267"/>
            <a:ext cx="12461970" cy="7773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FUTURE CONSIDERATIONS</a:t>
            </a: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</a:pPr>
            <a:r>
              <a:rPr lang="en-CA" sz="40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addition to designing a standard ISS protocol for HSC, in collaboration </a:t>
            </a:r>
            <a:r>
              <a:rPr lang="en-CA" sz="40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with Endocrinology there is consideration of expanding further to create order sets for the management of DKA at HSC and the WRHA</a:t>
            </a:r>
            <a:endParaRPr lang="en-CA" sz="4000" dirty="0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40FCA53-F97D-44D6-A3BC-3CEA002B184F}"/>
              </a:ext>
            </a:extLst>
          </p:cNvPr>
          <p:cNvCxnSpPr>
            <a:cxnSpLocks/>
          </p:cNvCxnSpPr>
          <p:nvPr/>
        </p:nvCxnSpPr>
        <p:spPr>
          <a:xfrm>
            <a:off x="1723723" y="25201122"/>
            <a:ext cx="13179920" cy="0"/>
          </a:xfrm>
          <a:prstGeom prst="line">
            <a:avLst/>
          </a:prstGeom>
          <a:ln w="120650">
            <a:solidFill>
              <a:srgbClr val="FFC81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C6DA451-9EE7-BF19-F74B-81D4B2842AAD}"/>
              </a:ext>
            </a:extLst>
          </p:cNvPr>
          <p:cNvCxnSpPr/>
          <p:nvPr/>
        </p:nvCxnSpPr>
        <p:spPr>
          <a:xfrm>
            <a:off x="1966611" y="7400990"/>
            <a:ext cx="40056319" cy="0"/>
          </a:xfrm>
          <a:prstGeom prst="line">
            <a:avLst/>
          </a:prstGeom>
          <a:ln w="120650">
            <a:solidFill>
              <a:schemeClr val="accent4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Rectangle 1053">
            <a:extLst>
              <a:ext uri="{FF2B5EF4-FFF2-40B4-BE49-F238E27FC236}">
                <a16:creationId xmlns:a16="http://schemas.microsoft.com/office/drawing/2014/main" id="{8DE5EDB6-298D-3D64-01D2-D2FEBA962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65139" y="21405412"/>
            <a:ext cx="11249494" cy="1371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000" b="1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Figure 1: </a:t>
            </a:r>
            <a:r>
              <a:rPr lang="en-GB" altLang="en-US" sz="4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Draft of standardized insulin orders including sliding scale</a:t>
            </a:r>
            <a:endParaRPr kumimoji="0" lang="en-GB" altLang="en-US" sz="40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altLang="en-US" sz="3428" b="1" kern="12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000" b="1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MEASURES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Outcome measures:</a:t>
            </a:r>
            <a:r>
              <a:rPr kumimoji="0" lang="en-GB" altLang="en-US" sz="4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hypo- and </a:t>
            </a:r>
            <a:r>
              <a:rPr kumimoji="0" lang="en-GB" altLang="en-US" sz="40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hyperglycemic</a:t>
            </a:r>
            <a:r>
              <a:rPr kumimoji="0" lang="en-GB" altLang="en-US" sz="4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events, physician and nursing satisfaction with improved workflow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000" u="sng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Process measures: </a:t>
            </a:r>
            <a:r>
              <a:rPr lang="en-GB" altLang="en-US" sz="4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prescriber/transcription errors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400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Balancing measures: </a:t>
            </a:r>
            <a:r>
              <a:rPr kumimoji="0" lang="en-GB" altLang="en-US" sz="4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nursing workload with a new order set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3428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Rectangle 1053">
            <a:extLst>
              <a:ext uri="{FF2B5EF4-FFF2-40B4-BE49-F238E27FC236}">
                <a16:creationId xmlns:a16="http://schemas.microsoft.com/office/drawing/2014/main" id="{B2D21F26-2F91-2759-42D1-3CD97F345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54755" y="18321378"/>
            <a:ext cx="11249494" cy="13714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08571" tIns="308571" rIns="308571" bIns="308571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4000" b="1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Figure 2: </a:t>
            </a:r>
            <a:r>
              <a:rPr lang="en-GB" altLang="en-US" sz="4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Ishikawa diagram identifying factors leading to </a:t>
            </a:r>
            <a:r>
              <a:rPr lang="en-GB" altLang="en-US" sz="4000" kern="1200" dirty="0" err="1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glycemic</a:t>
            </a:r>
            <a:r>
              <a:rPr lang="en-GB" altLang="en-US" sz="4000" kern="120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related adverse events in hospital</a:t>
            </a:r>
            <a:endParaRPr kumimoji="0" lang="en-GB" altLang="en-US" sz="3428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58F4BF01-0282-5E4F-8CD2-0D740DCE3311}"/>
              </a:ext>
            </a:extLst>
          </p:cNvPr>
          <p:cNvCxnSpPr>
            <a:cxnSpLocks/>
          </p:cNvCxnSpPr>
          <p:nvPr/>
        </p:nvCxnSpPr>
        <p:spPr>
          <a:xfrm>
            <a:off x="15826293" y="23541348"/>
            <a:ext cx="13179920" cy="0"/>
          </a:xfrm>
          <a:prstGeom prst="line">
            <a:avLst/>
          </a:prstGeom>
          <a:ln w="120650">
            <a:solidFill>
              <a:srgbClr val="FFC81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C8CD4D1-70B7-4480-48E3-EC14EAC9B0AF}"/>
              </a:ext>
            </a:extLst>
          </p:cNvPr>
          <p:cNvCxnSpPr>
            <a:cxnSpLocks/>
          </p:cNvCxnSpPr>
          <p:nvPr/>
        </p:nvCxnSpPr>
        <p:spPr>
          <a:xfrm>
            <a:off x="29925820" y="21274883"/>
            <a:ext cx="12203082" cy="0"/>
          </a:xfrm>
          <a:prstGeom prst="line">
            <a:avLst/>
          </a:prstGeom>
          <a:ln w="120650">
            <a:solidFill>
              <a:srgbClr val="FFC819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8F85081E-809B-D785-CB0F-CC4A1D3AF1B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25820" y="12108996"/>
            <a:ext cx="12394803" cy="6088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00580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451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Times New Roman</vt:lpstr>
      <vt:lpstr>2_Office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and Implementation of a Standardized  LAU Order Set with VTE prophylaxis</dc:title>
  <dc:creator>Devon Johnstone</dc:creator>
  <cp:lastModifiedBy>Devon Johnstone</cp:lastModifiedBy>
  <cp:revision>2</cp:revision>
  <dcterms:created xsi:type="dcterms:W3CDTF">2022-05-29T17:24:20Z</dcterms:created>
  <dcterms:modified xsi:type="dcterms:W3CDTF">2023-06-04T15:27:51Z</dcterms:modified>
</cp:coreProperties>
</file>