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DC"/>
    <a:srgbClr val="706359"/>
    <a:srgbClr val="002F6C"/>
    <a:srgbClr val="4F2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36" d="100"/>
          <a:sy n="36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72E-D2A3-4604-AA61-F15E56CAB2B4}" type="datetimeFigureOut">
              <a:rPr lang="en-US" smtClean="0"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2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650733" y="3083136"/>
            <a:ext cx="41364489" cy="365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1571" b="1" dirty="0">
                <a:solidFill>
                  <a:srgbClr val="00BB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Reduced-dose vs. 10-unit insulin dosing in hyperkalemic ED patients</a:t>
            </a:r>
          </a:p>
        </p:txBody>
      </p:sp>
      <p:sp>
        <p:nvSpPr>
          <p:cNvPr id="7" name="Rectangle 1058"/>
          <p:cNvSpPr>
            <a:spLocks noChangeArrowheads="1"/>
          </p:cNvSpPr>
          <p:nvPr/>
        </p:nvSpPr>
        <p:spPr bwMode="auto">
          <a:xfrm>
            <a:off x="1560441" y="30499376"/>
            <a:ext cx="20470039" cy="1960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>
              <a:spcBef>
                <a:spcPct val="50000"/>
              </a:spcBef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Special thanks to Dr. Tom </a:t>
            </a:r>
            <a:r>
              <a:rPr lang="en-AU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Jelic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Dr. Aaron Guinn, Carol Cooke</a:t>
            </a:r>
          </a:p>
        </p:txBody>
      </p:sp>
      <p:sp>
        <p:nvSpPr>
          <p:cNvPr id="8" name="Rectangle 1057"/>
          <p:cNvSpPr>
            <a:spLocks noChangeArrowheads="1"/>
          </p:cNvSpPr>
          <p:nvPr/>
        </p:nvSpPr>
        <p:spPr bwMode="auto">
          <a:xfrm>
            <a:off x="1560441" y="23615451"/>
            <a:ext cx="9612419" cy="56385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QUESTION</a:t>
            </a:r>
          </a:p>
          <a:p>
            <a:pPr>
              <a:spcBef>
                <a:spcPct val="50000"/>
              </a:spcBef>
            </a:pPr>
            <a:r>
              <a:rPr lang="en-AU" altLang="en-US" sz="36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adult emergency department patients with </a:t>
            </a:r>
            <a:r>
              <a:rPr lang="en-AU" altLang="en-US" sz="3600" b="1" dirty="0" err="1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hyperkalemia</a:t>
            </a:r>
            <a:r>
              <a:rPr lang="en-AU" altLang="en-US" sz="360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does a reduced-dose insulin administration strategy decrease the risk of hypoglycemia while still effectively lowering serum potassium, when compared with the standard 10-unit dosing strategy?</a:t>
            </a:r>
          </a:p>
          <a:p>
            <a:pPr>
              <a:spcBef>
                <a:spcPct val="50000"/>
              </a:spcBef>
            </a:pPr>
            <a:endParaRPr lang="en-GB" altLang="en-US" sz="342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053"/>
          <p:cNvSpPr>
            <a:spLocks noChangeArrowheads="1"/>
          </p:cNvSpPr>
          <p:nvPr/>
        </p:nvSpPr>
        <p:spPr bwMode="auto">
          <a:xfrm>
            <a:off x="1510978" y="9714104"/>
            <a:ext cx="9518060" cy="13341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CA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Hyperkalemia is a commonly encountered problem that has been associated with increased mortality amongst patients with and without renal dysfunction</a:t>
            </a: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CA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Manitoba, given the high burden of chronic kidney disease and end-stage renal disease, hyperkalemia and hyperkalemic emergencies are frequently encountered in the ED</a:t>
            </a: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Intracellular shifting of potassium using IV insulin R is the mainstay of hyperkalemia treatment, and variable dosing regimens have become apparent. </a:t>
            </a:r>
            <a:r>
              <a:rPr lang="en-CA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Previously established guidelines suggested treating with anywhere from 10-20 units of IV regular insulin</a:t>
            </a: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CA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Many practitioners utilize this traditional approach to insulin dosing – particularly Insulin R 10-unit IV bolus – while others opt for a reduced-dose strategy such as a 5-unit bolus</a:t>
            </a: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While the hypokalemic effect of insulin is critical to mitigating mortality in hyperkalemic patients, iatrogenic hypoglycemia is also associated with increases in in-hospital and post-admission mortality.</a:t>
            </a:r>
          </a:p>
          <a:p>
            <a:pPr>
              <a:spcBef>
                <a:spcPct val="50000"/>
              </a:spcBef>
            </a:pPr>
            <a:r>
              <a:rPr lang="en-CA" sz="3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Thus, a reduced dose insulin administration strategy may confer a safety benefit.</a:t>
            </a:r>
          </a:p>
        </p:txBody>
      </p:sp>
      <p:sp>
        <p:nvSpPr>
          <p:cNvPr id="10" name="Rectangle 1054"/>
          <p:cNvSpPr>
            <a:spLocks noChangeArrowheads="1"/>
          </p:cNvSpPr>
          <p:nvPr/>
        </p:nvSpPr>
        <p:spPr bwMode="auto">
          <a:xfrm>
            <a:off x="11701175" y="9686111"/>
            <a:ext cx="9863420" cy="195900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 marL="381000" indent="-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200" dirty="0">
                <a:latin typeface="+mn-lt"/>
                <a:cs typeface="Arial" panose="020B0604020202020204" pitchFamily="34" charset="0"/>
              </a:rPr>
              <a:t>Comprehensive literature search of multiple databases including PubMed, MEDLINE, EMBASE and Google Scholar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200" dirty="0">
                <a:latin typeface="+mn-lt"/>
                <a:cs typeface="Arial" panose="020B0604020202020204" pitchFamily="34" charset="0"/>
              </a:rPr>
              <a:t>Articles screened for relevance based on their titles, and duplicates were filtered out.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200" dirty="0">
                <a:latin typeface="+mn-lt"/>
                <a:cs typeface="Arial" panose="020B0604020202020204" pitchFamily="34" charset="0"/>
              </a:rPr>
              <a:t>Included studies must have compared </a:t>
            </a:r>
            <a:r>
              <a:rPr lang="en-CA" sz="3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insulin dosing regimens in hyperkalemic patients, with or without renal disease, in the emergency department setting</a:t>
            </a:r>
            <a:r>
              <a:rPr lang="en-CA" sz="3200" dirty="0">
                <a:effectLst/>
                <a:latin typeface="+mn-lt"/>
                <a:cs typeface="Arial" panose="020B0604020202020204" pitchFamily="34" charset="0"/>
              </a:rPr>
              <a:t> </a:t>
            </a:r>
            <a:endParaRPr lang="en-AU" altLang="en-US" sz="32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AU" altLang="en-US" sz="3200" dirty="0">
                <a:latin typeface="+mn-lt"/>
                <a:cs typeface="Arial" panose="020B0604020202020204" pitchFamily="34" charset="0"/>
              </a:rPr>
              <a:t>4 articles were selected for analysis, all of which were retrospective cohort studies:</a:t>
            </a:r>
          </a:p>
          <a:p>
            <a:pPr marL="87630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LaRue HA, </a:t>
            </a:r>
            <a:r>
              <a:rPr lang="en-US" dirty="0" err="1">
                <a:effectLst/>
                <a:latin typeface="+mn-lt"/>
                <a:ea typeface="Calibri" panose="020F0502020204030204" pitchFamily="34" charset="0"/>
              </a:rPr>
              <a:t>Peksa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GD, Shah SC. A Comparison of Insulin Doses for the Treatment of Hyperkalemia in Patients with Renal Insufficiency</a:t>
            </a:r>
          </a:p>
          <a:p>
            <a:pPr marL="87630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Keeney KP, Calhoun C, Jennings L, </a:t>
            </a:r>
            <a:r>
              <a:rPr lang="en-US" dirty="0" err="1">
                <a:effectLst/>
                <a:latin typeface="+mn-lt"/>
                <a:ea typeface="Calibri" panose="020F0502020204030204" pitchFamily="34" charset="0"/>
              </a:rPr>
              <a:t>Weeda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ER, </a:t>
            </a:r>
            <a:r>
              <a:rPr lang="en-US" dirty="0" err="1">
                <a:effectLst/>
                <a:latin typeface="+mn-lt"/>
                <a:ea typeface="Calibri" panose="020F0502020204030204" pitchFamily="34" charset="0"/>
              </a:rPr>
              <a:t>Weant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 KA. Assessment of intravenous insulin dosing strategies for the treatment of acute hyperkalemia in the emergency department.</a:t>
            </a:r>
            <a:r>
              <a:rPr lang="en-CA" dirty="0">
                <a:effectLst/>
                <a:latin typeface="+mn-lt"/>
              </a:rPr>
              <a:t> </a:t>
            </a:r>
          </a:p>
          <a:p>
            <a:pPr marL="87630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Moussavi K, Nguyen LT, Hua H, Fitter S. Comparison of IV Insulin Dosing Strategies for Hyperkalemia in the Emergency Department.</a:t>
            </a:r>
            <a:r>
              <a:rPr lang="en-CA" sz="3200" dirty="0">
                <a:effectLst/>
                <a:latin typeface="+mn-lt"/>
              </a:rPr>
              <a:t> </a:t>
            </a:r>
          </a:p>
          <a:p>
            <a:pPr marL="87630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</a:rPr>
              <a:t>Finder SN, McLaughlin LB, Dillon RC. 5 versus 10 Units of Intravenous Insulin for Hyperkalemia in Patients With Moderate Renal Dysfunction.</a:t>
            </a:r>
            <a:r>
              <a:rPr lang="en-CA" sz="2800" dirty="0">
                <a:effectLst/>
                <a:latin typeface="+mn-lt"/>
              </a:rPr>
              <a:t> </a:t>
            </a:r>
            <a:endParaRPr lang="en-AU" altLang="en-US" sz="3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ectangle 1055"/>
          <p:cNvSpPr>
            <a:spLocks noChangeArrowheads="1"/>
          </p:cNvSpPr>
          <p:nvPr/>
        </p:nvSpPr>
        <p:spPr bwMode="auto">
          <a:xfrm>
            <a:off x="22030480" y="9676778"/>
            <a:ext cx="10194908" cy="205587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spcBef>
                <a:spcPct val="50000"/>
              </a:spcBef>
            </a:pPr>
            <a:r>
              <a:rPr lang="en-AU" altLang="en-US" sz="2740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LaRue et al.</a:t>
            </a:r>
          </a:p>
          <a:p>
            <a:pPr>
              <a:spcBef>
                <a:spcPct val="50000"/>
              </a:spcBef>
            </a:pPr>
            <a:r>
              <a:rPr lang="en-AU" altLang="en-US" sz="2740" dirty="0">
                <a:latin typeface="Arial" panose="020B0604020202020204" pitchFamily="34" charset="0"/>
                <a:cs typeface="Arial" panose="020B0604020202020204" pitchFamily="34" charset="0"/>
              </a:rPr>
              <a:t>Comparison: 5-unit vs. 10-unit</a:t>
            </a:r>
          </a:p>
          <a:p>
            <a:pPr>
              <a:spcBef>
                <a:spcPct val="50000"/>
              </a:spcBef>
            </a:pPr>
            <a:r>
              <a:rPr lang="en-AU" altLang="en-US" sz="2740" dirty="0">
                <a:latin typeface="Arial" panose="020B0604020202020204" pitchFamily="34" charset="0"/>
                <a:cs typeface="Arial" panose="020B0604020202020204" pitchFamily="34" charset="0"/>
              </a:rPr>
              <a:t>Incidence of hypoglycemia: 19.5% vs. 28.6%</a:t>
            </a:r>
          </a:p>
          <a:p>
            <a:pPr>
              <a:spcBef>
                <a:spcPct val="50000"/>
              </a:spcBef>
            </a:pPr>
            <a:r>
              <a:rPr lang="en-AU" altLang="en-US" sz="2740" dirty="0">
                <a:latin typeface="Arial" panose="020B0604020202020204" pitchFamily="34" charset="0"/>
                <a:cs typeface="Arial" panose="020B0604020202020204" pitchFamily="34" charset="0"/>
              </a:rPr>
              <a:t>Potassium reduction: -1.0 +/- 0.8 vs. -1.0 +/- 0.7</a:t>
            </a:r>
          </a:p>
          <a:p>
            <a:pPr>
              <a:spcBef>
                <a:spcPct val="50000"/>
              </a:spcBef>
            </a:pPr>
            <a:r>
              <a:rPr lang="en-AU" altLang="en-US" sz="2740" dirty="0">
                <a:latin typeface="Arial" panose="020B0604020202020204" pitchFamily="34" charset="0"/>
                <a:cs typeface="Arial" panose="020B0604020202020204" pitchFamily="34" charset="0"/>
              </a:rPr>
              <a:t>Statistically significant reduction in hypoglycemia without a significant difference in serum potassium reduction</a:t>
            </a:r>
          </a:p>
          <a:p>
            <a:pPr>
              <a:spcBef>
                <a:spcPct val="50000"/>
              </a:spcBef>
            </a:pPr>
            <a:endParaRPr lang="en-AU" altLang="en-US" sz="274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AU" altLang="en-US" sz="2743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Keeney et al.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Comparison: 5-unit vs. 10-unit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Incidence of hypoglycemia: 6.1% vs. 15.6%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Potassium reduction: -1.17 +/- 0.87 vs. -1.13 +/- 0.83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Statistically significant reduction in hypoglycemia without a significant difference in serum potassium reduction</a:t>
            </a:r>
          </a:p>
          <a:p>
            <a:pPr>
              <a:spcBef>
                <a:spcPct val="50000"/>
              </a:spcBef>
            </a:pPr>
            <a:endParaRPr lang="en-AU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AU" altLang="en-US" sz="2743" b="1" dirty="0">
                <a:solidFill>
                  <a:srgbClr val="4F2C1D"/>
                </a:solidFill>
                <a:latin typeface="Arial" panose="020B0604020202020204" pitchFamily="34" charset="0"/>
              </a:rPr>
              <a:t>Moussavi et al.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Comparison: &lt;10-unit vs. 10-unit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Incidence of hypoglycemia: 11.2% vs. 17.6%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Potassium reduction: -0.94 +/- 0.71 vs. -1.11 +/- 0.80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Statistically significant reduction in hypoglycemia with a significant difference in serum potassium reduction</a:t>
            </a:r>
          </a:p>
          <a:p>
            <a:pPr>
              <a:spcBef>
                <a:spcPct val="50000"/>
              </a:spcBef>
            </a:pPr>
            <a:endParaRPr lang="en-AU" altLang="en-US" sz="2743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AU" altLang="en-US" sz="2743" b="1" dirty="0">
                <a:solidFill>
                  <a:srgbClr val="4F2C1D"/>
                </a:solidFill>
                <a:latin typeface="Arial" panose="020B0604020202020204" pitchFamily="34" charset="0"/>
              </a:rPr>
              <a:t>Finder et al.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Comparison: 5-unit vs. 10-unit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Incidence of hypoglycemia: 6.5% vs. 8.4%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latin typeface="Arial" panose="020B0604020202020204" pitchFamily="34" charset="0"/>
                <a:cs typeface="Arial" panose="020B0604020202020204" pitchFamily="34" charset="0"/>
              </a:rPr>
              <a:t>Potassium reduction: -0.63 +/- 0.57 vs. -0.9 +/- 0.93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significant difference in hypoglycemia with a significant difference in serum potassium reduction</a:t>
            </a:r>
          </a:p>
          <a:p>
            <a:pPr>
              <a:spcBef>
                <a:spcPct val="50000"/>
              </a:spcBef>
            </a:pPr>
            <a:endParaRPr lang="en-AU" altLang="en-US" sz="274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AU" altLang="en-US" sz="274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the studies were well-balanced with respect to potential confounders and patient characteristics.</a:t>
            </a:r>
          </a:p>
          <a:p>
            <a:pPr>
              <a:spcBef>
                <a:spcPct val="50000"/>
              </a:spcBef>
            </a:pPr>
            <a:r>
              <a:rPr lang="en-AU" altLang="en-US" sz="274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the studies were limited by their retrospective nature, and one study had incomplete outcome data with respect to potassium reduction.</a:t>
            </a:r>
          </a:p>
          <a:p>
            <a:pPr>
              <a:spcBef>
                <a:spcPct val="50000"/>
              </a:spcBef>
            </a:pPr>
            <a:endParaRPr lang="en-AU" altLang="en-US" sz="274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AU" altLang="en-US" sz="2743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743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743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1478074" y="7480485"/>
            <a:ext cx="35661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 altLang="en-US" sz="4801" b="1" dirty="0">
                <a:latin typeface="Arial" panose="020B0604020202020204" pitchFamily="34" charset="0"/>
              </a:rPr>
              <a:t>Christopher Dutka</a:t>
            </a:r>
          </a:p>
          <a:p>
            <a:pPr>
              <a:spcBef>
                <a:spcPct val="20000"/>
              </a:spcBef>
            </a:pPr>
            <a:r>
              <a:rPr lang="en-GB" altLang="en-US" sz="4286" dirty="0">
                <a:latin typeface="Arial" panose="020B0604020202020204" pitchFamily="34" charset="0"/>
              </a:rPr>
              <a:t>PGY-1 Emergency Medicine</a:t>
            </a:r>
          </a:p>
        </p:txBody>
      </p:sp>
      <p:sp>
        <p:nvSpPr>
          <p:cNvPr id="15" name="Rectangle 1059"/>
          <p:cNvSpPr>
            <a:spLocks noChangeArrowheads="1"/>
          </p:cNvSpPr>
          <p:nvPr/>
        </p:nvSpPr>
        <p:spPr bwMode="auto">
          <a:xfrm>
            <a:off x="1546247" y="974122"/>
            <a:ext cx="19831283" cy="993827"/>
          </a:xfrm>
          <a:prstGeom prst="rect">
            <a:avLst/>
          </a:prstGeom>
          <a:noFill/>
          <a:ln>
            <a:noFill/>
          </a:ln>
          <a:effectLst/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28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RFHS / </a:t>
            </a:r>
            <a:r>
              <a:rPr lang="en-US" altLang="en-US" sz="3428" b="1" dirty="0">
                <a:solidFill>
                  <a:srgbClr val="4F2C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Rady College of Medicine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847461" y="7200568"/>
            <a:ext cx="40056319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62700" y="23119092"/>
            <a:ext cx="9266338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37888" y="22538229"/>
            <a:ext cx="9266338" cy="0"/>
          </a:xfrm>
          <a:prstGeom prst="line">
            <a:avLst/>
          </a:prstGeom>
          <a:ln w="120650"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50733" y="30366904"/>
            <a:ext cx="29990411" cy="0"/>
          </a:xfrm>
          <a:prstGeom prst="line">
            <a:avLst/>
          </a:prstGeom>
          <a:ln w="120650">
            <a:solidFill>
              <a:srgbClr val="00BBD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88" y="29836622"/>
            <a:ext cx="9165892" cy="2359647"/>
          </a:xfrm>
          <a:prstGeom prst="rect">
            <a:avLst/>
          </a:prstGeom>
        </p:spPr>
      </p:pic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B5CD8B1D-B9FC-F0E0-71F4-9F3DC33C2F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788" y="20999595"/>
            <a:ext cx="10488984" cy="8407996"/>
          </a:xfrm>
          <a:prstGeom prst="rect">
            <a:avLst/>
          </a:prstGeom>
        </p:spPr>
      </p:pic>
      <p:sp>
        <p:nvSpPr>
          <p:cNvPr id="5" name="Rectangle 1058">
            <a:extLst>
              <a:ext uri="{FF2B5EF4-FFF2-40B4-BE49-F238E27FC236}">
                <a16:creationId xmlns:a16="http://schemas.microsoft.com/office/drawing/2014/main" id="{4983FBC2-9DD7-ACC2-624E-048D5EFD0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7888" y="9661670"/>
            <a:ext cx="9863421" cy="12193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spcBef>
                <a:spcPct val="50000"/>
              </a:spcBef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Two of four studies </a:t>
            </a:r>
            <a:r>
              <a:rPr lang="en-AU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analyzed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support the use of a reduced-dose insulin strategy in </a:t>
            </a:r>
            <a:r>
              <a:rPr lang="en-AU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hyperkalemia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however the conflicting evidence of the other two studies as well as the retrospective nature of all the studies weaken the evidence.</a:t>
            </a:r>
          </a:p>
          <a:p>
            <a:pPr>
              <a:spcBef>
                <a:spcPct val="50000"/>
              </a:spcBef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Thus, further prospective studies are needed to support a paradigm shift to the exclusive use of a reduced-dose insulin strategy in hyperkalemic ED patients.</a:t>
            </a:r>
          </a:p>
          <a:p>
            <a:pPr>
              <a:spcBef>
                <a:spcPct val="50000"/>
              </a:spcBef>
            </a:pPr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Practitioners </a:t>
            </a:r>
            <a:r>
              <a:rPr lang="en-AU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decide to use a reduced-dose insulin strategy in certain situations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choosing to do so, consider factors such as:</a:t>
            </a:r>
          </a:p>
          <a:p>
            <a:pPr marL="1085850" lvl="1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severity of </a:t>
            </a:r>
            <a:r>
              <a:rPr lang="en-AU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hyperkalemia</a:t>
            </a:r>
            <a:endParaRPr lang="en-AU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1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renal dysfunction.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choosing a reduced-dose strategy, consider </a:t>
            </a:r>
            <a:r>
              <a:rPr lang="en-AU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frequent monitoring of serum potassium</a:t>
            </a:r>
            <a:r>
              <a:rPr lang="en-AU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 evaluate effect.</a:t>
            </a:r>
          </a:p>
        </p:txBody>
      </p:sp>
      <p:pic>
        <p:nvPicPr>
          <p:cNvPr id="6" name="Picture 5" descr="A qr code with black squares&#10;&#10;Description automatically generated with low confidence">
            <a:extLst>
              <a:ext uri="{FF2B5EF4-FFF2-40B4-BE49-F238E27FC236}">
                <a16:creationId xmlns:a16="http://schemas.microsoft.com/office/drawing/2014/main" id="{796C3A51-807C-7894-9F7D-6B3BB2D2D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9536" y="23914683"/>
            <a:ext cx="4940682" cy="49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1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746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Faculty of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Doan</dc:creator>
  <cp:lastModifiedBy>Christopher Dutka</cp:lastModifiedBy>
  <cp:revision>48</cp:revision>
  <dcterms:created xsi:type="dcterms:W3CDTF">2017-10-06T13:36:28Z</dcterms:created>
  <dcterms:modified xsi:type="dcterms:W3CDTF">2023-06-06T16:33:48Z</dcterms:modified>
</cp:coreProperties>
</file>