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20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31233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52038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41980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2329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0810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743311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52607"/>
            <a:ext cx="283921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8069582"/>
            <a:ext cx="13926024"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2024360"/>
            <a:ext cx="13926024"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8069582"/>
            <a:ext cx="13994608"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2024360"/>
            <a:ext cx="1399460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571376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7119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0144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4739647"/>
            <a:ext cx="1666494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53058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4739647"/>
            <a:ext cx="1666494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86913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752607"/>
            <a:ext cx="283921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8763000"/>
            <a:ext cx="283921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30510487"/>
            <a:ext cx="740664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0904220" y="30510487"/>
            <a:ext cx="1110996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30510487"/>
            <a:ext cx="740664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11065281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238049" y="3757837"/>
            <a:ext cx="31023367" cy="41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285" b="1" dirty="0">
                <a:solidFill>
                  <a:srgbClr val="002F6C"/>
                </a:solidFill>
                <a:latin typeface="Arial" panose="020B0604020202020204" pitchFamily="34" charset="0"/>
                <a:cs typeface="Arial" panose="020B0604020202020204" pitchFamily="34" charset="0"/>
              </a:rPr>
              <a:t>Poster Title – Use Strictly the Minimum </a:t>
            </a:r>
            <a:br>
              <a:rPr lang="en-US" altLang="en-US" sz="10285" b="1" dirty="0">
                <a:solidFill>
                  <a:srgbClr val="002F6C"/>
                </a:solidFill>
                <a:latin typeface="Arial" panose="020B0604020202020204" pitchFamily="34" charset="0"/>
                <a:cs typeface="Arial" panose="020B0604020202020204" pitchFamily="34" charset="0"/>
              </a:rPr>
            </a:br>
            <a:r>
              <a:rPr lang="en-US" altLang="en-US" sz="10285" b="1" dirty="0">
                <a:solidFill>
                  <a:srgbClr val="002F6C"/>
                </a:solidFill>
                <a:latin typeface="Arial" panose="020B0604020202020204" pitchFamily="34" charset="0"/>
                <a:cs typeface="Arial" panose="020B0604020202020204" pitchFamily="34" charset="0"/>
              </a:rPr>
              <a:t>Number of Words</a:t>
            </a:r>
          </a:p>
          <a:p>
            <a:r>
              <a:rPr lang="en-US" altLang="en-US" sz="5785"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785" dirty="0" err="1">
                <a:solidFill>
                  <a:srgbClr val="4F2C1D"/>
                </a:solidFill>
                <a:latin typeface="Arial" panose="020B0604020202020204" pitchFamily="34" charset="0"/>
                <a:cs typeface="Arial" panose="020B0604020202020204" pitchFamily="34" charset="0"/>
              </a:rPr>
              <a:t>colours</a:t>
            </a:r>
            <a:r>
              <a:rPr lang="en-US" altLang="en-US" sz="5785"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076078" y="30779204"/>
            <a:ext cx="23092963" cy="14544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71" b="1" dirty="0">
                <a:latin typeface="Arial" panose="020B0604020202020204" pitchFamily="34" charset="0"/>
                <a:cs typeface="Arial" panose="020B0604020202020204" pitchFamily="34" charset="0"/>
              </a:rPr>
              <a:t>ACKNOWLEDGEMENTS</a:t>
            </a:r>
          </a:p>
          <a:p>
            <a:pPr>
              <a:spcBef>
                <a:spcPct val="50000"/>
              </a:spcBef>
            </a:pPr>
            <a:r>
              <a:rPr lang="en-AU" altLang="en-US" sz="1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571"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4350504" y="25632149"/>
            <a:ext cx="7397565" cy="3547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CONCLUSION</a:t>
            </a:r>
          </a:p>
          <a:p>
            <a:pPr>
              <a:spcBef>
                <a:spcPct val="50000"/>
              </a:spcBef>
            </a:pPr>
            <a:r>
              <a:rPr lang="en-AU" altLang="en-US" sz="2057"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S206 Medical Services Building 750 </a:t>
            </a:r>
            <a:r>
              <a:rPr lang="en-AU" altLang="en-US" sz="2057" b="1" dirty="0" err="1">
                <a:solidFill>
                  <a:srgbClr val="4F2C1D"/>
                </a:solidFill>
                <a:latin typeface="Arial" panose="020B0604020202020204" pitchFamily="34" charset="0"/>
                <a:cs typeface="Arial" panose="020B0604020202020204" pitchFamily="34" charset="0"/>
              </a:rPr>
              <a:t>Bannatyne</a:t>
            </a:r>
            <a:r>
              <a:rPr lang="en-AU" altLang="en-US" sz="2057"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097849" y="18510216"/>
            <a:ext cx="7209315" cy="112404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AIM</a:t>
            </a:r>
          </a:p>
          <a:p>
            <a:pPr>
              <a:spcBef>
                <a:spcPct val="20000"/>
              </a:spcBef>
            </a:pPr>
            <a:r>
              <a:rPr lang="en-AU" altLang="en-US" sz="2057"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dirty="0">
                <a:latin typeface="Arial" panose="020B0604020202020204" pitchFamily="34" charset="0"/>
                <a:cs typeface="Arial" panose="020B0604020202020204" pitchFamily="34" charset="0"/>
              </a:rPr>
              <a:t>Please stick to Arial in various weights (italic, regular, bold) and sizes to remain consistent with the new </a:t>
            </a:r>
            <a:r>
              <a:rPr lang="en-AU" altLang="en-US">
                <a:latin typeface="Arial" panose="020B0604020202020204" pitchFamily="34" charset="0"/>
                <a:cs typeface="Arial" panose="020B0604020202020204" pitchFamily="34" charset="0"/>
              </a:rPr>
              <a:t>UM brand. </a:t>
            </a:r>
            <a:r>
              <a:rPr lang="en-AU" altLang="en-US" dirty="0">
                <a:latin typeface="Arial" panose="020B0604020202020204" pitchFamily="34" charset="0"/>
                <a:cs typeface="Arial" panose="020B0604020202020204" pitchFamily="34" charset="0"/>
              </a:rPr>
              <a:t>For more information, please see the UM brand guidelines. </a:t>
            </a:r>
          </a:p>
          <a:p>
            <a:pPr>
              <a:spcBef>
                <a:spcPct val="40000"/>
              </a:spcBef>
            </a:pPr>
            <a:r>
              <a:rPr lang="en-AU" altLang="en-US"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colour.</a:t>
            </a:r>
          </a:p>
          <a:p>
            <a:pPr>
              <a:spcBef>
                <a:spcPct val="40000"/>
              </a:spcBef>
            </a:pPr>
            <a:r>
              <a:rPr lang="en-AU" altLang="en-US" dirty="0">
                <a:latin typeface="Arial" panose="020B0604020202020204" pitchFamily="34" charset="0"/>
                <a:cs typeface="Arial" panose="020B0604020202020204" pitchFamily="34" charset="0"/>
              </a:rPr>
              <a:t>Keep body text left-aligned, do </a:t>
            </a:r>
            <a:r>
              <a:rPr lang="en-AU" altLang="en-US" b="1" dirty="0">
                <a:latin typeface="Arial" panose="020B0604020202020204" pitchFamily="34" charset="0"/>
                <a:cs typeface="Arial" panose="020B0604020202020204" pitchFamily="34" charset="0"/>
              </a:rPr>
              <a:t>not</a:t>
            </a:r>
            <a:r>
              <a:rPr lang="en-AU" altLang="en-US" dirty="0">
                <a:latin typeface="Arial" panose="020B0604020202020204" pitchFamily="34" charset="0"/>
                <a:cs typeface="Arial" panose="020B0604020202020204" pitchFamily="34" charset="0"/>
              </a:rPr>
              <a:t> justify text.</a:t>
            </a:r>
          </a:p>
          <a:p>
            <a:pPr>
              <a:spcBef>
                <a:spcPct val="40000"/>
              </a:spcBef>
            </a:pPr>
            <a:r>
              <a:rPr lang="en-AU" altLang="en-US"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dirty="0">
                <a:latin typeface="Arial" panose="020B0604020202020204" pitchFamily="34" charset="0"/>
                <a:cs typeface="Arial" panose="020B0604020202020204" pitchFamily="34" charset="0"/>
              </a:rPr>
              <a:t>The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133234" y="10830111"/>
            <a:ext cx="7138545" cy="70333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INTRODUCTION</a:t>
            </a:r>
          </a:p>
          <a:p>
            <a:pPr>
              <a:spcBef>
                <a:spcPct val="50000"/>
              </a:spcBef>
            </a:pPr>
            <a:r>
              <a:rPr lang="en-AU" altLang="en-US"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8775882" y="10809116"/>
            <a:ext cx="7397565" cy="770109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Re-write your paper into poster format </a:t>
            </a:r>
            <a:r>
              <a:rPr lang="en-AU" altLang="en-US" dirty="0" err="1">
                <a:latin typeface="Arial" panose="020B0604020202020204" pitchFamily="34" charset="0"/>
                <a:cs typeface="Arial" panose="020B0604020202020204" pitchFamily="34" charset="0"/>
              </a:rPr>
              <a:t>ie</a:t>
            </a:r>
            <a:r>
              <a:rPr lang="en-AU" altLang="en-US" dirty="0">
                <a:latin typeface="Arial" panose="020B0604020202020204" pitchFamily="34" charset="0"/>
                <a:cs typeface="Arial" panose="020B0604020202020204" pitchFamily="34" charset="0"/>
              </a:rPr>
              <a:t>.</a:t>
            </a:r>
            <a:br>
              <a:rPr lang="en-AU" altLang="en-US" dirty="0">
                <a:latin typeface="Arial" panose="020B0604020202020204" pitchFamily="34" charset="0"/>
                <a:cs typeface="Arial" panose="020B0604020202020204" pitchFamily="34" charset="0"/>
              </a:rPr>
            </a:br>
            <a:r>
              <a:rPr lang="en-AU" altLang="en-US"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Never do whole sentences in capitals or underline to stress your point, use </a:t>
            </a:r>
            <a:r>
              <a:rPr lang="en-AU" altLang="en-US" b="1" dirty="0">
                <a:latin typeface="Arial" panose="020B0604020202020204" pitchFamily="34" charset="0"/>
                <a:cs typeface="Arial" panose="020B0604020202020204" pitchFamily="34" charset="0"/>
              </a:rPr>
              <a:t>bold</a:t>
            </a:r>
            <a:r>
              <a:rPr lang="en-AU" altLang="en-US"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Spell check and get someone else to proof-read.</a:t>
            </a:r>
            <a:endParaRPr lang="en-US" altLang="en-US"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6522860" y="10802116"/>
            <a:ext cx="7646181" cy="1858931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RESULTS</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dirty="0">
                <a:latin typeface="Arial" panose="020B0604020202020204" pitchFamily="34" charset="0"/>
                <a:cs typeface="Arial" panose="020B0604020202020204" pitchFamily="34" charset="0"/>
              </a:rPr>
              <a:t>Images such as photographs, graphs, diagrams, logos, </a:t>
            </a:r>
            <a:r>
              <a:rPr lang="en-AU" altLang="en-US" dirty="0" err="1">
                <a:latin typeface="Arial" panose="020B0604020202020204" pitchFamily="34" charset="0"/>
                <a:cs typeface="Arial" panose="020B0604020202020204" pitchFamily="34" charset="0"/>
              </a:rPr>
              <a:t>etc</a:t>
            </a:r>
            <a:r>
              <a:rPr lang="en-AU" altLang="en-US" dirty="0">
                <a:latin typeface="Arial" panose="020B0604020202020204" pitchFamily="34" charset="0"/>
                <a:cs typeface="Arial" panose="020B0604020202020204" pitchFamily="34" charset="0"/>
              </a:rPr>
              <a:t>, can be added to the poster.</a:t>
            </a:r>
          </a:p>
          <a:p>
            <a:pPr>
              <a:spcBef>
                <a:spcPct val="50000"/>
              </a:spcBef>
            </a:pPr>
            <a:r>
              <a:rPr lang="en-AU" altLang="en-US"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b="1" dirty="0">
                <a:latin typeface="Arial" panose="020B0604020202020204" pitchFamily="34" charset="0"/>
                <a:cs typeface="Arial" panose="020B0604020202020204" pitchFamily="34" charset="0"/>
              </a:rPr>
              <a:t>Be aware</a:t>
            </a:r>
            <a:r>
              <a:rPr lang="en-AU" altLang="en-US"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dirty="0">
                <a:latin typeface="Arial" panose="020B0604020202020204" pitchFamily="34" charset="0"/>
                <a:cs typeface="Arial" panose="020B0604020202020204" pitchFamily="34" charset="0"/>
              </a:rPr>
              <a:t>Do </a:t>
            </a:r>
            <a:r>
              <a:rPr lang="en-AU" altLang="en-US" b="1" dirty="0">
                <a:latin typeface="Arial" panose="020B0604020202020204" pitchFamily="34" charset="0"/>
                <a:cs typeface="Arial" panose="020B0604020202020204" pitchFamily="34" charset="0"/>
              </a:rPr>
              <a:t>not </a:t>
            </a:r>
            <a:r>
              <a:rPr lang="en-AU" altLang="en-US" dirty="0">
                <a:latin typeface="Arial" panose="020B0604020202020204" pitchFamily="34" charset="0"/>
                <a:cs typeface="Arial" panose="020B0604020202020204" pitchFamily="34" charset="0"/>
              </a:rPr>
              <a:t>use images from the web.</a:t>
            </a:r>
          </a:p>
          <a:p>
            <a:pPr>
              <a:spcBef>
                <a:spcPct val="50000"/>
              </a:spcBef>
            </a:pPr>
            <a:endParaRPr lang="en-AU" altLang="en-US" dirty="0">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dirty="0">
                <a:latin typeface="Arial" panose="020B0604020202020204" pitchFamily="34" charset="0"/>
                <a:cs typeface="Arial" panose="020B0604020202020204" pitchFamily="34" charset="0"/>
              </a:rPr>
              <a:t>Graphs done in a scientific graphing programs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Sigma Plot, Prism, SPSS, </a:t>
            </a:r>
            <a:r>
              <a:rPr lang="en-AU" altLang="en-US" dirty="0" err="1">
                <a:latin typeface="Arial" panose="020B0604020202020204" pitchFamily="34" charset="0"/>
                <a:cs typeface="Arial" panose="020B0604020202020204" pitchFamily="34" charset="0"/>
              </a:rPr>
              <a:t>Statistica</a:t>
            </a:r>
            <a:r>
              <a:rPr lang="en-AU" altLang="en-US" dirty="0">
                <a:latin typeface="Arial" panose="020B0604020202020204" pitchFamily="34" charset="0"/>
                <a:cs typeface="Arial" panose="020B0604020202020204" pitchFamily="34" charset="0"/>
              </a:rPr>
              <a:t>) should be saved as JPEG or TIFF if possible. For more information call Wayne Foster IST </a:t>
            </a:r>
            <a:r>
              <a:rPr lang="en-AU" altLang="en-US" dirty="0" err="1">
                <a:latin typeface="Arial" panose="020B0604020202020204" pitchFamily="34" charset="0"/>
                <a:cs typeface="Arial" panose="020B0604020202020204" pitchFamily="34" charset="0"/>
              </a:rPr>
              <a:t>Bannatyne</a:t>
            </a:r>
            <a:r>
              <a:rPr lang="en-AU" altLang="en-US" dirty="0">
                <a:latin typeface="Arial" panose="020B0604020202020204" pitchFamily="34" charset="0"/>
                <a:cs typeface="Arial" panose="020B0604020202020204" pitchFamily="34" charset="0"/>
              </a:rPr>
              <a:t> campus.</a:t>
            </a:r>
          </a:p>
          <a:p>
            <a:pPr>
              <a:spcBef>
                <a:spcPct val="50000"/>
              </a:spcBef>
            </a:pPr>
            <a:endParaRPr lang="en-AU" altLang="en-US"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Printing and Laminating</a:t>
            </a:r>
          </a:p>
          <a:p>
            <a:pPr>
              <a:spcBef>
                <a:spcPct val="50000"/>
              </a:spcBef>
            </a:pPr>
            <a:r>
              <a:rPr lang="en-AU" altLang="en-US"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dirty="0">
                <a:latin typeface="Arial" panose="020B0604020202020204" pitchFamily="34" charset="0"/>
              </a:rPr>
              <a:t>Note: Do not leave your poster until the last minute. Allow at least 5 working days before you need to use it. </a:t>
            </a:r>
          </a:p>
          <a:p>
            <a:pPr>
              <a:spcBef>
                <a:spcPct val="50000"/>
              </a:spcBef>
            </a:pPr>
            <a:r>
              <a:rPr lang="en-AU" altLang="en-US" dirty="0">
                <a:latin typeface="Arial" panose="020B0604020202020204" pitchFamily="34" charset="0"/>
              </a:rPr>
              <a:t>Simply highlight this text and replace.</a:t>
            </a:r>
          </a:p>
          <a:p>
            <a:pPr>
              <a:spcBef>
                <a:spcPct val="50000"/>
              </a:spcBef>
            </a:pPr>
            <a:endParaRPr lang="en-AU" altLang="en-US" dirty="0">
              <a:latin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Cost</a:t>
            </a:r>
          </a:p>
          <a:p>
            <a:pPr>
              <a:spcBef>
                <a:spcPct val="50000"/>
              </a:spcBef>
            </a:pPr>
            <a:r>
              <a:rPr lang="en-AU" altLang="en-US" dirty="0">
                <a:solidFill>
                  <a:srgbClr val="000000"/>
                </a:solidFill>
                <a:latin typeface="Arial" panose="020B0604020202020204" pitchFamily="34" charset="0"/>
                <a:cs typeface="Arial" panose="020B0604020202020204" pitchFamily="34" charset="0"/>
              </a:rPr>
              <a:t>For poster-printing and laminating charges: </a:t>
            </a:r>
            <a:r>
              <a:rPr lang="en-US" altLang="en-US" dirty="0">
                <a:solidFill>
                  <a:srgbClr val="000000"/>
                </a:solidFill>
                <a:latin typeface="Arial" panose="020B0604020202020204" pitchFamily="34" charset="0"/>
                <a:cs typeface="Arial" panose="020B0604020202020204" pitchFamily="34" charset="0"/>
              </a:rPr>
              <a:t>Both the Fort Garry and </a:t>
            </a:r>
            <a:r>
              <a:rPr lang="en-US" altLang="en-US" dirty="0" err="1">
                <a:solidFill>
                  <a:srgbClr val="000000"/>
                </a:solidFill>
                <a:latin typeface="Arial" panose="020B0604020202020204" pitchFamily="34" charset="0"/>
                <a:cs typeface="Arial" panose="020B0604020202020204" pitchFamily="34" charset="0"/>
              </a:rPr>
              <a:t>Bannatyne</a:t>
            </a:r>
            <a:r>
              <a:rPr lang="en-US" altLang="en-US" dirty="0">
                <a:solidFill>
                  <a:srgbClr val="000000"/>
                </a:solidFill>
                <a:latin typeface="Arial" panose="020B0604020202020204" pitchFamily="34" charset="0"/>
                <a:cs typeface="Arial" panose="020B0604020202020204" pitchFamily="34" charset="0"/>
              </a:rPr>
              <a:t> Campuses offer poster printing services: </a:t>
            </a:r>
            <a:r>
              <a:rPr lang="en-US" altLang="en-US" dirty="0">
                <a:solidFill>
                  <a:srgbClr val="000000"/>
                </a:solidFill>
                <a:latin typeface="Arial" panose="020B0604020202020204" pitchFamily="34" charset="0"/>
                <a:cs typeface="Arial" panose="020B0604020202020204" pitchFamily="34" charset="0"/>
                <a:hlinkClick r:id="rId2"/>
              </a:rPr>
              <a:t>http://umanitoba.ca/ist/production/</a:t>
            </a:r>
            <a:r>
              <a:rPr lang="en-US" altLang="en-US" dirty="0">
                <a:solidFill>
                  <a:srgbClr val="000000"/>
                </a:solidFill>
                <a:latin typeface="Arial" panose="020B0604020202020204" pitchFamily="34" charset="0"/>
                <a:cs typeface="Arial" panose="020B0604020202020204" pitchFamily="34" charset="0"/>
              </a:rPr>
              <a:t>  </a:t>
            </a: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latin typeface="Arial" panose="020B0604020202020204" pitchFamily="34" charset="0"/>
            </a:endParaRPr>
          </a:p>
          <a:p>
            <a:pPr>
              <a:spcBef>
                <a:spcPct val="50000"/>
              </a:spcBef>
            </a:pPr>
            <a:endParaRPr lang="en-US" altLang="en-US" sz="2057" dirty="0">
              <a:latin typeface="Arial" panose="020B0604020202020204" pitchFamily="34" charset="0"/>
            </a:endParaRPr>
          </a:p>
          <a:p>
            <a:pPr>
              <a:spcBef>
                <a:spcPct val="50000"/>
              </a:spcBef>
            </a:pPr>
            <a:endParaRPr lang="en-US" altLang="en-US" sz="2057"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108556" y="8547475"/>
            <a:ext cx="2674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114" b="1" dirty="0">
                <a:latin typeface="Arial" panose="020B0604020202020204" pitchFamily="34" charset="0"/>
              </a:rPr>
              <a:t>Author’s Name/s Goes Here, Author’s Name/s Goes Here, Author’s Name/s Goes Here</a:t>
            </a:r>
          </a:p>
          <a:p>
            <a:pPr>
              <a:spcBef>
                <a:spcPct val="20000"/>
              </a:spcBef>
            </a:pPr>
            <a:r>
              <a:rPr lang="en-GB" altLang="en-US" sz="3600" dirty="0">
                <a:latin typeface="Arial" panose="020B0604020202020204" pitchFamily="34" charset="0"/>
              </a:rPr>
              <a:t>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a:t>
            </a:r>
          </a:p>
        </p:txBody>
      </p:sp>
      <p:sp>
        <p:nvSpPr>
          <p:cNvPr id="15" name="Rectangle 1059"/>
          <p:cNvSpPr>
            <a:spLocks noChangeArrowheads="1"/>
          </p:cNvSpPr>
          <p:nvPr/>
        </p:nvSpPr>
        <p:spPr bwMode="auto">
          <a:xfrm>
            <a:off x="1159685" y="923903"/>
            <a:ext cx="14873463" cy="745371"/>
          </a:xfrm>
          <a:prstGeom prst="rect">
            <a:avLst/>
          </a:prstGeom>
          <a:noFill/>
          <a:ln>
            <a:noFill/>
          </a:ln>
          <a:effec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086" b="1" dirty="0" err="1">
                <a:solidFill>
                  <a:srgbClr val="4F2C1D"/>
                </a:solidFill>
                <a:latin typeface="Arial" panose="020B0604020202020204" pitchFamily="34" charset="0"/>
                <a:cs typeface="Arial" panose="020B0604020202020204" pitchFamily="34" charset="0"/>
              </a:rPr>
              <a:t>Rady</a:t>
            </a:r>
            <a:r>
              <a:rPr lang="en-US" altLang="en-US" sz="3086"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p:nvPr/>
        </p:nvCxnSpPr>
        <p:spPr>
          <a:xfrm>
            <a:off x="1385596" y="8231603"/>
            <a:ext cx="3004223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322024" y="17914328"/>
            <a:ext cx="6949754"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4553416" y="25211649"/>
            <a:ext cx="6949754"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238049" y="30569118"/>
            <a:ext cx="2249280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9001008" y="18720298"/>
            <a:ext cx="6948533" cy="104402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53416" y="30673818"/>
            <a:ext cx="6874419" cy="1769735"/>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4520192" y="11121959"/>
            <a:ext cx="6948533" cy="824372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
        <p:nvSpPr>
          <p:cNvPr id="23" name="Rectangle 22">
            <a:extLst>
              <a:ext uri="{FF2B5EF4-FFF2-40B4-BE49-F238E27FC236}">
                <a16:creationId xmlns:a16="http://schemas.microsoft.com/office/drawing/2014/main" id="{EFB06412-45AA-45CF-BAB4-7A9A3F3D6F51}"/>
              </a:ext>
            </a:extLst>
          </p:cNvPr>
          <p:cNvSpPr/>
          <p:nvPr/>
        </p:nvSpPr>
        <p:spPr>
          <a:xfrm>
            <a:off x="24520192" y="19786185"/>
            <a:ext cx="6948533" cy="49905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602</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42</cp:revision>
  <dcterms:created xsi:type="dcterms:W3CDTF">2017-10-06T13:36:28Z</dcterms:created>
  <dcterms:modified xsi:type="dcterms:W3CDTF">2021-05-10T18:08:52Z</dcterms:modified>
</cp:coreProperties>
</file>