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48"/>
  </p:notesMasterIdLst>
  <p:handoutMasterIdLst>
    <p:handoutMasterId r:id="rId49"/>
  </p:handoutMasterIdLst>
  <p:sldIdLst>
    <p:sldId id="269" r:id="rId2"/>
    <p:sldId id="369" r:id="rId3"/>
    <p:sldId id="257" r:id="rId4"/>
    <p:sldId id="364" r:id="rId5"/>
    <p:sldId id="338" r:id="rId6"/>
    <p:sldId id="337" r:id="rId7"/>
    <p:sldId id="341" r:id="rId8"/>
    <p:sldId id="342" r:id="rId9"/>
    <p:sldId id="368" r:id="rId10"/>
    <p:sldId id="365" r:id="rId11"/>
    <p:sldId id="366" r:id="rId12"/>
    <p:sldId id="367" r:id="rId13"/>
    <p:sldId id="284" r:id="rId14"/>
    <p:sldId id="344" r:id="rId15"/>
    <p:sldId id="343" r:id="rId16"/>
    <p:sldId id="293" r:id="rId17"/>
    <p:sldId id="296" r:id="rId18"/>
    <p:sldId id="295" r:id="rId19"/>
    <p:sldId id="298" r:id="rId20"/>
    <p:sldId id="336" r:id="rId21"/>
    <p:sldId id="300" r:id="rId22"/>
    <p:sldId id="328" r:id="rId23"/>
    <p:sldId id="329" r:id="rId24"/>
    <p:sldId id="332" r:id="rId25"/>
    <p:sldId id="327" r:id="rId26"/>
    <p:sldId id="334" r:id="rId27"/>
    <p:sldId id="335" r:id="rId28"/>
    <p:sldId id="340" r:id="rId29"/>
    <p:sldId id="275" r:id="rId30"/>
    <p:sldId id="302" r:id="rId31"/>
    <p:sldId id="348" r:id="rId32"/>
    <p:sldId id="323" r:id="rId33"/>
    <p:sldId id="318" r:id="rId34"/>
    <p:sldId id="358" r:id="rId35"/>
    <p:sldId id="319" r:id="rId36"/>
    <p:sldId id="370" r:id="rId37"/>
    <p:sldId id="371" r:id="rId38"/>
    <p:sldId id="372" r:id="rId39"/>
    <p:sldId id="373" r:id="rId40"/>
    <p:sldId id="351" r:id="rId41"/>
    <p:sldId id="349" r:id="rId42"/>
    <p:sldId id="307" r:id="rId43"/>
    <p:sldId id="313" r:id="rId44"/>
    <p:sldId id="314" r:id="rId45"/>
    <p:sldId id="360" r:id="rId46"/>
    <p:sldId id="356" r:id="rId47"/>
  </p:sldIdLst>
  <p:sldSz cx="9144000" cy="6858000" type="overhead"/>
  <p:notesSz cx="7010400" cy="9236075"/>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793">
          <p15:clr>
            <a:srgbClr val="A4A3A4"/>
          </p15:clr>
        </p15:guide>
        <p15:guide id="2" orient="horz" pos="2160">
          <p15:clr>
            <a:srgbClr val="A4A3A4"/>
          </p15:clr>
        </p15:guide>
        <p15:guide id="3" orient="horz" pos="3981">
          <p15:clr>
            <a:srgbClr val="A4A3A4"/>
          </p15:clr>
        </p15:guide>
        <p15:guide id="4" orient="horz" pos="240">
          <p15:clr>
            <a:srgbClr val="A4A3A4"/>
          </p15:clr>
        </p15:guide>
        <p15:guide id="5" orient="horz" pos="1226">
          <p15:clr>
            <a:srgbClr val="A4A3A4"/>
          </p15:clr>
        </p15:guide>
        <p15:guide id="6" pos="2880">
          <p15:clr>
            <a:srgbClr val="A4A3A4"/>
          </p15:clr>
        </p15:guide>
        <p15:guide id="7" pos="5568">
          <p15:clr>
            <a:srgbClr val="A4A3A4"/>
          </p15:clr>
        </p15:guide>
        <p15:guide id="8" pos="192">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60B"/>
    <a:srgbClr val="FAB300"/>
    <a:srgbClr val="E8A300"/>
    <a:srgbClr val="340000"/>
    <a:srgbClr val="F1AB00"/>
    <a:srgbClr val="BBA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70878" autoAdjust="0"/>
  </p:normalViewPr>
  <p:slideViewPr>
    <p:cSldViewPr snapToGrid="0">
      <p:cViewPr varScale="1">
        <p:scale>
          <a:sx n="53" d="100"/>
          <a:sy n="53" d="100"/>
        </p:scale>
        <p:origin x="1998" y="78"/>
      </p:cViewPr>
      <p:guideLst>
        <p:guide orient="horz" pos="793"/>
        <p:guide orient="horz" pos="2160"/>
        <p:guide orient="horz" pos="3981"/>
        <p:guide orient="horz" pos="240"/>
        <p:guide orient="horz" pos="1226"/>
        <p:guide pos="2880"/>
        <p:guide pos="5568"/>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2598"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4" y="0"/>
            <a:ext cx="3038161" cy="462122"/>
          </a:xfrm>
          <a:prstGeom prst="rect">
            <a:avLst/>
          </a:prstGeom>
          <a:noFill/>
          <a:ln w="9525">
            <a:noFill/>
            <a:miter lim="800000"/>
            <a:headEnd/>
            <a:tailEnd/>
          </a:ln>
          <a:effectLst/>
        </p:spPr>
        <p:txBody>
          <a:bodyPr vert="horz" wrap="square" lIns="92005" tIns="46002" rIns="92005" bIns="46002" numCol="1" anchor="t" anchorCtr="0" compatLnSpc="1">
            <a:prstTxWarp prst="textNoShape">
              <a:avLst/>
            </a:prstTxWarp>
          </a:bodyPr>
          <a:lstStyle>
            <a:lvl1pPr algn="l" eaLnBrk="0" hangingPunct="0">
              <a:defRPr sz="1200"/>
            </a:lvl1pPr>
          </a:lstStyle>
          <a:p>
            <a:pPr>
              <a:defRPr/>
            </a:pPr>
            <a:endParaRPr lang="en-US" dirty="0"/>
          </a:p>
        </p:txBody>
      </p:sp>
      <p:sp>
        <p:nvSpPr>
          <p:cNvPr id="49155" name="Rectangle 3"/>
          <p:cNvSpPr>
            <a:spLocks noGrp="1" noChangeArrowheads="1"/>
          </p:cNvSpPr>
          <p:nvPr>
            <p:ph type="dt" sz="quarter" idx="1"/>
          </p:nvPr>
        </p:nvSpPr>
        <p:spPr bwMode="auto">
          <a:xfrm>
            <a:off x="3970638" y="0"/>
            <a:ext cx="3038161" cy="462122"/>
          </a:xfrm>
          <a:prstGeom prst="rect">
            <a:avLst/>
          </a:prstGeom>
          <a:noFill/>
          <a:ln w="9525">
            <a:noFill/>
            <a:miter lim="800000"/>
            <a:headEnd/>
            <a:tailEnd/>
          </a:ln>
          <a:effectLst/>
        </p:spPr>
        <p:txBody>
          <a:bodyPr vert="horz" wrap="square" lIns="92005" tIns="46002" rIns="92005" bIns="46002" numCol="1" anchor="t" anchorCtr="0" compatLnSpc="1">
            <a:prstTxWarp prst="textNoShape">
              <a:avLst/>
            </a:prstTxWarp>
          </a:bodyPr>
          <a:lstStyle>
            <a:lvl1pPr algn="r" eaLnBrk="0" hangingPunct="0">
              <a:defRPr sz="1200"/>
            </a:lvl1pPr>
          </a:lstStyle>
          <a:p>
            <a:pPr>
              <a:defRPr/>
            </a:pPr>
            <a:endParaRPr lang="en-US" dirty="0"/>
          </a:p>
        </p:txBody>
      </p:sp>
      <p:sp>
        <p:nvSpPr>
          <p:cNvPr id="49156" name="Rectangle 4"/>
          <p:cNvSpPr>
            <a:spLocks noGrp="1" noChangeArrowheads="1"/>
          </p:cNvSpPr>
          <p:nvPr>
            <p:ph type="ftr" sz="quarter" idx="2"/>
          </p:nvPr>
        </p:nvSpPr>
        <p:spPr bwMode="auto">
          <a:xfrm>
            <a:off x="4" y="8772366"/>
            <a:ext cx="3038161" cy="462122"/>
          </a:xfrm>
          <a:prstGeom prst="rect">
            <a:avLst/>
          </a:prstGeom>
          <a:noFill/>
          <a:ln w="9525">
            <a:noFill/>
            <a:miter lim="800000"/>
            <a:headEnd/>
            <a:tailEnd/>
          </a:ln>
          <a:effectLst/>
        </p:spPr>
        <p:txBody>
          <a:bodyPr vert="horz" wrap="square" lIns="92005" tIns="46002" rIns="92005" bIns="46002" numCol="1" anchor="b" anchorCtr="0" compatLnSpc="1">
            <a:prstTxWarp prst="textNoShape">
              <a:avLst/>
            </a:prstTxWarp>
          </a:bodyPr>
          <a:lstStyle>
            <a:lvl1pPr algn="l" eaLnBrk="0" hangingPunct="0">
              <a:defRPr sz="1200"/>
            </a:lvl1pPr>
          </a:lstStyle>
          <a:p>
            <a:pPr>
              <a:defRPr/>
            </a:pPr>
            <a:endParaRPr lang="en-US" dirty="0"/>
          </a:p>
        </p:txBody>
      </p:sp>
      <p:sp>
        <p:nvSpPr>
          <p:cNvPr id="49157" name="Rectangle 5"/>
          <p:cNvSpPr>
            <a:spLocks noGrp="1" noChangeArrowheads="1"/>
          </p:cNvSpPr>
          <p:nvPr>
            <p:ph type="sldNum" sz="quarter" idx="3"/>
          </p:nvPr>
        </p:nvSpPr>
        <p:spPr bwMode="auto">
          <a:xfrm>
            <a:off x="3970638" y="8772366"/>
            <a:ext cx="3038161" cy="462122"/>
          </a:xfrm>
          <a:prstGeom prst="rect">
            <a:avLst/>
          </a:prstGeom>
          <a:noFill/>
          <a:ln w="9525">
            <a:noFill/>
            <a:miter lim="800000"/>
            <a:headEnd/>
            <a:tailEnd/>
          </a:ln>
          <a:effectLst/>
        </p:spPr>
        <p:txBody>
          <a:bodyPr vert="horz" wrap="square" lIns="92005" tIns="46002" rIns="92005" bIns="46002" numCol="1" anchor="b" anchorCtr="0" compatLnSpc="1">
            <a:prstTxWarp prst="textNoShape">
              <a:avLst/>
            </a:prstTxWarp>
          </a:bodyPr>
          <a:lstStyle>
            <a:lvl1pPr algn="r" eaLnBrk="0" hangingPunct="0">
              <a:defRPr sz="1200"/>
            </a:lvl1pPr>
          </a:lstStyle>
          <a:p>
            <a:pPr>
              <a:defRPr/>
            </a:pPr>
            <a:fld id="{172A18D2-3FAB-4792-A775-7F98532EA302}" type="slidenum">
              <a:rPr lang="en-US"/>
              <a:pPr>
                <a:defRPr/>
              </a:pPr>
              <a:t>‹#›</a:t>
            </a:fld>
            <a:endParaRPr lang="en-US" dirty="0"/>
          </a:p>
        </p:txBody>
      </p:sp>
    </p:spTree>
    <p:extLst>
      <p:ext uri="{BB962C8B-B14F-4D97-AF65-F5344CB8AC3E}">
        <p14:creationId xmlns:p14="http://schemas.microsoft.com/office/powerpoint/2010/main" val="3463505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161" cy="462122"/>
          </a:xfrm>
          <a:prstGeom prst="rect">
            <a:avLst/>
          </a:prstGeom>
        </p:spPr>
        <p:txBody>
          <a:bodyPr vert="horz" lIns="92802" tIns="46401" rIns="92802" bIns="46401" rtlCol="0"/>
          <a:lstStyle>
            <a:lvl1pPr algn="l">
              <a:defRPr sz="1200"/>
            </a:lvl1pPr>
          </a:lstStyle>
          <a:p>
            <a:endParaRPr lang="en-US" dirty="0"/>
          </a:p>
        </p:txBody>
      </p:sp>
      <p:sp>
        <p:nvSpPr>
          <p:cNvPr id="3" name="Date Placeholder 2"/>
          <p:cNvSpPr>
            <a:spLocks noGrp="1"/>
          </p:cNvSpPr>
          <p:nvPr>
            <p:ph type="dt" idx="1"/>
          </p:nvPr>
        </p:nvSpPr>
        <p:spPr>
          <a:xfrm>
            <a:off x="3970638" y="0"/>
            <a:ext cx="3038161" cy="462122"/>
          </a:xfrm>
          <a:prstGeom prst="rect">
            <a:avLst/>
          </a:prstGeom>
        </p:spPr>
        <p:txBody>
          <a:bodyPr vert="horz" lIns="92802" tIns="46401" rIns="92802" bIns="46401" rtlCol="0"/>
          <a:lstStyle>
            <a:lvl1pPr algn="r">
              <a:defRPr sz="1200"/>
            </a:lvl1pPr>
          </a:lstStyle>
          <a:p>
            <a:fld id="{77B568BC-6115-45AD-8C61-4602F077C0DB}" type="datetimeFigureOut">
              <a:rPr lang="en-US" smtClean="0"/>
              <a:pPr/>
              <a:t>5/20/2022</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02" tIns="46401" rIns="92802" bIns="46401" rtlCol="0" anchor="ctr"/>
          <a:lstStyle/>
          <a:p>
            <a:endParaRPr lang="en-US" dirty="0"/>
          </a:p>
        </p:txBody>
      </p:sp>
      <p:sp>
        <p:nvSpPr>
          <p:cNvPr id="5" name="Notes Placeholder 4"/>
          <p:cNvSpPr>
            <a:spLocks noGrp="1"/>
          </p:cNvSpPr>
          <p:nvPr>
            <p:ph type="body" sz="quarter" idx="3"/>
          </p:nvPr>
        </p:nvSpPr>
        <p:spPr>
          <a:xfrm>
            <a:off x="701362" y="4387772"/>
            <a:ext cx="5607678" cy="4155916"/>
          </a:xfrm>
          <a:prstGeom prst="rect">
            <a:avLst/>
          </a:prstGeom>
        </p:spPr>
        <p:txBody>
          <a:bodyPr vert="horz" lIns="92802" tIns="46401" rIns="92802" bIns="464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772366"/>
            <a:ext cx="3038161" cy="462122"/>
          </a:xfrm>
          <a:prstGeom prst="rect">
            <a:avLst/>
          </a:prstGeom>
        </p:spPr>
        <p:txBody>
          <a:bodyPr vert="horz" lIns="92802" tIns="46401" rIns="92802" bIns="464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638" y="8772366"/>
            <a:ext cx="3038161" cy="462122"/>
          </a:xfrm>
          <a:prstGeom prst="rect">
            <a:avLst/>
          </a:prstGeom>
        </p:spPr>
        <p:txBody>
          <a:bodyPr vert="horz" lIns="92802" tIns="46401" rIns="92802" bIns="46401" rtlCol="0" anchor="b"/>
          <a:lstStyle>
            <a:lvl1pPr algn="r">
              <a:defRPr sz="1200"/>
            </a:lvl1pPr>
          </a:lstStyle>
          <a:p>
            <a:fld id="{BE86D846-D2C7-4B2A-8088-73EFE895BBDC}" type="slidenum">
              <a:rPr lang="en-US" smtClean="0"/>
              <a:pPr/>
              <a:t>‹#›</a:t>
            </a:fld>
            <a:endParaRPr lang="en-US" dirty="0"/>
          </a:p>
        </p:txBody>
      </p:sp>
    </p:spTree>
    <p:extLst>
      <p:ext uri="{BB962C8B-B14F-4D97-AF65-F5344CB8AC3E}">
        <p14:creationId xmlns:p14="http://schemas.microsoft.com/office/powerpoint/2010/main" val="108500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 the wording John </a:t>
            </a:r>
            <a:r>
              <a:rPr lang="en-US" dirty="0" err="1"/>
              <a:t>Savicky’s</a:t>
            </a:r>
            <a:r>
              <a:rPr lang="en-US" dirty="0"/>
              <a:t>?  We</a:t>
            </a:r>
            <a:r>
              <a:rPr lang="en-US" baseline="0" dirty="0"/>
              <a:t> don’t want the “Least” amount of Information, we want the “Least amount of Paper” or documentation, with the “Most” important information – this slide needs revision.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JT- Revised; Not from John’s Recent Slide.  One of Kristin’s Slides</a:t>
            </a:r>
            <a:endParaRPr lang="en-US" dirty="0"/>
          </a:p>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11</a:t>
            </a:fld>
            <a:endParaRPr lang="en-US" dirty="0"/>
          </a:p>
        </p:txBody>
      </p:sp>
    </p:spTree>
    <p:extLst>
      <p:ext uri="{BB962C8B-B14F-4D97-AF65-F5344CB8AC3E}">
        <p14:creationId xmlns:p14="http://schemas.microsoft.com/office/powerpoint/2010/main" val="233616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a:t>
            </a:r>
            <a:r>
              <a:rPr lang="en-US" baseline="0" dirty="0"/>
              <a:t> some concerns with this wording “</a:t>
            </a:r>
            <a:r>
              <a:rPr lang="en-US" dirty="0"/>
              <a:t>Vendors must now understand that these are the clients best attempt at identifying what they need.  The vendors must review and identify what the client really needs”  Is</a:t>
            </a:r>
            <a:r>
              <a:rPr lang="en-US" baseline="0" dirty="0"/>
              <a:t> this John </a:t>
            </a:r>
            <a:r>
              <a:rPr lang="en-US" baseline="0" dirty="0" err="1"/>
              <a:t>Savicky’s</a:t>
            </a:r>
            <a:r>
              <a:rPr lang="en-US" baseline="0" dirty="0"/>
              <a:t> wording?  He must speak to it differently than it looks in writing.  It sounds like the vendors need to figure out our needs.  This slide needs revision.</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should say “supplier” in all slides, not “vendor”.  Vendors sell hotdogs</a:t>
            </a:r>
            <a:r>
              <a:rPr lang="en-US" baseline="0" dirty="0"/>
              <a:t> and coke.</a:t>
            </a:r>
            <a:endParaRPr lang="en-US" dirty="0"/>
          </a:p>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12</a:t>
            </a:fld>
            <a:endParaRPr lang="en-US" dirty="0"/>
          </a:p>
        </p:txBody>
      </p:sp>
    </p:spTree>
    <p:extLst>
      <p:ext uri="{BB962C8B-B14F-4D97-AF65-F5344CB8AC3E}">
        <p14:creationId xmlns:p14="http://schemas.microsoft.com/office/powerpoint/2010/main" val="70495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1EFA88-2452-4133-A604-4283B07D8463}" type="slidenum">
              <a:rPr lang="en-US" smtClean="0">
                <a:latin typeface="Arial" charset="0"/>
                <a:cs typeface="Arial" charset="0"/>
              </a:rPr>
              <a:pPr fontAlgn="base">
                <a:spcBef>
                  <a:spcPct val="0"/>
                </a:spcBef>
                <a:spcAft>
                  <a:spcPct val="0"/>
                </a:spcAft>
              </a:pPr>
              <a:t>16</a:t>
            </a:fld>
            <a:endParaRPr lang="en-US">
              <a:latin typeface="Arial" charset="0"/>
              <a:cs typeface="Arial" charset="0"/>
            </a:endParaRPr>
          </a:p>
        </p:txBody>
      </p:sp>
    </p:spTree>
    <p:extLst>
      <p:ext uri="{BB962C8B-B14F-4D97-AF65-F5344CB8AC3E}">
        <p14:creationId xmlns:p14="http://schemas.microsoft.com/office/powerpoint/2010/main" val="2178766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 Not the Firm + KAM?</a:t>
            </a:r>
          </a:p>
          <a:p>
            <a:r>
              <a:rPr lang="en-US" dirty="0"/>
              <a:t>PD:  Jurgens, what does your comment mean?  Never mind,</a:t>
            </a:r>
            <a:r>
              <a:rPr lang="en-US" baseline="0" dirty="0"/>
              <a:t> I see it on slide 24 Key Account Manager – slides need to be consistent</a:t>
            </a:r>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17</a:t>
            </a:fld>
            <a:endParaRPr lang="en-US" dirty="0"/>
          </a:p>
        </p:txBody>
      </p:sp>
    </p:spTree>
    <p:extLst>
      <p:ext uri="{BB962C8B-B14F-4D97-AF65-F5344CB8AC3E}">
        <p14:creationId xmlns:p14="http://schemas.microsoft.com/office/powerpoint/2010/main" val="2238657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Attachment C s/b Project Plan not Plant</a:t>
            </a:r>
          </a:p>
          <a:p>
            <a:endParaRPr lang="en-US" dirty="0"/>
          </a:p>
          <a:p>
            <a:r>
              <a:rPr lang="en-US" dirty="0"/>
              <a:t>Do</a:t>
            </a:r>
            <a:r>
              <a:rPr lang="en-US" baseline="0" dirty="0"/>
              <a:t> you speak to the * as being evaluated by the Evaluation Committee anonymously?  You should.</a:t>
            </a:r>
            <a:endParaRPr lang="en-US" dirty="0"/>
          </a:p>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18</a:t>
            </a:fld>
            <a:endParaRPr lang="en-US" dirty="0"/>
          </a:p>
        </p:txBody>
      </p:sp>
    </p:spTree>
    <p:extLst>
      <p:ext uri="{BB962C8B-B14F-4D97-AF65-F5344CB8AC3E}">
        <p14:creationId xmlns:p14="http://schemas.microsoft.com/office/powerpoint/2010/main" val="1612653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19</a:t>
            </a:fld>
            <a:endParaRPr lang="en-US" dirty="0"/>
          </a:p>
        </p:txBody>
      </p:sp>
    </p:spTree>
    <p:extLst>
      <p:ext uri="{BB962C8B-B14F-4D97-AF65-F5344CB8AC3E}">
        <p14:creationId xmlns:p14="http://schemas.microsoft.com/office/powerpoint/2010/main" val="121721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41" y="8773956"/>
            <a:ext cx="3038475" cy="46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defTabSz="931863" eaLnBrk="0" hangingPunct="0">
              <a:defRPr sz="2000">
                <a:solidFill>
                  <a:schemeClr val="tx1"/>
                </a:solidFill>
                <a:latin typeface="Tahoma" pitchFamily="34" charset="0"/>
                <a:cs typeface="Arial" charset="0"/>
              </a:defRPr>
            </a:lvl1pPr>
            <a:lvl2pPr marL="742950" indent="-285750" defTabSz="931863" eaLnBrk="0" hangingPunct="0">
              <a:defRPr sz="2000">
                <a:solidFill>
                  <a:schemeClr val="tx1"/>
                </a:solidFill>
                <a:latin typeface="Tahoma" pitchFamily="34" charset="0"/>
                <a:cs typeface="Arial" charset="0"/>
              </a:defRPr>
            </a:lvl2pPr>
            <a:lvl3pPr marL="1143000" indent="-228600" defTabSz="931863" eaLnBrk="0" hangingPunct="0">
              <a:defRPr sz="2000">
                <a:solidFill>
                  <a:schemeClr val="tx1"/>
                </a:solidFill>
                <a:latin typeface="Tahoma" pitchFamily="34" charset="0"/>
                <a:cs typeface="Arial" charset="0"/>
              </a:defRPr>
            </a:lvl3pPr>
            <a:lvl4pPr marL="1600200" indent="-228600" defTabSz="931863" eaLnBrk="0" hangingPunct="0">
              <a:defRPr sz="2000">
                <a:solidFill>
                  <a:schemeClr val="tx1"/>
                </a:solidFill>
                <a:latin typeface="Tahoma" pitchFamily="34" charset="0"/>
                <a:cs typeface="Arial" charset="0"/>
              </a:defRPr>
            </a:lvl4pPr>
            <a:lvl5pPr marL="2057400" indent="-228600" defTabSz="931863" eaLnBrk="0" hangingPunct="0">
              <a:defRPr sz="2000">
                <a:solidFill>
                  <a:schemeClr val="tx1"/>
                </a:solidFill>
                <a:latin typeface="Tahoma" pitchFamily="34" charset="0"/>
                <a:cs typeface="Arial" charset="0"/>
              </a:defRPr>
            </a:lvl5pPr>
            <a:lvl6pPr marL="2514600" indent="-228600" defTabSz="931863" eaLnBrk="0" fontAlgn="base" hangingPunct="0">
              <a:spcBef>
                <a:spcPct val="0"/>
              </a:spcBef>
              <a:spcAft>
                <a:spcPct val="0"/>
              </a:spcAft>
              <a:defRPr sz="2000">
                <a:solidFill>
                  <a:schemeClr val="tx1"/>
                </a:solidFill>
                <a:latin typeface="Tahoma" pitchFamily="34" charset="0"/>
                <a:cs typeface="Arial" charset="0"/>
              </a:defRPr>
            </a:lvl6pPr>
            <a:lvl7pPr marL="2971800" indent="-228600" defTabSz="931863" eaLnBrk="0" fontAlgn="base" hangingPunct="0">
              <a:spcBef>
                <a:spcPct val="0"/>
              </a:spcBef>
              <a:spcAft>
                <a:spcPct val="0"/>
              </a:spcAft>
              <a:defRPr sz="2000">
                <a:solidFill>
                  <a:schemeClr val="tx1"/>
                </a:solidFill>
                <a:latin typeface="Tahoma" pitchFamily="34" charset="0"/>
                <a:cs typeface="Arial" charset="0"/>
              </a:defRPr>
            </a:lvl7pPr>
            <a:lvl8pPr marL="3429000" indent="-228600" defTabSz="931863" eaLnBrk="0" fontAlgn="base" hangingPunct="0">
              <a:spcBef>
                <a:spcPct val="0"/>
              </a:spcBef>
              <a:spcAft>
                <a:spcPct val="0"/>
              </a:spcAft>
              <a:defRPr sz="2000">
                <a:solidFill>
                  <a:schemeClr val="tx1"/>
                </a:solidFill>
                <a:latin typeface="Tahoma" pitchFamily="34" charset="0"/>
                <a:cs typeface="Arial" charset="0"/>
              </a:defRPr>
            </a:lvl8pPr>
            <a:lvl9pPr marL="3886200" indent="-228600" defTabSz="931863" eaLnBrk="0" fontAlgn="base" hangingPunct="0">
              <a:spcBef>
                <a:spcPct val="0"/>
              </a:spcBef>
              <a:spcAft>
                <a:spcPct val="0"/>
              </a:spcAft>
              <a:defRPr sz="2000">
                <a:solidFill>
                  <a:schemeClr val="tx1"/>
                </a:solidFill>
                <a:latin typeface="Tahoma" pitchFamily="34" charset="0"/>
                <a:cs typeface="Arial" charset="0"/>
              </a:defRPr>
            </a:lvl9pPr>
          </a:lstStyle>
          <a:p>
            <a:pPr algn="r" eaLnBrk="1" hangingPunct="1"/>
            <a:fld id="{F502BB7B-ADDB-43F9-8275-539FFDC760E2}" type="slidenum">
              <a:rPr lang="en-US" altLang="en-US" sz="1200">
                <a:latin typeface="Arial" charset="0"/>
              </a:rPr>
              <a:pPr algn="r" eaLnBrk="1" hangingPunct="1"/>
              <a:t>2</a:t>
            </a:fld>
            <a:endParaRPr lang="en-US" altLang="en-US" sz="1200" dirty="0">
              <a:latin typeface="Arial" charset="0"/>
            </a:endParaRPr>
          </a:p>
        </p:txBody>
      </p:sp>
      <p:sp>
        <p:nvSpPr>
          <p:cNvPr id="82947" name="Rectangle 2"/>
          <p:cNvSpPr>
            <a:spLocks noGrp="1" noRot="1" noChangeAspect="1" noChangeArrowheads="1" noTextEdit="1"/>
          </p:cNvSpPr>
          <p:nvPr>
            <p:ph type="sldImg"/>
          </p:nvPr>
        </p:nvSpPr>
        <p:spPr bwMode="auto">
          <a:xfrm>
            <a:off x="1198563" y="692150"/>
            <a:ext cx="4618037"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xfrm>
            <a:off x="701675" y="4386190"/>
            <a:ext cx="5607050" cy="41574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lstStyle/>
          <a:p>
            <a:pPr eaLnBrk="1" hangingPunct="1"/>
            <a:endParaRPr lang="en-US" altLang="en-US" dirty="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20</a:t>
            </a:fld>
            <a:endParaRPr lang="en-US" dirty="0"/>
          </a:p>
        </p:txBody>
      </p:sp>
    </p:spTree>
    <p:extLst>
      <p:ext uri="{BB962C8B-B14F-4D97-AF65-F5344CB8AC3E}">
        <p14:creationId xmlns:p14="http://schemas.microsoft.com/office/powerpoint/2010/main" val="3096292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21</a:t>
            </a:fld>
            <a:endParaRPr lang="en-US" dirty="0"/>
          </a:p>
        </p:txBody>
      </p:sp>
    </p:spTree>
    <p:extLst>
      <p:ext uri="{BB962C8B-B14F-4D97-AF65-F5344CB8AC3E}">
        <p14:creationId xmlns:p14="http://schemas.microsoft.com/office/powerpoint/2010/main" val="3096292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22</a:t>
            </a:fld>
            <a:endParaRPr lang="en-US" dirty="0"/>
          </a:p>
        </p:txBody>
      </p:sp>
    </p:spTree>
    <p:extLst>
      <p:ext uri="{BB962C8B-B14F-4D97-AF65-F5344CB8AC3E}">
        <p14:creationId xmlns:p14="http://schemas.microsoft.com/office/powerpoint/2010/main" val="3096292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Value</a:t>
            </a:r>
            <a:r>
              <a:rPr lang="en-US" baseline="0" dirty="0"/>
              <a:t> added ideas are separated from the main cost proposal, not Value added ideas is a separated from the main cost proposal. </a:t>
            </a:r>
            <a:endParaRPr lang="en-US" dirty="0"/>
          </a:p>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23</a:t>
            </a:fld>
            <a:endParaRPr lang="en-US" dirty="0"/>
          </a:p>
        </p:txBody>
      </p:sp>
    </p:spTree>
    <p:extLst>
      <p:ext uri="{BB962C8B-B14F-4D97-AF65-F5344CB8AC3E}">
        <p14:creationId xmlns:p14="http://schemas.microsoft.com/office/powerpoint/2010/main" val="3096292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24</a:t>
            </a:fld>
            <a:endParaRPr lang="en-US" dirty="0"/>
          </a:p>
        </p:txBody>
      </p:sp>
    </p:spTree>
    <p:extLst>
      <p:ext uri="{BB962C8B-B14F-4D97-AF65-F5344CB8AC3E}">
        <p14:creationId xmlns:p14="http://schemas.microsoft.com/office/powerpoint/2010/main" val="3096292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25</a:t>
            </a:fld>
            <a:endParaRPr lang="en-US" dirty="0"/>
          </a:p>
        </p:txBody>
      </p:sp>
    </p:spTree>
    <p:extLst>
      <p:ext uri="{BB962C8B-B14F-4D97-AF65-F5344CB8AC3E}">
        <p14:creationId xmlns:p14="http://schemas.microsoft.com/office/powerpoint/2010/main" val="3096292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 Compare</a:t>
            </a:r>
            <a:r>
              <a:rPr lang="en-US" baseline="0" dirty="0"/>
              <a:t> my note to slide 14 i.e. Firm + KAM</a:t>
            </a:r>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26</a:t>
            </a:fld>
            <a:endParaRPr lang="en-US" dirty="0"/>
          </a:p>
        </p:txBody>
      </p:sp>
    </p:spTree>
    <p:extLst>
      <p:ext uri="{BB962C8B-B14F-4D97-AF65-F5344CB8AC3E}">
        <p14:creationId xmlns:p14="http://schemas.microsoft.com/office/powerpoint/2010/main" val="3096292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27</a:t>
            </a:fld>
            <a:endParaRPr lang="en-US" dirty="0"/>
          </a:p>
        </p:txBody>
      </p:sp>
    </p:spTree>
    <p:extLst>
      <p:ext uri="{BB962C8B-B14F-4D97-AF65-F5344CB8AC3E}">
        <p14:creationId xmlns:p14="http://schemas.microsoft.com/office/powerpoint/2010/main" val="3096292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 Format word breaks for</a:t>
            </a:r>
            <a:r>
              <a:rPr lang="en-US" baseline="0" dirty="0"/>
              <a:t> readability. </a:t>
            </a:r>
          </a:p>
          <a:p>
            <a:endParaRPr lang="en-US" baseline="0" dirty="0"/>
          </a:p>
          <a:p>
            <a:r>
              <a:rPr lang="en-US" baseline="0" dirty="0"/>
              <a:t>PD:  Looks like the arrows got distorted.  Please fix.</a:t>
            </a:r>
            <a:endParaRPr lang="en-US" dirty="0"/>
          </a:p>
          <a:p>
            <a:endParaRPr lang="en-CA" dirty="0"/>
          </a:p>
          <a:p>
            <a:r>
              <a:rPr lang="en-CA" dirty="0"/>
              <a:t>Used ASU’s Actual</a:t>
            </a:r>
            <a:r>
              <a:rPr lang="en-CA" baseline="0" dirty="0"/>
              <a:t> Slide</a:t>
            </a:r>
            <a:endParaRPr lang="en-CA"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28</a:t>
            </a:fld>
            <a:endParaRPr lang="en-US" dirty="0"/>
          </a:p>
        </p:txBody>
      </p:sp>
    </p:spTree>
    <p:extLst>
      <p:ext uri="{BB962C8B-B14F-4D97-AF65-F5344CB8AC3E}">
        <p14:creationId xmlns:p14="http://schemas.microsoft.com/office/powerpoint/2010/main" val="837501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KIMBERLEE</a:t>
            </a:r>
          </a:p>
          <a:p>
            <a:r>
              <a:rPr lang="en-US" dirty="0"/>
              <a:t>Budget Officers need to advise</a:t>
            </a:r>
            <a:r>
              <a:rPr lang="en-US" baseline="0" dirty="0"/>
              <a:t> their unit experts who they are.  We’ve received a list of approx 275 people on campus who will be unit experts.  </a:t>
            </a:r>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3</a:t>
            </a:fld>
            <a:endParaRPr lang="en-US" dirty="0"/>
          </a:p>
        </p:txBody>
      </p:sp>
    </p:spTree>
    <p:extLst>
      <p:ext uri="{BB962C8B-B14F-4D97-AF65-F5344CB8AC3E}">
        <p14:creationId xmlns:p14="http://schemas.microsoft.com/office/powerpoint/2010/main" val="2154708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r>
              <a:rPr lang="en-US" baseline="0" dirty="0"/>
              <a:t> Add Example to the Title and check with Paul if he is comfortable with this slide. At least explain to the audience that this is partly taken from an actual case for illustration purposes only. </a:t>
            </a:r>
          </a:p>
          <a:p>
            <a:r>
              <a:rPr lang="en-US" baseline="0" dirty="0"/>
              <a:t>PD: We have a sample evaluation matrix at </a:t>
            </a:r>
          </a:p>
          <a:p>
            <a:r>
              <a:rPr lang="en-US" dirty="0"/>
              <a:t>http://umanitoba.ca/admin/financial_services/media/best_value_score.pdf</a:t>
            </a:r>
          </a:p>
          <a:p>
            <a:r>
              <a:rPr lang="en-US" dirty="0"/>
              <a:t>Use that please, instead</a:t>
            </a:r>
          </a:p>
          <a:p>
            <a:endParaRPr lang="en-US" dirty="0"/>
          </a:p>
          <a:p>
            <a:r>
              <a:rPr lang="en-US" dirty="0"/>
              <a:t>Inserted</a:t>
            </a:r>
            <a:r>
              <a:rPr lang="en-US" baseline="0" dirty="0"/>
              <a:t> from </a:t>
            </a:r>
            <a:r>
              <a:rPr lang="en-US" baseline="0" dirty="0" err="1"/>
              <a:t>UofM</a:t>
            </a:r>
            <a:r>
              <a:rPr lang="en-US" baseline="0" dirty="0"/>
              <a:t> Website- However, different Criteria than Fire Alarm</a:t>
            </a:r>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32</a:t>
            </a:fld>
            <a:endParaRPr lang="en-US" dirty="0"/>
          </a:p>
        </p:txBody>
      </p:sp>
    </p:spTree>
    <p:extLst>
      <p:ext uri="{BB962C8B-B14F-4D97-AF65-F5344CB8AC3E}">
        <p14:creationId xmlns:p14="http://schemas.microsoft.com/office/powerpoint/2010/main" val="3301274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4022867" y="8862464"/>
            <a:ext cx="3080032" cy="465011"/>
          </a:xfrm>
          <a:prstGeom prst="rect">
            <a:avLst/>
          </a:prstGeom>
          <a:noFill/>
          <a:ln w="9525">
            <a:noFill/>
            <a:miter lim="800000"/>
            <a:headEnd/>
            <a:tailEnd/>
          </a:ln>
        </p:spPr>
        <p:txBody>
          <a:bodyPr lIns="94824" tIns="47412" rIns="94824" bIns="47412" anchor="b"/>
          <a:lstStyle/>
          <a:p>
            <a:pPr algn="r" defTabSz="955439"/>
            <a:fld id="{F1C6DCD2-7AB5-4082-801E-C89C55147232}" type="slidenum">
              <a:rPr lang="en-US" sz="1200"/>
              <a:pPr algn="r" defTabSz="955439"/>
              <a:t>33</a:t>
            </a:fld>
            <a:endParaRPr lang="en-US" sz="1200"/>
          </a:p>
        </p:txBody>
      </p:sp>
      <p:sp>
        <p:nvSpPr>
          <p:cNvPr id="143362" name="Slide Image Placeholder 1"/>
          <p:cNvSpPr>
            <a:spLocks noGrp="1" noRot="1" noChangeAspect="1" noTextEdit="1"/>
          </p:cNvSpPr>
          <p:nvPr>
            <p:ph type="sldImg"/>
          </p:nvPr>
        </p:nvSpPr>
        <p:spPr bwMode="auto">
          <a:xfrm>
            <a:off x="1217613" y="698500"/>
            <a:ext cx="4668837" cy="3500438"/>
          </a:xfrm>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JB: Lead? Key Account</a:t>
            </a:r>
            <a:r>
              <a:rPr lang="en-US" baseline="0" dirty="0"/>
              <a:t> Manager (for consistency)</a:t>
            </a:r>
          </a:p>
          <a:p>
            <a:pPr eaLnBrk="1" fontAlgn="auto" hangingPunct="1">
              <a:lnSpc>
                <a:spcPct val="80000"/>
              </a:lnSpc>
              <a:spcAft>
                <a:spcPts val="0"/>
              </a:spcAft>
              <a:buFont typeface="Arial" panose="020B0604020202020204" pitchFamily="34" charset="0"/>
              <a:buChar char="•"/>
              <a:defRPr/>
            </a:pPr>
            <a:r>
              <a:rPr lang="en-US" baseline="0" dirty="0"/>
              <a:t>PD:  We allowed a phone interview in the IAM project, so you should say “</a:t>
            </a:r>
            <a:r>
              <a:rPr lang="en-US" strike="sngStrike" dirty="0"/>
              <a:t>No</a:t>
            </a:r>
            <a:r>
              <a:rPr lang="en-US" dirty="0"/>
              <a:t> substitutes, proxies, phone, or electronic interviews </a:t>
            </a:r>
            <a:r>
              <a:rPr lang="en-US" dirty="0">
                <a:solidFill>
                  <a:srgbClr val="FF0000"/>
                </a:solidFill>
              </a:rPr>
              <a:t>are not normally </a:t>
            </a:r>
            <a:r>
              <a:rPr lang="en-US" strike="sngStrike" dirty="0"/>
              <a:t>will be </a:t>
            </a:r>
            <a:r>
              <a:rPr lang="en-US" dirty="0"/>
              <a:t>allowed.</a:t>
            </a:r>
          </a:p>
        </p:txBody>
      </p:sp>
      <p:sp>
        <p:nvSpPr>
          <p:cNvPr id="143364" name="Slide Number Placeholder 3"/>
          <p:cNvSpPr txBox="1">
            <a:spLocks noGrp="1"/>
          </p:cNvSpPr>
          <p:nvPr/>
        </p:nvSpPr>
        <p:spPr bwMode="auto">
          <a:xfrm>
            <a:off x="4022867" y="8862464"/>
            <a:ext cx="3080032" cy="465011"/>
          </a:xfrm>
          <a:prstGeom prst="rect">
            <a:avLst/>
          </a:prstGeom>
          <a:noFill/>
          <a:ln w="9525">
            <a:noFill/>
            <a:miter lim="800000"/>
            <a:headEnd/>
            <a:tailEnd/>
          </a:ln>
        </p:spPr>
        <p:txBody>
          <a:bodyPr lIns="94824" tIns="47412" rIns="94824" bIns="47412" anchor="b"/>
          <a:lstStyle/>
          <a:p>
            <a:pPr algn="r" defTabSz="955439"/>
            <a:fld id="{16ED7AB0-374A-4841-9CEC-F6E7CFD7FDC0}" type="slidenum">
              <a:rPr lang="en-US" sz="1200"/>
              <a:pPr algn="r" defTabSz="955439"/>
              <a:t>33</a:t>
            </a:fld>
            <a:endParaRPr lang="en-US" sz="1200"/>
          </a:p>
        </p:txBody>
      </p:sp>
    </p:spTree>
    <p:extLst>
      <p:ext uri="{BB962C8B-B14F-4D97-AF65-F5344CB8AC3E}">
        <p14:creationId xmlns:p14="http://schemas.microsoft.com/office/powerpoint/2010/main" val="4171996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4022867" y="8862464"/>
            <a:ext cx="3080032" cy="465011"/>
          </a:xfrm>
          <a:prstGeom prst="rect">
            <a:avLst/>
          </a:prstGeom>
          <a:noFill/>
          <a:ln w="9525">
            <a:noFill/>
            <a:miter lim="800000"/>
            <a:headEnd/>
            <a:tailEnd/>
          </a:ln>
        </p:spPr>
        <p:txBody>
          <a:bodyPr lIns="94824" tIns="47412" rIns="94824" bIns="47412" anchor="b"/>
          <a:lstStyle/>
          <a:p>
            <a:pPr algn="r" defTabSz="955439"/>
            <a:fld id="{F1C6DCD2-7AB5-4082-801E-C89C55147232}" type="slidenum">
              <a:rPr lang="en-US" sz="1200"/>
              <a:pPr algn="r" defTabSz="955439"/>
              <a:t>34</a:t>
            </a:fld>
            <a:endParaRPr lang="en-US" sz="1200"/>
          </a:p>
        </p:txBody>
      </p:sp>
      <p:sp>
        <p:nvSpPr>
          <p:cNvPr id="143362" name="Slide Image Placeholder 1"/>
          <p:cNvSpPr>
            <a:spLocks noGrp="1" noRot="1" noChangeAspect="1" noTextEdit="1"/>
          </p:cNvSpPr>
          <p:nvPr>
            <p:ph type="sldImg"/>
          </p:nvPr>
        </p:nvSpPr>
        <p:spPr bwMode="auto">
          <a:xfrm>
            <a:off x="1217613" y="698500"/>
            <a:ext cx="4668837" cy="3500438"/>
          </a:xfrm>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JB: Lead? Key Account</a:t>
            </a:r>
            <a:r>
              <a:rPr lang="en-US" baseline="0" dirty="0"/>
              <a:t> Manager (for consistency)</a:t>
            </a:r>
          </a:p>
          <a:p>
            <a:pPr eaLnBrk="1" fontAlgn="auto" hangingPunct="1">
              <a:lnSpc>
                <a:spcPct val="80000"/>
              </a:lnSpc>
              <a:spcAft>
                <a:spcPts val="0"/>
              </a:spcAft>
              <a:buFont typeface="Arial" panose="020B0604020202020204" pitchFamily="34" charset="0"/>
              <a:buChar char="•"/>
              <a:defRPr/>
            </a:pPr>
            <a:r>
              <a:rPr lang="en-US" baseline="0" dirty="0"/>
              <a:t>PD:  We allowed a phone interview in the IAM project, so you should say “</a:t>
            </a:r>
            <a:r>
              <a:rPr lang="en-US" strike="sngStrike" dirty="0"/>
              <a:t>No</a:t>
            </a:r>
            <a:r>
              <a:rPr lang="en-US" dirty="0"/>
              <a:t> substitutes, proxies, phone, or electronic interviews </a:t>
            </a:r>
            <a:r>
              <a:rPr lang="en-US" dirty="0">
                <a:solidFill>
                  <a:srgbClr val="FF0000"/>
                </a:solidFill>
              </a:rPr>
              <a:t>are not normally </a:t>
            </a:r>
            <a:r>
              <a:rPr lang="en-US" strike="sngStrike" dirty="0"/>
              <a:t>will be </a:t>
            </a:r>
            <a:r>
              <a:rPr lang="en-US" dirty="0"/>
              <a:t>allowed.</a:t>
            </a:r>
          </a:p>
        </p:txBody>
      </p:sp>
      <p:sp>
        <p:nvSpPr>
          <p:cNvPr id="143364" name="Slide Number Placeholder 3"/>
          <p:cNvSpPr txBox="1">
            <a:spLocks noGrp="1"/>
          </p:cNvSpPr>
          <p:nvPr/>
        </p:nvSpPr>
        <p:spPr bwMode="auto">
          <a:xfrm>
            <a:off x="4022867" y="8862464"/>
            <a:ext cx="3080032" cy="465011"/>
          </a:xfrm>
          <a:prstGeom prst="rect">
            <a:avLst/>
          </a:prstGeom>
          <a:noFill/>
          <a:ln w="9525">
            <a:noFill/>
            <a:miter lim="800000"/>
            <a:headEnd/>
            <a:tailEnd/>
          </a:ln>
        </p:spPr>
        <p:txBody>
          <a:bodyPr lIns="94824" tIns="47412" rIns="94824" bIns="47412" anchor="b"/>
          <a:lstStyle/>
          <a:p>
            <a:pPr algn="r" defTabSz="955439"/>
            <a:fld id="{16ED7AB0-374A-4841-9CEC-F6E7CFD7FDC0}" type="slidenum">
              <a:rPr lang="en-US" sz="1200"/>
              <a:pPr algn="r" defTabSz="955439"/>
              <a:t>34</a:t>
            </a:fld>
            <a:endParaRPr lang="en-US" sz="1200"/>
          </a:p>
        </p:txBody>
      </p:sp>
    </p:spTree>
    <p:extLst>
      <p:ext uri="{BB962C8B-B14F-4D97-AF65-F5344CB8AC3E}">
        <p14:creationId xmlns:p14="http://schemas.microsoft.com/office/powerpoint/2010/main" val="4171996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txBox="1">
            <a:spLocks noGrp="1" noChangeArrowheads="1"/>
          </p:cNvSpPr>
          <p:nvPr/>
        </p:nvSpPr>
        <p:spPr bwMode="auto">
          <a:xfrm>
            <a:off x="4022867" y="8862464"/>
            <a:ext cx="3080032" cy="465011"/>
          </a:xfrm>
          <a:prstGeom prst="rect">
            <a:avLst/>
          </a:prstGeom>
          <a:noFill/>
          <a:ln w="9525">
            <a:noFill/>
            <a:miter lim="800000"/>
            <a:headEnd/>
            <a:tailEnd/>
          </a:ln>
        </p:spPr>
        <p:txBody>
          <a:bodyPr lIns="94824" tIns="47412" rIns="94824" bIns="47412" anchor="b"/>
          <a:lstStyle/>
          <a:p>
            <a:pPr algn="r" defTabSz="955439"/>
            <a:fld id="{B2C88ED9-5FAA-4968-BE2D-F94D9C92476C}" type="slidenum">
              <a:rPr lang="en-US" sz="1200"/>
              <a:pPr algn="r" defTabSz="955439"/>
              <a:t>35</a:t>
            </a:fld>
            <a:endParaRPr lang="en-US" sz="1200"/>
          </a:p>
        </p:txBody>
      </p:sp>
      <p:sp>
        <p:nvSpPr>
          <p:cNvPr id="145410" name="Slide Image Placeholder 1"/>
          <p:cNvSpPr>
            <a:spLocks noGrp="1" noRot="1" noChangeAspect="1" noTextEdit="1"/>
          </p:cNvSpPr>
          <p:nvPr>
            <p:ph type="sldImg"/>
          </p:nvPr>
        </p:nvSpPr>
        <p:spPr bwMode="auto">
          <a:xfrm>
            <a:off x="1217613" y="698500"/>
            <a:ext cx="4668837" cy="3500438"/>
          </a:xfrm>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5412" name="Slide Number Placeholder 3"/>
          <p:cNvSpPr txBox="1">
            <a:spLocks noGrp="1"/>
          </p:cNvSpPr>
          <p:nvPr/>
        </p:nvSpPr>
        <p:spPr bwMode="auto">
          <a:xfrm>
            <a:off x="4022867" y="8862464"/>
            <a:ext cx="3080032" cy="465011"/>
          </a:xfrm>
          <a:prstGeom prst="rect">
            <a:avLst/>
          </a:prstGeom>
          <a:noFill/>
          <a:ln w="9525">
            <a:noFill/>
            <a:miter lim="800000"/>
            <a:headEnd/>
            <a:tailEnd/>
          </a:ln>
        </p:spPr>
        <p:txBody>
          <a:bodyPr lIns="94824" tIns="47412" rIns="94824" bIns="47412" anchor="b"/>
          <a:lstStyle/>
          <a:p>
            <a:pPr algn="r" defTabSz="955439"/>
            <a:fld id="{D7C5F116-AE90-495E-A174-5661CC78BEA4}" type="slidenum">
              <a:rPr lang="en-US" sz="1200"/>
              <a:pPr algn="r" defTabSz="955439"/>
              <a:t>35</a:t>
            </a:fld>
            <a:endParaRPr lang="en-US" sz="1200"/>
          </a:p>
        </p:txBody>
      </p:sp>
    </p:spTree>
    <p:extLst>
      <p:ext uri="{BB962C8B-B14F-4D97-AF65-F5344CB8AC3E}">
        <p14:creationId xmlns:p14="http://schemas.microsoft.com/office/powerpoint/2010/main" val="3409421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r>
              <a:rPr lang="en-US" baseline="0" dirty="0"/>
              <a:t> Add Example to the Title and check with Paul if he is comfortable with this slide. At least explain to the audience that this is partly taken from an actual case for illustration purposes only. </a:t>
            </a:r>
          </a:p>
          <a:p>
            <a:r>
              <a:rPr lang="en-US" baseline="0" dirty="0"/>
              <a:t>PD: We have a sample evaluation matrix at </a:t>
            </a:r>
          </a:p>
          <a:p>
            <a:r>
              <a:rPr lang="en-US" dirty="0"/>
              <a:t>http://umanitoba.ca/admin/financial_services/media/best_value_score.pdf</a:t>
            </a:r>
          </a:p>
          <a:p>
            <a:r>
              <a:rPr lang="en-US" dirty="0"/>
              <a:t>Use that please, instead</a:t>
            </a:r>
          </a:p>
          <a:p>
            <a:endParaRPr lang="en-US" dirty="0"/>
          </a:p>
          <a:p>
            <a:r>
              <a:rPr lang="en-US" dirty="0"/>
              <a:t>Inserted</a:t>
            </a:r>
            <a:r>
              <a:rPr lang="en-US" baseline="0" dirty="0"/>
              <a:t> from </a:t>
            </a:r>
            <a:r>
              <a:rPr lang="en-US" baseline="0" dirty="0" err="1"/>
              <a:t>UofM</a:t>
            </a:r>
            <a:r>
              <a:rPr lang="en-US" baseline="0" dirty="0"/>
              <a:t> Website- However, different Criteria than Fire Alarm</a:t>
            </a:r>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36</a:t>
            </a:fld>
            <a:endParaRPr lang="en-US" dirty="0"/>
          </a:p>
        </p:txBody>
      </p:sp>
    </p:spTree>
    <p:extLst>
      <p:ext uri="{BB962C8B-B14F-4D97-AF65-F5344CB8AC3E}">
        <p14:creationId xmlns:p14="http://schemas.microsoft.com/office/powerpoint/2010/main" val="3301274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r>
              <a:rPr lang="en-US" baseline="0" dirty="0"/>
              <a:t> Add Example to the Title and check with Paul if he is comfortable with this slide. At least explain to the audience that this is partly taken from an actual case for illustration purposes only. </a:t>
            </a:r>
          </a:p>
          <a:p>
            <a:r>
              <a:rPr lang="en-US" baseline="0" dirty="0"/>
              <a:t>PD: We have a sample evaluation matrix at </a:t>
            </a:r>
          </a:p>
          <a:p>
            <a:r>
              <a:rPr lang="en-US" dirty="0"/>
              <a:t>http://umanitoba.ca/admin/financial_services/media/best_value_score.pdf</a:t>
            </a:r>
          </a:p>
          <a:p>
            <a:r>
              <a:rPr lang="en-US" dirty="0"/>
              <a:t>Use that please, instead</a:t>
            </a:r>
          </a:p>
          <a:p>
            <a:endParaRPr lang="en-US" dirty="0"/>
          </a:p>
          <a:p>
            <a:r>
              <a:rPr lang="en-US" dirty="0"/>
              <a:t>Inserted</a:t>
            </a:r>
            <a:r>
              <a:rPr lang="en-US" baseline="0" dirty="0"/>
              <a:t> from </a:t>
            </a:r>
            <a:r>
              <a:rPr lang="en-US" baseline="0" dirty="0" err="1"/>
              <a:t>UofM</a:t>
            </a:r>
            <a:r>
              <a:rPr lang="en-US" baseline="0" dirty="0"/>
              <a:t> Website- However, different Criteria than Fire Alarm</a:t>
            </a:r>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37</a:t>
            </a:fld>
            <a:endParaRPr lang="en-US" dirty="0"/>
          </a:p>
        </p:txBody>
      </p:sp>
    </p:spTree>
    <p:extLst>
      <p:ext uri="{BB962C8B-B14F-4D97-AF65-F5344CB8AC3E}">
        <p14:creationId xmlns:p14="http://schemas.microsoft.com/office/powerpoint/2010/main" val="3301274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txBox="1">
            <a:spLocks noGrp="1" noChangeArrowheads="1"/>
          </p:cNvSpPr>
          <p:nvPr/>
        </p:nvSpPr>
        <p:spPr bwMode="auto">
          <a:xfrm>
            <a:off x="4022867" y="8862464"/>
            <a:ext cx="3080032" cy="465011"/>
          </a:xfrm>
          <a:prstGeom prst="rect">
            <a:avLst/>
          </a:prstGeom>
          <a:noFill/>
          <a:ln w="9525">
            <a:noFill/>
            <a:miter lim="800000"/>
            <a:headEnd/>
            <a:tailEnd/>
          </a:ln>
        </p:spPr>
        <p:txBody>
          <a:bodyPr lIns="94824" tIns="47412" rIns="94824" bIns="47412" anchor="b"/>
          <a:lstStyle/>
          <a:p>
            <a:pPr algn="r" defTabSz="955439"/>
            <a:fld id="{B2C88ED9-5FAA-4968-BE2D-F94D9C92476C}" type="slidenum">
              <a:rPr lang="en-US" sz="1200"/>
              <a:pPr algn="r" defTabSz="955439"/>
              <a:t>38</a:t>
            </a:fld>
            <a:endParaRPr lang="en-US" sz="1200"/>
          </a:p>
        </p:txBody>
      </p:sp>
      <p:sp>
        <p:nvSpPr>
          <p:cNvPr id="145410" name="Slide Image Placeholder 1"/>
          <p:cNvSpPr>
            <a:spLocks noGrp="1" noRot="1" noChangeAspect="1" noTextEdit="1"/>
          </p:cNvSpPr>
          <p:nvPr>
            <p:ph type="sldImg"/>
          </p:nvPr>
        </p:nvSpPr>
        <p:spPr bwMode="auto">
          <a:xfrm>
            <a:off x="1217613" y="698500"/>
            <a:ext cx="4668837" cy="3500438"/>
          </a:xfrm>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n</a:t>
            </a:r>
          </a:p>
        </p:txBody>
      </p:sp>
      <p:sp>
        <p:nvSpPr>
          <p:cNvPr id="145412" name="Slide Number Placeholder 3"/>
          <p:cNvSpPr txBox="1">
            <a:spLocks noGrp="1"/>
          </p:cNvSpPr>
          <p:nvPr/>
        </p:nvSpPr>
        <p:spPr bwMode="auto">
          <a:xfrm>
            <a:off x="4022867" y="8862464"/>
            <a:ext cx="3080032" cy="465011"/>
          </a:xfrm>
          <a:prstGeom prst="rect">
            <a:avLst/>
          </a:prstGeom>
          <a:noFill/>
          <a:ln w="9525">
            <a:noFill/>
            <a:miter lim="800000"/>
            <a:headEnd/>
            <a:tailEnd/>
          </a:ln>
        </p:spPr>
        <p:txBody>
          <a:bodyPr lIns="94824" tIns="47412" rIns="94824" bIns="47412" anchor="b"/>
          <a:lstStyle/>
          <a:p>
            <a:pPr algn="r" defTabSz="955439"/>
            <a:fld id="{D7C5F116-AE90-495E-A174-5661CC78BEA4}" type="slidenum">
              <a:rPr lang="en-US" sz="1200"/>
              <a:pPr algn="r" defTabSz="955439"/>
              <a:t>38</a:t>
            </a:fld>
            <a:endParaRPr lang="en-US" sz="1200"/>
          </a:p>
        </p:txBody>
      </p:sp>
    </p:spTree>
    <p:extLst>
      <p:ext uri="{BB962C8B-B14F-4D97-AF65-F5344CB8AC3E}">
        <p14:creationId xmlns:p14="http://schemas.microsoft.com/office/powerpoint/2010/main" val="3409421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r>
              <a:rPr lang="en-US" baseline="0" dirty="0"/>
              <a:t> Add Example to the Title and check with Paul if he is comfortable with this slide. At least explain to the audience that this is partly taken from an actual case for illustration purposes only. </a:t>
            </a:r>
          </a:p>
          <a:p>
            <a:r>
              <a:rPr lang="en-US" baseline="0" dirty="0"/>
              <a:t>PD: We have a sample evaluation matrix at </a:t>
            </a:r>
          </a:p>
          <a:p>
            <a:r>
              <a:rPr lang="en-US" dirty="0"/>
              <a:t>http://umanitoba.ca/admin/financial_services/media/best_value_score.pdf</a:t>
            </a:r>
          </a:p>
          <a:p>
            <a:r>
              <a:rPr lang="en-US" dirty="0"/>
              <a:t>Use that please, instead</a:t>
            </a:r>
          </a:p>
          <a:p>
            <a:endParaRPr lang="en-US" dirty="0"/>
          </a:p>
          <a:p>
            <a:r>
              <a:rPr lang="en-US" dirty="0"/>
              <a:t>Inserted</a:t>
            </a:r>
            <a:r>
              <a:rPr lang="en-US" baseline="0" dirty="0"/>
              <a:t> from </a:t>
            </a:r>
            <a:r>
              <a:rPr lang="en-US" baseline="0" dirty="0" err="1"/>
              <a:t>UofM</a:t>
            </a:r>
            <a:r>
              <a:rPr lang="en-US" baseline="0" dirty="0"/>
              <a:t> Website- However, different Criteria than Fire Alarm</a:t>
            </a:r>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39</a:t>
            </a:fld>
            <a:endParaRPr lang="en-US" dirty="0"/>
          </a:p>
        </p:txBody>
      </p:sp>
    </p:spTree>
    <p:extLst>
      <p:ext uri="{BB962C8B-B14F-4D97-AF65-F5344CB8AC3E}">
        <p14:creationId xmlns:p14="http://schemas.microsoft.com/office/powerpoint/2010/main" val="3301274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
        <p:nvSpPr>
          <p:cNvPr id="159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226F10-79B1-43E3-94D8-42276C05299A}" type="slidenum">
              <a:rPr lang="en-US" smtClean="0">
                <a:latin typeface="Arial" charset="0"/>
                <a:cs typeface="Arial" charset="0"/>
              </a:rPr>
              <a:pPr fontAlgn="base">
                <a:spcBef>
                  <a:spcPct val="0"/>
                </a:spcBef>
                <a:spcAft>
                  <a:spcPct val="0"/>
                </a:spcAft>
              </a:pPr>
              <a:t>40</a:t>
            </a:fld>
            <a:endParaRPr lang="en-US">
              <a:latin typeface="Arial" charset="0"/>
              <a:cs typeface="Arial" charset="0"/>
            </a:endParaRPr>
          </a:p>
        </p:txBody>
      </p:sp>
    </p:spTree>
    <p:extLst>
      <p:ext uri="{BB962C8B-B14F-4D97-AF65-F5344CB8AC3E}">
        <p14:creationId xmlns:p14="http://schemas.microsoft.com/office/powerpoint/2010/main" val="2802400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PD:  You say “Once Final Clarification Document is Completed and Approved Internal UofM Approvals are Obtained.”  Do you mean once “recommended” by the Evaluation Committee it is sent for approval?</a:t>
            </a:r>
            <a:r>
              <a:rPr lang="en-US" baseline="0" dirty="0"/>
              <a:t>  This sentence needs revision.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JT Fixed</a:t>
            </a:r>
            <a:endParaRPr lang="en-US" dirty="0"/>
          </a:p>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44</a:t>
            </a:fld>
            <a:endParaRPr lang="en-US" dirty="0"/>
          </a:p>
        </p:txBody>
      </p:sp>
    </p:spTree>
    <p:extLst>
      <p:ext uri="{BB962C8B-B14F-4D97-AF65-F5344CB8AC3E}">
        <p14:creationId xmlns:p14="http://schemas.microsoft.com/office/powerpoint/2010/main" val="317597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4</a:t>
            </a:fld>
            <a:endParaRPr lang="en-US" dirty="0"/>
          </a:p>
        </p:txBody>
      </p:sp>
    </p:spTree>
    <p:extLst>
      <p:ext uri="{BB962C8B-B14F-4D97-AF65-F5344CB8AC3E}">
        <p14:creationId xmlns:p14="http://schemas.microsoft.com/office/powerpoint/2010/main" val="4186739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45</a:t>
            </a:fld>
            <a:endParaRPr lang="en-US" dirty="0"/>
          </a:p>
        </p:txBody>
      </p:sp>
    </p:spTree>
    <p:extLst>
      <p:ext uri="{BB962C8B-B14F-4D97-AF65-F5344CB8AC3E}">
        <p14:creationId xmlns:p14="http://schemas.microsoft.com/office/powerpoint/2010/main" val="4186739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46</a:t>
            </a:fld>
            <a:endParaRPr lang="en-US" dirty="0"/>
          </a:p>
        </p:txBody>
      </p:sp>
    </p:spTree>
    <p:extLst>
      <p:ext uri="{BB962C8B-B14F-4D97-AF65-F5344CB8AC3E}">
        <p14:creationId xmlns:p14="http://schemas.microsoft.com/office/powerpoint/2010/main" val="418673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KIMBERLEE</a:t>
            </a:r>
          </a:p>
          <a:p>
            <a:r>
              <a:rPr lang="en-US" baseline="0" dirty="0"/>
              <a:t>Before call travel agent, tend to look for flights yourself and then call the agent with what you want.</a:t>
            </a:r>
          </a:p>
          <a:p>
            <a:endParaRPr lang="en-US" baseline="0" dirty="0"/>
          </a:p>
          <a:p>
            <a:r>
              <a:rPr lang="en-US" baseline="0" dirty="0"/>
              <a:t>DISPLAY – 	TA form to FOP signing / travel agent / Travel Services / you.</a:t>
            </a:r>
          </a:p>
          <a:p>
            <a:r>
              <a:rPr lang="en-US" baseline="0" dirty="0"/>
              <a:t>	Add phone and email slips	</a:t>
            </a:r>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KIMBERLEE</a:t>
            </a:r>
          </a:p>
          <a:p>
            <a:r>
              <a:rPr lang="en-US" baseline="0" dirty="0"/>
              <a:t>Before call travel agent, tend to look for flights yourself and then call the agent with what you want.</a:t>
            </a:r>
          </a:p>
          <a:p>
            <a:endParaRPr lang="en-US" baseline="0" dirty="0"/>
          </a:p>
          <a:p>
            <a:r>
              <a:rPr lang="en-US" baseline="0" dirty="0"/>
              <a:t>DISPLAY – 	TA form to FOP signing / travel agent / Travel Services / you.</a:t>
            </a:r>
          </a:p>
          <a:p>
            <a:r>
              <a:rPr lang="en-US" baseline="0" dirty="0"/>
              <a:t>	Add phone and email slips	</a:t>
            </a:r>
            <a:endParaRPr lang="en-US"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BE86D846-D2C7-4B2A-8088-73EFE895BBD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57200" y="1280160"/>
            <a:ext cx="8229600" cy="1143000"/>
          </a:xfrm>
          <a:prstGeom prst="rect">
            <a:avLst/>
          </a:prstGeom>
          <a:noFill/>
        </p:spPr>
        <p:txBody>
          <a:bodyPr rtlCol="0">
            <a:normAutofit/>
          </a:bodyPr>
          <a:lstStyle/>
          <a:p>
            <a:r>
              <a:rPr lang="en-US" dirty="0"/>
              <a:t>Click to edit Master title style</a:t>
            </a:r>
          </a:p>
        </p:txBody>
      </p:sp>
      <p:sp>
        <p:nvSpPr>
          <p:cNvPr id="3" name="Text Placeholder 22"/>
          <p:cNvSpPr>
            <a:spLocks noGrp="1"/>
          </p:cNvSpPr>
          <p:nvPr>
            <p:ph idx="1"/>
          </p:nvPr>
        </p:nvSpPr>
        <p:spPr>
          <a:xfrm>
            <a:off x="457200" y="2610196"/>
            <a:ext cx="8229600" cy="3515967"/>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gradFill rotWithShape="0">
          <a:gsLst>
            <a:gs pos="0">
              <a:schemeClr val="bg1"/>
            </a:gs>
            <a:gs pos="50000">
              <a:srgbClr val="FFF5CD"/>
            </a:gs>
            <a:gs pos="100000">
              <a:schemeClr val="bg1"/>
            </a:gs>
          </a:gsLst>
          <a:lin ang="2700000" scaled="1"/>
        </a:gradFill>
        <a:effectLst/>
      </p:bgPr>
    </p:bg>
    <p:spTree>
      <p:nvGrpSpPr>
        <p:cNvPr id="1" name=""/>
        <p:cNvGrpSpPr/>
        <p:nvPr/>
      </p:nvGrpSpPr>
      <p:grpSpPr>
        <a:xfrm>
          <a:off x="0" y="0"/>
          <a:ext cx="0" cy="0"/>
          <a:chOff x="0" y="0"/>
          <a:chExt cx="0" cy="0"/>
        </a:xfrm>
      </p:grpSpPr>
      <p:sp>
        <p:nvSpPr>
          <p:cNvPr id="4" name="Rectangle 6"/>
          <p:cNvSpPr/>
          <p:nvPr userDrawn="1"/>
        </p:nvSpPr>
        <p:spPr>
          <a:xfrm>
            <a:off x="0" y="6437313"/>
            <a:ext cx="9144000" cy="42068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pic>
        <p:nvPicPr>
          <p:cNvPr id="5" name="Picture 8"/>
          <p:cNvPicPr>
            <a:picLocks noChangeAspect="1"/>
          </p:cNvPicPr>
          <p:nvPr userDrawn="1"/>
        </p:nvPicPr>
        <p:blipFill>
          <a:blip r:embed="rId2"/>
          <a:srcRect/>
          <a:stretch>
            <a:fillRect/>
          </a:stretch>
        </p:blipFill>
        <p:spPr bwMode="auto">
          <a:xfrm>
            <a:off x="93663" y="6513513"/>
            <a:ext cx="588962" cy="268287"/>
          </a:xfrm>
          <a:prstGeom prst="rect">
            <a:avLst/>
          </a:prstGeom>
          <a:noFill/>
          <a:ln w="9525">
            <a:noFill/>
            <a:miter lim="800000"/>
            <a:headEnd/>
            <a:tailEnd/>
          </a:ln>
        </p:spPr>
      </p:pic>
      <p:sp>
        <p:nvSpPr>
          <p:cNvPr id="2" name="Title 1"/>
          <p:cNvSpPr>
            <a:spLocks noGrp="1"/>
          </p:cNvSpPr>
          <p:nvPr>
            <p:ph type="title"/>
          </p:nvPr>
        </p:nvSpPr>
        <p:spPr>
          <a:xfrm>
            <a:off x="0" y="98726"/>
            <a:ext cx="9144000" cy="1325563"/>
          </a:xfrm>
          <a:solidFill>
            <a:schemeClr val="accent4">
              <a:alpha val="50000"/>
            </a:schemeClr>
          </a:solidFill>
        </p:spPr>
        <p:txBody>
          <a:bodyPr>
            <a:normAutofit/>
          </a:bodyPr>
          <a:lstStyle>
            <a:lvl1pPr>
              <a:defRPr sz="4800" b="1">
                <a:effectLst>
                  <a:outerShdw blurRad="38100" dist="38100" dir="2700000" algn="tl">
                    <a:srgbClr val="000000">
                      <a:alpha val="43137"/>
                    </a:srgb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263347" y="1616659"/>
            <a:ext cx="8617306" cy="4812826"/>
          </a:xfrm>
        </p:spPr>
        <p:txBody>
          <a:bodyPr>
            <a:normAutofit/>
          </a:bodyPr>
          <a:lstStyle>
            <a:lvl1pPr>
              <a:defRPr sz="2000" b="1">
                <a:latin typeface="+mn-lt"/>
              </a:defRPr>
            </a:lvl1pPr>
            <a:lvl2pPr>
              <a:defRPr sz="2000" b="1">
                <a:latin typeface="+mn-lt"/>
              </a:defRPr>
            </a:lvl2pPr>
            <a:lvl3pPr>
              <a:defRPr sz="2000" b="1">
                <a:latin typeface="+mn-lt"/>
              </a:defRPr>
            </a:lvl3pPr>
            <a:lvl4pPr>
              <a:defRPr sz="2000" b="1">
                <a:latin typeface="+mn-lt"/>
              </a:defRPr>
            </a:lvl4pPr>
            <a:lvl5pPr>
              <a:defRPr sz="2000" b="1">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52430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0"/>
            <a:ext cx="9144000" cy="855663"/>
          </a:xfrm>
          <a:prstGeom prst="rect">
            <a:avLst/>
          </a:prstGeom>
          <a:solidFill>
            <a:srgbClr val="F1AB00"/>
          </a:solidFill>
          <a:ln w="9525" cap="flat" cmpd="sng" algn="ctr">
            <a:noFill/>
            <a:prstDash val="solid"/>
            <a:round/>
            <a:headEnd type="none" w="med" len="med"/>
            <a:tailEnd type="none" w="med" len="med"/>
          </a:ln>
          <a:effectLst/>
        </p:spPr>
        <p:txBody>
          <a:bodyPr/>
          <a:lstStyle/>
          <a:p>
            <a:pPr algn="r" eaLnBrk="0" hangingPunct="0">
              <a:defRPr/>
            </a:pPr>
            <a:endParaRPr lang="en-US" dirty="0"/>
          </a:p>
        </p:txBody>
      </p:sp>
      <p:pic>
        <p:nvPicPr>
          <p:cNvPr id="1027" name="Picture 14" descr="Admin softHR-CMYKflat.tif"/>
          <p:cNvPicPr>
            <a:picLocks noChangeAspect="1"/>
          </p:cNvPicPr>
          <p:nvPr userDrawn="1"/>
        </p:nvPicPr>
        <p:blipFill>
          <a:blip r:embed="rId4" cstate="print"/>
          <a:srcRect t="24911" r="15913" b="41566"/>
          <a:stretch>
            <a:fillRect/>
          </a:stretch>
        </p:blipFill>
        <p:spPr bwMode="auto">
          <a:xfrm>
            <a:off x="0" y="0"/>
            <a:ext cx="3098800" cy="1081088"/>
          </a:xfrm>
          <a:prstGeom prst="rect">
            <a:avLst/>
          </a:prstGeom>
          <a:noFill/>
          <a:ln w="9525">
            <a:noFill/>
            <a:miter lim="800000"/>
            <a:headEnd/>
            <a:tailEnd/>
          </a:ln>
        </p:spPr>
      </p:pic>
      <p:grpSp>
        <p:nvGrpSpPr>
          <p:cNvPr id="1028" name="Group 13"/>
          <p:cNvGrpSpPr>
            <a:grpSpLocks/>
          </p:cNvGrpSpPr>
          <p:nvPr userDrawn="1"/>
        </p:nvGrpSpPr>
        <p:grpSpPr bwMode="auto">
          <a:xfrm>
            <a:off x="7097713" y="152400"/>
            <a:ext cx="1817687" cy="533400"/>
            <a:chOff x="7096991" y="152400"/>
            <a:chExt cx="1818409" cy="533400"/>
          </a:xfrm>
        </p:grpSpPr>
        <p:sp>
          <p:nvSpPr>
            <p:cNvPr id="12" name="Rectangle 11"/>
            <p:cNvSpPr/>
            <p:nvPr userDrawn="1"/>
          </p:nvSpPr>
          <p:spPr bwMode="auto">
            <a:xfrm>
              <a:off x="7171633" y="252413"/>
              <a:ext cx="319215" cy="381000"/>
            </a:xfrm>
            <a:prstGeom prst="rect">
              <a:avLst/>
            </a:prstGeom>
            <a:solidFill>
              <a:schemeClr val="accent3"/>
            </a:solidFill>
            <a:ln w="9525" cap="flat" cmpd="sng" algn="ctr">
              <a:noFill/>
              <a:prstDash val="solid"/>
              <a:round/>
              <a:headEnd type="none" w="med" len="med"/>
              <a:tailEnd type="none" w="med" len="med"/>
            </a:ln>
            <a:effectLst/>
          </p:spPr>
          <p:txBody>
            <a:bodyPr/>
            <a:lstStyle/>
            <a:p>
              <a:pPr algn="r" eaLnBrk="0" hangingPunct="0">
                <a:defRPr/>
              </a:pPr>
              <a:endParaRPr lang="en-US" dirty="0"/>
            </a:p>
          </p:txBody>
        </p:sp>
        <p:pic>
          <p:nvPicPr>
            <p:cNvPr id="1035" name="Picture 16" descr="UM logo col horz.jpg"/>
            <p:cNvPicPr>
              <a:picLocks noChangeAspect="1"/>
            </p:cNvPicPr>
            <p:nvPr userDrawn="1"/>
          </p:nvPicPr>
          <p:blipFill>
            <a:blip r:embed="rId5" cstate="print">
              <a:clrChange>
                <a:clrFrom>
                  <a:srgbClr val="FDFDFD"/>
                </a:clrFrom>
                <a:clrTo>
                  <a:srgbClr val="FDFDFD">
                    <a:alpha val="0"/>
                  </a:srgbClr>
                </a:clrTo>
              </a:clrChange>
            </a:blip>
            <a:srcRect/>
            <a:stretch>
              <a:fillRect/>
            </a:stretch>
          </p:blipFill>
          <p:spPr bwMode="auto">
            <a:xfrm>
              <a:off x="7096991" y="152400"/>
              <a:ext cx="1818409" cy="533400"/>
            </a:xfrm>
            <a:prstGeom prst="rect">
              <a:avLst/>
            </a:prstGeom>
            <a:noFill/>
            <a:ln w="9525">
              <a:noFill/>
              <a:miter lim="800000"/>
              <a:headEnd/>
              <a:tailEnd/>
            </a:ln>
          </p:spPr>
        </p:pic>
      </p:grpSp>
      <p:grpSp>
        <p:nvGrpSpPr>
          <p:cNvPr id="1029" name="Group 12"/>
          <p:cNvGrpSpPr>
            <a:grpSpLocks/>
          </p:cNvGrpSpPr>
          <p:nvPr userDrawn="1"/>
        </p:nvGrpSpPr>
        <p:grpSpPr bwMode="auto">
          <a:xfrm>
            <a:off x="0" y="6402388"/>
            <a:ext cx="9144000" cy="139700"/>
            <a:chOff x="0" y="6319838"/>
            <a:chExt cx="9144000" cy="46037"/>
          </a:xfrm>
        </p:grpSpPr>
        <p:sp>
          <p:nvSpPr>
            <p:cNvPr id="20" name="Rectangle 19"/>
            <p:cNvSpPr/>
            <p:nvPr userDrawn="1"/>
          </p:nvSpPr>
          <p:spPr bwMode="auto">
            <a:xfrm>
              <a:off x="0" y="6319838"/>
              <a:ext cx="7315200" cy="46037"/>
            </a:xfrm>
            <a:prstGeom prst="rect">
              <a:avLst/>
            </a:prstGeom>
            <a:solidFill>
              <a:srgbClr val="51260B"/>
            </a:solidFill>
            <a:ln w="9525" cap="flat" cmpd="sng" algn="ctr">
              <a:noFill/>
              <a:prstDash val="solid"/>
              <a:round/>
              <a:headEnd type="none" w="med" len="med"/>
              <a:tailEnd type="none" w="med" len="med"/>
            </a:ln>
            <a:effectLst/>
          </p:spPr>
          <p:txBody>
            <a:bodyPr/>
            <a:lstStyle/>
            <a:p>
              <a:pPr algn="r" eaLnBrk="0" hangingPunct="0">
                <a:defRPr/>
              </a:pPr>
              <a:endParaRPr lang="en-US" dirty="0"/>
            </a:p>
          </p:txBody>
        </p:sp>
        <p:sp>
          <p:nvSpPr>
            <p:cNvPr id="21" name="Rectangle 20"/>
            <p:cNvSpPr/>
            <p:nvPr userDrawn="1"/>
          </p:nvSpPr>
          <p:spPr bwMode="auto">
            <a:xfrm>
              <a:off x="6043613" y="6319838"/>
              <a:ext cx="3100387" cy="46037"/>
            </a:xfrm>
            <a:prstGeom prst="rect">
              <a:avLst/>
            </a:prstGeom>
            <a:solidFill>
              <a:srgbClr val="E8A300"/>
            </a:solidFill>
            <a:ln w="9525" cap="flat" cmpd="sng" algn="ctr">
              <a:noFill/>
              <a:prstDash val="solid"/>
              <a:round/>
              <a:headEnd type="none" w="med" len="med"/>
              <a:tailEnd type="none" w="med" len="med"/>
            </a:ln>
            <a:effectLst/>
          </p:spPr>
          <p:txBody>
            <a:bodyPr/>
            <a:lstStyle/>
            <a:p>
              <a:pPr algn="r" eaLnBrk="0" hangingPunct="0">
                <a:defRPr/>
              </a:pPr>
              <a:r>
                <a:rPr lang="en-US" dirty="0"/>
                <a:t> </a:t>
              </a:r>
            </a:p>
          </p:txBody>
        </p:sp>
      </p:grpSp>
      <p:sp>
        <p:nvSpPr>
          <p:cNvPr id="1030" name="Title Placeholder 21"/>
          <p:cNvSpPr>
            <a:spLocks noGrp="1"/>
          </p:cNvSpPr>
          <p:nvPr>
            <p:ph type="title"/>
          </p:nvPr>
        </p:nvSpPr>
        <p:spPr bwMode="auto">
          <a:xfrm>
            <a:off x="457200" y="127952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Text Placeholder 22"/>
          <p:cNvSpPr>
            <a:spLocks noGrp="1"/>
          </p:cNvSpPr>
          <p:nvPr>
            <p:ph type="body" idx="1"/>
          </p:nvPr>
        </p:nvSpPr>
        <p:spPr bwMode="auto">
          <a:xfrm>
            <a:off x="457200" y="2609850"/>
            <a:ext cx="8229600" cy="3516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rtl="0" eaLnBrk="0" fontAlgn="base" hangingPunct="0">
        <a:spcBef>
          <a:spcPct val="0"/>
        </a:spcBef>
        <a:spcAft>
          <a:spcPct val="0"/>
        </a:spcAft>
        <a:defRPr sz="2400" b="1">
          <a:solidFill>
            <a:srgbClr val="51260B"/>
          </a:solidFill>
          <a:latin typeface="+mj-lt"/>
          <a:ea typeface="+mj-ea"/>
          <a:cs typeface="+mj-cs"/>
        </a:defRPr>
      </a:lvl1pPr>
      <a:lvl2pPr algn="ctr" rtl="0" eaLnBrk="0" fontAlgn="base" hangingPunct="0">
        <a:spcBef>
          <a:spcPct val="0"/>
        </a:spcBef>
        <a:spcAft>
          <a:spcPct val="0"/>
        </a:spcAft>
        <a:defRPr sz="2400" b="1">
          <a:solidFill>
            <a:srgbClr val="51260B"/>
          </a:solidFill>
          <a:latin typeface="Myriad Web Pro" pitchFamily="34" charset="0"/>
        </a:defRPr>
      </a:lvl2pPr>
      <a:lvl3pPr algn="ctr" rtl="0" eaLnBrk="0" fontAlgn="base" hangingPunct="0">
        <a:spcBef>
          <a:spcPct val="0"/>
        </a:spcBef>
        <a:spcAft>
          <a:spcPct val="0"/>
        </a:spcAft>
        <a:defRPr sz="2400" b="1">
          <a:solidFill>
            <a:srgbClr val="51260B"/>
          </a:solidFill>
          <a:latin typeface="Myriad Web Pro" pitchFamily="34" charset="0"/>
        </a:defRPr>
      </a:lvl3pPr>
      <a:lvl4pPr algn="ctr" rtl="0" eaLnBrk="0" fontAlgn="base" hangingPunct="0">
        <a:spcBef>
          <a:spcPct val="0"/>
        </a:spcBef>
        <a:spcAft>
          <a:spcPct val="0"/>
        </a:spcAft>
        <a:defRPr sz="2400" b="1">
          <a:solidFill>
            <a:srgbClr val="51260B"/>
          </a:solidFill>
          <a:latin typeface="Myriad Web Pro" pitchFamily="34" charset="0"/>
        </a:defRPr>
      </a:lvl4pPr>
      <a:lvl5pPr algn="ctr" rtl="0" eaLnBrk="0" fontAlgn="base" hangingPunct="0">
        <a:spcBef>
          <a:spcPct val="0"/>
        </a:spcBef>
        <a:spcAft>
          <a:spcPct val="0"/>
        </a:spcAft>
        <a:defRPr sz="2400" b="1">
          <a:solidFill>
            <a:srgbClr val="51260B"/>
          </a:solidFill>
          <a:latin typeface="Myriad Web Pro" pitchFamily="34" charset="0"/>
        </a:defRPr>
      </a:lvl5pPr>
      <a:lvl6pPr marL="457200" algn="ctr" rtl="0" fontAlgn="base">
        <a:spcBef>
          <a:spcPct val="0"/>
        </a:spcBef>
        <a:spcAft>
          <a:spcPct val="0"/>
        </a:spcAft>
        <a:defRPr sz="2400">
          <a:solidFill>
            <a:schemeClr val="tx2"/>
          </a:solidFill>
          <a:latin typeface="Myriad Web Pro" pitchFamily="34" charset="0"/>
        </a:defRPr>
      </a:lvl6pPr>
      <a:lvl7pPr marL="914400" algn="ctr" rtl="0" fontAlgn="base">
        <a:spcBef>
          <a:spcPct val="0"/>
        </a:spcBef>
        <a:spcAft>
          <a:spcPct val="0"/>
        </a:spcAft>
        <a:defRPr sz="2400">
          <a:solidFill>
            <a:schemeClr val="tx2"/>
          </a:solidFill>
          <a:latin typeface="Myriad Web Pro" pitchFamily="34" charset="0"/>
        </a:defRPr>
      </a:lvl7pPr>
      <a:lvl8pPr marL="1371600" algn="ctr" rtl="0" fontAlgn="base">
        <a:spcBef>
          <a:spcPct val="0"/>
        </a:spcBef>
        <a:spcAft>
          <a:spcPct val="0"/>
        </a:spcAft>
        <a:defRPr sz="2400">
          <a:solidFill>
            <a:schemeClr val="tx2"/>
          </a:solidFill>
          <a:latin typeface="Myriad Web Pro" pitchFamily="34" charset="0"/>
        </a:defRPr>
      </a:lvl8pPr>
      <a:lvl9pPr marL="1828800" algn="ctr" rtl="0" fontAlgn="base">
        <a:spcBef>
          <a:spcPct val="0"/>
        </a:spcBef>
        <a:spcAft>
          <a:spcPct val="0"/>
        </a:spcAft>
        <a:defRPr sz="2400">
          <a:solidFill>
            <a:schemeClr val="tx2"/>
          </a:solidFill>
          <a:latin typeface="Myriad Web Pro"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consilience.typepad.com/photos/uncategorized/great20white20shark202.jp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hyperlink" Target="http://consilience.typepad.com/photos/uncategorized/great20white20shark202.jp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396 UM_HR.jpg"/>
          <p:cNvPicPr>
            <a:picLocks noChangeAspect="1"/>
          </p:cNvPicPr>
          <p:nvPr/>
        </p:nvPicPr>
        <p:blipFill>
          <a:blip r:embed="rId3" cstate="print"/>
          <a:srcRect l="1740" r="2550"/>
          <a:stretch>
            <a:fillRect/>
          </a:stretch>
        </p:blipFill>
        <p:spPr bwMode="auto">
          <a:xfrm>
            <a:off x="0" y="781050"/>
            <a:ext cx="9134475" cy="4633913"/>
          </a:xfrm>
          <a:prstGeom prst="rect">
            <a:avLst/>
          </a:prstGeom>
          <a:noFill/>
          <a:ln w="9525">
            <a:noFill/>
            <a:miter lim="800000"/>
            <a:headEnd/>
            <a:tailEnd/>
          </a:ln>
        </p:spPr>
      </p:pic>
      <p:sp>
        <p:nvSpPr>
          <p:cNvPr id="2051" name="Rectangle 3"/>
          <p:cNvSpPr>
            <a:spLocks noChangeArrowheads="1"/>
          </p:cNvSpPr>
          <p:nvPr/>
        </p:nvSpPr>
        <p:spPr bwMode="auto">
          <a:xfrm>
            <a:off x="0" y="5246688"/>
            <a:ext cx="9144000" cy="1611312"/>
          </a:xfrm>
          <a:prstGeom prst="rect">
            <a:avLst/>
          </a:prstGeom>
          <a:solidFill>
            <a:srgbClr val="51260B"/>
          </a:solidFill>
          <a:ln w="9525" algn="ctr">
            <a:noFill/>
            <a:round/>
            <a:headEnd/>
            <a:tailEnd/>
          </a:ln>
        </p:spPr>
        <p:txBody>
          <a:bodyPr/>
          <a:lstStyle/>
          <a:p>
            <a:pPr algn="r" eaLnBrk="0" hangingPunct="0"/>
            <a:endParaRPr lang="en-US" dirty="0"/>
          </a:p>
        </p:txBody>
      </p:sp>
      <p:sp>
        <p:nvSpPr>
          <p:cNvPr id="2052" name="Rectangle 4"/>
          <p:cNvSpPr>
            <a:spLocks noChangeArrowheads="1"/>
          </p:cNvSpPr>
          <p:nvPr/>
        </p:nvSpPr>
        <p:spPr bwMode="auto">
          <a:xfrm>
            <a:off x="0" y="0"/>
            <a:ext cx="9144000" cy="855663"/>
          </a:xfrm>
          <a:prstGeom prst="rect">
            <a:avLst/>
          </a:prstGeom>
          <a:solidFill>
            <a:srgbClr val="F1AB00"/>
          </a:solidFill>
          <a:ln w="9525" algn="ctr">
            <a:noFill/>
            <a:round/>
            <a:headEnd/>
            <a:tailEnd/>
          </a:ln>
        </p:spPr>
        <p:txBody>
          <a:bodyPr/>
          <a:lstStyle/>
          <a:p>
            <a:pPr algn="r" eaLnBrk="0" hangingPunct="0"/>
            <a:endParaRPr lang="en-US" dirty="0"/>
          </a:p>
        </p:txBody>
      </p:sp>
      <p:sp>
        <p:nvSpPr>
          <p:cNvPr id="8" name="Rectangle 6"/>
          <p:cNvSpPr>
            <a:spLocks noChangeArrowheads="1"/>
          </p:cNvSpPr>
          <p:nvPr/>
        </p:nvSpPr>
        <p:spPr bwMode="auto">
          <a:xfrm>
            <a:off x="206375" y="5311592"/>
            <a:ext cx="8695029" cy="1159292"/>
          </a:xfrm>
          <a:prstGeom prst="rect">
            <a:avLst/>
          </a:prstGeom>
          <a:noFill/>
          <a:ln w="9525">
            <a:noFill/>
            <a:miter lim="800000"/>
            <a:headEnd/>
            <a:tailEnd/>
          </a:ln>
        </p:spPr>
        <p:txBody>
          <a:bodyPr wrap="square">
            <a:spAutoFit/>
          </a:bodyPr>
          <a:lstStyle/>
          <a:p>
            <a:pPr algn="ctr" eaLnBrk="0" hangingPunct="0"/>
            <a:r>
              <a:rPr lang="en-US" b="1" dirty="0">
                <a:solidFill>
                  <a:srgbClr val="FFC000"/>
                </a:solidFill>
                <a:latin typeface="Myriad Pro" pitchFamily="34" charset="0"/>
              </a:rPr>
              <a:t>Waste Audit Education Session</a:t>
            </a:r>
          </a:p>
          <a:p>
            <a:pPr algn="ctr" eaLnBrk="0" hangingPunct="0"/>
            <a:r>
              <a:rPr lang="en-US" b="1" dirty="0">
                <a:solidFill>
                  <a:srgbClr val="FFC000"/>
                </a:solidFill>
                <a:latin typeface="Myriad Pro" pitchFamily="34" charset="0"/>
              </a:rPr>
              <a:t>    RFP #FG080416</a:t>
            </a:r>
          </a:p>
          <a:p>
            <a:pPr algn="ctr" eaLnBrk="0" hangingPunct="0"/>
            <a:r>
              <a:rPr lang="en-US" sz="3200" b="1" baseline="30000" dirty="0">
                <a:solidFill>
                  <a:srgbClr val="FFC000"/>
                </a:solidFill>
                <a:latin typeface="Myriad Pro"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 y="1371600"/>
            <a:ext cx="184150" cy="457200"/>
          </a:xfrm>
          <a:prstGeom prst="rect">
            <a:avLst/>
          </a:prstGeom>
          <a:noFill/>
          <a:ln w="9525">
            <a:noFill/>
            <a:miter lim="800000"/>
            <a:headEnd/>
            <a:tailEnd/>
          </a:ln>
        </p:spPr>
        <p:txBody>
          <a:bodyPr wrap="none">
            <a:spAutoFit/>
          </a:bodyPr>
          <a:lstStyle/>
          <a:p>
            <a:pPr eaLnBrk="0" hangingPunct="0"/>
            <a:endParaRPr lang="en-US" dirty="0">
              <a:latin typeface="Tahoma" pitchFamily="34" charset="0"/>
            </a:endParaRPr>
          </a:p>
        </p:txBody>
      </p:sp>
      <p:sp>
        <p:nvSpPr>
          <p:cNvPr id="5123" name="Text Box 14"/>
          <p:cNvSpPr txBox="1">
            <a:spLocks noChangeArrowheads="1"/>
          </p:cNvSpPr>
          <p:nvPr/>
        </p:nvSpPr>
        <p:spPr bwMode="auto">
          <a:xfrm>
            <a:off x="304798" y="1258888"/>
            <a:ext cx="8634250" cy="1746632"/>
          </a:xfrm>
          <a:prstGeom prst="rect">
            <a:avLst/>
          </a:prstGeom>
          <a:noFill/>
          <a:ln w="9525">
            <a:noFill/>
            <a:miter lim="800000"/>
            <a:headEnd/>
            <a:tailEnd/>
          </a:ln>
        </p:spPr>
        <p:txBody>
          <a:bodyPr wrap="square">
            <a:spAutoFit/>
          </a:bodyPr>
          <a:lstStyle/>
          <a:p>
            <a:pPr eaLnBrk="0" hangingPunct="0">
              <a:spcBef>
                <a:spcPct val="50000"/>
              </a:spcBef>
            </a:pPr>
            <a:r>
              <a:rPr lang="en-US" sz="3200" dirty="0">
                <a:effectLst>
                  <a:outerShdw blurRad="38100" dist="38100" dir="2700000" algn="tl">
                    <a:srgbClr val="C0C0C0"/>
                  </a:outerShdw>
                </a:effectLst>
              </a:rPr>
              <a:t>Our Goal Is To Obtain the </a:t>
            </a:r>
            <a:r>
              <a:rPr lang="en-US" sz="3200" u="sng" dirty="0">
                <a:effectLst>
                  <a:outerShdw blurRad="38100" dist="38100" dir="2700000" algn="tl">
                    <a:srgbClr val="C0C0C0"/>
                  </a:outerShdw>
                </a:effectLst>
              </a:rPr>
              <a:t>Least</a:t>
            </a:r>
            <a:r>
              <a:rPr lang="en-US" sz="3200" dirty="0">
                <a:effectLst>
                  <a:outerShdw blurRad="38100" dist="38100" dir="2700000" algn="tl">
                    <a:srgbClr val="C0C0C0"/>
                  </a:outerShdw>
                </a:effectLst>
              </a:rPr>
              <a:t> Amount of Paper with the Most Important Information.</a:t>
            </a:r>
          </a:p>
          <a:p>
            <a:pPr eaLnBrk="0" hangingPunct="0">
              <a:spcBef>
                <a:spcPct val="50000"/>
              </a:spcBef>
            </a:pPr>
            <a:endParaRPr lang="en-US" sz="2900" b="1" dirty="0">
              <a:solidFill>
                <a:srgbClr val="51260B"/>
              </a:solidFill>
              <a:latin typeface="Myriad Web Pro" pitchFamily="34" charset="0"/>
            </a:endParaRPr>
          </a:p>
        </p:txBody>
      </p:sp>
      <p:sp>
        <p:nvSpPr>
          <p:cNvPr id="5124" name="Text Box 15"/>
          <p:cNvSpPr txBox="1">
            <a:spLocks noChangeArrowheads="1"/>
          </p:cNvSpPr>
          <p:nvPr/>
        </p:nvSpPr>
        <p:spPr bwMode="auto">
          <a:xfrm>
            <a:off x="304799" y="1946275"/>
            <a:ext cx="8262257" cy="646331"/>
          </a:xfrm>
          <a:prstGeom prst="rect">
            <a:avLst/>
          </a:prstGeom>
          <a:noFill/>
          <a:ln w="9525">
            <a:noFill/>
            <a:miter lim="800000"/>
            <a:headEnd/>
            <a:tailEnd/>
          </a:ln>
        </p:spPr>
        <p:txBody>
          <a:bodyPr wrap="square">
            <a:spAutoFit/>
          </a:bodyPr>
          <a:lstStyle/>
          <a:p>
            <a:pPr eaLnBrk="0" hangingPunct="0"/>
            <a:endParaRPr lang="en-US" sz="1800" dirty="0">
              <a:latin typeface="Arial" charset="0"/>
            </a:endParaRPr>
          </a:p>
          <a:p>
            <a:pPr eaLnBrk="0" hangingPunct="0">
              <a:buFontTx/>
              <a:buChar char="•"/>
            </a:pPr>
            <a:endParaRPr lang="en-US" sz="1800" dirty="0">
              <a:latin typeface="Arial" charset="0"/>
            </a:endParaRPr>
          </a:p>
        </p:txBody>
      </p:sp>
      <p:sp>
        <p:nvSpPr>
          <p:cNvPr id="6" name="Text Box 15"/>
          <p:cNvSpPr txBox="1">
            <a:spLocks noChangeArrowheads="1"/>
          </p:cNvSpPr>
          <p:nvPr/>
        </p:nvSpPr>
        <p:spPr bwMode="auto">
          <a:xfrm>
            <a:off x="336331" y="1994290"/>
            <a:ext cx="8262257" cy="461665"/>
          </a:xfrm>
          <a:prstGeom prst="rect">
            <a:avLst/>
          </a:prstGeom>
          <a:noFill/>
          <a:ln w="9525">
            <a:noFill/>
            <a:miter lim="800000"/>
            <a:headEnd/>
            <a:tailEnd/>
          </a:ln>
        </p:spPr>
        <p:txBody>
          <a:bodyPr wrap="square">
            <a:spAutoFit/>
          </a:bodyPr>
          <a:lstStyle/>
          <a:p>
            <a:pPr marL="457200" indent="-457200" eaLnBrk="0" hangingPunct="0">
              <a:spcAft>
                <a:spcPts val="1800"/>
              </a:spcAft>
              <a:buClr>
                <a:srgbClr val="51260B"/>
              </a:buClr>
              <a:buSzPct val="125000"/>
              <a:buFont typeface="+mj-lt"/>
              <a:buAutoNum type="arabicPeriod"/>
            </a:pPr>
            <a:endParaRPr lang="en-US" dirty="0">
              <a:latin typeface="+mj-lt"/>
            </a:endParaRPr>
          </a:p>
        </p:txBody>
      </p:sp>
      <p:pic>
        <p:nvPicPr>
          <p:cNvPr id="7" name="Picture 3"/>
          <p:cNvPicPr>
            <a:picLocks noChangeAspect="1" noChangeArrowheads="1"/>
          </p:cNvPicPr>
          <p:nvPr/>
        </p:nvPicPr>
        <p:blipFill>
          <a:blip r:embed="rId3"/>
          <a:srcRect/>
          <a:stretch>
            <a:fillRect/>
          </a:stretch>
        </p:blipFill>
        <p:spPr bwMode="auto">
          <a:xfrm>
            <a:off x="2243138" y="2455954"/>
            <a:ext cx="4641850" cy="386864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6871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7" y="1383957"/>
            <a:ext cx="8575589" cy="373663"/>
          </a:xfrm>
          <a:noFill/>
        </p:spPr>
        <p:txBody>
          <a:bodyPr rtlCol="0">
            <a:normAutofit fontScale="90000"/>
          </a:bodyPr>
          <a:lstStyle/>
          <a:p>
            <a:pPr eaLnBrk="1" fontAlgn="auto" hangingPunct="1">
              <a:spcAft>
                <a:spcPts val="0"/>
              </a:spcAft>
              <a:defRPr/>
            </a:pPr>
            <a:r>
              <a:rPr lang="en-US" dirty="0">
                <a:effectLst>
                  <a:outerShdw blurRad="38100" dist="38100" dir="2700000" algn="tl">
                    <a:srgbClr val="C0C0C0"/>
                  </a:outerShdw>
                </a:effectLst>
              </a:rPr>
              <a:t>Written Approach</a:t>
            </a:r>
          </a:p>
        </p:txBody>
      </p:sp>
      <p:sp>
        <p:nvSpPr>
          <p:cNvPr id="86018" name="Content Placeholder 2"/>
          <p:cNvSpPr>
            <a:spLocks noGrp="1"/>
          </p:cNvSpPr>
          <p:nvPr>
            <p:ph idx="1"/>
          </p:nvPr>
        </p:nvSpPr>
        <p:spPr>
          <a:xfrm>
            <a:off x="226202" y="2044700"/>
            <a:ext cx="8616950" cy="4813300"/>
          </a:xfrm>
        </p:spPr>
        <p:txBody>
          <a:bodyPr/>
          <a:lstStyle/>
          <a:p>
            <a:pPr eaLnBrk="1" hangingPunct="1"/>
            <a:r>
              <a:rPr lang="en-US" dirty="0"/>
              <a:t>Goal is to keep process efficient</a:t>
            </a:r>
          </a:p>
          <a:p>
            <a:pPr eaLnBrk="1" hangingPunct="1"/>
            <a:endParaRPr lang="en-US" dirty="0"/>
          </a:p>
          <a:p>
            <a:pPr eaLnBrk="1" hangingPunct="1"/>
            <a:r>
              <a:rPr lang="en-US" dirty="0"/>
              <a:t>Minimize marketing material or general information</a:t>
            </a:r>
          </a:p>
          <a:p>
            <a:pPr eaLnBrk="1" hangingPunct="1"/>
            <a:endParaRPr lang="en-US" dirty="0"/>
          </a:p>
          <a:p>
            <a:pPr eaLnBrk="1" hangingPunct="1"/>
            <a:r>
              <a:rPr lang="en-US" dirty="0"/>
              <a:t>Only focus on the specific project</a:t>
            </a:r>
          </a:p>
          <a:p>
            <a:pPr eaLnBrk="1" hangingPunct="1"/>
            <a:endParaRPr lang="en-US" dirty="0"/>
          </a:p>
          <a:p>
            <a:pPr eaLnBrk="1" hangingPunct="1"/>
            <a:r>
              <a:rPr lang="en-US" dirty="0"/>
              <a:t>Only look at Risks, Value Added Ideas, Project Team, Project Plan</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15449"/>
            <a:ext cx="9144000" cy="64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04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9" y="1062985"/>
            <a:ext cx="9166549" cy="604529"/>
          </a:xfrm>
          <a:noFill/>
        </p:spPr>
        <p:txBody>
          <a:bodyPr rtlCol="0">
            <a:normAutofit fontScale="90000"/>
          </a:bodyPr>
          <a:lstStyle/>
          <a:p>
            <a:pPr eaLnBrk="1" fontAlgn="auto" hangingPunct="1">
              <a:spcAft>
                <a:spcPts val="0"/>
              </a:spcAft>
              <a:defRPr/>
            </a:pPr>
            <a:r>
              <a:rPr lang="en-US" dirty="0">
                <a:effectLst>
                  <a:outerShdw blurRad="38100" dist="38100" dir="2700000" algn="tl">
                    <a:srgbClr val="C0C0C0"/>
                  </a:outerShdw>
                </a:effectLst>
              </a:rPr>
              <a:t>Best Value RFP</a:t>
            </a:r>
          </a:p>
        </p:txBody>
      </p:sp>
      <p:sp>
        <p:nvSpPr>
          <p:cNvPr id="69634" name="Content Placeholder 2"/>
          <p:cNvSpPr>
            <a:spLocks noGrp="1"/>
          </p:cNvSpPr>
          <p:nvPr>
            <p:ph idx="1"/>
          </p:nvPr>
        </p:nvSpPr>
        <p:spPr>
          <a:xfrm>
            <a:off x="263525" y="1616075"/>
            <a:ext cx="8616950" cy="4813300"/>
          </a:xfrm>
        </p:spPr>
        <p:txBody>
          <a:bodyPr/>
          <a:lstStyle/>
          <a:p>
            <a:pPr eaLnBrk="1" hangingPunct="1"/>
            <a:r>
              <a:rPr lang="en-US" dirty="0"/>
              <a:t>Best Value RFP does </a:t>
            </a:r>
            <a:r>
              <a:rPr lang="en-US" i="1" u="sng" dirty="0"/>
              <a:t>not </a:t>
            </a:r>
            <a:r>
              <a:rPr lang="en-US" dirty="0"/>
              <a:t>mean: </a:t>
            </a:r>
          </a:p>
          <a:p>
            <a:pPr lvl="1" eaLnBrk="1" hangingPunct="1"/>
            <a:r>
              <a:rPr lang="en-US" dirty="0"/>
              <a:t>Eliminate the specification</a:t>
            </a:r>
          </a:p>
          <a:p>
            <a:pPr lvl="1" eaLnBrk="1" hangingPunct="1"/>
            <a:r>
              <a:rPr lang="en-US" dirty="0"/>
              <a:t>Eliminate the standards</a:t>
            </a:r>
          </a:p>
          <a:p>
            <a:pPr lvl="1" eaLnBrk="1" hangingPunct="1"/>
            <a:r>
              <a:rPr lang="en-US" dirty="0"/>
              <a:t>Eliminate the requirements</a:t>
            </a:r>
          </a:p>
          <a:p>
            <a:pPr eaLnBrk="1" hangingPunct="1"/>
            <a:endParaRPr lang="en-US" dirty="0"/>
          </a:p>
          <a:p>
            <a:pPr eaLnBrk="1" hangingPunct="1"/>
            <a:r>
              <a:rPr lang="en-US" dirty="0"/>
              <a:t>Suppliers  must now understand that these are the clients best attempt at identifying what they need.   </a:t>
            </a:r>
          </a:p>
          <a:p>
            <a:pPr eaLnBrk="1" hangingPunct="1"/>
            <a:endParaRPr lang="en-US" dirty="0"/>
          </a:p>
          <a:p>
            <a:pPr eaLnBrk="1" hangingPunct="1"/>
            <a:r>
              <a:rPr lang="en-US" dirty="0"/>
              <a:t>The RFP will still contain:</a:t>
            </a:r>
          </a:p>
          <a:p>
            <a:pPr lvl="1" eaLnBrk="1" hangingPunct="1"/>
            <a:r>
              <a:rPr lang="en-US" dirty="0"/>
              <a:t>Goals, expectations, desired outcomes, requirements</a:t>
            </a:r>
          </a:p>
          <a:p>
            <a:pPr lvl="1" eaLnBrk="1" hangingPunct="1"/>
            <a:r>
              <a:rPr lang="en-US" dirty="0"/>
              <a:t>Current conditions</a:t>
            </a:r>
          </a:p>
          <a:p>
            <a:pPr eaLnBrk="1" hangingPunct="1"/>
            <a:endParaRPr lang="en-US" dirty="0"/>
          </a:p>
          <a:p>
            <a:pPr lvl="1" eaLnBrk="1" hangingPunct="1"/>
            <a:endParaRPr lang="en-US" dirty="0"/>
          </a:p>
          <a:p>
            <a:pPr eaLnBrk="1" hangingPunct="1"/>
            <a:endParaRPr lang="en-US" dirty="0"/>
          </a:p>
        </p:txBody>
      </p:sp>
      <p:sp>
        <p:nvSpPr>
          <p:cNvPr id="69636" name="Text Box 5"/>
          <p:cNvSpPr txBox="1">
            <a:spLocks noChangeArrowheads="1"/>
          </p:cNvSpPr>
          <p:nvPr/>
        </p:nvSpPr>
        <p:spPr bwMode="auto">
          <a:xfrm>
            <a:off x="4802188" y="111125"/>
            <a:ext cx="762000" cy="457200"/>
          </a:xfrm>
          <a:prstGeom prst="rect">
            <a:avLst/>
          </a:prstGeom>
          <a:noFill/>
          <a:ln w="9525">
            <a:noFill/>
            <a:miter lim="800000"/>
            <a:headEnd/>
            <a:tailEnd/>
          </a:ln>
        </p:spPr>
        <p:txBody>
          <a:bodyPr>
            <a:spAutoFit/>
          </a:bodyPr>
          <a:lstStyle/>
          <a:p>
            <a:pPr algn="ctr">
              <a:spcBef>
                <a:spcPct val="50000"/>
              </a:spcBef>
            </a:pPr>
            <a:r>
              <a:rPr lang="en-US" sz="2400" b="1">
                <a:solidFill>
                  <a:srgbClr val="000000"/>
                </a:solidFill>
                <a:latin typeface="Calibri" pitchFamily="34" charset="0"/>
              </a:rPr>
              <a:t>RFP</a:t>
            </a:r>
          </a:p>
        </p:txBody>
      </p:sp>
      <p:sp>
        <p:nvSpPr>
          <p:cNvPr id="39" name="Right Arrow 38"/>
          <p:cNvSpPr/>
          <p:nvPr/>
        </p:nvSpPr>
        <p:spPr>
          <a:xfrm>
            <a:off x="5609310" y="494818"/>
            <a:ext cx="533400" cy="354549"/>
          </a:xfrm>
          <a:prstGeom prst="rightArrow">
            <a:avLst/>
          </a:prstGeom>
          <a:solidFill>
            <a:srgbClr val="FF0000"/>
          </a:soli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6339"/>
            <a:ext cx="9304638" cy="67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509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 y="1371600"/>
            <a:ext cx="184150" cy="457200"/>
          </a:xfrm>
          <a:prstGeom prst="rect">
            <a:avLst/>
          </a:prstGeom>
          <a:noFill/>
          <a:ln w="9525">
            <a:noFill/>
            <a:miter lim="800000"/>
            <a:headEnd/>
            <a:tailEnd/>
          </a:ln>
        </p:spPr>
        <p:txBody>
          <a:bodyPr wrap="none">
            <a:spAutoFit/>
          </a:bodyPr>
          <a:lstStyle/>
          <a:p>
            <a:pPr eaLnBrk="0" hangingPunct="0"/>
            <a:endParaRPr lang="en-US" dirty="0">
              <a:latin typeface="Tahoma" pitchFamily="34" charset="0"/>
            </a:endParaRPr>
          </a:p>
        </p:txBody>
      </p:sp>
      <p:sp>
        <p:nvSpPr>
          <p:cNvPr id="5123" name="Text Box 14"/>
          <p:cNvSpPr txBox="1">
            <a:spLocks noChangeArrowheads="1"/>
          </p:cNvSpPr>
          <p:nvPr/>
        </p:nvSpPr>
        <p:spPr bwMode="auto">
          <a:xfrm>
            <a:off x="304798" y="1258888"/>
            <a:ext cx="8634250" cy="584775"/>
          </a:xfrm>
          <a:prstGeom prst="rect">
            <a:avLst/>
          </a:prstGeom>
          <a:noFill/>
          <a:ln w="9525">
            <a:noFill/>
            <a:miter lim="800000"/>
            <a:headEnd/>
            <a:tailEnd/>
          </a:ln>
        </p:spPr>
        <p:txBody>
          <a:bodyPr wrap="square">
            <a:spAutoFit/>
          </a:bodyPr>
          <a:lstStyle/>
          <a:p>
            <a:pPr eaLnBrk="0" hangingPunct="0">
              <a:spcBef>
                <a:spcPct val="50000"/>
              </a:spcBef>
            </a:pPr>
            <a:r>
              <a:rPr lang="en-US" sz="3200" dirty="0">
                <a:effectLst>
                  <a:outerShdw blurRad="38100" dist="38100" dir="2700000" algn="tl">
                    <a:srgbClr val="C0C0C0"/>
                  </a:outerShdw>
                </a:effectLst>
              </a:rPr>
              <a:t>What Would You Purchase</a:t>
            </a:r>
            <a:endParaRPr lang="en-US" sz="3100" b="1" u="sng" dirty="0">
              <a:solidFill>
                <a:srgbClr val="51260B"/>
              </a:solidFill>
              <a:latin typeface="Myriad Web Pro" pitchFamily="34" charset="0"/>
            </a:endParaRPr>
          </a:p>
        </p:txBody>
      </p:sp>
      <p:sp>
        <p:nvSpPr>
          <p:cNvPr id="5124" name="Text Box 15"/>
          <p:cNvSpPr txBox="1">
            <a:spLocks noChangeArrowheads="1"/>
          </p:cNvSpPr>
          <p:nvPr/>
        </p:nvSpPr>
        <p:spPr bwMode="auto">
          <a:xfrm>
            <a:off x="304799" y="1946275"/>
            <a:ext cx="8262257" cy="646331"/>
          </a:xfrm>
          <a:prstGeom prst="rect">
            <a:avLst/>
          </a:prstGeom>
          <a:noFill/>
          <a:ln w="9525">
            <a:noFill/>
            <a:miter lim="800000"/>
            <a:headEnd/>
            <a:tailEnd/>
          </a:ln>
        </p:spPr>
        <p:txBody>
          <a:bodyPr wrap="square">
            <a:spAutoFit/>
          </a:bodyPr>
          <a:lstStyle/>
          <a:p>
            <a:pPr eaLnBrk="0" hangingPunct="0"/>
            <a:endParaRPr lang="en-US" sz="1800" dirty="0">
              <a:latin typeface="Arial" charset="0"/>
            </a:endParaRPr>
          </a:p>
          <a:p>
            <a:pPr eaLnBrk="0" hangingPunct="0">
              <a:buFontTx/>
              <a:buChar char="•"/>
            </a:pPr>
            <a:endParaRPr lang="en-US" sz="1800" dirty="0">
              <a:latin typeface="Arial" charset="0"/>
            </a:endParaRPr>
          </a:p>
        </p:txBody>
      </p:sp>
      <p:sp>
        <p:nvSpPr>
          <p:cNvPr id="6" name="Text Box 15"/>
          <p:cNvSpPr txBox="1">
            <a:spLocks noChangeArrowheads="1"/>
          </p:cNvSpPr>
          <p:nvPr/>
        </p:nvSpPr>
        <p:spPr bwMode="auto">
          <a:xfrm>
            <a:off x="336331" y="1915460"/>
            <a:ext cx="8262257" cy="461665"/>
          </a:xfrm>
          <a:prstGeom prst="rect">
            <a:avLst/>
          </a:prstGeom>
          <a:noFill/>
          <a:ln w="9525">
            <a:noFill/>
            <a:miter lim="800000"/>
            <a:headEnd/>
            <a:tailEnd/>
          </a:ln>
        </p:spPr>
        <p:txBody>
          <a:bodyPr wrap="square">
            <a:spAutoFit/>
          </a:bodyPr>
          <a:lstStyle/>
          <a:p>
            <a:pPr eaLnBrk="0" hangingPunct="0">
              <a:spcAft>
                <a:spcPts val="600"/>
              </a:spcAft>
              <a:buClr>
                <a:srgbClr val="51260B"/>
              </a:buClr>
              <a:buSzPct val="125000"/>
            </a:pPr>
            <a:endParaRPr lang="en-US" dirty="0">
              <a:latin typeface="+mj-lt"/>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3877" y="2266687"/>
            <a:ext cx="3539500" cy="346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 y="1371600"/>
            <a:ext cx="184150" cy="457200"/>
          </a:xfrm>
          <a:prstGeom prst="rect">
            <a:avLst/>
          </a:prstGeom>
          <a:noFill/>
          <a:ln w="9525">
            <a:noFill/>
            <a:miter lim="800000"/>
            <a:headEnd/>
            <a:tailEnd/>
          </a:ln>
        </p:spPr>
        <p:txBody>
          <a:bodyPr wrap="none">
            <a:spAutoFit/>
          </a:bodyPr>
          <a:lstStyle/>
          <a:p>
            <a:pPr eaLnBrk="0" hangingPunct="0"/>
            <a:endParaRPr lang="en-US" dirty="0">
              <a:latin typeface="Tahoma" pitchFamily="34" charset="0"/>
            </a:endParaRPr>
          </a:p>
        </p:txBody>
      </p:sp>
      <p:sp>
        <p:nvSpPr>
          <p:cNvPr id="5123" name="Text Box 14"/>
          <p:cNvSpPr txBox="1">
            <a:spLocks noChangeArrowheads="1"/>
          </p:cNvSpPr>
          <p:nvPr/>
        </p:nvSpPr>
        <p:spPr bwMode="auto">
          <a:xfrm>
            <a:off x="1247773" y="1330685"/>
            <a:ext cx="8634250" cy="584775"/>
          </a:xfrm>
          <a:prstGeom prst="rect">
            <a:avLst/>
          </a:prstGeom>
          <a:noFill/>
          <a:ln w="9525">
            <a:noFill/>
            <a:miter lim="800000"/>
            <a:headEnd/>
            <a:tailEnd/>
          </a:ln>
        </p:spPr>
        <p:txBody>
          <a:bodyPr wrap="square">
            <a:spAutoFit/>
          </a:bodyPr>
          <a:lstStyle/>
          <a:p>
            <a:pPr eaLnBrk="0" hangingPunct="0">
              <a:spcBef>
                <a:spcPct val="50000"/>
              </a:spcBef>
            </a:pPr>
            <a:r>
              <a:rPr lang="en-US" sz="3200" dirty="0">
                <a:effectLst>
                  <a:outerShdw blurRad="38100" dist="38100" dir="2700000" algn="tl">
                    <a:srgbClr val="C0C0C0"/>
                  </a:outerShdw>
                </a:effectLst>
              </a:rPr>
              <a:t>Which Would You Purchase??</a:t>
            </a:r>
            <a:endParaRPr lang="en-US" sz="3100" b="1" u="sng" dirty="0">
              <a:solidFill>
                <a:srgbClr val="51260B"/>
              </a:solidFill>
              <a:latin typeface="Myriad Web Pro" pitchFamily="34" charset="0"/>
            </a:endParaRPr>
          </a:p>
        </p:txBody>
      </p:sp>
      <p:sp>
        <p:nvSpPr>
          <p:cNvPr id="5124" name="Text Box 15"/>
          <p:cNvSpPr txBox="1">
            <a:spLocks noChangeArrowheads="1"/>
          </p:cNvSpPr>
          <p:nvPr/>
        </p:nvSpPr>
        <p:spPr bwMode="auto">
          <a:xfrm>
            <a:off x="304799" y="1946275"/>
            <a:ext cx="8262257" cy="646331"/>
          </a:xfrm>
          <a:prstGeom prst="rect">
            <a:avLst/>
          </a:prstGeom>
          <a:noFill/>
          <a:ln w="9525">
            <a:noFill/>
            <a:miter lim="800000"/>
            <a:headEnd/>
            <a:tailEnd/>
          </a:ln>
        </p:spPr>
        <p:txBody>
          <a:bodyPr wrap="square">
            <a:spAutoFit/>
          </a:bodyPr>
          <a:lstStyle/>
          <a:p>
            <a:pPr eaLnBrk="0" hangingPunct="0"/>
            <a:endParaRPr lang="en-US" sz="1800" dirty="0">
              <a:latin typeface="Arial" charset="0"/>
            </a:endParaRPr>
          </a:p>
          <a:p>
            <a:pPr eaLnBrk="0" hangingPunct="0">
              <a:buFontTx/>
              <a:buChar char="•"/>
            </a:pPr>
            <a:endParaRPr lang="en-US" sz="1800" dirty="0">
              <a:latin typeface="Arial" charset="0"/>
            </a:endParaRPr>
          </a:p>
        </p:txBody>
      </p:sp>
      <p:sp>
        <p:nvSpPr>
          <p:cNvPr id="6" name="Text Box 15"/>
          <p:cNvSpPr txBox="1">
            <a:spLocks noChangeArrowheads="1"/>
          </p:cNvSpPr>
          <p:nvPr/>
        </p:nvSpPr>
        <p:spPr bwMode="auto">
          <a:xfrm>
            <a:off x="336331" y="1915460"/>
            <a:ext cx="8262257" cy="461665"/>
          </a:xfrm>
          <a:prstGeom prst="rect">
            <a:avLst/>
          </a:prstGeom>
          <a:noFill/>
          <a:ln w="9525">
            <a:noFill/>
            <a:miter lim="800000"/>
            <a:headEnd/>
            <a:tailEnd/>
          </a:ln>
        </p:spPr>
        <p:txBody>
          <a:bodyPr wrap="square">
            <a:spAutoFit/>
          </a:bodyPr>
          <a:lstStyle/>
          <a:p>
            <a:pPr eaLnBrk="0" hangingPunct="0">
              <a:spcAft>
                <a:spcPts val="600"/>
              </a:spcAft>
              <a:buClr>
                <a:srgbClr val="51260B"/>
              </a:buClr>
              <a:buSzPct val="125000"/>
            </a:pPr>
            <a:endParaRPr lang="en-US" dirty="0">
              <a:latin typeface="+mj-lt"/>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0960" y="2307465"/>
            <a:ext cx="3540773" cy="346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33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 y="1371600"/>
            <a:ext cx="184150" cy="457200"/>
          </a:xfrm>
          <a:prstGeom prst="rect">
            <a:avLst/>
          </a:prstGeom>
          <a:noFill/>
          <a:ln w="9525">
            <a:noFill/>
            <a:miter lim="800000"/>
            <a:headEnd/>
            <a:tailEnd/>
          </a:ln>
        </p:spPr>
        <p:txBody>
          <a:bodyPr wrap="none">
            <a:spAutoFit/>
          </a:bodyPr>
          <a:lstStyle/>
          <a:p>
            <a:pPr eaLnBrk="0" hangingPunct="0"/>
            <a:endParaRPr lang="en-US" dirty="0">
              <a:latin typeface="Tahoma" pitchFamily="34" charset="0"/>
            </a:endParaRPr>
          </a:p>
        </p:txBody>
      </p:sp>
      <p:sp>
        <p:nvSpPr>
          <p:cNvPr id="5123" name="Text Box 14"/>
          <p:cNvSpPr txBox="1">
            <a:spLocks noChangeArrowheads="1"/>
          </p:cNvSpPr>
          <p:nvPr/>
        </p:nvSpPr>
        <p:spPr bwMode="auto">
          <a:xfrm>
            <a:off x="304798" y="1258888"/>
            <a:ext cx="8634250" cy="584775"/>
          </a:xfrm>
          <a:prstGeom prst="rect">
            <a:avLst/>
          </a:prstGeom>
          <a:noFill/>
          <a:ln w="9525">
            <a:noFill/>
            <a:miter lim="800000"/>
            <a:headEnd/>
            <a:tailEnd/>
          </a:ln>
        </p:spPr>
        <p:txBody>
          <a:bodyPr wrap="square">
            <a:spAutoFit/>
          </a:bodyPr>
          <a:lstStyle/>
          <a:p>
            <a:pPr eaLnBrk="0" hangingPunct="0">
              <a:spcBef>
                <a:spcPct val="50000"/>
              </a:spcBef>
            </a:pPr>
            <a:r>
              <a:rPr lang="en-US" sz="3200" dirty="0">
                <a:effectLst>
                  <a:outerShdw blurRad="38100" dist="38100" dir="2700000" algn="tl">
                    <a:srgbClr val="C0C0C0"/>
                  </a:outerShdw>
                </a:effectLst>
              </a:rPr>
              <a:t>What is Dominant Information</a:t>
            </a:r>
            <a:endParaRPr lang="en-US" sz="3100" b="1" u="sng" dirty="0">
              <a:solidFill>
                <a:srgbClr val="51260B"/>
              </a:solidFill>
              <a:latin typeface="Myriad Web Pro" pitchFamily="34" charset="0"/>
            </a:endParaRPr>
          </a:p>
        </p:txBody>
      </p:sp>
      <p:sp>
        <p:nvSpPr>
          <p:cNvPr id="5124" name="Text Box 15"/>
          <p:cNvSpPr txBox="1">
            <a:spLocks noChangeArrowheads="1"/>
          </p:cNvSpPr>
          <p:nvPr/>
        </p:nvSpPr>
        <p:spPr bwMode="auto">
          <a:xfrm>
            <a:off x="304799" y="1946275"/>
            <a:ext cx="8262257" cy="646331"/>
          </a:xfrm>
          <a:prstGeom prst="rect">
            <a:avLst/>
          </a:prstGeom>
          <a:noFill/>
          <a:ln w="9525">
            <a:noFill/>
            <a:miter lim="800000"/>
            <a:headEnd/>
            <a:tailEnd/>
          </a:ln>
        </p:spPr>
        <p:txBody>
          <a:bodyPr wrap="square">
            <a:spAutoFit/>
          </a:bodyPr>
          <a:lstStyle/>
          <a:p>
            <a:pPr eaLnBrk="0" hangingPunct="0"/>
            <a:endParaRPr lang="en-US" sz="1800" dirty="0">
              <a:latin typeface="Arial" charset="0"/>
            </a:endParaRPr>
          </a:p>
          <a:p>
            <a:pPr eaLnBrk="0" hangingPunct="0">
              <a:buFontTx/>
              <a:buChar char="•"/>
            </a:pPr>
            <a:endParaRPr lang="en-US" sz="1800" dirty="0">
              <a:latin typeface="Arial" charset="0"/>
            </a:endParaRPr>
          </a:p>
        </p:txBody>
      </p:sp>
      <p:sp>
        <p:nvSpPr>
          <p:cNvPr id="6" name="Text Box 15"/>
          <p:cNvSpPr txBox="1">
            <a:spLocks noChangeArrowheads="1"/>
          </p:cNvSpPr>
          <p:nvPr/>
        </p:nvSpPr>
        <p:spPr bwMode="auto">
          <a:xfrm>
            <a:off x="336331" y="1915460"/>
            <a:ext cx="8262257" cy="461665"/>
          </a:xfrm>
          <a:prstGeom prst="rect">
            <a:avLst/>
          </a:prstGeom>
          <a:noFill/>
          <a:ln w="9525">
            <a:noFill/>
            <a:miter lim="800000"/>
            <a:headEnd/>
            <a:tailEnd/>
          </a:ln>
        </p:spPr>
        <p:txBody>
          <a:bodyPr wrap="square">
            <a:spAutoFit/>
          </a:bodyPr>
          <a:lstStyle/>
          <a:p>
            <a:pPr eaLnBrk="0" hangingPunct="0">
              <a:spcAft>
                <a:spcPts val="600"/>
              </a:spcAft>
              <a:buClr>
                <a:srgbClr val="51260B"/>
              </a:buClr>
              <a:buSzPct val="125000"/>
            </a:pPr>
            <a:endParaRPr lang="en-US" dirty="0">
              <a:latin typeface="+mj-lt"/>
            </a:endParaRPr>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69389" y="2157260"/>
            <a:ext cx="2559423" cy="287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25252" y="2157260"/>
            <a:ext cx="2386066" cy="287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78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8915" name="Rectangle 3"/>
          <p:cNvSpPr>
            <a:spLocks noGrp="1" noChangeArrowheads="1"/>
          </p:cNvSpPr>
          <p:nvPr>
            <p:ph type="title"/>
          </p:nvPr>
        </p:nvSpPr>
        <p:spPr>
          <a:xfrm>
            <a:off x="0" y="1026367"/>
            <a:ext cx="9144000" cy="651621"/>
          </a:xfrm>
          <a:noFill/>
        </p:spPr>
        <p:txBody>
          <a:bodyPr rtlCol="0">
            <a:normAutofit fontScale="90000"/>
          </a:bodyPr>
          <a:lstStyle/>
          <a:p>
            <a:pPr eaLnBrk="1" fontAlgn="auto" hangingPunct="1">
              <a:spcAft>
                <a:spcPts val="0"/>
              </a:spcAft>
              <a:defRPr/>
            </a:pPr>
            <a:r>
              <a:rPr lang="en-US" dirty="0">
                <a:effectLst>
                  <a:outerShdw blurRad="38100" dist="38100" dir="2700000" algn="tl">
                    <a:srgbClr val="C0C0C0"/>
                  </a:outerShdw>
                </a:effectLst>
              </a:rPr>
              <a:t>Best Value RFP Process/System</a:t>
            </a:r>
          </a:p>
        </p:txBody>
      </p:sp>
      <p:sp>
        <p:nvSpPr>
          <p:cNvPr id="67586" name="Rectangle 36"/>
          <p:cNvSpPr>
            <a:spLocks noGrp="1" noChangeArrowheads="1"/>
          </p:cNvSpPr>
          <p:nvPr>
            <p:ph idx="1"/>
          </p:nvPr>
        </p:nvSpPr>
        <p:spPr>
          <a:xfrm>
            <a:off x="768350" y="3987800"/>
            <a:ext cx="2443163" cy="1985963"/>
          </a:xfrm>
        </p:spPr>
        <p:txBody>
          <a:bodyPr>
            <a:normAutofit lnSpcReduction="10000"/>
          </a:bodyPr>
          <a:lstStyle/>
          <a:p>
            <a:pPr eaLnBrk="1" hangingPunct="1">
              <a:lnSpc>
                <a:spcPct val="100000"/>
              </a:lnSpc>
              <a:spcBef>
                <a:spcPct val="0"/>
              </a:spcBef>
            </a:pPr>
            <a:r>
              <a:rPr lang="en-US" sz="1600" dirty="0"/>
              <a:t>Proposal ($)</a:t>
            </a:r>
          </a:p>
          <a:p>
            <a:pPr eaLnBrk="1" hangingPunct="1">
              <a:lnSpc>
                <a:spcPct val="100000"/>
              </a:lnSpc>
              <a:spcBef>
                <a:spcPct val="0"/>
              </a:spcBef>
            </a:pPr>
            <a:r>
              <a:rPr lang="en-US" sz="1600" dirty="0"/>
              <a:t>Schedule</a:t>
            </a:r>
          </a:p>
          <a:p>
            <a:pPr eaLnBrk="1" hangingPunct="1">
              <a:lnSpc>
                <a:spcPct val="100000"/>
              </a:lnSpc>
              <a:spcBef>
                <a:spcPct val="0"/>
              </a:spcBef>
            </a:pPr>
            <a:r>
              <a:rPr lang="en-US" sz="1600" dirty="0"/>
              <a:t>Past Performance</a:t>
            </a:r>
          </a:p>
          <a:p>
            <a:pPr eaLnBrk="1" hangingPunct="1">
              <a:lnSpc>
                <a:spcPct val="100000"/>
              </a:lnSpc>
              <a:spcBef>
                <a:spcPct val="0"/>
              </a:spcBef>
            </a:pPr>
            <a:r>
              <a:rPr lang="en-US" sz="1600" dirty="0"/>
              <a:t>Risk Assessment</a:t>
            </a:r>
          </a:p>
          <a:p>
            <a:pPr eaLnBrk="1" hangingPunct="1">
              <a:lnSpc>
                <a:spcPct val="100000"/>
              </a:lnSpc>
              <a:spcBef>
                <a:spcPct val="0"/>
              </a:spcBef>
            </a:pPr>
            <a:r>
              <a:rPr lang="en-US" sz="1600" dirty="0"/>
              <a:t>Value Assessment</a:t>
            </a:r>
          </a:p>
          <a:p>
            <a:pPr eaLnBrk="1" hangingPunct="1">
              <a:lnSpc>
                <a:spcPct val="100000"/>
              </a:lnSpc>
              <a:spcBef>
                <a:spcPct val="0"/>
              </a:spcBef>
            </a:pPr>
            <a:r>
              <a:rPr lang="en-US" sz="1600" dirty="0"/>
              <a:t>Project Plan</a:t>
            </a:r>
          </a:p>
          <a:p>
            <a:pPr eaLnBrk="1" hangingPunct="1">
              <a:lnSpc>
                <a:spcPct val="100000"/>
              </a:lnSpc>
              <a:spcBef>
                <a:spcPct val="0"/>
              </a:spcBef>
            </a:pPr>
            <a:r>
              <a:rPr lang="en-US" sz="1600" dirty="0"/>
              <a:t>(Interview if required)</a:t>
            </a:r>
          </a:p>
          <a:p>
            <a:pPr lvl="1" eaLnBrk="1" hangingPunct="1">
              <a:lnSpc>
                <a:spcPct val="100000"/>
              </a:lnSpc>
              <a:spcBef>
                <a:spcPct val="0"/>
              </a:spcBef>
            </a:pPr>
            <a:endParaRPr lang="en-US" sz="1600" dirty="0"/>
          </a:p>
        </p:txBody>
      </p:sp>
      <p:sp>
        <p:nvSpPr>
          <p:cNvPr id="67587" name="Slide Number Placeholder 3"/>
          <p:cNvSpPr>
            <a:spLocks noGrp="1"/>
          </p:cNvSpPr>
          <p:nvPr>
            <p:ph type="sldNum" sz="quarter" idx="4294967295"/>
          </p:nvPr>
        </p:nvSpPr>
        <p:spPr bwMode="auto">
          <a:xfrm>
            <a:off x="8086725" y="6492875"/>
            <a:ext cx="1057275"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788E405-B0F4-4D82-B53D-2C9DDE213FCE}" type="slidenum">
              <a:rPr lang="en-US" smtClean="0">
                <a:solidFill>
                  <a:schemeClr val="bg1"/>
                </a:solidFill>
                <a:latin typeface="Tahoma" pitchFamily="34" charset="0"/>
                <a:cs typeface="Arial" charset="0"/>
              </a:rPr>
              <a:pPr fontAlgn="base">
                <a:spcBef>
                  <a:spcPct val="0"/>
                </a:spcBef>
                <a:spcAft>
                  <a:spcPct val="0"/>
                </a:spcAft>
              </a:pPr>
              <a:t>16</a:t>
            </a:fld>
            <a:endParaRPr lang="en-US">
              <a:solidFill>
                <a:schemeClr val="bg1"/>
              </a:solidFill>
              <a:latin typeface="Tahoma" pitchFamily="34" charset="0"/>
              <a:cs typeface="Arial" charset="0"/>
            </a:endParaRPr>
          </a:p>
        </p:txBody>
      </p:sp>
      <p:sp>
        <p:nvSpPr>
          <p:cNvPr id="67588" name="Rectangle 37"/>
          <p:cNvSpPr>
            <a:spLocks noChangeArrowheads="1"/>
          </p:cNvSpPr>
          <p:nvPr/>
        </p:nvSpPr>
        <p:spPr bwMode="auto">
          <a:xfrm>
            <a:off x="3144838" y="4022725"/>
            <a:ext cx="2879725" cy="2133600"/>
          </a:xfrm>
          <a:prstGeom prst="rect">
            <a:avLst/>
          </a:prstGeom>
          <a:noFill/>
          <a:ln w="9525">
            <a:noFill/>
            <a:miter lim="800000"/>
            <a:headEnd/>
            <a:tailEnd/>
          </a:ln>
        </p:spPr>
        <p:txBody>
          <a:bodyPr/>
          <a:lstStyle/>
          <a:p>
            <a:pPr marL="285750" indent="-285750">
              <a:lnSpc>
                <a:spcPct val="90000"/>
              </a:lnSpc>
              <a:spcBef>
                <a:spcPct val="20000"/>
              </a:spcBef>
              <a:buSzPct val="120000"/>
              <a:buFont typeface="Arial" charset="0"/>
              <a:buChar char="•"/>
            </a:pPr>
            <a:r>
              <a:rPr lang="en-US" sz="1600" b="1">
                <a:solidFill>
                  <a:srgbClr val="000000"/>
                </a:solidFill>
                <a:latin typeface="Calibri" pitchFamily="34" charset="0"/>
              </a:rPr>
              <a:t>Clarification</a:t>
            </a:r>
          </a:p>
          <a:p>
            <a:pPr marL="285750" indent="-285750">
              <a:lnSpc>
                <a:spcPct val="90000"/>
              </a:lnSpc>
              <a:spcBef>
                <a:spcPct val="20000"/>
              </a:spcBef>
              <a:buSzPct val="120000"/>
              <a:buFont typeface="Arial" charset="0"/>
              <a:buChar char="•"/>
            </a:pPr>
            <a:r>
              <a:rPr lang="en-US" sz="1600" b="1">
                <a:solidFill>
                  <a:srgbClr val="000000"/>
                </a:solidFill>
                <a:latin typeface="Calibri" pitchFamily="34" charset="0"/>
              </a:rPr>
              <a:t>Pre-Planning </a:t>
            </a:r>
          </a:p>
        </p:txBody>
      </p:sp>
      <p:sp>
        <p:nvSpPr>
          <p:cNvPr id="67589" name="Rectangle 38"/>
          <p:cNvSpPr>
            <a:spLocks noChangeArrowheads="1"/>
          </p:cNvSpPr>
          <p:nvPr/>
        </p:nvSpPr>
        <p:spPr bwMode="auto">
          <a:xfrm>
            <a:off x="5684838" y="4033838"/>
            <a:ext cx="2667000" cy="2133600"/>
          </a:xfrm>
          <a:prstGeom prst="rect">
            <a:avLst/>
          </a:prstGeom>
          <a:noFill/>
          <a:ln w="9525">
            <a:noFill/>
            <a:miter lim="800000"/>
            <a:headEnd/>
            <a:tailEnd/>
          </a:ln>
        </p:spPr>
        <p:txBody>
          <a:bodyPr/>
          <a:lstStyle/>
          <a:p>
            <a:pPr marL="285750" indent="-285750">
              <a:lnSpc>
                <a:spcPct val="90000"/>
              </a:lnSpc>
              <a:spcBef>
                <a:spcPct val="20000"/>
              </a:spcBef>
              <a:buSzPct val="120000"/>
              <a:buFont typeface="Arial" charset="0"/>
              <a:buChar char="•"/>
            </a:pPr>
            <a:endParaRPr lang="en-US" sz="1600" b="1" dirty="0">
              <a:solidFill>
                <a:srgbClr val="000000"/>
              </a:solidFill>
              <a:latin typeface="Calibri" pitchFamily="34" charset="0"/>
            </a:endParaRPr>
          </a:p>
        </p:txBody>
      </p:sp>
      <p:grpSp>
        <p:nvGrpSpPr>
          <p:cNvPr id="67590" name="Group 2"/>
          <p:cNvGrpSpPr>
            <a:grpSpLocks/>
          </p:cNvGrpSpPr>
          <p:nvPr/>
        </p:nvGrpSpPr>
        <p:grpSpPr bwMode="auto">
          <a:xfrm>
            <a:off x="855663" y="3622675"/>
            <a:ext cx="1822450" cy="304800"/>
            <a:chOff x="492125" y="4446588"/>
            <a:chExt cx="1822450" cy="304800"/>
          </a:xfrm>
        </p:grpSpPr>
        <p:pic>
          <p:nvPicPr>
            <p:cNvPr id="67604" name="Picture 10" descr="bs00666_[1]"/>
            <p:cNvPicPr>
              <a:picLocks noChangeAspect="1" noChangeArrowheads="1"/>
            </p:cNvPicPr>
            <p:nvPr/>
          </p:nvPicPr>
          <p:blipFill>
            <a:blip r:embed="rId3"/>
            <a:srcRect/>
            <a:stretch>
              <a:fillRect/>
            </a:stretch>
          </p:blipFill>
          <p:spPr bwMode="auto">
            <a:xfrm>
              <a:off x="492125" y="4446588"/>
              <a:ext cx="469900" cy="279400"/>
            </a:xfrm>
            <a:prstGeom prst="rect">
              <a:avLst/>
            </a:prstGeom>
            <a:noFill/>
            <a:ln w="9525">
              <a:noFill/>
              <a:miter lim="800000"/>
              <a:headEnd/>
              <a:tailEnd/>
            </a:ln>
          </p:spPr>
        </p:pic>
        <p:pic>
          <p:nvPicPr>
            <p:cNvPr id="67605" name="Picture 10" descr="bs00666_[1]"/>
            <p:cNvPicPr>
              <a:picLocks noChangeAspect="1" noChangeArrowheads="1"/>
            </p:cNvPicPr>
            <p:nvPr/>
          </p:nvPicPr>
          <p:blipFill>
            <a:blip r:embed="rId3"/>
            <a:srcRect/>
            <a:stretch>
              <a:fillRect/>
            </a:stretch>
          </p:blipFill>
          <p:spPr bwMode="auto">
            <a:xfrm>
              <a:off x="930275" y="4471988"/>
              <a:ext cx="469900" cy="279400"/>
            </a:xfrm>
            <a:prstGeom prst="rect">
              <a:avLst/>
            </a:prstGeom>
            <a:noFill/>
            <a:ln w="9525">
              <a:noFill/>
              <a:miter lim="800000"/>
              <a:headEnd/>
              <a:tailEnd/>
            </a:ln>
          </p:spPr>
        </p:pic>
        <p:pic>
          <p:nvPicPr>
            <p:cNvPr id="67606" name="Picture 10" descr="bs00666_[1]"/>
            <p:cNvPicPr>
              <a:picLocks noChangeAspect="1" noChangeArrowheads="1"/>
            </p:cNvPicPr>
            <p:nvPr/>
          </p:nvPicPr>
          <p:blipFill>
            <a:blip r:embed="rId3"/>
            <a:srcRect/>
            <a:stretch>
              <a:fillRect/>
            </a:stretch>
          </p:blipFill>
          <p:spPr bwMode="auto">
            <a:xfrm>
              <a:off x="1400175" y="4471988"/>
              <a:ext cx="469900" cy="279400"/>
            </a:xfrm>
            <a:prstGeom prst="rect">
              <a:avLst/>
            </a:prstGeom>
            <a:noFill/>
            <a:ln w="9525">
              <a:noFill/>
              <a:miter lim="800000"/>
              <a:headEnd/>
              <a:tailEnd/>
            </a:ln>
          </p:spPr>
        </p:pic>
        <p:pic>
          <p:nvPicPr>
            <p:cNvPr id="67607" name="Picture 10" descr="bs00666_[1]"/>
            <p:cNvPicPr>
              <a:picLocks noChangeAspect="1" noChangeArrowheads="1"/>
            </p:cNvPicPr>
            <p:nvPr/>
          </p:nvPicPr>
          <p:blipFill>
            <a:blip r:embed="rId3"/>
            <a:srcRect/>
            <a:stretch>
              <a:fillRect/>
            </a:stretch>
          </p:blipFill>
          <p:spPr bwMode="auto">
            <a:xfrm>
              <a:off x="1844675" y="4471988"/>
              <a:ext cx="469900" cy="279400"/>
            </a:xfrm>
            <a:prstGeom prst="rect">
              <a:avLst/>
            </a:prstGeom>
            <a:noFill/>
            <a:ln w="9525">
              <a:noFill/>
              <a:miter lim="800000"/>
              <a:headEnd/>
              <a:tailEnd/>
            </a:ln>
          </p:spPr>
        </p:pic>
      </p:grpSp>
      <p:pic>
        <p:nvPicPr>
          <p:cNvPr id="67591" name="Picture 11" descr="MC900434867[1]"/>
          <p:cNvPicPr>
            <a:picLocks noChangeAspect="1" noChangeArrowheads="1"/>
          </p:cNvPicPr>
          <p:nvPr/>
        </p:nvPicPr>
        <p:blipFill>
          <a:blip r:embed="rId4"/>
          <a:srcRect/>
          <a:stretch>
            <a:fillRect/>
          </a:stretch>
        </p:blipFill>
        <p:spPr bwMode="auto">
          <a:xfrm>
            <a:off x="3916363" y="3503613"/>
            <a:ext cx="544512" cy="544512"/>
          </a:xfrm>
          <a:prstGeom prst="rect">
            <a:avLst/>
          </a:prstGeom>
          <a:noFill/>
          <a:ln w="9525">
            <a:noFill/>
            <a:miter lim="800000"/>
            <a:headEnd/>
            <a:tailEnd/>
          </a:ln>
        </p:spPr>
      </p:pic>
      <p:sp>
        <p:nvSpPr>
          <p:cNvPr id="67592" name="TextBox 2"/>
          <p:cNvSpPr txBox="1">
            <a:spLocks noChangeArrowheads="1"/>
          </p:cNvSpPr>
          <p:nvPr/>
        </p:nvSpPr>
        <p:spPr bwMode="auto">
          <a:xfrm>
            <a:off x="728663" y="1665288"/>
            <a:ext cx="2133600" cy="338137"/>
          </a:xfrm>
          <a:prstGeom prst="rect">
            <a:avLst/>
          </a:prstGeom>
          <a:noFill/>
          <a:ln w="9525">
            <a:noFill/>
            <a:miter lim="800000"/>
            <a:headEnd/>
            <a:tailEnd/>
          </a:ln>
        </p:spPr>
        <p:txBody>
          <a:bodyPr>
            <a:spAutoFit/>
          </a:bodyPr>
          <a:lstStyle/>
          <a:p>
            <a:pPr algn="ctr"/>
            <a:r>
              <a:rPr lang="en-US" sz="1600" b="1" dirty="0">
                <a:latin typeface="Calibri" pitchFamily="34" charset="0"/>
              </a:rPr>
              <a:t>High Level Overview</a:t>
            </a:r>
          </a:p>
        </p:txBody>
      </p:sp>
      <p:sp>
        <p:nvSpPr>
          <p:cNvPr id="67593" name="TextBox 2"/>
          <p:cNvSpPr txBox="1">
            <a:spLocks noChangeArrowheads="1"/>
          </p:cNvSpPr>
          <p:nvPr/>
        </p:nvSpPr>
        <p:spPr bwMode="auto">
          <a:xfrm>
            <a:off x="3141663" y="1677988"/>
            <a:ext cx="2133600" cy="339725"/>
          </a:xfrm>
          <a:prstGeom prst="rect">
            <a:avLst/>
          </a:prstGeom>
          <a:noFill/>
          <a:ln w="9525">
            <a:noFill/>
            <a:miter lim="800000"/>
            <a:headEnd/>
            <a:tailEnd/>
          </a:ln>
        </p:spPr>
        <p:txBody>
          <a:bodyPr>
            <a:spAutoFit/>
          </a:bodyPr>
          <a:lstStyle/>
          <a:p>
            <a:pPr algn="ctr"/>
            <a:r>
              <a:rPr lang="en-US" sz="1600" b="1">
                <a:latin typeface="Calibri" pitchFamily="34" charset="0"/>
              </a:rPr>
              <a:t>Details</a:t>
            </a:r>
          </a:p>
        </p:txBody>
      </p:sp>
      <p:sp>
        <p:nvSpPr>
          <p:cNvPr id="17" name="Striped Right Arrow 16"/>
          <p:cNvSpPr/>
          <p:nvPr/>
        </p:nvSpPr>
        <p:spPr>
          <a:xfrm>
            <a:off x="204788" y="2324100"/>
            <a:ext cx="6001702" cy="910590"/>
          </a:xfrm>
          <a:prstGeom prst="stripedRightArrow">
            <a:avLst>
              <a:gd name="adj1" fmla="val 74242"/>
              <a:gd name="adj2" fmla="val 53636"/>
            </a:avLst>
          </a:prstGeom>
          <a:solidFill>
            <a:srgbClr val="2A604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Chevron 17"/>
          <p:cNvSpPr/>
          <p:nvPr/>
        </p:nvSpPr>
        <p:spPr>
          <a:xfrm>
            <a:off x="533482" y="2067232"/>
            <a:ext cx="2677328" cy="1400175"/>
          </a:xfrm>
          <a:prstGeom prst="chevron">
            <a:avLst>
              <a:gd name="adj" fmla="val 21746"/>
            </a:avLst>
          </a:prstGeom>
          <a:solidFill>
            <a:srgbClr val="006600"/>
          </a:solidFill>
          <a:ln>
            <a:noFill/>
          </a:ln>
          <a:effectLst>
            <a:reflection blurRad="6350" stA="60000" endPos="385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9" name="Chevron 18"/>
          <p:cNvSpPr/>
          <p:nvPr/>
        </p:nvSpPr>
        <p:spPr>
          <a:xfrm>
            <a:off x="2998836" y="2067232"/>
            <a:ext cx="2677328" cy="1400175"/>
          </a:xfrm>
          <a:prstGeom prst="chevron">
            <a:avLst>
              <a:gd name="adj" fmla="val 21746"/>
            </a:avLst>
          </a:prstGeom>
          <a:solidFill>
            <a:srgbClr val="800000"/>
          </a:solidFill>
          <a:ln>
            <a:noFill/>
          </a:ln>
          <a:effectLst>
            <a:reflection blurRad="6350" stA="60000" endPos="385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3328988" y="2578100"/>
            <a:ext cx="2286000" cy="368300"/>
          </a:xfrm>
          <a:prstGeom prst="rect">
            <a:avLst/>
          </a:prstGeom>
          <a:noFill/>
        </p:spPr>
        <p:txBody>
          <a:bodyPr spcCol="91440">
            <a:spAutoFit/>
          </a:bodyPr>
          <a:lstStyle/>
          <a:p>
            <a:pPr algn="ctr" fontAlgn="auto">
              <a:spcBef>
                <a:spcPts val="0"/>
              </a:spcBef>
              <a:spcAft>
                <a:spcPts val="0"/>
              </a:spcAft>
              <a:defRPr/>
            </a:pPr>
            <a:r>
              <a:rPr lang="en-US" b="1" spc="100" dirty="0">
                <a:solidFill>
                  <a:schemeClr val="bg1">
                    <a:lumMod val="95000"/>
                  </a:schemeClr>
                </a:solidFill>
                <a:effectLst>
                  <a:outerShdw blurRad="38100" dist="38100" dir="2700000" algn="tl">
                    <a:srgbClr val="000000">
                      <a:alpha val="43137"/>
                    </a:srgbClr>
                  </a:outerShdw>
                  <a:reflection blurRad="203200" stA="50000" endPos="53000" dist="38100" dir="5400000" sy="-100000" algn="bl" rotWithShape="0"/>
                </a:effectLst>
                <a:latin typeface="Arial" panose="020B0604020202020204" pitchFamily="34" charset="0"/>
                <a:ea typeface="Tahoma" panose="020B0604030504040204" pitchFamily="34" charset="0"/>
                <a:cs typeface="Arial" panose="020B0604020202020204" pitchFamily="34" charset="0"/>
              </a:rPr>
              <a:t>CLARIFICATION</a:t>
            </a:r>
          </a:p>
        </p:txBody>
      </p:sp>
      <p:sp>
        <p:nvSpPr>
          <p:cNvPr id="26" name="TextBox 25"/>
          <p:cNvSpPr txBox="1"/>
          <p:nvPr/>
        </p:nvSpPr>
        <p:spPr>
          <a:xfrm>
            <a:off x="855663" y="2578100"/>
            <a:ext cx="2286000" cy="368300"/>
          </a:xfrm>
          <a:prstGeom prst="rect">
            <a:avLst/>
          </a:prstGeom>
          <a:noFill/>
        </p:spPr>
        <p:txBody>
          <a:bodyPr spcCol="91440">
            <a:spAutoFit/>
          </a:bodyPr>
          <a:lstStyle/>
          <a:p>
            <a:pPr algn="ctr" fontAlgn="auto">
              <a:spcBef>
                <a:spcPts val="0"/>
              </a:spcBef>
              <a:spcAft>
                <a:spcPts val="0"/>
              </a:spcAft>
              <a:defRPr/>
            </a:pPr>
            <a:r>
              <a:rPr lang="en-US" b="1" spc="100" dirty="0">
                <a:solidFill>
                  <a:schemeClr val="bg1">
                    <a:lumMod val="95000"/>
                  </a:schemeClr>
                </a:solidFill>
                <a:effectLst>
                  <a:outerShdw blurRad="38100" dist="38100" dir="2700000" algn="tl">
                    <a:srgbClr val="000000">
                      <a:alpha val="43137"/>
                    </a:srgbClr>
                  </a:outerShdw>
                  <a:reflection blurRad="203200" stA="50000" endPos="53000" dist="38100" dir="5400000" sy="-100000" algn="bl" rotWithShape="0"/>
                </a:effectLst>
                <a:latin typeface="Arial" panose="020B0604020202020204" pitchFamily="34" charset="0"/>
                <a:ea typeface="Tahoma" panose="020B0604030504040204" pitchFamily="34" charset="0"/>
                <a:cs typeface="Arial" panose="020B0604020202020204" pitchFamily="34" charset="0"/>
              </a:rPr>
              <a:t>SELECTION</a:t>
            </a:r>
          </a:p>
        </p:txBody>
      </p:sp>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06" y="6264876"/>
            <a:ext cx="9177306" cy="59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448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9127"/>
            <a:ext cx="8529637" cy="877077"/>
          </a:xfrm>
          <a:noFill/>
        </p:spPr>
        <p:txBody>
          <a:bodyPr rtlCol="0">
            <a:normAutofit/>
          </a:bodyPr>
          <a:lstStyle/>
          <a:p>
            <a:pPr eaLnBrk="1" fontAlgn="auto" hangingPunct="1">
              <a:spcAft>
                <a:spcPts val="0"/>
              </a:spcAft>
              <a:defRPr/>
            </a:pPr>
            <a:r>
              <a:rPr lang="en-US" dirty="0">
                <a:effectLst>
                  <a:outerShdw blurRad="38100" dist="38100" dir="2700000" algn="tl">
                    <a:srgbClr val="C0C0C0"/>
                  </a:outerShdw>
                </a:effectLst>
              </a:rPr>
              <a:t>Criteria and Weights</a:t>
            </a:r>
          </a:p>
        </p:txBody>
      </p:sp>
      <p:sp>
        <p:nvSpPr>
          <p:cNvPr id="4" name="Slide Number Placeholder 3"/>
          <p:cNvSpPr txBox="1">
            <a:spLocks noGrp="1"/>
          </p:cNvSpPr>
          <p:nvPr/>
        </p:nvSpPr>
        <p:spPr>
          <a:xfrm>
            <a:off x="8001000" y="6492875"/>
            <a:ext cx="1057275" cy="365125"/>
          </a:xfrm>
          <a:prstGeom prst="rect">
            <a:avLst/>
          </a:prstGeom>
          <a:noFill/>
        </p:spPr>
        <p:txBody>
          <a:bodyPr anchor="ctr"/>
          <a:lstStyle/>
          <a:p>
            <a:pPr algn="r" fontAlgn="auto">
              <a:spcBef>
                <a:spcPts val="0"/>
              </a:spcBef>
              <a:spcAft>
                <a:spcPts val="0"/>
              </a:spcAft>
              <a:defRPr/>
            </a:pPr>
            <a:fld id="{440DCCF9-7163-4B18-AD7A-4F2F5259A684}" type="slidenum">
              <a:rPr lang="en-US" sz="1200">
                <a:solidFill>
                  <a:schemeClr val="bg1"/>
                </a:solidFill>
                <a:effectLst>
                  <a:outerShdw blurRad="38100" dist="38100" dir="2700000" algn="tl">
                    <a:srgbClr val="000000">
                      <a:alpha val="43137"/>
                    </a:srgbClr>
                  </a:outerShdw>
                </a:effectLst>
                <a:latin typeface="+mn-lt"/>
                <a:cs typeface="+mn-cs"/>
              </a:rPr>
              <a:pPr algn="r" fontAlgn="auto">
                <a:spcBef>
                  <a:spcPts val="0"/>
                </a:spcBef>
                <a:spcAft>
                  <a:spcPts val="0"/>
                </a:spcAft>
                <a:defRPr/>
              </a:pPr>
              <a:t>17</a:t>
            </a:fld>
            <a:endParaRPr lang="en-US" sz="1200" dirty="0">
              <a:solidFill>
                <a:schemeClr val="bg1"/>
              </a:solidFill>
              <a:effectLst>
                <a:outerShdw blurRad="38100" dist="38100" dir="2700000" algn="tl">
                  <a:srgbClr val="000000">
                    <a:alpha val="43137"/>
                  </a:srgbClr>
                </a:outerShdw>
              </a:effectLst>
              <a:latin typeface="+mn-lt"/>
              <a:cs typeface="+mn-cs"/>
            </a:endParaRPr>
          </a:p>
        </p:txBody>
      </p:sp>
      <p:graphicFrame>
        <p:nvGraphicFramePr>
          <p:cNvPr id="76847" name="Group 47"/>
          <p:cNvGraphicFramePr>
            <a:graphicFrameLocks noGrp="1"/>
          </p:cNvGraphicFramePr>
          <p:nvPr>
            <p:extLst>
              <p:ext uri="{D42A27DB-BD31-4B8C-83A1-F6EECF244321}">
                <p14:modId xmlns:p14="http://schemas.microsoft.com/office/powerpoint/2010/main" val="3225606949"/>
              </p:ext>
            </p:extLst>
          </p:nvPr>
        </p:nvGraphicFramePr>
        <p:xfrm>
          <a:off x="685800" y="1676400"/>
          <a:ext cx="7196138" cy="3669030"/>
        </p:xfrm>
        <a:graphic>
          <a:graphicData uri="http://schemas.openxmlformats.org/drawingml/2006/table">
            <a:tbl>
              <a:tblPr/>
              <a:tblGrid>
                <a:gridCol w="393700">
                  <a:extLst>
                    <a:ext uri="{9D8B030D-6E8A-4147-A177-3AD203B41FA5}">
                      <a16:colId xmlns:a16="http://schemas.microsoft.com/office/drawing/2014/main" val="20000"/>
                    </a:ext>
                  </a:extLst>
                </a:gridCol>
                <a:gridCol w="5545138">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tblGrid>
              <a:tr h="428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cs typeface="Tahoma"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cs typeface="Tahoma" pitchFamily="34" charset="0"/>
                        </a:rPr>
                        <a:t>Waste Audit RFP Criteria</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pitchFamily="34" charset="0"/>
                          <a:cs typeface="Tahoma" pitchFamily="34" charset="0"/>
                        </a:rPr>
                        <a:t>Weights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val="10000"/>
                  </a:ext>
                </a:extLst>
              </a:tr>
              <a:tr h="295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cs typeface="Tahoma"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cs typeface="Tahoma" pitchFamily="34" charset="0"/>
                        </a:rPr>
                        <a:t>Cost</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cs typeface="Tahoma" pitchFamily="34" charset="0"/>
                        </a:rPr>
                        <a:t>300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1"/>
                  </a:ext>
                </a:extLst>
              </a:tr>
              <a:tr h="295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cs typeface="Tahoma" pitchFamily="34" charset="0"/>
                        </a:rPr>
                        <a:t>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cs typeface="Tahoma" pitchFamily="34" charset="0"/>
                        </a:rPr>
                        <a:t>Team Qualifications. (Interview May Be Required)</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cs typeface="Tahoma" pitchFamily="34" charset="0"/>
                        </a:rPr>
                        <a:t>300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2"/>
                  </a:ext>
                </a:extLst>
              </a:tr>
              <a:tr h="295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cs typeface="Tahoma" pitchFamily="34" charset="0"/>
                        </a:rPr>
                        <a:t>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cs typeface="Tahoma" pitchFamily="34" charset="0"/>
                        </a:rPr>
                        <a:t>Risk Assessment Plan </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cs typeface="Tahoma" pitchFamily="34" charset="0"/>
                        </a:rPr>
                        <a:t>200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3"/>
                  </a:ext>
                </a:extLst>
              </a:tr>
              <a:tr h="295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itchFamily="34" charset="0"/>
                          <a:cs typeface="Tahoma"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cs typeface="Tahoma" pitchFamily="34" charset="0"/>
                        </a:rPr>
                        <a:t>Value Assessment Plan</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cs typeface="Tahoma" pitchFamily="34" charset="0"/>
                        </a:rPr>
                        <a:t>100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4"/>
                  </a:ext>
                </a:extLst>
              </a:tr>
              <a:tr h="295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cs typeface="Tahoma" pitchFamily="34" charset="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cs typeface="Tahoma" pitchFamily="34" charset="0"/>
                        </a:rPr>
                        <a:t>Past Performance Information – Firm and Key Account Manager</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cs typeface="Tahoma" pitchFamily="34" charset="0"/>
                        </a:rPr>
                        <a:t>50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5"/>
                  </a:ext>
                </a:extLst>
              </a:tr>
              <a:tr h="295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ahoma" pitchFamily="34" charset="0"/>
                        </a:rPr>
                        <a:t>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cs typeface="Tahoma" pitchFamily="34" charset="0"/>
                        </a:rPr>
                        <a:t>Project Plan Summary  (Interview May Be Required)</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Tahoma" pitchFamily="34" charset="0"/>
                        </a:rPr>
                        <a:t>50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6"/>
                  </a:ext>
                </a:extLst>
              </a:tr>
              <a:tr h="295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Calibri" pitchFamily="34" charset="0"/>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itchFamily="34" charset="0"/>
                          <a:cs typeface="Tahoma" pitchFamily="34" charset="0"/>
                        </a:rPr>
                        <a:t>Total Points</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000000"/>
                          </a:solidFill>
                          <a:effectLst/>
                          <a:latin typeface="Calibri" pitchFamily="34" charset="0"/>
                          <a:cs typeface="Tahoma" pitchFamily="34" charset="0"/>
                        </a:rPr>
                        <a:t>1,000 Points</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Calibri" pitchFamily="34" charset="0"/>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7"/>
                  </a:ext>
                </a:extLst>
              </a:tr>
            </a:tbl>
          </a:graphicData>
        </a:graphic>
      </p:graphicFrame>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6021"/>
            <a:ext cx="9143999" cy="691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373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992" y="1324947"/>
            <a:ext cx="8529637" cy="266992"/>
          </a:xfrm>
          <a:noFill/>
        </p:spPr>
        <p:txBody>
          <a:bodyPr rtlCol="0">
            <a:normAutofit fontScale="90000"/>
          </a:bodyPr>
          <a:lstStyle/>
          <a:p>
            <a:pPr eaLnBrk="1" fontAlgn="auto" hangingPunct="1">
              <a:spcAft>
                <a:spcPts val="0"/>
              </a:spcAft>
              <a:defRPr/>
            </a:pPr>
            <a:r>
              <a:rPr lang="en-US" dirty="0">
                <a:effectLst>
                  <a:outerShdw blurRad="38100" dist="38100" dir="2700000" algn="tl">
                    <a:srgbClr val="C0C0C0"/>
                  </a:outerShdw>
                </a:effectLst>
              </a:rPr>
              <a:t>Proposal Package</a:t>
            </a:r>
            <a:br>
              <a:rPr lang="en-US" dirty="0">
                <a:effectLst>
                  <a:outerShdw blurRad="38100" dist="38100" dir="2700000" algn="tl">
                    <a:srgbClr val="C0C0C0"/>
                  </a:outerShdw>
                </a:effectLst>
              </a:rPr>
            </a:br>
            <a:r>
              <a:rPr lang="en-US" sz="2800" dirty="0">
                <a:effectLst>
                  <a:outerShdw blurRad="38100" dist="38100" dir="2700000" algn="tl">
                    <a:srgbClr val="C0C0C0"/>
                  </a:outerShdw>
                </a:effectLst>
              </a:rPr>
              <a:t>(Attachments)</a:t>
            </a:r>
          </a:p>
        </p:txBody>
      </p:sp>
      <p:sp>
        <p:nvSpPr>
          <p:cNvPr id="75778" name="Content Placeholder 2"/>
          <p:cNvSpPr>
            <a:spLocks noGrp="1"/>
          </p:cNvSpPr>
          <p:nvPr>
            <p:ph idx="1"/>
          </p:nvPr>
        </p:nvSpPr>
        <p:spPr>
          <a:xfrm>
            <a:off x="263525" y="1616075"/>
            <a:ext cx="8616950" cy="4813300"/>
          </a:xfrm>
        </p:spPr>
        <p:txBody>
          <a:bodyPr>
            <a:normAutofit fontScale="92500" lnSpcReduction="10000"/>
          </a:bodyPr>
          <a:lstStyle/>
          <a:p>
            <a:pPr marL="0" indent="0" eaLnBrk="1" hangingPunct="1">
              <a:buNone/>
            </a:pPr>
            <a:endParaRPr lang="en-US" dirty="0"/>
          </a:p>
          <a:p>
            <a:pPr marL="0" indent="0" eaLnBrk="1" hangingPunct="1">
              <a:buNone/>
            </a:pPr>
            <a:endParaRPr lang="en-US" dirty="0"/>
          </a:p>
          <a:p>
            <a:pPr marL="0" indent="0" eaLnBrk="1" hangingPunct="1"/>
            <a:r>
              <a:rPr lang="en-US" dirty="0"/>
              <a:t> Attachment A – Proposal Cover Sheet</a:t>
            </a:r>
          </a:p>
          <a:p>
            <a:pPr marL="0" indent="0" eaLnBrk="1" hangingPunct="1"/>
            <a:r>
              <a:rPr lang="en-US" dirty="0"/>
              <a:t> Attachment B – Proposal Form</a:t>
            </a:r>
          </a:p>
          <a:p>
            <a:pPr marL="0" indent="0" eaLnBrk="1" hangingPunct="1"/>
            <a:r>
              <a:rPr lang="en-US" dirty="0"/>
              <a:t> Attachment C*- Team Qualifications</a:t>
            </a:r>
          </a:p>
          <a:p>
            <a:pPr marL="0" indent="0" eaLnBrk="1" hangingPunct="1"/>
            <a:r>
              <a:rPr lang="en-US" dirty="0"/>
              <a:t> Attachment D* – Project Plan Summary</a:t>
            </a:r>
          </a:p>
          <a:p>
            <a:pPr marL="0" indent="0" eaLnBrk="1" hangingPunct="1"/>
            <a:r>
              <a:rPr lang="en-US" dirty="0"/>
              <a:t> Attachment E – Project Plan Details</a:t>
            </a:r>
          </a:p>
          <a:p>
            <a:pPr marL="0" indent="0" eaLnBrk="1" hangingPunct="1"/>
            <a:r>
              <a:rPr lang="en-US" dirty="0"/>
              <a:t> Attachment F* - Risk Assessments</a:t>
            </a:r>
          </a:p>
          <a:p>
            <a:pPr marL="0" indent="0" eaLnBrk="1" hangingPunct="1"/>
            <a:r>
              <a:rPr lang="en-US" dirty="0"/>
              <a:t> Attachment G* – Value Assessment</a:t>
            </a:r>
          </a:p>
          <a:p>
            <a:pPr marL="0" indent="0" eaLnBrk="1" hangingPunct="1"/>
            <a:r>
              <a:rPr lang="en-US" dirty="0"/>
              <a:t> Attachment H	– Survey Questionnaires </a:t>
            </a:r>
          </a:p>
          <a:p>
            <a:pPr marL="0" indent="0" eaLnBrk="1" hangingPunct="1"/>
            <a:r>
              <a:rPr lang="en-US" dirty="0"/>
              <a:t> Attachment I – Cost Proposal Form</a:t>
            </a:r>
          </a:p>
          <a:p>
            <a:pPr marL="0" indent="0" eaLnBrk="1" hangingPunct="1"/>
            <a:endParaRPr lang="en-US" dirty="0"/>
          </a:p>
          <a:p>
            <a:pPr marL="0" indent="0" eaLnBrk="1" hangingPunct="1"/>
            <a:r>
              <a:rPr lang="en-US" dirty="0"/>
              <a:t>  The * Item Refers to Attachments Being Anonymous.   No Supplier Names.  No Names of People</a:t>
            </a:r>
          </a:p>
          <a:p>
            <a:pPr marL="0" indent="0" eaLnBrk="1" hangingPunct="1">
              <a:buNone/>
            </a:pPr>
            <a:endParaRPr lang="en-US" dirty="0"/>
          </a:p>
        </p:txBody>
      </p:sp>
      <p:sp>
        <p:nvSpPr>
          <p:cNvPr id="4" name="Slide Number Placeholder 3"/>
          <p:cNvSpPr txBox="1">
            <a:spLocks noGrp="1"/>
          </p:cNvSpPr>
          <p:nvPr/>
        </p:nvSpPr>
        <p:spPr>
          <a:xfrm>
            <a:off x="8001000" y="6492875"/>
            <a:ext cx="1057275" cy="365125"/>
          </a:xfrm>
          <a:prstGeom prst="rect">
            <a:avLst/>
          </a:prstGeom>
          <a:noFill/>
        </p:spPr>
        <p:txBody>
          <a:bodyPr anchor="ctr"/>
          <a:lstStyle/>
          <a:p>
            <a:pPr algn="r" fontAlgn="auto">
              <a:spcBef>
                <a:spcPts val="0"/>
              </a:spcBef>
              <a:spcAft>
                <a:spcPts val="0"/>
              </a:spcAft>
              <a:defRPr/>
            </a:pPr>
            <a:fld id="{C6AD442A-6AAE-418F-8651-3DE8EF5ECDE9}" type="slidenum">
              <a:rPr lang="en-US" sz="1200">
                <a:solidFill>
                  <a:schemeClr val="bg1"/>
                </a:solidFill>
                <a:effectLst>
                  <a:outerShdw blurRad="38100" dist="38100" dir="2700000" algn="tl">
                    <a:srgbClr val="000000">
                      <a:alpha val="43137"/>
                    </a:srgbClr>
                  </a:outerShdw>
                </a:effectLst>
                <a:latin typeface="+mn-lt"/>
                <a:cs typeface="+mn-cs"/>
              </a:rPr>
              <a:pPr algn="r" fontAlgn="auto">
                <a:spcBef>
                  <a:spcPts val="0"/>
                </a:spcBef>
                <a:spcAft>
                  <a:spcPts val="0"/>
                </a:spcAft>
                <a:defRPr/>
              </a:pPr>
              <a:t>18</a:t>
            </a:fld>
            <a:endParaRPr lang="en-US" sz="1200" dirty="0">
              <a:solidFill>
                <a:schemeClr val="bg1"/>
              </a:solidFill>
              <a:effectLst>
                <a:outerShdw blurRad="38100" dist="38100" dir="2700000" algn="tl">
                  <a:srgbClr val="000000">
                    <a:alpha val="43137"/>
                  </a:srgbClr>
                </a:outerShdw>
              </a:effectLst>
              <a:latin typeface="+mn-lt"/>
              <a:cs typeface="+mn-cs"/>
            </a:endParaRPr>
          </a:p>
        </p:txBody>
      </p:sp>
      <p:pic>
        <p:nvPicPr>
          <p:cNvPr id="75780" name="Picture 2" descr="C:\Users\savickyj\AppData\Local\Microsoft\Windows\Temporary Internet Files\Content.IE5\GS02KS6F\MC900432578[1].png"/>
          <p:cNvPicPr>
            <a:picLocks noChangeAspect="1" noChangeArrowheads="1"/>
          </p:cNvPicPr>
          <p:nvPr/>
        </p:nvPicPr>
        <p:blipFill>
          <a:blip r:embed="rId3"/>
          <a:srcRect/>
          <a:stretch>
            <a:fillRect/>
          </a:stretch>
        </p:blipFill>
        <p:spPr bwMode="auto">
          <a:xfrm>
            <a:off x="6805613" y="1358107"/>
            <a:ext cx="1990725" cy="1992312"/>
          </a:xfrm>
          <a:prstGeom prst="rect">
            <a:avLst/>
          </a:prstGeom>
          <a:noFill/>
          <a:ln w="9525">
            <a:noFill/>
            <a:miter lim="800000"/>
            <a:headEnd/>
            <a:tailEnd/>
          </a:ln>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78" y="6253204"/>
            <a:ext cx="9489989" cy="70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85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882196"/>
            <a:ext cx="9144000" cy="1325563"/>
          </a:xfrm>
          <a:noFill/>
        </p:spPr>
        <p:txBody>
          <a:bodyPr rtlCol="0">
            <a:normAutofit fontScale="90000"/>
          </a:bodyPr>
          <a:lstStyle/>
          <a:p>
            <a:pPr eaLnBrk="1" fontAlgn="auto" hangingPunct="1">
              <a:spcAft>
                <a:spcPts val="0"/>
              </a:spcAft>
              <a:defRPr/>
            </a:pPr>
            <a:r>
              <a:rPr lang="en-US" dirty="0">
                <a:effectLst>
                  <a:outerShdw blurRad="38100" dist="38100" dir="2700000" algn="tl">
                    <a:srgbClr val="C0C0C0"/>
                  </a:outerShdw>
                </a:effectLst>
              </a:rPr>
              <a:t>Critical Formatting Requirements</a:t>
            </a:r>
          </a:p>
        </p:txBody>
      </p:sp>
      <p:sp>
        <p:nvSpPr>
          <p:cNvPr id="91138" name="Content Placeholder 2"/>
          <p:cNvSpPr>
            <a:spLocks noGrp="1"/>
          </p:cNvSpPr>
          <p:nvPr>
            <p:ph idx="1"/>
          </p:nvPr>
        </p:nvSpPr>
        <p:spPr>
          <a:xfrm>
            <a:off x="263525" y="2332653"/>
            <a:ext cx="5229225" cy="4096722"/>
          </a:xfrm>
        </p:spPr>
        <p:txBody>
          <a:bodyPr/>
          <a:lstStyle/>
          <a:p>
            <a:pPr eaLnBrk="1" hangingPunct="1"/>
            <a:r>
              <a:rPr lang="en-US" dirty="0"/>
              <a:t>The evaluated proposal documents </a:t>
            </a:r>
            <a:r>
              <a:rPr lang="en-US" sz="6600" dirty="0">
                <a:solidFill>
                  <a:srgbClr val="C00000"/>
                </a:solidFill>
              </a:rPr>
              <a:t>MUST NOT </a:t>
            </a:r>
            <a:r>
              <a:rPr lang="en-US" dirty="0"/>
              <a:t>contain any names that can be used to identify who the Proposer is. </a:t>
            </a:r>
          </a:p>
          <a:p>
            <a:pPr eaLnBrk="1" hangingPunct="1"/>
            <a:endParaRPr lang="en-US" dirty="0"/>
          </a:p>
          <a:p>
            <a:pPr eaLnBrk="1" hangingPunct="1"/>
            <a:r>
              <a:rPr lang="en-US" dirty="0"/>
              <a:t>Including: company names, personnel names, project names, or product names.  </a:t>
            </a:r>
          </a:p>
          <a:p>
            <a:pPr marL="0" indent="0" eaLnBrk="1" hangingPunct="1">
              <a:buNone/>
            </a:pPr>
            <a:endParaRPr lang="en-US" dirty="0"/>
          </a:p>
          <a:p>
            <a:pPr eaLnBrk="1" hangingPunct="1"/>
            <a:endParaRPr lang="en-US" dirty="0"/>
          </a:p>
        </p:txBody>
      </p:sp>
      <p:sp>
        <p:nvSpPr>
          <p:cNvPr id="4" name="Slide Number Placeholder 3"/>
          <p:cNvSpPr txBox="1">
            <a:spLocks noGrp="1"/>
          </p:cNvSpPr>
          <p:nvPr/>
        </p:nvSpPr>
        <p:spPr>
          <a:xfrm>
            <a:off x="8001000" y="6492875"/>
            <a:ext cx="1057275" cy="365125"/>
          </a:xfrm>
          <a:prstGeom prst="rect">
            <a:avLst/>
          </a:prstGeom>
          <a:noFill/>
        </p:spPr>
        <p:txBody>
          <a:bodyPr anchor="ctr"/>
          <a:lstStyle/>
          <a:p>
            <a:pPr algn="r" fontAlgn="auto">
              <a:spcBef>
                <a:spcPts val="0"/>
              </a:spcBef>
              <a:spcAft>
                <a:spcPts val="0"/>
              </a:spcAft>
              <a:defRPr/>
            </a:pPr>
            <a:fld id="{30E455A6-D990-4D2D-A930-4CFEBB392303}" type="slidenum">
              <a:rPr lang="en-US" sz="1200">
                <a:solidFill>
                  <a:schemeClr val="bg1"/>
                </a:solidFill>
                <a:effectLst>
                  <a:outerShdw blurRad="38100" dist="38100" dir="2700000" algn="tl">
                    <a:srgbClr val="000000">
                      <a:alpha val="43137"/>
                    </a:srgbClr>
                  </a:outerShdw>
                </a:effectLst>
                <a:latin typeface="+mn-lt"/>
                <a:cs typeface="+mn-cs"/>
              </a:rPr>
              <a:pPr algn="r" fontAlgn="auto">
                <a:spcBef>
                  <a:spcPts val="0"/>
                </a:spcBef>
                <a:spcAft>
                  <a:spcPts val="0"/>
                </a:spcAft>
                <a:defRPr/>
              </a:pPr>
              <a:t>19</a:t>
            </a:fld>
            <a:endParaRPr lang="en-US" sz="1200" dirty="0">
              <a:solidFill>
                <a:schemeClr val="bg1"/>
              </a:solidFill>
              <a:effectLst>
                <a:outerShdw blurRad="38100" dist="38100" dir="2700000" algn="tl">
                  <a:srgbClr val="000000">
                    <a:alpha val="43137"/>
                  </a:srgbClr>
                </a:outerShdw>
              </a:effectLst>
              <a:latin typeface="+mn-lt"/>
              <a:cs typeface="+mn-cs"/>
            </a:endParaRPr>
          </a:p>
        </p:txBody>
      </p:sp>
      <p:grpSp>
        <p:nvGrpSpPr>
          <p:cNvPr id="91140" name="Group 4"/>
          <p:cNvGrpSpPr>
            <a:grpSpLocks/>
          </p:cNvGrpSpPr>
          <p:nvPr/>
        </p:nvGrpSpPr>
        <p:grpSpPr bwMode="auto">
          <a:xfrm>
            <a:off x="5562600" y="2501900"/>
            <a:ext cx="3074988" cy="3455988"/>
            <a:chOff x="4161" y="2777"/>
            <a:chExt cx="1018" cy="1144"/>
          </a:xfrm>
        </p:grpSpPr>
        <p:sp>
          <p:nvSpPr>
            <p:cNvPr id="91141" name="AutoShape 5"/>
            <p:cNvSpPr>
              <a:spLocks noChangeAspect="1" noChangeArrowheads="1" noTextEdit="1"/>
            </p:cNvSpPr>
            <p:nvPr/>
          </p:nvSpPr>
          <p:spPr bwMode="auto">
            <a:xfrm>
              <a:off x="4161" y="2777"/>
              <a:ext cx="1018" cy="1144"/>
            </a:xfrm>
            <a:prstGeom prst="rect">
              <a:avLst/>
            </a:prstGeom>
            <a:noFill/>
            <a:ln w="9525">
              <a:noFill/>
              <a:miter lim="800000"/>
              <a:headEnd/>
              <a:tailEnd/>
            </a:ln>
          </p:spPr>
          <p:txBody>
            <a:bodyPr/>
            <a:lstStyle/>
            <a:p>
              <a:endParaRPr lang="en-US"/>
            </a:p>
          </p:txBody>
        </p:sp>
        <p:sp>
          <p:nvSpPr>
            <p:cNvPr id="91142" name="Freeform 6"/>
            <p:cNvSpPr>
              <a:spLocks noEditPoints="1"/>
            </p:cNvSpPr>
            <p:nvPr/>
          </p:nvSpPr>
          <p:spPr bwMode="auto">
            <a:xfrm>
              <a:off x="4161" y="2789"/>
              <a:ext cx="1015" cy="1132"/>
            </a:xfrm>
            <a:custGeom>
              <a:avLst/>
              <a:gdLst>
                <a:gd name="T0" fmla="*/ 837 w 1015"/>
                <a:gd name="T1" fmla="*/ 1116 h 1132"/>
                <a:gd name="T2" fmla="*/ 736 w 1015"/>
                <a:gd name="T3" fmla="*/ 1021 h 1132"/>
                <a:gd name="T4" fmla="*/ 745 w 1015"/>
                <a:gd name="T5" fmla="*/ 889 h 1132"/>
                <a:gd name="T6" fmla="*/ 807 w 1015"/>
                <a:gd name="T7" fmla="*/ 912 h 1132"/>
                <a:gd name="T8" fmla="*/ 839 w 1015"/>
                <a:gd name="T9" fmla="*/ 912 h 1132"/>
                <a:gd name="T10" fmla="*/ 937 w 1015"/>
                <a:gd name="T11" fmla="*/ 714 h 1132"/>
                <a:gd name="T12" fmla="*/ 822 w 1015"/>
                <a:gd name="T13" fmla="*/ 663 h 1132"/>
                <a:gd name="T14" fmla="*/ 816 w 1015"/>
                <a:gd name="T15" fmla="*/ 617 h 1132"/>
                <a:gd name="T16" fmla="*/ 831 w 1015"/>
                <a:gd name="T17" fmla="*/ 552 h 1132"/>
                <a:gd name="T18" fmla="*/ 846 w 1015"/>
                <a:gd name="T19" fmla="*/ 456 h 1132"/>
                <a:gd name="T20" fmla="*/ 845 w 1015"/>
                <a:gd name="T21" fmla="*/ 396 h 1132"/>
                <a:gd name="T22" fmla="*/ 870 w 1015"/>
                <a:gd name="T23" fmla="*/ 384 h 1132"/>
                <a:gd name="T24" fmla="*/ 950 w 1015"/>
                <a:gd name="T25" fmla="*/ 506 h 1132"/>
                <a:gd name="T26" fmla="*/ 929 w 1015"/>
                <a:gd name="T27" fmla="*/ 353 h 1132"/>
                <a:gd name="T28" fmla="*/ 931 w 1015"/>
                <a:gd name="T29" fmla="*/ 323 h 1132"/>
                <a:gd name="T30" fmla="*/ 1011 w 1015"/>
                <a:gd name="T31" fmla="*/ 207 h 1132"/>
                <a:gd name="T32" fmla="*/ 979 w 1015"/>
                <a:gd name="T33" fmla="*/ 227 h 1132"/>
                <a:gd name="T34" fmla="*/ 903 w 1015"/>
                <a:gd name="T35" fmla="*/ 257 h 1132"/>
                <a:gd name="T36" fmla="*/ 860 w 1015"/>
                <a:gd name="T37" fmla="*/ 287 h 1132"/>
                <a:gd name="T38" fmla="*/ 864 w 1015"/>
                <a:gd name="T39" fmla="*/ 111 h 1132"/>
                <a:gd name="T40" fmla="*/ 822 w 1015"/>
                <a:gd name="T41" fmla="*/ 80 h 1132"/>
                <a:gd name="T42" fmla="*/ 749 w 1015"/>
                <a:gd name="T43" fmla="*/ 0 h 1132"/>
                <a:gd name="T44" fmla="*/ 608 w 1015"/>
                <a:gd name="T45" fmla="*/ 20 h 1132"/>
                <a:gd name="T46" fmla="*/ 535 w 1015"/>
                <a:gd name="T47" fmla="*/ 33 h 1132"/>
                <a:gd name="T48" fmla="*/ 497 w 1015"/>
                <a:gd name="T49" fmla="*/ 106 h 1132"/>
                <a:gd name="T50" fmla="*/ 444 w 1015"/>
                <a:gd name="T51" fmla="*/ 238 h 1132"/>
                <a:gd name="T52" fmla="*/ 437 w 1015"/>
                <a:gd name="T53" fmla="*/ 287 h 1132"/>
                <a:gd name="T54" fmla="*/ 444 w 1015"/>
                <a:gd name="T55" fmla="*/ 313 h 1132"/>
                <a:gd name="T56" fmla="*/ 425 w 1015"/>
                <a:gd name="T57" fmla="*/ 402 h 1132"/>
                <a:gd name="T58" fmla="*/ 417 w 1015"/>
                <a:gd name="T59" fmla="*/ 514 h 1132"/>
                <a:gd name="T60" fmla="*/ 421 w 1015"/>
                <a:gd name="T61" fmla="*/ 574 h 1132"/>
                <a:gd name="T62" fmla="*/ 445 w 1015"/>
                <a:gd name="T63" fmla="*/ 618 h 1132"/>
                <a:gd name="T64" fmla="*/ 482 w 1015"/>
                <a:gd name="T65" fmla="*/ 679 h 1132"/>
                <a:gd name="T66" fmla="*/ 421 w 1015"/>
                <a:gd name="T67" fmla="*/ 645 h 1132"/>
                <a:gd name="T68" fmla="*/ 384 w 1015"/>
                <a:gd name="T69" fmla="*/ 501 h 1132"/>
                <a:gd name="T70" fmla="*/ 355 w 1015"/>
                <a:gd name="T71" fmla="*/ 490 h 1132"/>
                <a:gd name="T72" fmla="*/ 336 w 1015"/>
                <a:gd name="T73" fmla="*/ 390 h 1132"/>
                <a:gd name="T74" fmla="*/ 302 w 1015"/>
                <a:gd name="T75" fmla="*/ 488 h 1132"/>
                <a:gd name="T76" fmla="*/ 283 w 1015"/>
                <a:gd name="T77" fmla="*/ 540 h 1132"/>
                <a:gd name="T78" fmla="*/ 271 w 1015"/>
                <a:gd name="T79" fmla="*/ 614 h 1132"/>
                <a:gd name="T80" fmla="*/ 290 w 1015"/>
                <a:gd name="T81" fmla="*/ 659 h 1132"/>
                <a:gd name="T82" fmla="*/ 233 w 1015"/>
                <a:gd name="T83" fmla="*/ 619 h 1132"/>
                <a:gd name="T84" fmla="*/ 123 w 1015"/>
                <a:gd name="T85" fmla="*/ 665 h 1132"/>
                <a:gd name="T86" fmla="*/ 70 w 1015"/>
                <a:gd name="T87" fmla="*/ 697 h 1132"/>
                <a:gd name="T88" fmla="*/ 22 w 1015"/>
                <a:gd name="T89" fmla="*/ 814 h 1132"/>
                <a:gd name="T90" fmla="*/ 4 w 1015"/>
                <a:gd name="T91" fmla="*/ 851 h 1132"/>
                <a:gd name="T92" fmla="*/ 133 w 1015"/>
                <a:gd name="T93" fmla="*/ 878 h 1132"/>
                <a:gd name="T94" fmla="*/ 145 w 1015"/>
                <a:gd name="T95" fmla="*/ 818 h 1132"/>
                <a:gd name="T96" fmla="*/ 123 w 1015"/>
                <a:gd name="T97" fmla="*/ 743 h 1132"/>
                <a:gd name="T98" fmla="*/ 179 w 1015"/>
                <a:gd name="T99" fmla="*/ 665 h 1132"/>
                <a:gd name="T100" fmla="*/ 275 w 1015"/>
                <a:gd name="T101" fmla="*/ 705 h 1132"/>
                <a:gd name="T102" fmla="*/ 311 w 1015"/>
                <a:gd name="T103" fmla="*/ 885 h 1132"/>
                <a:gd name="T104" fmla="*/ 391 w 1015"/>
                <a:gd name="T105" fmla="*/ 874 h 1132"/>
                <a:gd name="T106" fmla="*/ 317 w 1015"/>
                <a:gd name="T107" fmla="*/ 1050 h 1132"/>
                <a:gd name="T108" fmla="*/ 253 w 1015"/>
                <a:gd name="T109" fmla="*/ 1073 h 1132"/>
                <a:gd name="T110" fmla="*/ 332 w 1015"/>
                <a:gd name="T111" fmla="*/ 1120 h 1132"/>
                <a:gd name="T112" fmla="*/ 467 w 1015"/>
                <a:gd name="T113" fmla="*/ 1083 h 1132"/>
                <a:gd name="T114" fmla="*/ 600 w 1015"/>
                <a:gd name="T115" fmla="*/ 1098 h 1132"/>
                <a:gd name="T116" fmla="*/ 77 w 1015"/>
                <a:gd name="T117" fmla="*/ 829 h 1132"/>
                <a:gd name="T118" fmla="*/ 31 w 1015"/>
                <a:gd name="T119" fmla="*/ 814 h 1132"/>
                <a:gd name="T120" fmla="*/ 119 w 1015"/>
                <a:gd name="T121" fmla="*/ 761 h 1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15"/>
                <a:gd name="T184" fmla="*/ 0 h 1132"/>
                <a:gd name="T185" fmla="*/ 1015 w 1015"/>
                <a:gd name="T186" fmla="*/ 1132 h 1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15" h="1132">
                  <a:moveTo>
                    <a:pt x="690" y="1132"/>
                  </a:moveTo>
                  <a:lnTo>
                    <a:pt x="703" y="1132"/>
                  </a:lnTo>
                  <a:lnTo>
                    <a:pt x="713" y="1132"/>
                  </a:lnTo>
                  <a:lnTo>
                    <a:pt x="726" y="1132"/>
                  </a:lnTo>
                  <a:lnTo>
                    <a:pt x="738" y="1131"/>
                  </a:lnTo>
                  <a:lnTo>
                    <a:pt x="749" y="1131"/>
                  </a:lnTo>
                  <a:lnTo>
                    <a:pt x="761" y="1131"/>
                  </a:lnTo>
                  <a:lnTo>
                    <a:pt x="772" y="1129"/>
                  </a:lnTo>
                  <a:lnTo>
                    <a:pt x="784" y="1128"/>
                  </a:lnTo>
                  <a:lnTo>
                    <a:pt x="788" y="1127"/>
                  </a:lnTo>
                  <a:lnTo>
                    <a:pt x="792" y="1125"/>
                  </a:lnTo>
                  <a:lnTo>
                    <a:pt x="796" y="1124"/>
                  </a:lnTo>
                  <a:lnTo>
                    <a:pt x="800" y="1123"/>
                  </a:lnTo>
                  <a:lnTo>
                    <a:pt x="805" y="1123"/>
                  </a:lnTo>
                  <a:lnTo>
                    <a:pt x="810" y="1123"/>
                  </a:lnTo>
                  <a:lnTo>
                    <a:pt x="815" y="1121"/>
                  </a:lnTo>
                  <a:lnTo>
                    <a:pt x="819" y="1121"/>
                  </a:lnTo>
                  <a:lnTo>
                    <a:pt x="823" y="1121"/>
                  </a:lnTo>
                  <a:lnTo>
                    <a:pt x="826" y="1120"/>
                  </a:lnTo>
                  <a:lnTo>
                    <a:pt x="828" y="1120"/>
                  </a:lnTo>
                  <a:lnTo>
                    <a:pt x="831" y="1118"/>
                  </a:lnTo>
                  <a:lnTo>
                    <a:pt x="834" y="1117"/>
                  </a:lnTo>
                  <a:lnTo>
                    <a:pt x="837" y="1116"/>
                  </a:lnTo>
                  <a:lnTo>
                    <a:pt x="838" y="1114"/>
                  </a:lnTo>
                  <a:lnTo>
                    <a:pt x="841" y="1112"/>
                  </a:lnTo>
                  <a:lnTo>
                    <a:pt x="843" y="1106"/>
                  </a:lnTo>
                  <a:lnTo>
                    <a:pt x="843" y="1101"/>
                  </a:lnTo>
                  <a:lnTo>
                    <a:pt x="843" y="1097"/>
                  </a:lnTo>
                  <a:lnTo>
                    <a:pt x="841" y="1091"/>
                  </a:lnTo>
                  <a:lnTo>
                    <a:pt x="838" y="1087"/>
                  </a:lnTo>
                  <a:lnTo>
                    <a:pt x="834" y="1083"/>
                  </a:lnTo>
                  <a:lnTo>
                    <a:pt x="831" y="1079"/>
                  </a:lnTo>
                  <a:lnTo>
                    <a:pt x="827" y="1075"/>
                  </a:lnTo>
                  <a:lnTo>
                    <a:pt x="820" y="1071"/>
                  </a:lnTo>
                  <a:lnTo>
                    <a:pt x="814" y="1067"/>
                  </a:lnTo>
                  <a:lnTo>
                    <a:pt x="805" y="1064"/>
                  </a:lnTo>
                  <a:lnTo>
                    <a:pt x="799" y="1063"/>
                  </a:lnTo>
                  <a:lnTo>
                    <a:pt x="791" y="1062"/>
                  </a:lnTo>
                  <a:lnTo>
                    <a:pt x="784" y="1062"/>
                  </a:lnTo>
                  <a:lnTo>
                    <a:pt x="776" y="1060"/>
                  </a:lnTo>
                  <a:lnTo>
                    <a:pt x="769" y="1060"/>
                  </a:lnTo>
                  <a:lnTo>
                    <a:pt x="765" y="1050"/>
                  </a:lnTo>
                  <a:lnTo>
                    <a:pt x="759" y="1041"/>
                  </a:lnTo>
                  <a:lnTo>
                    <a:pt x="753" y="1035"/>
                  </a:lnTo>
                  <a:lnTo>
                    <a:pt x="745" y="1028"/>
                  </a:lnTo>
                  <a:lnTo>
                    <a:pt x="736" y="1021"/>
                  </a:lnTo>
                  <a:lnTo>
                    <a:pt x="727" y="1016"/>
                  </a:lnTo>
                  <a:lnTo>
                    <a:pt x="719" y="1009"/>
                  </a:lnTo>
                  <a:lnTo>
                    <a:pt x="712" y="1001"/>
                  </a:lnTo>
                  <a:lnTo>
                    <a:pt x="708" y="991"/>
                  </a:lnTo>
                  <a:lnTo>
                    <a:pt x="704" y="981"/>
                  </a:lnTo>
                  <a:lnTo>
                    <a:pt x="699" y="971"/>
                  </a:lnTo>
                  <a:lnTo>
                    <a:pt x="693" y="962"/>
                  </a:lnTo>
                  <a:lnTo>
                    <a:pt x="688" y="954"/>
                  </a:lnTo>
                  <a:lnTo>
                    <a:pt x="682" y="945"/>
                  </a:lnTo>
                  <a:lnTo>
                    <a:pt x="677" y="936"/>
                  </a:lnTo>
                  <a:lnTo>
                    <a:pt x="673" y="928"/>
                  </a:lnTo>
                  <a:lnTo>
                    <a:pt x="674" y="926"/>
                  </a:lnTo>
                  <a:lnTo>
                    <a:pt x="676" y="925"/>
                  </a:lnTo>
                  <a:lnTo>
                    <a:pt x="735" y="899"/>
                  </a:lnTo>
                  <a:lnTo>
                    <a:pt x="743" y="887"/>
                  </a:lnTo>
                  <a:lnTo>
                    <a:pt x="745" y="889"/>
                  </a:lnTo>
                  <a:lnTo>
                    <a:pt x="746" y="889"/>
                  </a:lnTo>
                  <a:lnTo>
                    <a:pt x="746" y="890"/>
                  </a:lnTo>
                  <a:lnTo>
                    <a:pt x="746" y="891"/>
                  </a:lnTo>
                  <a:lnTo>
                    <a:pt x="750" y="890"/>
                  </a:lnTo>
                  <a:lnTo>
                    <a:pt x="754" y="890"/>
                  </a:lnTo>
                  <a:lnTo>
                    <a:pt x="759" y="891"/>
                  </a:lnTo>
                  <a:lnTo>
                    <a:pt x="764" y="893"/>
                  </a:lnTo>
                  <a:lnTo>
                    <a:pt x="769" y="895"/>
                  </a:lnTo>
                  <a:lnTo>
                    <a:pt x="774" y="898"/>
                  </a:lnTo>
                  <a:lnTo>
                    <a:pt x="780" y="899"/>
                  </a:lnTo>
                  <a:lnTo>
                    <a:pt x="784" y="901"/>
                  </a:lnTo>
                  <a:lnTo>
                    <a:pt x="787" y="902"/>
                  </a:lnTo>
                  <a:lnTo>
                    <a:pt x="789" y="903"/>
                  </a:lnTo>
                  <a:lnTo>
                    <a:pt x="791" y="905"/>
                  </a:lnTo>
                  <a:lnTo>
                    <a:pt x="793" y="905"/>
                  </a:lnTo>
                  <a:lnTo>
                    <a:pt x="796" y="905"/>
                  </a:lnTo>
                  <a:lnTo>
                    <a:pt x="797" y="906"/>
                  </a:lnTo>
                  <a:lnTo>
                    <a:pt x="799" y="908"/>
                  </a:lnTo>
                  <a:lnTo>
                    <a:pt x="801" y="909"/>
                  </a:lnTo>
                  <a:lnTo>
                    <a:pt x="807" y="912"/>
                  </a:lnTo>
                  <a:lnTo>
                    <a:pt x="811" y="913"/>
                  </a:lnTo>
                  <a:lnTo>
                    <a:pt x="816" y="916"/>
                  </a:lnTo>
                  <a:lnTo>
                    <a:pt x="822" y="920"/>
                  </a:lnTo>
                  <a:lnTo>
                    <a:pt x="827" y="922"/>
                  </a:lnTo>
                  <a:lnTo>
                    <a:pt x="833" y="925"/>
                  </a:lnTo>
                  <a:lnTo>
                    <a:pt x="838" y="926"/>
                  </a:lnTo>
                  <a:lnTo>
                    <a:pt x="845" y="928"/>
                  </a:lnTo>
                  <a:lnTo>
                    <a:pt x="847" y="921"/>
                  </a:lnTo>
                  <a:lnTo>
                    <a:pt x="846" y="920"/>
                  </a:lnTo>
                  <a:lnTo>
                    <a:pt x="846" y="918"/>
                  </a:lnTo>
                  <a:lnTo>
                    <a:pt x="845" y="918"/>
                  </a:lnTo>
                  <a:lnTo>
                    <a:pt x="845" y="917"/>
                  </a:lnTo>
                  <a:lnTo>
                    <a:pt x="845" y="916"/>
                  </a:lnTo>
                  <a:lnTo>
                    <a:pt x="846" y="916"/>
                  </a:lnTo>
                  <a:lnTo>
                    <a:pt x="845" y="916"/>
                  </a:lnTo>
                  <a:lnTo>
                    <a:pt x="843" y="916"/>
                  </a:lnTo>
                  <a:lnTo>
                    <a:pt x="842" y="916"/>
                  </a:lnTo>
                  <a:lnTo>
                    <a:pt x="842" y="914"/>
                  </a:lnTo>
                  <a:lnTo>
                    <a:pt x="841" y="914"/>
                  </a:lnTo>
                  <a:lnTo>
                    <a:pt x="839" y="913"/>
                  </a:lnTo>
                  <a:lnTo>
                    <a:pt x="839" y="912"/>
                  </a:lnTo>
                  <a:lnTo>
                    <a:pt x="838" y="910"/>
                  </a:lnTo>
                  <a:lnTo>
                    <a:pt x="839" y="909"/>
                  </a:lnTo>
                  <a:lnTo>
                    <a:pt x="841" y="908"/>
                  </a:lnTo>
                  <a:lnTo>
                    <a:pt x="842" y="908"/>
                  </a:lnTo>
                  <a:lnTo>
                    <a:pt x="843" y="906"/>
                  </a:lnTo>
                  <a:lnTo>
                    <a:pt x="845" y="905"/>
                  </a:lnTo>
                  <a:lnTo>
                    <a:pt x="846" y="903"/>
                  </a:lnTo>
                  <a:lnTo>
                    <a:pt x="847" y="903"/>
                  </a:lnTo>
                  <a:lnTo>
                    <a:pt x="847" y="901"/>
                  </a:lnTo>
                  <a:lnTo>
                    <a:pt x="849" y="901"/>
                  </a:lnTo>
                  <a:lnTo>
                    <a:pt x="850" y="901"/>
                  </a:lnTo>
                  <a:lnTo>
                    <a:pt x="851" y="901"/>
                  </a:lnTo>
                  <a:lnTo>
                    <a:pt x="853" y="901"/>
                  </a:lnTo>
                  <a:lnTo>
                    <a:pt x="854" y="901"/>
                  </a:lnTo>
                  <a:lnTo>
                    <a:pt x="856" y="899"/>
                  </a:lnTo>
                  <a:lnTo>
                    <a:pt x="898" y="810"/>
                  </a:lnTo>
                  <a:lnTo>
                    <a:pt x="946" y="717"/>
                  </a:lnTo>
                  <a:lnTo>
                    <a:pt x="945" y="716"/>
                  </a:lnTo>
                  <a:lnTo>
                    <a:pt x="942" y="714"/>
                  </a:lnTo>
                  <a:lnTo>
                    <a:pt x="939" y="714"/>
                  </a:lnTo>
                  <a:lnTo>
                    <a:pt x="937" y="714"/>
                  </a:lnTo>
                  <a:lnTo>
                    <a:pt x="934" y="714"/>
                  </a:lnTo>
                  <a:lnTo>
                    <a:pt x="931" y="714"/>
                  </a:lnTo>
                  <a:lnTo>
                    <a:pt x="929" y="714"/>
                  </a:lnTo>
                  <a:lnTo>
                    <a:pt x="926" y="713"/>
                  </a:lnTo>
                  <a:lnTo>
                    <a:pt x="922" y="713"/>
                  </a:lnTo>
                  <a:lnTo>
                    <a:pt x="918" y="711"/>
                  </a:lnTo>
                  <a:lnTo>
                    <a:pt x="914" y="711"/>
                  </a:lnTo>
                  <a:lnTo>
                    <a:pt x="910" y="710"/>
                  </a:lnTo>
                  <a:lnTo>
                    <a:pt x="907" y="710"/>
                  </a:lnTo>
                  <a:lnTo>
                    <a:pt x="903" y="709"/>
                  </a:lnTo>
                  <a:lnTo>
                    <a:pt x="900" y="707"/>
                  </a:lnTo>
                  <a:lnTo>
                    <a:pt x="896" y="706"/>
                  </a:lnTo>
                  <a:lnTo>
                    <a:pt x="887" y="703"/>
                  </a:lnTo>
                  <a:lnTo>
                    <a:pt x="879" y="701"/>
                  </a:lnTo>
                  <a:lnTo>
                    <a:pt x="869" y="697"/>
                  </a:lnTo>
                  <a:lnTo>
                    <a:pt x="861" y="693"/>
                  </a:lnTo>
                  <a:lnTo>
                    <a:pt x="851" y="688"/>
                  </a:lnTo>
                  <a:lnTo>
                    <a:pt x="845" y="683"/>
                  </a:lnTo>
                  <a:lnTo>
                    <a:pt x="837" y="678"/>
                  </a:lnTo>
                  <a:lnTo>
                    <a:pt x="830" y="672"/>
                  </a:lnTo>
                  <a:lnTo>
                    <a:pt x="827" y="668"/>
                  </a:lnTo>
                  <a:lnTo>
                    <a:pt x="824" y="665"/>
                  </a:lnTo>
                  <a:lnTo>
                    <a:pt x="822" y="663"/>
                  </a:lnTo>
                  <a:lnTo>
                    <a:pt x="819" y="661"/>
                  </a:lnTo>
                  <a:lnTo>
                    <a:pt x="816" y="659"/>
                  </a:lnTo>
                  <a:lnTo>
                    <a:pt x="814" y="656"/>
                  </a:lnTo>
                  <a:lnTo>
                    <a:pt x="812" y="653"/>
                  </a:lnTo>
                  <a:lnTo>
                    <a:pt x="810" y="651"/>
                  </a:lnTo>
                  <a:lnTo>
                    <a:pt x="807" y="649"/>
                  </a:lnTo>
                  <a:lnTo>
                    <a:pt x="804" y="648"/>
                  </a:lnTo>
                  <a:lnTo>
                    <a:pt x="803" y="648"/>
                  </a:lnTo>
                  <a:lnTo>
                    <a:pt x="800" y="647"/>
                  </a:lnTo>
                  <a:lnTo>
                    <a:pt x="799" y="645"/>
                  </a:lnTo>
                  <a:lnTo>
                    <a:pt x="797" y="644"/>
                  </a:lnTo>
                  <a:lnTo>
                    <a:pt x="796" y="642"/>
                  </a:lnTo>
                  <a:lnTo>
                    <a:pt x="796" y="640"/>
                  </a:lnTo>
                  <a:lnTo>
                    <a:pt x="799" y="640"/>
                  </a:lnTo>
                  <a:lnTo>
                    <a:pt x="800" y="638"/>
                  </a:lnTo>
                  <a:lnTo>
                    <a:pt x="803" y="637"/>
                  </a:lnTo>
                  <a:lnTo>
                    <a:pt x="804" y="634"/>
                  </a:lnTo>
                  <a:lnTo>
                    <a:pt x="805" y="632"/>
                  </a:lnTo>
                  <a:lnTo>
                    <a:pt x="807" y="629"/>
                  </a:lnTo>
                  <a:lnTo>
                    <a:pt x="810" y="626"/>
                  </a:lnTo>
                  <a:lnTo>
                    <a:pt x="811" y="625"/>
                  </a:lnTo>
                  <a:lnTo>
                    <a:pt x="814" y="621"/>
                  </a:lnTo>
                  <a:lnTo>
                    <a:pt x="816" y="617"/>
                  </a:lnTo>
                  <a:lnTo>
                    <a:pt x="816" y="611"/>
                  </a:lnTo>
                  <a:lnTo>
                    <a:pt x="816" y="607"/>
                  </a:lnTo>
                  <a:lnTo>
                    <a:pt x="816" y="603"/>
                  </a:lnTo>
                  <a:lnTo>
                    <a:pt x="815" y="598"/>
                  </a:lnTo>
                  <a:lnTo>
                    <a:pt x="812" y="594"/>
                  </a:lnTo>
                  <a:lnTo>
                    <a:pt x="811" y="590"/>
                  </a:lnTo>
                  <a:lnTo>
                    <a:pt x="811" y="587"/>
                  </a:lnTo>
                  <a:lnTo>
                    <a:pt x="811" y="583"/>
                  </a:lnTo>
                  <a:lnTo>
                    <a:pt x="811" y="580"/>
                  </a:lnTo>
                  <a:lnTo>
                    <a:pt x="811" y="578"/>
                  </a:lnTo>
                  <a:lnTo>
                    <a:pt x="811" y="575"/>
                  </a:lnTo>
                  <a:lnTo>
                    <a:pt x="812" y="572"/>
                  </a:lnTo>
                  <a:lnTo>
                    <a:pt x="814" y="571"/>
                  </a:lnTo>
                  <a:lnTo>
                    <a:pt x="816" y="568"/>
                  </a:lnTo>
                  <a:lnTo>
                    <a:pt x="818" y="568"/>
                  </a:lnTo>
                  <a:lnTo>
                    <a:pt x="819" y="567"/>
                  </a:lnTo>
                  <a:lnTo>
                    <a:pt x="819" y="565"/>
                  </a:lnTo>
                  <a:lnTo>
                    <a:pt x="820" y="563"/>
                  </a:lnTo>
                  <a:lnTo>
                    <a:pt x="822" y="560"/>
                  </a:lnTo>
                  <a:lnTo>
                    <a:pt x="823" y="559"/>
                  </a:lnTo>
                  <a:lnTo>
                    <a:pt x="826" y="557"/>
                  </a:lnTo>
                  <a:lnTo>
                    <a:pt x="827" y="556"/>
                  </a:lnTo>
                  <a:lnTo>
                    <a:pt x="831" y="552"/>
                  </a:lnTo>
                  <a:lnTo>
                    <a:pt x="834" y="546"/>
                  </a:lnTo>
                  <a:lnTo>
                    <a:pt x="835" y="541"/>
                  </a:lnTo>
                  <a:lnTo>
                    <a:pt x="835" y="534"/>
                  </a:lnTo>
                  <a:lnTo>
                    <a:pt x="835" y="529"/>
                  </a:lnTo>
                  <a:lnTo>
                    <a:pt x="834" y="523"/>
                  </a:lnTo>
                  <a:lnTo>
                    <a:pt x="833" y="518"/>
                  </a:lnTo>
                  <a:lnTo>
                    <a:pt x="830" y="513"/>
                  </a:lnTo>
                  <a:lnTo>
                    <a:pt x="827" y="510"/>
                  </a:lnTo>
                  <a:lnTo>
                    <a:pt x="826" y="506"/>
                  </a:lnTo>
                  <a:lnTo>
                    <a:pt x="824" y="502"/>
                  </a:lnTo>
                  <a:lnTo>
                    <a:pt x="824" y="498"/>
                  </a:lnTo>
                  <a:lnTo>
                    <a:pt x="824" y="494"/>
                  </a:lnTo>
                  <a:lnTo>
                    <a:pt x="827" y="490"/>
                  </a:lnTo>
                  <a:lnTo>
                    <a:pt x="828" y="486"/>
                  </a:lnTo>
                  <a:lnTo>
                    <a:pt x="831" y="482"/>
                  </a:lnTo>
                  <a:lnTo>
                    <a:pt x="834" y="479"/>
                  </a:lnTo>
                  <a:lnTo>
                    <a:pt x="837" y="476"/>
                  </a:lnTo>
                  <a:lnTo>
                    <a:pt x="838" y="473"/>
                  </a:lnTo>
                  <a:lnTo>
                    <a:pt x="841" y="469"/>
                  </a:lnTo>
                  <a:lnTo>
                    <a:pt x="842" y="467"/>
                  </a:lnTo>
                  <a:lnTo>
                    <a:pt x="843" y="463"/>
                  </a:lnTo>
                  <a:lnTo>
                    <a:pt x="845" y="459"/>
                  </a:lnTo>
                  <a:lnTo>
                    <a:pt x="846" y="456"/>
                  </a:lnTo>
                  <a:lnTo>
                    <a:pt x="849" y="452"/>
                  </a:lnTo>
                  <a:lnTo>
                    <a:pt x="849" y="448"/>
                  </a:lnTo>
                  <a:lnTo>
                    <a:pt x="849" y="444"/>
                  </a:lnTo>
                  <a:lnTo>
                    <a:pt x="847" y="441"/>
                  </a:lnTo>
                  <a:lnTo>
                    <a:pt x="846" y="437"/>
                  </a:lnTo>
                  <a:lnTo>
                    <a:pt x="843" y="433"/>
                  </a:lnTo>
                  <a:lnTo>
                    <a:pt x="843" y="430"/>
                  </a:lnTo>
                  <a:lnTo>
                    <a:pt x="843" y="426"/>
                  </a:lnTo>
                  <a:lnTo>
                    <a:pt x="842" y="426"/>
                  </a:lnTo>
                  <a:lnTo>
                    <a:pt x="842" y="427"/>
                  </a:lnTo>
                  <a:lnTo>
                    <a:pt x="841" y="426"/>
                  </a:lnTo>
                  <a:lnTo>
                    <a:pt x="841" y="425"/>
                  </a:lnTo>
                  <a:lnTo>
                    <a:pt x="839" y="423"/>
                  </a:lnTo>
                  <a:lnTo>
                    <a:pt x="839" y="422"/>
                  </a:lnTo>
                  <a:lnTo>
                    <a:pt x="839" y="418"/>
                  </a:lnTo>
                  <a:lnTo>
                    <a:pt x="839" y="414"/>
                  </a:lnTo>
                  <a:lnTo>
                    <a:pt x="841" y="410"/>
                  </a:lnTo>
                  <a:lnTo>
                    <a:pt x="842" y="406"/>
                  </a:lnTo>
                  <a:lnTo>
                    <a:pt x="843" y="403"/>
                  </a:lnTo>
                  <a:lnTo>
                    <a:pt x="845" y="399"/>
                  </a:lnTo>
                  <a:lnTo>
                    <a:pt x="845" y="396"/>
                  </a:lnTo>
                  <a:lnTo>
                    <a:pt x="845" y="392"/>
                  </a:lnTo>
                  <a:lnTo>
                    <a:pt x="847" y="391"/>
                  </a:lnTo>
                  <a:lnTo>
                    <a:pt x="849" y="391"/>
                  </a:lnTo>
                  <a:lnTo>
                    <a:pt x="850" y="390"/>
                  </a:lnTo>
                  <a:lnTo>
                    <a:pt x="851" y="388"/>
                  </a:lnTo>
                  <a:lnTo>
                    <a:pt x="853" y="388"/>
                  </a:lnTo>
                  <a:lnTo>
                    <a:pt x="853" y="387"/>
                  </a:lnTo>
                  <a:lnTo>
                    <a:pt x="854" y="386"/>
                  </a:lnTo>
                  <a:lnTo>
                    <a:pt x="857" y="384"/>
                  </a:lnTo>
                  <a:lnTo>
                    <a:pt x="869" y="388"/>
                  </a:lnTo>
                  <a:lnTo>
                    <a:pt x="868" y="388"/>
                  </a:lnTo>
                  <a:lnTo>
                    <a:pt x="868" y="387"/>
                  </a:lnTo>
                  <a:lnTo>
                    <a:pt x="866" y="387"/>
                  </a:lnTo>
                  <a:lnTo>
                    <a:pt x="865" y="386"/>
                  </a:lnTo>
                  <a:lnTo>
                    <a:pt x="866" y="384"/>
                  </a:lnTo>
                  <a:lnTo>
                    <a:pt x="868" y="384"/>
                  </a:lnTo>
                  <a:lnTo>
                    <a:pt x="869" y="384"/>
                  </a:lnTo>
                  <a:lnTo>
                    <a:pt x="870" y="384"/>
                  </a:lnTo>
                  <a:lnTo>
                    <a:pt x="872" y="384"/>
                  </a:lnTo>
                  <a:lnTo>
                    <a:pt x="873" y="386"/>
                  </a:lnTo>
                  <a:lnTo>
                    <a:pt x="875" y="386"/>
                  </a:lnTo>
                  <a:lnTo>
                    <a:pt x="873" y="386"/>
                  </a:lnTo>
                  <a:lnTo>
                    <a:pt x="873" y="387"/>
                  </a:lnTo>
                  <a:lnTo>
                    <a:pt x="873" y="388"/>
                  </a:lnTo>
                  <a:lnTo>
                    <a:pt x="872" y="388"/>
                  </a:lnTo>
                  <a:lnTo>
                    <a:pt x="872" y="402"/>
                  </a:lnTo>
                  <a:lnTo>
                    <a:pt x="875" y="415"/>
                  </a:lnTo>
                  <a:lnTo>
                    <a:pt x="877" y="429"/>
                  </a:lnTo>
                  <a:lnTo>
                    <a:pt x="881" y="442"/>
                  </a:lnTo>
                  <a:lnTo>
                    <a:pt x="887" y="455"/>
                  </a:lnTo>
                  <a:lnTo>
                    <a:pt x="895" y="467"/>
                  </a:lnTo>
                  <a:lnTo>
                    <a:pt x="904" y="478"/>
                  </a:lnTo>
                  <a:lnTo>
                    <a:pt x="915" y="487"/>
                  </a:lnTo>
                  <a:lnTo>
                    <a:pt x="952" y="519"/>
                  </a:lnTo>
                  <a:lnTo>
                    <a:pt x="952" y="515"/>
                  </a:lnTo>
                  <a:lnTo>
                    <a:pt x="952" y="510"/>
                  </a:lnTo>
                  <a:lnTo>
                    <a:pt x="950" y="506"/>
                  </a:lnTo>
                  <a:lnTo>
                    <a:pt x="950" y="501"/>
                  </a:lnTo>
                  <a:lnTo>
                    <a:pt x="949" y="496"/>
                  </a:lnTo>
                  <a:lnTo>
                    <a:pt x="948" y="492"/>
                  </a:lnTo>
                  <a:lnTo>
                    <a:pt x="946" y="488"/>
                  </a:lnTo>
                  <a:lnTo>
                    <a:pt x="946" y="483"/>
                  </a:lnTo>
                  <a:lnTo>
                    <a:pt x="948" y="468"/>
                  </a:lnTo>
                  <a:lnTo>
                    <a:pt x="952" y="452"/>
                  </a:lnTo>
                  <a:lnTo>
                    <a:pt x="956" y="436"/>
                  </a:lnTo>
                  <a:lnTo>
                    <a:pt x="958" y="419"/>
                  </a:lnTo>
                  <a:lnTo>
                    <a:pt x="960" y="411"/>
                  </a:lnTo>
                  <a:lnTo>
                    <a:pt x="961" y="403"/>
                  </a:lnTo>
                  <a:lnTo>
                    <a:pt x="961" y="396"/>
                  </a:lnTo>
                  <a:lnTo>
                    <a:pt x="960" y="388"/>
                  </a:lnTo>
                  <a:lnTo>
                    <a:pt x="957" y="382"/>
                  </a:lnTo>
                  <a:lnTo>
                    <a:pt x="954" y="373"/>
                  </a:lnTo>
                  <a:lnTo>
                    <a:pt x="949" y="367"/>
                  </a:lnTo>
                  <a:lnTo>
                    <a:pt x="942" y="360"/>
                  </a:lnTo>
                  <a:lnTo>
                    <a:pt x="941" y="359"/>
                  </a:lnTo>
                  <a:lnTo>
                    <a:pt x="938" y="357"/>
                  </a:lnTo>
                  <a:lnTo>
                    <a:pt x="937" y="356"/>
                  </a:lnTo>
                  <a:lnTo>
                    <a:pt x="934" y="354"/>
                  </a:lnTo>
                  <a:lnTo>
                    <a:pt x="931" y="353"/>
                  </a:lnTo>
                  <a:lnTo>
                    <a:pt x="929" y="353"/>
                  </a:lnTo>
                  <a:lnTo>
                    <a:pt x="927" y="352"/>
                  </a:lnTo>
                  <a:lnTo>
                    <a:pt x="925" y="352"/>
                  </a:lnTo>
                  <a:lnTo>
                    <a:pt x="900" y="336"/>
                  </a:lnTo>
                  <a:lnTo>
                    <a:pt x="900" y="334"/>
                  </a:lnTo>
                  <a:lnTo>
                    <a:pt x="900" y="333"/>
                  </a:lnTo>
                  <a:lnTo>
                    <a:pt x="902" y="331"/>
                  </a:lnTo>
                  <a:lnTo>
                    <a:pt x="903" y="331"/>
                  </a:lnTo>
                  <a:lnTo>
                    <a:pt x="904" y="330"/>
                  </a:lnTo>
                  <a:lnTo>
                    <a:pt x="906" y="330"/>
                  </a:lnTo>
                  <a:lnTo>
                    <a:pt x="907" y="330"/>
                  </a:lnTo>
                  <a:lnTo>
                    <a:pt x="908" y="330"/>
                  </a:lnTo>
                  <a:lnTo>
                    <a:pt x="908" y="327"/>
                  </a:lnTo>
                  <a:lnTo>
                    <a:pt x="910" y="326"/>
                  </a:lnTo>
                  <a:lnTo>
                    <a:pt x="911" y="326"/>
                  </a:lnTo>
                  <a:lnTo>
                    <a:pt x="912" y="327"/>
                  </a:lnTo>
                  <a:lnTo>
                    <a:pt x="914" y="327"/>
                  </a:lnTo>
                  <a:lnTo>
                    <a:pt x="915" y="326"/>
                  </a:lnTo>
                  <a:lnTo>
                    <a:pt x="916" y="326"/>
                  </a:lnTo>
                  <a:lnTo>
                    <a:pt x="921" y="325"/>
                  </a:lnTo>
                  <a:lnTo>
                    <a:pt x="923" y="325"/>
                  </a:lnTo>
                  <a:lnTo>
                    <a:pt x="927" y="325"/>
                  </a:lnTo>
                  <a:lnTo>
                    <a:pt x="931" y="323"/>
                  </a:lnTo>
                  <a:lnTo>
                    <a:pt x="935" y="322"/>
                  </a:lnTo>
                  <a:lnTo>
                    <a:pt x="939" y="322"/>
                  </a:lnTo>
                  <a:lnTo>
                    <a:pt x="942" y="321"/>
                  </a:lnTo>
                  <a:lnTo>
                    <a:pt x="946" y="319"/>
                  </a:lnTo>
                  <a:lnTo>
                    <a:pt x="957" y="314"/>
                  </a:lnTo>
                  <a:lnTo>
                    <a:pt x="965" y="306"/>
                  </a:lnTo>
                  <a:lnTo>
                    <a:pt x="973" y="298"/>
                  </a:lnTo>
                  <a:lnTo>
                    <a:pt x="980" y="288"/>
                  </a:lnTo>
                  <a:lnTo>
                    <a:pt x="986" y="279"/>
                  </a:lnTo>
                  <a:lnTo>
                    <a:pt x="990" y="268"/>
                  </a:lnTo>
                  <a:lnTo>
                    <a:pt x="994" y="257"/>
                  </a:lnTo>
                  <a:lnTo>
                    <a:pt x="996" y="246"/>
                  </a:lnTo>
                  <a:lnTo>
                    <a:pt x="998" y="242"/>
                  </a:lnTo>
                  <a:lnTo>
                    <a:pt x="998" y="238"/>
                  </a:lnTo>
                  <a:lnTo>
                    <a:pt x="999" y="234"/>
                  </a:lnTo>
                  <a:lnTo>
                    <a:pt x="1000" y="230"/>
                  </a:lnTo>
                  <a:lnTo>
                    <a:pt x="1003" y="227"/>
                  </a:lnTo>
                  <a:lnTo>
                    <a:pt x="1004" y="223"/>
                  </a:lnTo>
                  <a:lnTo>
                    <a:pt x="1007" y="219"/>
                  </a:lnTo>
                  <a:lnTo>
                    <a:pt x="1009" y="217"/>
                  </a:lnTo>
                  <a:lnTo>
                    <a:pt x="1010" y="214"/>
                  </a:lnTo>
                  <a:lnTo>
                    <a:pt x="1010" y="210"/>
                  </a:lnTo>
                  <a:lnTo>
                    <a:pt x="1011" y="207"/>
                  </a:lnTo>
                  <a:lnTo>
                    <a:pt x="1013" y="204"/>
                  </a:lnTo>
                  <a:lnTo>
                    <a:pt x="1014" y="202"/>
                  </a:lnTo>
                  <a:lnTo>
                    <a:pt x="1015" y="199"/>
                  </a:lnTo>
                  <a:lnTo>
                    <a:pt x="1015" y="196"/>
                  </a:lnTo>
                  <a:lnTo>
                    <a:pt x="1014" y="195"/>
                  </a:lnTo>
                  <a:lnTo>
                    <a:pt x="1014" y="194"/>
                  </a:lnTo>
                  <a:lnTo>
                    <a:pt x="1013" y="192"/>
                  </a:lnTo>
                  <a:lnTo>
                    <a:pt x="1011" y="192"/>
                  </a:lnTo>
                  <a:lnTo>
                    <a:pt x="1011" y="191"/>
                  </a:lnTo>
                  <a:lnTo>
                    <a:pt x="1010" y="191"/>
                  </a:lnTo>
                  <a:lnTo>
                    <a:pt x="1007" y="195"/>
                  </a:lnTo>
                  <a:lnTo>
                    <a:pt x="1004" y="199"/>
                  </a:lnTo>
                  <a:lnTo>
                    <a:pt x="1003" y="203"/>
                  </a:lnTo>
                  <a:lnTo>
                    <a:pt x="1000" y="206"/>
                  </a:lnTo>
                  <a:lnTo>
                    <a:pt x="996" y="210"/>
                  </a:lnTo>
                  <a:lnTo>
                    <a:pt x="994" y="214"/>
                  </a:lnTo>
                  <a:lnTo>
                    <a:pt x="991" y="218"/>
                  </a:lnTo>
                  <a:lnTo>
                    <a:pt x="987" y="222"/>
                  </a:lnTo>
                  <a:lnTo>
                    <a:pt x="983" y="225"/>
                  </a:lnTo>
                  <a:lnTo>
                    <a:pt x="979" y="227"/>
                  </a:lnTo>
                  <a:lnTo>
                    <a:pt x="975" y="230"/>
                  </a:lnTo>
                  <a:lnTo>
                    <a:pt x="971" y="231"/>
                  </a:lnTo>
                  <a:lnTo>
                    <a:pt x="967" y="234"/>
                  </a:lnTo>
                  <a:lnTo>
                    <a:pt x="962" y="237"/>
                  </a:lnTo>
                  <a:lnTo>
                    <a:pt x="958" y="238"/>
                  </a:lnTo>
                  <a:lnTo>
                    <a:pt x="953" y="241"/>
                  </a:lnTo>
                  <a:lnTo>
                    <a:pt x="952" y="242"/>
                  </a:lnTo>
                  <a:lnTo>
                    <a:pt x="949" y="242"/>
                  </a:lnTo>
                  <a:lnTo>
                    <a:pt x="946" y="244"/>
                  </a:lnTo>
                  <a:lnTo>
                    <a:pt x="944" y="244"/>
                  </a:lnTo>
                  <a:lnTo>
                    <a:pt x="941" y="244"/>
                  </a:lnTo>
                  <a:lnTo>
                    <a:pt x="938" y="245"/>
                  </a:lnTo>
                  <a:lnTo>
                    <a:pt x="935" y="246"/>
                  </a:lnTo>
                  <a:lnTo>
                    <a:pt x="934" y="248"/>
                  </a:lnTo>
                  <a:lnTo>
                    <a:pt x="931" y="249"/>
                  </a:lnTo>
                  <a:lnTo>
                    <a:pt x="929" y="249"/>
                  </a:lnTo>
                  <a:lnTo>
                    <a:pt x="926" y="249"/>
                  </a:lnTo>
                  <a:lnTo>
                    <a:pt x="923" y="250"/>
                  </a:lnTo>
                  <a:lnTo>
                    <a:pt x="921" y="250"/>
                  </a:lnTo>
                  <a:lnTo>
                    <a:pt x="918" y="252"/>
                  </a:lnTo>
                  <a:lnTo>
                    <a:pt x="914" y="253"/>
                  </a:lnTo>
                  <a:lnTo>
                    <a:pt x="911" y="254"/>
                  </a:lnTo>
                  <a:lnTo>
                    <a:pt x="903" y="257"/>
                  </a:lnTo>
                  <a:lnTo>
                    <a:pt x="895" y="261"/>
                  </a:lnTo>
                  <a:lnTo>
                    <a:pt x="888" y="265"/>
                  </a:lnTo>
                  <a:lnTo>
                    <a:pt x="883" y="272"/>
                  </a:lnTo>
                  <a:lnTo>
                    <a:pt x="877" y="279"/>
                  </a:lnTo>
                  <a:lnTo>
                    <a:pt x="872" y="285"/>
                  </a:lnTo>
                  <a:lnTo>
                    <a:pt x="868" y="292"/>
                  </a:lnTo>
                  <a:lnTo>
                    <a:pt x="862" y="299"/>
                  </a:lnTo>
                  <a:lnTo>
                    <a:pt x="864" y="299"/>
                  </a:lnTo>
                  <a:lnTo>
                    <a:pt x="864" y="300"/>
                  </a:lnTo>
                  <a:lnTo>
                    <a:pt x="862" y="302"/>
                  </a:lnTo>
                  <a:lnTo>
                    <a:pt x="862" y="303"/>
                  </a:lnTo>
                  <a:lnTo>
                    <a:pt x="861" y="304"/>
                  </a:lnTo>
                  <a:lnTo>
                    <a:pt x="857" y="299"/>
                  </a:lnTo>
                  <a:lnTo>
                    <a:pt x="857" y="298"/>
                  </a:lnTo>
                  <a:lnTo>
                    <a:pt x="858" y="296"/>
                  </a:lnTo>
                  <a:lnTo>
                    <a:pt x="858" y="295"/>
                  </a:lnTo>
                  <a:lnTo>
                    <a:pt x="858" y="292"/>
                  </a:lnTo>
                  <a:lnTo>
                    <a:pt x="858" y="291"/>
                  </a:lnTo>
                  <a:lnTo>
                    <a:pt x="858" y="288"/>
                  </a:lnTo>
                  <a:lnTo>
                    <a:pt x="860" y="287"/>
                  </a:lnTo>
                  <a:lnTo>
                    <a:pt x="860" y="285"/>
                  </a:lnTo>
                  <a:lnTo>
                    <a:pt x="865" y="271"/>
                  </a:lnTo>
                  <a:lnTo>
                    <a:pt x="870" y="256"/>
                  </a:lnTo>
                  <a:lnTo>
                    <a:pt x="876" y="241"/>
                  </a:lnTo>
                  <a:lnTo>
                    <a:pt x="881" y="225"/>
                  </a:lnTo>
                  <a:lnTo>
                    <a:pt x="885" y="208"/>
                  </a:lnTo>
                  <a:lnTo>
                    <a:pt x="888" y="194"/>
                  </a:lnTo>
                  <a:lnTo>
                    <a:pt x="889" y="176"/>
                  </a:lnTo>
                  <a:lnTo>
                    <a:pt x="888" y="160"/>
                  </a:lnTo>
                  <a:lnTo>
                    <a:pt x="888" y="156"/>
                  </a:lnTo>
                  <a:lnTo>
                    <a:pt x="887" y="150"/>
                  </a:lnTo>
                  <a:lnTo>
                    <a:pt x="884" y="146"/>
                  </a:lnTo>
                  <a:lnTo>
                    <a:pt x="883" y="142"/>
                  </a:lnTo>
                  <a:lnTo>
                    <a:pt x="881" y="138"/>
                  </a:lnTo>
                  <a:lnTo>
                    <a:pt x="879" y="134"/>
                  </a:lnTo>
                  <a:lnTo>
                    <a:pt x="877" y="130"/>
                  </a:lnTo>
                  <a:lnTo>
                    <a:pt x="875" y="125"/>
                  </a:lnTo>
                  <a:lnTo>
                    <a:pt x="873" y="122"/>
                  </a:lnTo>
                  <a:lnTo>
                    <a:pt x="872" y="119"/>
                  </a:lnTo>
                  <a:lnTo>
                    <a:pt x="870" y="118"/>
                  </a:lnTo>
                  <a:lnTo>
                    <a:pt x="868" y="115"/>
                  </a:lnTo>
                  <a:lnTo>
                    <a:pt x="866" y="112"/>
                  </a:lnTo>
                  <a:lnTo>
                    <a:pt x="864" y="111"/>
                  </a:lnTo>
                  <a:lnTo>
                    <a:pt x="862" y="108"/>
                  </a:lnTo>
                  <a:lnTo>
                    <a:pt x="860" y="107"/>
                  </a:lnTo>
                  <a:lnTo>
                    <a:pt x="857" y="104"/>
                  </a:lnTo>
                  <a:lnTo>
                    <a:pt x="853" y="102"/>
                  </a:lnTo>
                  <a:lnTo>
                    <a:pt x="849" y="100"/>
                  </a:lnTo>
                  <a:lnTo>
                    <a:pt x="846" y="98"/>
                  </a:lnTo>
                  <a:lnTo>
                    <a:pt x="842" y="96"/>
                  </a:lnTo>
                  <a:lnTo>
                    <a:pt x="839" y="93"/>
                  </a:lnTo>
                  <a:lnTo>
                    <a:pt x="835" y="92"/>
                  </a:lnTo>
                  <a:lnTo>
                    <a:pt x="833" y="89"/>
                  </a:lnTo>
                  <a:lnTo>
                    <a:pt x="831" y="89"/>
                  </a:lnTo>
                  <a:lnTo>
                    <a:pt x="830" y="89"/>
                  </a:lnTo>
                  <a:lnTo>
                    <a:pt x="828" y="89"/>
                  </a:lnTo>
                  <a:lnTo>
                    <a:pt x="827" y="89"/>
                  </a:lnTo>
                  <a:lnTo>
                    <a:pt x="826" y="88"/>
                  </a:lnTo>
                  <a:lnTo>
                    <a:pt x="824" y="88"/>
                  </a:lnTo>
                  <a:lnTo>
                    <a:pt x="824" y="87"/>
                  </a:lnTo>
                  <a:lnTo>
                    <a:pt x="824" y="85"/>
                  </a:lnTo>
                  <a:lnTo>
                    <a:pt x="824" y="84"/>
                  </a:lnTo>
                  <a:lnTo>
                    <a:pt x="823" y="83"/>
                  </a:lnTo>
                  <a:lnTo>
                    <a:pt x="823" y="81"/>
                  </a:lnTo>
                  <a:lnTo>
                    <a:pt x="822" y="80"/>
                  </a:lnTo>
                  <a:lnTo>
                    <a:pt x="822" y="79"/>
                  </a:lnTo>
                  <a:lnTo>
                    <a:pt x="820" y="77"/>
                  </a:lnTo>
                  <a:lnTo>
                    <a:pt x="819" y="76"/>
                  </a:lnTo>
                  <a:lnTo>
                    <a:pt x="819" y="72"/>
                  </a:lnTo>
                  <a:lnTo>
                    <a:pt x="819" y="66"/>
                  </a:lnTo>
                  <a:lnTo>
                    <a:pt x="818" y="62"/>
                  </a:lnTo>
                  <a:lnTo>
                    <a:pt x="818" y="57"/>
                  </a:lnTo>
                  <a:lnTo>
                    <a:pt x="816" y="53"/>
                  </a:lnTo>
                  <a:lnTo>
                    <a:pt x="816" y="49"/>
                  </a:lnTo>
                  <a:lnTo>
                    <a:pt x="815" y="45"/>
                  </a:lnTo>
                  <a:lnTo>
                    <a:pt x="812" y="41"/>
                  </a:lnTo>
                  <a:lnTo>
                    <a:pt x="811" y="34"/>
                  </a:lnTo>
                  <a:lnTo>
                    <a:pt x="807" y="29"/>
                  </a:lnTo>
                  <a:lnTo>
                    <a:pt x="803" y="25"/>
                  </a:lnTo>
                  <a:lnTo>
                    <a:pt x="799" y="19"/>
                  </a:lnTo>
                  <a:lnTo>
                    <a:pt x="793" y="15"/>
                  </a:lnTo>
                  <a:lnTo>
                    <a:pt x="789" y="11"/>
                  </a:lnTo>
                  <a:lnTo>
                    <a:pt x="784" y="8"/>
                  </a:lnTo>
                  <a:lnTo>
                    <a:pt x="780" y="4"/>
                  </a:lnTo>
                  <a:lnTo>
                    <a:pt x="772" y="3"/>
                  </a:lnTo>
                  <a:lnTo>
                    <a:pt x="764" y="2"/>
                  </a:lnTo>
                  <a:lnTo>
                    <a:pt x="757" y="0"/>
                  </a:lnTo>
                  <a:lnTo>
                    <a:pt x="749" y="0"/>
                  </a:lnTo>
                  <a:lnTo>
                    <a:pt x="742" y="0"/>
                  </a:lnTo>
                  <a:lnTo>
                    <a:pt x="734" y="2"/>
                  </a:lnTo>
                  <a:lnTo>
                    <a:pt x="727" y="3"/>
                  </a:lnTo>
                  <a:lnTo>
                    <a:pt x="719" y="4"/>
                  </a:lnTo>
                  <a:lnTo>
                    <a:pt x="712" y="7"/>
                  </a:lnTo>
                  <a:lnTo>
                    <a:pt x="707" y="8"/>
                  </a:lnTo>
                  <a:lnTo>
                    <a:pt x="700" y="10"/>
                  </a:lnTo>
                  <a:lnTo>
                    <a:pt x="693" y="10"/>
                  </a:lnTo>
                  <a:lnTo>
                    <a:pt x="680" y="8"/>
                  </a:lnTo>
                  <a:lnTo>
                    <a:pt x="667" y="7"/>
                  </a:lnTo>
                  <a:lnTo>
                    <a:pt x="655" y="6"/>
                  </a:lnTo>
                  <a:lnTo>
                    <a:pt x="643" y="6"/>
                  </a:lnTo>
                  <a:lnTo>
                    <a:pt x="638" y="7"/>
                  </a:lnTo>
                  <a:lnTo>
                    <a:pt x="631" y="10"/>
                  </a:lnTo>
                  <a:lnTo>
                    <a:pt x="625" y="14"/>
                  </a:lnTo>
                  <a:lnTo>
                    <a:pt x="619" y="18"/>
                  </a:lnTo>
                  <a:lnTo>
                    <a:pt x="617" y="18"/>
                  </a:lnTo>
                  <a:lnTo>
                    <a:pt x="616" y="18"/>
                  </a:lnTo>
                  <a:lnTo>
                    <a:pt x="613" y="19"/>
                  </a:lnTo>
                  <a:lnTo>
                    <a:pt x="612" y="19"/>
                  </a:lnTo>
                  <a:lnTo>
                    <a:pt x="611" y="19"/>
                  </a:lnTo>
                  <a:lnTo>
                    <a:pt x="609" y="19"/>
                  </a:lnTo>
                  <a:lnTo>
                    <a:pt x="608" y="20"/>
                  </a:lnTo>
                  <a:lnTo>
                    <a:pt x="606" y="20"/>
                  </a:lnTo>
                  <a:lnTo>
                    <a:pt x="601" y="19"/>
                  </a:lnTo>
                  <a:lnTo>
                    <a:pt x="596" y="19"/>
                  </a:lnTo>
                  <a:lnTo>
                    <a:pt x="590" y="18"/>
                  </a:lnTo>
                  <a:lnTo>
                    <a:pt x="585" y="18"/>
                  </a:lnTo>
                  <a:lnTo>
                    <a:pt x="579" y="18"/>
                  </a:lnTo>
                  <a:lnTo>
                    <a:pt x="574" y="18"/>
                  </a:lnTo>
                  <a:lnTo>
                    <a:pt x="567" y="19"/>
                  </a:lnTo>
                  <a:lnTo>
                    <a:pt x="562" y="20"/>
                  </a:lnTo>
                  <a:lnTo>
                    <a:pt x="562" y="19"/>
                  </a:lnTo>
                  <a:lnTo>
                    <a:pt x="560" y="19"/>
                  </a:lnTo>
                  <a:lnTo>
                    <a:pt x="559" y="19"/>
                  </a:lnTo>
                  <a:lnTo>
                    <a:pt x="558" y="19"/>
                  </a:lnTo>
                  <a:lnTo>
                    <a:pt x="558" y="20"/>
                  </a:lnTo>
                  <a:lnTo>
                    <a:pt x="556" y="20"/>
                  </a:lnTo>
                  <a:lnTo>
                    <a:pt x="552" y="22"/>
                  </a:lnTo>
                  <a:lnTo>
                    <a:pt x="548" y="23"/>
                  </a:lnTo>
                  <a:lnTo>
                    <a:pt x="546" y="25"/>
                  </a:lnTo>
                  <a:lnTo>
                    <a:pt x="541" y="27"/>
                  </a:lnTo>
                  <a:lnTo>
                    <a:pt x="537" y="30"/>
                  </a:lnTo>
                  <a:lnTo>
                    <a:pt x="535" y="33"/>
                  </a:lnTo>
                  <a:lnTo>
                    <a:pt x="532" y="37"/>
                  </a:lnTo>
                  <a:lnTo>
                    <a:pt x="531" y="41"/>
                  </a:lnTo>
                  <a:lnTo>
                    <a:pt x="529" y="46"/>
                  </a:lnTo>
                  <a:lnTo>
                    <a:pt x="528" y="50"/>
                  </a:lnTo>
                  <a:lnTo>
                    <a:pt x="527" y="54"/>
                  </a:lnTo>
                  <a:lnTo>
                    <a:pt x="524" y="57"/>
                  </a:lnTo>
                  <a:lnTo>
                    <a:pt x="521" y="61"/>
                  </a:lnTo>
                  <a:lnTo>
                    <a:pt x="518" y="65"/>
                  </a:lnTo>
                  <a:lnTo>
                    <a:pt x="516" y="69"/>
                  </a:lnTo>
                  <a:lnTo>
                    <a:pt x="513" y="73"/>
                  </a:lnTo>
                  <a:lnTo>
                    <a:pt x="512" y="73"/>
                  </a:lnTo>
                  <a:lnTo>
                    <a:pt x="510" y="75"/>
                  </a:lnTo>
                  <a:lnTo>
                    <a:pt x="509" y="76"/>
                  </a:lnTo>
                  <a:lnTo>
                    <a:pt x="508" y="77"/>
                  </a:lnTo>
                  <a:lnTo>
                    <a:pt x="506" y="77"/>
                  </a:lnTo>
                  <a:lnTo>
                    <a:pt x="506" y="76"/>
                  </a:lnTo>
                  <a:lnTo>
                    <a:pt x="504" y="81"/>
                  </a:lnTo>
                  <a:lnTo>
                    <a:pt x="501" y="85"/>
                  </a:lnTo>
                  <a:lnTo>
                    <a:pt x="500" y="91"/>
                  </a:lnTo>
                  <a:lnTo>
                    <a:pt x="498" y="96"/>
                  </a:lnTo>
                  <a:lnTo>
                    <a:pt x="497" y="106"/>
                  </a:lnTo>
                  <a:lnTo>
                    <a:pt x="498" y="116"/>
                  </a:lnTo>
                  <a:lnTo>
                    <a:pt x="498" y="127"/>
                  </a:lnTo>
                  <a:lnTo>
                    <a:pt x="498" y="138"/>
                  </a:lnTo>
                  <a:lnTo>
                    <a:pt x="497" y="150"/>
                  </a:lnTo>
                  <a:lnTo>
                    <a:pt x="493" y="161"/>
                  </a:lnTo>
                  <a:lnTo>
                    <a:pt x="491" y="168"/>
                  </a:lnTo>
                  <a:lnTo>
                    <a:pt x="491" y="176"/>
                  </a:lnTo>
                  <a:lnTo>
                    <a:pt x="490" y="183"/>
                  </a:lnTo>
                  <a:lnTo>
                    <a:pt x="490" y="191"/>
                  </a:lnTo>
                  <a:lnTo>
                    <a:pt x="487" y="198"/>
                  </a:lnTo>
                  <a:lnTo>
                    <a:pt x="485" y="204"/>
                  </a:lnTo>
                  <a:lnTo>
                    <a:pt x="481" y="210"/>
                  </a:lnTo>
                  <a:lnTo>
                    <a:pt x="474" y="214"/>
                  </a:lnTo>
                  <a:lnTo>
                    <a:pt x="470" y="214"/>
                  </a:lnTo>
                  <a:lnTo>
                    <a:pt x="466" y="217"/>
                  </a:lnTo>
                  <a:lnTo>
                    <a:pt x="463" y="218"/>
                  </a:lnTo>
                  <a:lnTo>
                    <a:pt x="460" y="221"/>
                  </a:lnTo>
                  <a:lnTo>
                    <a:pt x="458" y="223"/>
                  </a:lnTo>
                  <a:lnTo>
                    <a:pt x="453" y="227"/>
                  </a:lnTo>
                  <a:lnTo>
                    <a:pt x="451" y="230"/>
                  </a:lnTo>
                  <a:lnTo>
                    <a:pt x="448" y="233"/>
                  </a:lnTo>
                  <a:lnTo>
                    <a:pt x="445" y="235"/>
                  </a:lnTo>
                  <a:lnTo>
                    <a:pt x="444" y="238"/>
                  </a:lnTo>
                  <a:lnTo>
                    <a:pt x="443" y="241"/>
                  </a:lnTo>
                  <a:lnTo>
                    <a:pt x="441" y="242"/>
                  </a:lnTo>
                  <a:lnTo>
                    <a:pt x="440" y="245"/>
                  </a:lnTo>
                  <a:lnTo>
                    <a:pt x="439" y="248"/>
                  </a:lnTo>
                  <a:lnTo>
                    <a:pt x="439" y="249"/>
                  </a:lnTo>
                  <a:lnTo>
                    <a:pt x="437" y="250"/>
                  </a:lnTo>
                  <a:lnTo>
                    <a:pt x="437" y="249"/>
                  </a:lnTo>
                  <a:lnTo>
                    <a:pt x="436" y="249"/>
                  </a:lnTo>
                  <a:lnTo>
                    <a:pt x="436" y="250"/>
                  </a:lnTo>
                  <a:lnTo>
                    <a:pt x="436" y="252"/>
                  </a:lnTo>
                  <a:lnTo>
                    <a:pt x="437" y="252"/>
                  </a:lnTo>
                  <a:lnTo>
                    <a:pt x="436" y="256"/>
                  </a:lnTo>
                  <a:lnTo>
                    <a:pt x="435" y="260"/>
                  </a:lnTo>
                  <a:lnTo>
                    <a:pt x="435" y="264"/>
                  </a:lnTo>
                  <a:lnTo>
                    <a:pt x="433" y="268"/>
                  </a:lnTo>
                  <a:lnTo>
                    <a:pt x="433" y="272"/>
                  </a:lnTo>
                  <a:lnTo>
                    <a:pt x="435" y="277"/>
                  </a:lnTo>
                  <a:lnTo>
                    <a:pt x="436" y="281"/>
                  </a:lnTo>
                  <a:lnTo>
                    <a:pt x="437" y="284"/>
                  </a:lnTo>
                  <a:lnTo>
                    <a:pt x="437" y="287"/>
                  </a:lnTo>
                  <a:lnTo>
                    <a:pt x="439" y="287"/>
                  </a:lnTo>
                  <a:lnTo>
                    <a:pt x="440" y="288"/>
                  </a:lnTo>
                  <a:lnTo>
                    <a:pt x="440" y="290"/>
                  </a:lnTo>
                  <a:lnTo>
                    <a:pt x="441" y="291"/>
                  </a:lnTo>
                  <a:lnTo>
                    <a:pt x="443" y="292"/>
                  </a:lnTo>
                  <a:lnTo>
                    <a:pt x="443" y="294"/>
                  </a:lnTo>
                  <a:lnTo>
                    <a:pt x="441" y="295"/>
                  </a:lnTo>
                  <a:lnTo>
                    <a:pt x="441" y="294"/>
                  </a:lnTo>
                  <a:lnTo>
                    <a:pt x="440" y="294"/>
                  </a:lnTo>
                  <a:lnTo>
                    <a:pt x="440" y="292"/>
                  </a:lnTo>
                  <a:lnTo>
                    <a:pt x="440" y="291"/>
                  </a:lnTo>
                  <a:lnTo>
                    <a:pt x="441" y="294"/>
                  </a:lnTo>
                  <a:lnTo>
                    <a:pt x="443" y="296"/>
                  </a:lnTo>
                  <a:lnTo>
                    <a:pt x="443" y="299"/>
                  </a:lnTo>
                  <a:lnTo>
                    <a:pt x="444" y="302"/>
                  </a:lnTo>
                  <a:lnTo>
                    <a:pt x="444" y="304"/>
                  </a:lnTo>
                  <a:lnTo>
                    <a:pt x="444" y="307"/>
                  </a:lnTo>
                  <a:lnTo>
                    <a:pt x="444" y="310"/>
                  </a:lnTo>
                  <a:lnTo>
                    <a:pt x="444" y="313"/>
                  </a:lnTo>
                  <a:lnTo>
                    <a:pt x="441" y="321"/>
                  </a:lnTo>
                  <a:lnTo>
                    <a:pt x="440" y="327"/>
                  </a:lnTo>
                  <a:lnTo>
                    <a:pt x="440" y="336"/>
                  </a:lnTo>
                  <a:lnTo>
                    <a:pt x="440" y="342"/>
                  </a:lnTo>
                  <a:lnTo>
                    <a:pt x="441" y="349"/>
                  </a:lnTo>
                  <a:lnTo>
                    <a:pt x="443" y="356"/>
                  </a:lnTo>
                  <a:lnTo>
                    <a:pt x="447" y="363"/>
                  </a:lnTo>
                  <a:lnTo>
                    <a:pt x="452" y="368"/>
                  </a:lnTo>
                  <a:lnTo>
                    <a:pt x="453" y="369"/>
                  </a:lnTo>
                  <a:lnTo>
                    <a:pt x="455" y="369"/>
                  </a:lnTo>
                  <a:lnTo>
                    <a:pt x="456" y="369"/>
                  </a:lnTo>
                  <a:lnTo>
                    <a:pt x="458" y="371"/>
                  </a:lnTo>
                  <a:lnTo>
                    <a:pt x="459" y="371"/>
                  </a:lnTo>
                  <a:lnTo>
                    <a:pt x="460" y="371"/>
                  </a:lnTo>
                  <a:lnTo>
                    <a:pt x="462" y="372"/>
                  </a:lnTo>
                  <a:lnTo>
                    <a:pt x="462" y="373"/>
                  </a:lnTo>
                  <a:lnTo>
                    <a:pt x="458" y="377"/>
                  </a:lnTo>
                  <a:lnTo>
                    <a:pt x="452" y="383"/>
                  </a:lnTo>
                  <a:lnTo>
                    <a:pt x="447" y="386"/>
                  </a:lnTo>
                  <a:lnTo>
                    <a:pt x="441" y="390"/>
                  </a:lnTo>
                  <a:lnTo>
                    <a:pt x="436" y="394"/>
                  </a:lnTo>
                  <a:lnTo>
                    <a:pt x="430" y="398"/>
                  </a:lnTo>
                  <a:lnTo>
                    <a:pt x="425" y="402"/>
                  </a:lnTo>
                  <a:lnTo>
                    <a:pt x="420" y="407"/>
                  </a:lnTo>
                  <a:lnTo>
                    <a:pt x="418" y="409"/>
                  </a:lnTo>
                  <a:lnTo>
                    <a:pt x="417" y="410"/>
                  </a:lnTo>
                  <a:lnTo>
                    <a:pt x="416" y="411"/>
                  </a:lnTo>
                  <a:lnTo>
                    <a:pt x="414" y="413"/>
                  </a:lnTo>
                  <a:lnTo>
                    <a:pt x="413" y="414"/>
                  </a:lnTo>
                  <a:lnTo>
                    <a:pt x="412" y="415"/>
                  </a:lnTo>
                  <a:lnTo>
                    <a:pt x="410" y="417"/>
                  </a:lnTo>
                  <a:lnTo>
                    <a:pt x="410" y="418"/>
                  </a:lnTo>
                  <a:lnTo>
                    <a:pt x="403" y="426"/>
                  </a:lnTo>
                  <a:lnTo>
                    <a:pt x="399" y="436"/>
                  </a:lnTo>
                  <a:lnTo>
                    <a:pt x="394" y="445"/>
                  </a:lnTo>
                  <a:lnTo>
                    <a:pt x="391" y="455"/>
                  </a:lnTo>
                  <a:lnTo>
                    <a:pt x="389" y="465"/>
                  </a:lnTo>
                  <a:lnTo>
                    <a:pt x="387" y="475"/>
                  </a:lnTo>
                  <a:lnTo>
                    <a:pt x="389" y="484"/>
                  </a:lnTo>
                  <a:lnTo>
                    <a:pt x="391" y="494"/>
                  </a:lnTo>
                  <a:lnTo>
                    <a:pt x="394" y="498"/>
                  </a:lnTo>
                  <a:lnTo>
                    <a:pt x="398" y="502"/>
                  </a:lnTo>
                  <a:lnTo>
                    <a:pt x="402" y="505"/>
                  </a:lnTo>
                  <a:lnTo>
                    <a:pt x="407" y="509"/>
                  </a:lnTo>
                  <a:lnTo>
                    <a:pt x="413" y="511"/>
                  </a:lnTo>
                  <a:lnTo>
                    <a:pt x="417" y="514"/>
                  </a:lnTo>
                  <a:lnTo>
                    <a:pt x="422" y="517"/>
                  </a:lnTo>
                  <a:lnTo>
                    <a:pt x="426" y="519"/>
                  </a:lnTo>
                  <a:lnTo>
                    <a:pt x="428" y="519"/>
                  </a:lnTo>
                  <a:lnTo>
                    <a:pt x="429" y="519"/>
                  </a:lnTo>
                  <a:lnTo>
                    <a:pt x="429" y="521"/>
                  </a:lnTo>
                  <a:lnTo>
                    <a:pt x="430" y="521"/>
                  </a:lnTo>
                  <a:lnTo>
                    <a:pt x="432" y="522"/>
                  </a:lnTo>
                  <a:lnTo>
                    <a:pt x="432" y="523"/>
                  </a:lnTo>
                  <a:lnTo>
                    <a:pt x="430" y="529"/>
                  </a:lnTo>
                  <a:lnTo>
                    <a:pt x="428" y="533"/>
                  </a:lnTo>
                  <a:lnTo>
                    <a:pt x="425" y="538"/>
                  </a:lnTo>
                  <a:lnTo>
                    <a:pt x="422" y="544"/>
                  </a:lnTo>
                  <a:lnTo>
                    <a:pt x="420" y="549"/>
                  </a:lnTo>
                  <a:lnTo>
                    <a:pt x="418" y="555"/>
                  </a:lnTo>
                  <a:lnTo>
                    <a:pt x="417" y="560"/>
                  </a:lnTo>
                  <a:lnTo>
                    <a:pt x="417" y="567"/>
                  </a:lnTo>
                  <a:lnTo>
                    <a:pt x="417" y="568"/>
                  </a:lnTo>
                  <a:lnTo>
                    <a:pt x="418" y="569"/>
                  </a:lnTo>
                  <a:lnTo>
                    <a:pt x="420" y="571"/>
                  </a:lnTo>
                  <a:lnTo>
                    <a:pt x="421" y="572"/>
                  </a:lnTo>
                  <a:lnTo>
                    <a:pt x="421" y="574"/>
                  </a:lnTo>
                  <a:lnTo>
                    <a:pt x="422" y="575"/>
                  </a:lnTo>
                  <a:lnTo>
                    <a:pt x="424" y="576"/>
                  </a:lnTo>
                  <a:lnTo>
                    <a:pt x="425" y="579"/>
                  </a:lnTo>
                  <a:lnTo>
                    <a:pt x="425" y="578"/>
                  </a:lnTo>
                  <a:lnTo>
                    <a:pt x="426" y="578"/>
                  </a:lnTo>
                  <a:lnTo>
                    <a:pt x="428" y="578"/>
                  </a:lnTo>
                  <a:lnTo>
                    <a:pt x="429" y="578"/>
                  </a:lnTo>
                  <a:lnTo>
                    <a:pt x="430" y="579"/>
                  </a:lnTo>
                  <a:lnTo>
                    <a:pt x="433" y="580"/>
                  </a:lnTo>
                  <a:lnTo>
                    <a:pt x="436" y="583"/>
                  </a:lnTo>
                  <a:lnTo>
                    <a:pt x="437" y="584"/>
                  </a:lnTo>
                  <a:lnTo>
                    <a:pt x="439" y="587"/>
                  </a:lnTo>
                  <a:lnTo>
                    <a:pt x="439" y="590"/>
                  </a:lnTo>
                  <a:lnTo>
                    <a:pt x="440" y="592"/>
                  </a:lnTo>
                  <a:lnTo>
                    <a:pt x="443" y="594"/>
                  </a:lnTo>
                  <a:lnTo>
                    <a:pt x="444" y="597"/>
                  </a:lnTo>
                  <a:lnTo>
                    <a:pt x="444" y="602"/>
                  </a:lnTo>
                  <a:lnTo>
                    <a:pt x="444" y="607"/>
                  </a:lnTo>
                  <a:lnTo>
                    <a:pt x="445" y="613"/>
                  </a:lnTo>
                  <a:lnTo>
                    <a:pt x="445" y="618"/>
                  </a:lnTo>
                  <a:lnTo>
                    <a:pt x="447" y="624"/>
                  </a:lnTo>
                  <a:lnTo>
                    <a:pt x="449" y="628"/>
                  </a:lnTo>
                  <a:lnTo>
                    <a:pt x="452" y="632"/>
                  </a:lnTo>
                  <a:lnTo>
                    <a:pt x="456" y="636"/>
                  </a:lnTo>
                  <a:lnTo>
                    <a:pt x="459" y="636"/>
                  </a:lnTo>
                  <a:lnTo>
                    <a:pt x="460" y="637"/>
                  </a:lnTo>
                  <a:lnTo>
                    <a:pt x="462" y="637"/>
                  </a:lnTo>
                  <a:lnTo>
                    <a:pt x="463" y="638"/>
                  </a:lnTo>
                  <a:lnTo>
                    <a:pt x="464" y="640"/>
                  </a:lnTo>
                  <a:lnTo>
                    <a:pt x="466" y="641"/>
                  </a:lnTo>
                  <a:lnTo>
                    <a:pt x="467" y="641"/>
                  </a:lnTo>
                  <a:lnTo>
                    <a:pt x="468" y="641"/>
                  </a:lnTo>
                  <a:lnTo>
                    <a:pt x="472" y="644"/>
                  </a:lnTo>
                  <a:lnTo>
                    <a:pt x="475" y="647"/>
                  </a:lnTo>
                  <a:lnTo>
                    <a:pt x="477" y="649"/>
                  </a:lnTo>
                  <a:lnTo>
                    <a:pt x="477" y="653"/>
                  </a:lnTo>
                  <a:lnTo>
                    <a:pt x="478" y="657"/>
                  </a:lnTo>
                  <a:lnTo>
                    <a:pt x="478" y="661"/>
                  </a:lnTo>
                  <a:lnTo>
                    <a:pt x="478" y="664"/>
                  </a:lnTo>
                  <a:lnTo>
                    <a:pt x="479" y="668"/>
                  </a:lnTo>
                  <a:lnTo>
                    <a:pt x="482" y="680"/>
                  </a:lnTo>
                  <a:lnTo>
                    <a:pt x="482" y="679"/>
                  </a:lnTo>
                  <a:lnTo>
                    <a:pt x="481" y="679"/>
                  </a:lnTo>
                  <a:lnTo>
                    <a:pt x="479" y="679"/>
                  </a:lnTo>
                  <a:lnTo>
                    <a:pt x="479" y="678"/>
                  </a:lnTo>
                  <a:lnTo>
                    <a:pt x="478" y="678"/>
                  </a:lnTo>
                  <a:lnTo>
                    <a:pt x="475" y="679"/>
                  </a:lnTo>
                  <a:lnTo>
                    <a:pt x="472" y="679"/>
                  </a:lnTo>
                  <a:lnTo>
                    <a:pt x="470" y="679"/>
                  </a:lnTo>
                  <a:lnTo>
                    <a:pt x="467" y="678"/>
                  </a:lnTo>
                  <a:lnTo>
                    <a:pt x="463" y="676"/>
                  </a:lnTo>
                  <a:lnTo>
                    <a:pt x="459" y="675"/>
                  </a:lnTo>
                  <a:lnTo>
                    <a:pt x="456" y="674"/>
                  </a:lnTo>
                  <a:lnTo>
                    <a:pt x="452" y="672"/>
                  </a:lnTo>
                  <a:lnTo>
                    <a:pt x="449" y="668"/>
                  </a:lnTo>
                  <a:lnTo>
                    <a:pt x="447" y="665"/>
                  </a:lnTo>
                  <a:lnTo>
                    <a:pt x="443" y="663"/>
                  </a:lnTo>
                  <a:lnTo>
                    <a:pt x="440" y="660"/>
                  </a:lnTo>
                  <a:lnTo>
                    <a:pt x="436" y="657"/>
                  </a:lnTo>
                  <a:lnTo>
                    <a:pt x="433" y="655"/>
                  </a:lnTo>
                  <a:lnTo>
                    <a:pt x="430" y="652"/>
                  </a:lnTo>
                  <a:lnTo>
                    <a:pt x="426" y="649"/>
                  </a:lnTo>
                  <a:lnTo>
                    <a:pt x="421" y="645"/>
                  </a:lnTo>
                  <a:lnTo>
                    <a:pt x="414" y="642"/>
                  </a:lnTo>
                  <a:lnTo>
                    <a:pt x="409" y="640"/>
                  </a:lnTo>
                  <a:lnTo>
                    <a:pt x="402" y="636"/>
                  </a:lnTo>
                  <a:lnTo>
                    <a:pt x="397" y="632"/>
                  </a:lnTo>
                  <a:lnTo>
                    <a:pt x="391" y="628"/>
                  </a:lnTo>
                  <a:lnTo>
                    <a:pt x="386" y="624"/>
                  </a:lnTo>
                  <a:lnTo>
                    <a:pt x="380" y="619"/>
                  </a:lnTo>
                  <a:lnTo>
                    <a:pt x="370" y="614"/>
                  </a:lnTo>
                  <a:lnTo>
                    <a:pt x="374" y="607"/>
                  </a:lnTo>
                  <a:lnTo>
                    <a:pt x="378" y="599"/>
                  </a:lnTo>
                  <a:lnTo>
                    <a:pt x="380" y="592"/>
                  </a:lnTo>
                  <a:lnTo>
                    <a:pt x="384" y="584"/>
                  </a:lnTo>
                  <a:lnTo>
                    <a:pt x="389" y="578"/>
                  </a:lnTo>
                  <a:lnTo>
                    <a:pt x="391" y="569"/>
                  </a:lnTo>
                  <a:lnTo>
                    <a:pt x="394" y="561"/>
                  </a:lnTo>
                  <a:lnTo>
                    <a:pt x="395" y="552"/>
                  </a:lnTo>
                  <a:lnTo>
                    <a:pt x="395" y="545"/>
                  </a:lnTo>
                  <a:lnTo>
                    <a:pt x="395" y="537"/>
                  </a:lnTo>
                  <a:lnTo>
                    <a:pt x="394" y="529"/>
                  </a:lnTo>
                  <a:lnTo>
                    <a:pt x="393" y="521"/>
                  </a:lnTo>
                  <a:lnTo>
                    <a:pt x="391" y="514"/>
                  </a:lnTo>
                  <a:lnTo>
                    <a:pt x="387" y="506"/>
                  </a:lnTo>
                  <a:lnTo>
                    <a:pt x="384" y="501"/>
                  </a:lnTo>
                  <a:lnTo>
                    <a:pt x="379" y="495"/>
                  </a:lnTo>
                  <a:lnTo>
                    <a:pt x="376" y="495"/>
                  </a:lnTo>
                  <a:lnTo>
                    <a:pt x="374" y="494"/>
                  </a:lnTo>
                  <a:lnTo>
                    <a:pt x="371" y="492"/>
                  </a:lnTo>
                  <a:lnTo>
                    <a:pt x="368" y="491"/>
                  </a:lnTo>
                  <a:lnTo>
                    <a:pt x="366" y="491"/>
                  </a:lnTo>
                  <a:lnTo>
                    <a:pt x="364" y="490"/>
                  </a:lnTo>
                  <a:lnTo>
                    <a:pt x="361" y="488"/>
                  </a:lnTo>
                  <a:lnTo>
                    <a:pt x="359" y="488"/>
                  </a:lnTo>
                  <a:lnTo>
                    <a:pt x="360" y="488"/>
                  </a:lnTo>
                  <a:lnTo>
                    <a:pt x="360" y="490"/>
                  </a:lnTo>
                  <a:lnTo>
                    <a:pt x="359" y="491"/>
                  </a:lnTo>
                  <a:lnTo>
                    <a:pt x="357" y="491"/>
                  </a:lnTo>
                  <a:lnTo>
                    <a:pt x="356" y="491"/>
                  </a:lnTo>
                  <a:lnTo>
                    <a:pt x="355" y="491"/>
                  </a:lnTo>
                  <a:lnTo>
                    <a:pt x="355" y="490"/>
                  </a:lnTo>
                  <a:lnTo>
                    <a:pt x="356" y="490"/>
                  </a:lnTo>
                  <a:lnTo>
                    <a:pt x="355" y="490"/>
                  </a:lnTo>
                  <a:lnTo>
                    <a:pt x="353" y="488"/>
                  </a:lnTo>
                  <a:lnTo>
                    <a:pt x="355" y="479"/>
                  </a:lnTo>
                  <a:lnTo>
                    <a:pt x="355" y="469"/>
                  </a:lnTo>
                  <a:lnTo>
                    <a:pt x="356" y="460"/>
                  </a:lnTo>
                  <a:lnTo>
                    <a:pt x="357" y="450"/>
                  </a:lnTo>
                  <a:lnTo>
                    <a:pt x="357" y="441"/>
                  </a:lnTo>
                  <a:lnTo>
                    <a:pt x="357" y="432"/>
                  </a:lnTo>
                  <a:lnTo>
                    <a:pt x="356" y="422"/>
                  </a:lnTo>
                  <a:lnTo>
                    <a:pt x="355" y="413"/>
                  </a:lnTo>
                  <a:lnTo>
                    <a:pt x="353" y="410"/>
                  </a:lnTo>
                  <a:lnTo>
                    <a:pt x="352" y="406"/>
                  </a:lnTo>
                  <a:lnTo>
                    <a:pt x="351" y="403"/>
                  </a:lnTo>
                  <a:lnTo>
                    <a:pt x="351" y="400"/>
                  </a:lnTo>
                  <a:lnTo>
                    <a:pt x="349" y="398"/>
                  </a:lnTo>
                  <a:lnTo>
                    <a:pt x="348" y="395"/>
                  </a:lnTo>
                  <a:lnTo>
                    <a:pt x="345" y="392"/>
                  </a:lnTo>
                  <a:lnTo>
                    <a:pt x="342" y="391"/>
                  </a:lnTo>
                  <a:lnTo>
                    <a:pt x="340" y="391"/>
                  </a:lnTo>
                  <a:lnTo>
                    <a:pt x="338" y="391"/>
                  </a:lnTo>
                  <a:lnTo>
                    <a:pt x="337" y="390"/>
                  </a:lnTo>
                  <a:lnTo>
                    <a:pt x="336" y="390"/>
                  </a:lnTo>
                  <a:lnTo>
                    <a:pt x="336" y="388"/>
                  </a:lnTo>
                  <a:lnTo>
                    <a:pt x="334" y="388"/>
                  </a:lnTo>
                  <a:lnTo>
                    <a:pt x="333" y="388"/>
                  </a:lnTo>
                  <a:lnTo>
                    <a:pt x="328" y="392"/>
                  </a:lnTo>
                  <a:lnTo>
                    <a:pt x="324" y="395"/>
                  </a:lnTo>
                  <a:lnTo>
                    <a:pt x="319" y="399"/>
                  </a:lnTo>
                  <a:lnTo>
                    <a:pt x="317" y="404"/>
                  </a:lnTo>
                  <a:lnTo>
                    <a:pt x="313" y="414"/>
                  </a:lnTo>
                  <a:lnTo>
                    <a:pt x="310" y="426"/>
                  </a:lnTo>
                  <a:lnTo>
                    <a:pt x="307" y="437"/>
                  </a:lnTo>
                  <a:lnTo>
                    <a:pt x="307" y="449"/>
                  </a:lnTo>
                  <a:lnTo>
                    <a:pt x="306" y="461"/>
                  </a:lnTo>
                  <a:lnTo>
                    <a:pt x="306" y="472"/>
                  </a:lnTo>
                  <a:lnTo>
                    <a:pt x="306" y="473"/>
                  </a:lnTo>
                  <a:lnTo>
                    <a:pt x="306" y="476"/>
                  </a:lnTo>
                  <a:lnTo>
                    <a:pt x="306" y="478"/>
                  </a:lnTo>
                  <a:lnTo>
                    <a:pt x="306" y="480"/>
                  </a:lnTo>
                  <a:lnTo>
                    <a:pt x="306" y="482"/>
                  </a:lnTo>
                  <a:lnTo>
                    <a:pt x="306" y="484"/>
                  </a:lnTo>
                  <a:lnTo>
                    <a:pt x="306" y="486"/>
                  </a:lnTo>
                  <a:lnTo>
                    <a:pt x="305" y="487"/>
                  </a:lnTo>
                  <a:lnTo>
                    <a:pt x="303" y="488"/>
                  </a:lnTo>
                  <a:lnTo>
                    <a:pt x="302" y="488"/>
                  </a:lnTo>
                  <a:lnTo>
                    <a:pt x="301" y="490"/>
                  </a:lnTo>
                  <a:lnTo>
                    <a:pt x="299" y="490"/>
                  </a:lnTo>
                  <a:lnTo>
                    <a:pt x="298" y="491"/>
                  </a:lnTo>
                  <a:lnTo>
                    <a:pt x="296" y="491"/>
                  </a:lnTo>
                  <a:lnTo>
                    <a:pt x="295" y="491"/>
                  </a:lnTo>
                  <a:lnTo>
                    <a:pt x="294" y="491"/>
                  </a:lnTo>
                  <a:lnTo>
                    <a:pt x="291" y="494"/>
                  </a:lnTo>
                  <a:lnTo>
                    <a:pt x="287" y="498"/>
                  </a:lnTo>
                  <a:lnTo>
                    <a:pt x="284" y="502"/>
                  </a:lnTo>
                  <a:lnTo>
                    <a:pt x="283" y="506"/>
                  </a:lnTo>
                  <a:lnTo>
                    <a:pt x="280" y="510"/>
                  </a:lnTo>
                  <a:lnTo>
                    <a:pt x="279" y="515"/>
                  </a:lnTo>
                  <a:lnTo>
                    <a:pt x="279" y="519"/>
                  </a:lnTo>
                  <a:lnTo>
                    <a:pt x="280" y="525"/>
                  </a:lnTo>
                  <a:lnTo>
                    <a:pt x="280" y="526"/>
                  </a:lnTo>
                  <a:lnTo>
                    <a:pt x="282" y="529"/>
                  </a:lnTo>
                  <a:lnTo>
                    <a:pt x="283" y="530"/>
                  </a:lnTo>
                  <a:lnTo>
                    <a:pt x="283" y="532"/>
                  </a:lnTo>
                  <a:lnTo>
                    <a:pt x="284" y="533"/>
                  </a:lnTo>
                  <a:lnTo>
                    <a:pt x="284" y="536"/>
                  </a:lnTo>
                  <a:lnTo>
                    <a:pt x="284" y="537"/>
                  </a:lnTo>
                  <a:lnTo>
                    <a:pt x="283" y="540"/>
                  </a:lnTo>
                  <a:lnTo>
                    <a:pt x="282" y="541"/>
                  </a:lnTo>
                  <a:lnTo>
                    <a:pt x="280" y="542"/>
                  </a:lnTo>
                  <a:lnTo>
                    <a:pt x="279" y="544"/>
                  </a:lnTo>
                  <a:lnTo>
                    <a:pt x="278" y="545"/>
                  </a:lnTo>
                  <a:lnTo>
                    <a:pt x="276" y="546"/>
                  </a:lnTo>
                  <a:lnTo>
                    <a:pt x="275" y="546"/>
                  </a:lnTo>
                  <a:lnTo>
                    <a:pt x="275" y="549"/>
                  </a:lnTo>
                  <a:lnTo>
                    <a:pt x="273" y="551"/>
                  </a:lnTo>
                  <a:lnTo>
                    <a:pt x="272" y="552"/>
                  </a:lnTo>
                  <a:lnTo>
                    <a:pt x="271" y="553"/>
                  </a:lnTo>
                  <a:lnTo>
                    <a:pt x="271" y="555"/>
                  </a:lnTo>
                  <a:lnTo>
                    <a:pt x="269" y="556"/>
                  </a:lnTo>
                  <a:lnTo>
                    <a:pt x="268" y="557"/>
                  </a:lnTo>
                  <a:lnTo>
                    <a:pt x="268" y="559"/>
                  </a:lnTo>
                  <a:lnTo>
                    <a:pt x="267" y="567"/>
                  </a:lnTo>
                  <a:lnTo>
                    <a:pt x="268" y="574"/>
                  </a:lnTo>
                  <a:lnTo>
                    <a:pt x="269" y="580"/>
                  </a:lnTo>
                  <a:lnTo>
                    <a:pt x="272" y="587"/>
                  </a:lnTo>
                  <a:lnTo>
                    <a:pt x="273" y="595"/>
                  </a:lnTo>
                  <a:lnTo>
                    <a:pt x="275" y="602"/>
                  </a:lnTo>
                  <a:lnTo>
                    <a:pt x="273" y="609"/>
                  </a:lnTo>
                  <a:lnTo>
                    <a:pt x="271" y="614"/>
                  </a:lnTo>
                  <a:lnTo>
                    <a:pt x="271" y="618"/>
                  </a:lnTo>
                  <a:lnTo>
                    <a:pt x="271" y="621"/>
                  </a:lnTo>
                  <a:lnTo>
                    <a:pt x="271" y="624"/>
                  </a:lnTo>
                  <a:lnTo>
                    <a:pt x="271" y="626"/>
                  </a:lnTo>
                  <a:lnTo>
                    <a:pt x="272" y="629"/>
                  </a:lnTo>
                  <a:lnTo>
                    <a:pt x="273" y="632"/>
                  </a:lnTo>
                  <a:lnTo>
                    <a:pt x="275" y="634"/>
                  </a:lnTo>
                  <a:lnTo>
                    <a:pt x="278" y="637"/>
                  </a:lnTo>
                  <a:lnTo>
                    <a:pt x="278" y="640"/>
                  </a:lnTo>
                  <a:lnTo>
                    <a:pt x="279" y="641"/>
                  </a:lnTo>
                  <a:lnTo>
                    <a:pt x="280" y="642"/>
                  </a:lnTo>
                  <a:lnTo>
                    <a:pt x="282" y="644"/>
                  </a:lnTo>
                  <a:lnTo>
                    <a:pt x="283" y="645"/>
                  </a:lnTo>
                  <a:lnTo>
                    <a:pt x="284" y="647"/>
                  </a:lnTo>
                  <a:lnTo>
                    <a:pt x="284" y="649"/>
                  </a:lnTo>
                  <a:lnTo>
                    <a:pt x="286" y="651"/>
                  </a:lnTo>
                  <a:lnTo>
                    <a:pt x="287" y="652"/>
                  </a:lnTo>
                  <a:lnTo>
                    <a:pt x="288" y="652"/>
                  </a:lnTo>
                  <a:lnTo>
                    <a:pt x="290" y="653"/>
                  </a:lnTo>
                  <a:lnTo>
                    <a:pt x="290" y="655"/>
                  </a:lnTo>
                  <a:lnTo>
                    <a:pt x="290" y="656"/>
                  </a:lnTo>
                  <a:lnTo>
                    <a:pt x="290" y="657"/>
                  </a:lnTo>
                  <a:lnTo>
                    <a:pt x="290" y="659"/>
                  </a:lnTo>
                  <a:lnTo>
                    <a:pt x="290" y="660"/>
                  </a:lnTo>
                  <a:lnTo>
                    <a:pt x="290" y="661"/>
                  </a:lnTo>
                  <a:lnTo>
                    <a:pt x="288" y="661"/>
                  </a:lnTo>
                  <a:lnTo>
                    <a:pt x="288" y="663"/>
                  </a:lnTo>
                  <a:lnTo>
                    <a:pt x="283" y="657"/>
                  </a:lnTo>
                  <a:lnTo>
                    <a:pt x="279" y="652"/>
                  </a:lnTo>
                  <a:lnTo>
                    <a:pt x="275" y="648"/>
                  </a:lnTo>
                  <a:lnTo>
                    <a:pt x="269" y="642"/>
                  </a:lnTo>
                  <a:lnTo>
                    <a:pt x="264" y="637"/>
                  </a:lnTo>
                  <a:lnTo>
                    <a:pt x="260" y="633"/>
                  </a:lnTo>
                  <a:lnTo>
                    <a:pt x="255" y="629"/>
                  </a:lnTo>
                  <a:lnTo>
                    <a:pt x="248" y="625"/>
                  </a:lnTo>
                  <a:lnTo>
                    <a:pt x="245" y="624"/>
                  </a:lnTo>
                  <a:lnTo>
                    <a:pt x="242" y="622"/>
                  </a:lnTo>
                  <a:lnTo>
                    <a:pt x="241" y="622"/>
                  </a:lnTo>
                  <a:lnTo>
                    <a:pt x="238" y="621"/>
                  </a:lnTo>
                  <a:lnTo>
                    <a:pt x="236" y="619"/>
                  </a:lnTo>
                  <a:lnTo>
                    <a:pt x="233" y="619"/>
                  </a:lnTo>
                  <a:lnTo>
                    <a:pt x="231" y="618"/>
                  </a:lnTo>
                  <a:lnTo>
                    <a:pt x="229" y="617"/>
                  </a:lnTo>
                  <a:lnTo>
                    <a:pt x="223" y="617"/>
                  </a:lnTo>
                  <a:lnTo>
                    <a:pt x="219" y="617"/>
                  </a:lnTo>
                  <a:lnTo>
                    <a:pt x="215" y="617"/>
                  </a:lnTo>
                  <a:lnTo>
                    <a:pt x="211" y="617"/>
                  </a:lnTo>
                  <a:lnTo>
                    <a:pt x="206" y="617"/>
                  </a:lnTo>
                  <a:lnTo>
                    <a:pt x="202" y="617"/>
                  </a:lnTo>
                  <a:lnTo>
                    <a:pt x="198" y="618"/>
                  </a:lnTo>
                  <a:lnTo>
                    <a:pt x="194" y="618"/>
                  </a:lnTo>
                  <a:lnTo>
                    <a:pt x="187" y="619"/>
                  </a:lnTo>
                  <a:lnTo>
                    <a:pt x="181" y="622"/>
                  </a:lnTo>
                  <a:lnTo>
                    <a:pt x="176" y="625"/>
                  </a:lnTo>
                  <a:lnTo>
                    <a:pt x="169" y="628"/>
                  </a:lnTo>
                  <a:lnTo>
                    <a:pt x="164" y="632"/>
                  </a:lnTo>
                  <a:lnTo>
                    <a:pt x="158" y="634"/>
                  </a:lnTo>
                  <a:lnTo>
                    <a:pt x="154" y="638"/>
                  </a:lnTo>
                  <a:lnTo>
                    <a:pt x="150" y="642"/>
                  </a:lnTo>
                  <a:lnTo>
                    <a:pt x="143" y="647"/>
                  </a:lnTo>
                  <a:lnTo>
                    <a:pt x="138" y="652"/>
                  </a:lnTo>
                  <a:lnTo>
                    <a:pt x="133" y="656"/>
                  </a:lnTo>
                  <a:lnTo>
                    <a:pt x="129" y="661"/>
                  </a:lnTo>
                  <a:lnTo>
                    <a:pt x="123" y="665"/>
                  </a:lnTo>
                  <a:lnTo>
                    <a:pt x="118" y="671"/>
                  </a:lnTo>
                  <a:lnTo>
                    <a:pt x="112" y="675"/>
                  </a:lnTo>
                  <a:lnTo>
                    <a:pt x="107" y="680"/>
                  </a:lnTo>
                  <a:lnTo>
                    <a:pt x="106" y="679"/>
                  </a:lnTo>
                  <a:lnTo>
                    <a:pt x="103" y="678"/>
                  </a:lnTo>
                  <a:lnTo>
                    <a:pt x="100" y="676"/>
                  </a:lnTo>
                  <a:lnTo>
                    <a:pt x="97" y="675"/>
                  </a:lnTo>
                  <a:lnTo>
                    <a:pt x="95" y="675"/>
                  </a:lnTo>
                  <a:lnTo>
                    <a:pt x="92" y="676"/>
                  </a:lnTo>
                  <a:lnTo>
                    <a:pt x="89" y="678"/>
                  </a:lnTo>
                  <a:lnTo>
                    <a:pt x="87" y="679"/>
                  </a:lnTo>
                  <a:lnTo>
                    <a:pt x="85" y="680"/>
                  </a:lnTo>
                  <a:lnTo>
                    <a:pt x="84" y="682"/>
                  </a:lnTo>
                  <a:lnTo>
                    <a:pt x="81" y="684"/>
                  </a:lnTo>
                  <a:lnTo>
                    <a:pt x="80" y="686"/>
                  </a:lnTo>
                  <a:lnTo>
                    <a:pt x="79" y="687"/>
                  </a:lnTo>
                  <a:lnTo>
                    <a:pt x="77" y="688"/>
                  </a:lnTo>
                  <a:lnTo>
                    <a:pt x="76" y="690"/>
                  </a:lnTo>
                  <a:lnTo>
                    <a:pt x="74" y="691"/>
                  </a:lnTo>
                  <a:lnTo>
                    <a:pt x="74" y="693"/>
                  </a:lnTo>
                  <a:lnTo>
                    <a:pt x="73" y="694"/>
                  </a:lnTo>
                  <a:lnTo>
                    <a:pt x="72" y="695"/>
                  </a:lnTo>
                  <a:lnTo>
                    <a:pt x="70" y="697"/>
                  </a:lnTo>
                  <a:lnTo>
                    <a:pt x="70" y="698"/>
                  </a:lnTo>
                  <a:lnTo>
                    <a:pt x="69" y="701"/>
                  </a:lnTo>
                  <a:lnTo>
                    <a:pt x="68" y="702"/>
                  </a:lnTo>
                  <a:lnTo>
                    <a:pt x="68" y="703"/>
                  </a:lnTo>
                  <a:lnTo>
                    <a:pt x="66" y="707"/>
                  </a:lnTo>
                  <a:lnTo>
                    <a:pt x="65" y="711"/>
                  </a:lnTo>
                  <a:lnTo>
                    <a:pt x="66" y="716"/>
                  </a:lnTo>
                  <a:lnTo>
                    <a:pt x="68" y="718"/>
                  </a:lnTo>
                  <a:lnTo>
                    <a:pt x="69" y="722"/>
                  </a:lnTo>
                  <a:lnTo>
                    <a:pt x="70" y="726"/>
                  </a:lnTo>
                  <a:lnTo>
                    <a:pt x="73" y="729"/>
                  </a:lnTo>
                  <a:lnTo>
                    <a:pt x="74" y="732"/>
                  </a:lnTo>
                  <a:lnTo>
                    <a:pt x="69" y="741"/>
                  </a:lnTo>
                  <a:lnTo>
                    <a:pt x="64" y="749"/>
                  </a:lnTo>
                  <a:lnTo>
                    <a:pt x="57" y="759"/>
                  </a:lnTo>
                  <a:lnTo>
                    <a:pt x="51" y="768"/>
                  </a:lnTo>
                  <a:lnTo>
                    <a:pt x="46" y="778"/>
                  </a:lnTo>
                  <a:lnTo>
                    <a:pt x="39" y="786"/>
                  </a:lnTo>
                  <a:lnTo>
                    <a:pt x="34" y="795"/>
                  </a:lnTo>
                  <a:lnTo>
                    <a:pt x="28" y="803"/>
                  </a:lnTo>
                  <a:lnTo>
                    <a:pt x="26" y="807"/>
                  </a:lnTo>
                  <a:lnTo>
                    <a:pt x="23" y="810"/>
                  </a:lnTo>
                  <a:lnTo>
                    <a:pt x="22" y="814"/>
                  </a:lnTo>
                  <a:lnTo>
                    <a:pt x="20" y="818"/>
                  </a:lnTo>
                  <a:lnTo>
                    <a:pt x="19" y="821"/>
                  </a:lnTo>
                  <a:lnTo>
                    <a:pt x="16" y="825"/>
                  </a:lnTo>
                  <a:lnTo>
                    <a:pt x="15" y="829"/>
                  </a:lnTo>
                  <a:lnTo>
                    <a:pt x="12" y="832"/>
                  </a:lnTo>
                  <a:lnTo>
                    <a:pt x="11" y="832"/>
                  </a:lnTo>
                  <a:lnTo>
                    <a:pt x="11" y="833"/>
                  </a:lnTo>
                  <a:lnTo>
                    <a:pt x="11" y="835"/>
                  </a:lnTo>
                  <a:lnTo>
                    <a:pt x="9" y="836"/>
                  </a:lnTo>
                  <a:lnTo>
                    <a:pt x="8" y="837"/>
                  </a:lnTo>
                  <a:lnTo>
                    <a:pt x="7" y="837"/>
                  </a:lnTo>
                  <a:lnTo>
                    <a:pt x="5" y="839"/>
                  </a:lnTo>
                  <a:lnTo>
                    <a:pt x="3" y="840"/>
                  </a:lnTo>
                  <a:lnTo>
                    <a:pt x="1" y="840"/>
                  </a:lnTo>
                  <a:lnTo>
                    <a:pt x="0" y="843"/>
                  </a:lnTo>
                  <a:lnTo>
                    <a:pt x="0" y="844"/>
                  </a:lnTo>
                  <a:lnTo>
                    <a:pt x="3" y="848"/>
                  </a:lnTo>
                  <a:lnTo>
                    <a:pt x="4" y="851"/>
                  </a:lnTo>
                  <a:lnTo>
                    <a:pt x="7" y="853"/>
                  </a:lnTo>
                  <a:lnTo>
                    <a:pt x="9" y="857"/>
                  </a:lnTo>
                  <a:lnTo>
                    <a:pt x="11" y="860"/>
                  </a:lnTo>
                  <a:lnTo>
                    <a:pt x="14" y="863"/>
                  </a:lnTo>
                  <a:lnTo>
                    <a:pt x="15" y="866"/>
                  </a:lnTo>
                  <a:lnTo>
                    <a:pt x="18" y="870"/>
                  </a:lnTo>
                  <a:lnTo>
                    <a:pt x="23" y="875"/>
                  </a:lnTo>
                  <a:lnTo>
                    <a:pt x="28" y="879"/>
                  </a:lnTo>
                  <a:lnTo>
                    <a:pt x="34" y="885"/>
                  </a:lnTo>
                  <a:lnTo>
                    <a:pt x="41" y="889"/>
                  </a:lnTo>
                  <a:lnTo>
                    <a:pt x="46" y="893"/>
                  </a:lnTo>
                  <a:lnTo>
                    <a:pt x="53" y="895"/>
                  </a:lnTo>
                  <a:lnTo>
                    <a:pt x="58" y="898"/>
                  </a:lnTo>
                  <a:lnTo>
                    <a:pt x="65" y="901"/>
                  </a:lnTo>
                  <a:lnTo>
                    <a:pt x="74" y="901"/>
                  </a:lnTo>
                  <a:lnTo>
                    <a:pt x="83" y="899"/>
                  </a:lnTo>
                  <a:lnTo>
                    <a:pt x="91" y="897"/>
                  </a:lnTo>
                  <a:lnTo>
                    <a:pt x="100" y="894"/>
                  </a:lnTo>
                  <a:lnTo>
                    <a:pt x="108" y="890"/>
                  </a:lnTo>
                  <a:lnTo>
                    <a:pt x="116" y="887"/>
                  </a:lnTo>
                  <a:lnTo>
                    <a:pt x="123" y="883"/>
                  </a:lnTo>
                  <a:lnTo>
                    <a:pt x="130" y="879"/>
                  </a:lnTo>
                  <a:lnTo>
                    <a:pt x="133" y="878"/>
                  </a:lnTo>
                  <a:lnTo>
                    <a:pt x="134" y="876"/>
                  </a:lnTo>
                  <a:lnTo>
                    <a:pt x="137" y="874"/>
                  </a:lnTo>
                  <a:lnTo>
                    <a:pt x="139" y="872"/>
                  </a:lnTo>
                  <a:lnTo>
                    <a:pt x="141" y="870"/>
                  </a:lnTo>
                  <a:lnTo>
                    <a:pt x="143" y="868"/>
                  </a:lnTo>
                  <a:lnTo>
                    <a:pt x="145" y="866"/>
                  </a:lnTo>
                  <a:lnTo>
                    <a:pt x="146" y="864"/>
                  </a:lnTo>
                  <a:lnTo>
                    <a:pt x="149" y="862"/>
                  </a:lnTo>
                  <a:lnTo>
                    <a:pt x="152" y="859"/>
                  </a:lnTo>
                  <a:lnTo>
                    <a:pt x="154" y="856"/>
                  </a:lnTo>
                  <a:lnTo>
                    <a:pt x="156" y="853"/>
                  </a:lnTo>
                  <a:lnTo>
                    <a:pt x="157" y="849"/>
                  </a:lnTo>
                  <a:lnTo>
                    <a:pt x="157" y="847"/>
                  </a:lnTo>
                  <a:lnTo>
                    <a:pt x="157" y="843"/>
                  </a:lnTo>
                  <a:lnTo>
                    <a:pt x="157" y="840"/>
                  </a:lnTo>
                  <a:lnTo>
                    <a:pt x="154" y="839"/>
                  </a:lnTo>
                  <a:lnTo>
                    <a:pt x="152" y="836"/>
                  </a:lnTo>
                  <a:lnTo>
                    <a:pt x="150" y="833"/>
                  </a:lnTo>
                  <a:lnTo>
                    <a:pt x="149" y="830"/>
                  </a:lnTo>
                  <a:lnTo>
                    <a:pt x="149" y="826"/>
                  </a:lnTo>
                  <a:lnTo>
                    <a:pt x="148" y="824"/>
                  </a:lnTo>
                  <a:lnTo>
                    <a:pt x="146" y="821"/>
                  </a:lnTo>
                  <a:lnTo>
                    <a:pt x="145" y="818"/>
                  </a:lnTo>
                  <a:lnTo>
                    <a:pt x="145" y="814"/>
                  </a:lnTo>
                  <a:lnTo>
                    <a:pt x="143" y="810"/>
                  </a:lnTo>
                  <a:lnTo>
                    <a:pt x="143" y="807"/>
                  </a:lnTo>
                  <a:lnTo>
                    <a:pt x="142" y="803"/>
                  </a:lnTo>
                  <a:lnTo>
                    <a:pt x="141" y="799"/>
                  </a:lnTo>
                  <a:lnTo>
                    <a:pt x="139" y="797"/>
                  </a:lnTo>
                  <a:lnTo>
                    <a:pt x="138" y="793"/>
                  </a:lnTo>
                  <a:lnTo>
                    <a:pt x="138" y="790"/>
                  </a:lnTo>
                  <a:lnTo>
                    <a:pt x="137" y="786"/>
                  </a:lnTo>
                  <a:lnTo>
                    <a:pt x="135" y="782"/>
                  </a:lnTo>
                  <a:lnTo>
                    <a:pt x="135" y="779"/>
                  </a:lnTo>
                  <a:lnTo>
                    <a:pt x="134" y="775"/>
                  </a:lnTo>
                  <a:lnTo>
                    <a:pt x="133" y="772"/>
                  </a:lnTo>
                  <a:lnTo>
                    <a:pt x="131" y="770"/>
                  </a:lnTo>
                  <a:lnTo>
                    <a:pt x="130" y="766"/>
                  </a:lnTo>
                  <a:lnTo>
                    <a:pt x="130" y="763"/>
                  </a:lnTo>
                  <a:lnTo>
                    <a:pt x="127" y="760"/>
                  </a:lnTo>
                  <a:lnTo>
                    <a:pt x="126" y="757"/>
                  </a:lnTo>
                  <a:lnTo>
                    <a:pt x="125" y="755"/>
                  </a:lnTo>
                  <a:lnTo>
                    <a:pt x="123" y="752"/>
                  </a:lnTo>
                  <a:lnTo>
                    <a:pt x="123" y="749"/>
                  </a:lnTo>
                  <a:lnTo>
                    <a:pt x="122" y="747"/>
                  </a:lnTo>
                  <a:lnTo>
                    <a:pt x="123" y="743"/>
                  </a:lnTo>
                  <a:lnTo>
                    <a:pt x="125" y="740"/>
                  </a:lnTo>
                  <a:lnTo>
                    <a:pt x="127" y="734"/>
                  </a:lnTo>
                  <a:lnTo>
                    <a:pt x="130" y="729"/>
                  </a:lnTo>
                  <a:lnTo>
                    <a:pt x="131" y="724"/>
                  </a:lnTo>
                  <a:lnTo>
                    <a:pt x="133" y="717"/>
                  </a:lnTo>
                  <a:lnTo>
                    <a:pt x="133" y="711"/>
                  </a:lnTo>
                  <a:lnTo>
                    <a:pt x="133" y="706"/>
                  </a:lnTo>
                  <a:lnTo>
                    <a:pt x="134" y="701"/>
                  </a:lnTo>
                  <a:lnTo>
                    <a:pt x="134" y="697"/>
                  </a:lnTo>
                  <a:lnTo>
                    <a:pt x="137" y="695"/>
                  </a:lnTo>
                  <a:lnTo>
                    <a:pt x="138" y="694"/>
                  </a:lnTo>
                  <a:lnTo>
                    <a:pt x="139" y="693"/>
                  </a:lnTo>
                  <a:lnTo>
                    <a:pt x="142" y="691"/>
                  </a:lnTo>
                  <a:lnTo>
                    <a:pt x="143" y="690"/>
                  </a:lnTo>
                  <a:lnTo>
                    <a:pt x="145" y="688"/>
                  </a:lnTo>
                  <a:lnTo>
                    <a:pt x="146" y="687"/>
                  </a:lnTo>
                  <a:lnTo>
                    <a:pt x="148" y="687"/>
                  </a:lnTo>
                  <a:lnTo>
                    <a:pt x="153" y="682"/>
                  </a:lnTo>
                  <a:lnTo>
                    <a:pt x="157" y="678"/>
                  </a:lnTo>
                  <a:lnTo>
                    <a:pt x="162" y="675"/>
                  </a:lnTo>
                  <a:lnTo>
                    <a:pt x="168" y="672"/>
                  </a:lnTo>
                  <a:lnTo>
                    <a:pt x="173" y="670"/>
                  </a:lnTo>
                  <a:lnTo>
                    <a:pt x="179" y="665"/>
                  </a:lnTo>
                  <a:lnTo>
                    <a:pt x="184" y="663"/>
                  </a:lnTo>
                  <a:lnTo>
                    <a:pt x="190" y="659"/>
                  </a:lnTo>
                  <a:lnTo>
                    <a:pt x="194" y="659"/>
                  </a:lnTo>
                  <a:lnTo>
                    <a:pt x="199" y="659"/>
                  </a:lnTo>
                  <a:lnTo>
                    <a:pt x="203" y="660"/>
                  </a:lnTo>
                  <a:lnTo>
                    <a:pt x="207" y="661"/>
                  </a:lnTo>
                  <a:lnTo>
                    <a:pt x="211" y="661"/>
                  </a:lnTo>
                  <a:lnTo>
                    <a:pt x="215" y="663"/>
                  </a:lnTo>
                  <a:lnTo>
                    <a:pt x="219" y="663"/>
                  </a:lnTo>
                  <a:lnTo>
                    <a:pt x="225" y="663"/>
                  </a:lnTo>
                  <a:lnTo>
                    <a:pt x="227" y="664"/>
                  </a:lnTo>
                  <a:lnTo>
                    <a:pt x="230" y="665"/>
                  </a:lnTo>
                  <a:lnTo>
                    <a:pt x="233" y="665"/>
                  </a:lnTo>
                  <a:lnTo>
                    <a:pt x="234" y="667"/>
                  </a:lnTo>
                  <a:lnTo>
                    <a:pt x="237" y="668"/>
                  </a:lnTo>
                  <a:lnTo>
                    <a:pt x="240" y="670"/>
                  </a:lnTo>
                  <a:lnTo>
                    <a:pt x="242" y="670"/>
                  </a:lnTo>
                  <a:lnTo>
                    <a:pt x="245" y="671"/>
                  </a:lnTo>
                  <a:lnTo>
                    <a:pt x="253" y="676"/>
                  </a:lnTo>
                  <a:lnTo>
                    <a:pt x="260" y="683"/>
                  </a:lnTo>
                  <a:lnTo>
                    <a:pt x="265" y="690"/>
                  </a:lnTo>
                  <a:lnTo>
                    <a:pt x="271" y="698"/>
                  </a:lnTo>
                  <a:lnTo>
                    <a:pt x="275" y="705"/>
                  </a:lnTo>
                  <a:lnTo>
                    <a:pt x="280" y="711"/>
                  </a:lnTo>
                  <a:lnTo>
                    <a:pt x="288" y="717"/>
                  </a:lnTo>
                  <a:lnTo>
                    <a:pt x="296" y="720"/>
                  </a:lnTo>
                  <a:lnTo>
                    <a:pt x="299" y="721"/>
                  </a:lnTo>
                  <a:lnTo>
                    <a:pt x="302" y="721"/>
                  </a:lnTo>
                  <a:lnTo>
                    <a:pt x="305" y="721"/>
                  </a:lnTo>
                  <a:lnTo>
                    <a:pt x="306" y="720"/>
                  </a:lnTo>
                  <a:lnTo>
                    <a:pt x="309" y="720"/>
                  </a:lnTo>
                  <a:lnTo>
                    <a:pt x="311" y="720"/>
                  </a:lnTo>
                  <a:lnTo>
                    <a:pt x="314" y="720"/>
                  </a:lnTo>
                  <a:lnTo>
                    <a:pt x="317" y="720"/>
                  </a:lnTo>
                  <a:lnTo>
                    <a:pt x="311" y="779"/>
                  </a:lnTo>
                  <a:lnTo>
                    <a:pt x="310" y="791"/>
                  </a:lnTo>
                  <a:lnTo>
                    <a:pt x="309" y="803"/>
                  </a:lnTo>
                  <a:lnTo>
                    <a:pt x="307" y="816"/>
                  </a:lnTo>
                  <a:lnTo>
                    <a:pt x="306" y="828"/>
                  </a:lnTo>
                  <a:lnTo>
                    <a:pt x="306" y="840"/>
                  </a:lnTo>
                  <a:lnTo>
                    <a:pt x="305" y="852"/>
                  </a:lnTo>
                  <a:lnTo>
                    <a:pt x="306" y="864"/>
                  </a:lnTo>
                  <a:lnTo>
                    <a:pt x="307" y="876"/>
                  </a:lnTo>
                  <a:lnTo>
                    <a:pt x="309" y="879"/>
                  </a:lnTo>
                  <a:lnTo>
                    <a:pt x="310" y="882"/>
                  </a:lnTo>
                  <a:lnTo>
                    <a:pt x="311" y="885"/>
                  </a:lnTo>
                  <a:lnTo>
                    <a:pt x="313" y="887"/>
                  </a:lnTo>
                  <a:lnTo>
                    <a:pt x="315" y="890"/>
                  </a:lnTo>
                  <a:lnTo>
                    <a:pt x="317" y="891"/>
                  </a:lnTo>
                  <a:lnTo>
                    <a:pt x="319" y="893"/>
                  </a:lnTo>
                  <a:lnTo>
                    <a:pt x="324" y="893"/>
                  </a:lnTo>
                  <a:lnTo>
                    <a:pt x="330" y="891"/>
                  </a:lnTo>
                  <a:lnTo>
                    <a:pt x="338" y="889"/>
                  </a:lnTo>
                  <a:lnTo>
                    <a:pt x="345" y="885"/>
                  </a:lnTo>
                  <a:lnTo>
                    <a:pt x="351" y="879"/>
                  </a:lnTo>
                  <a:lnTo>
                    <a:pt x="356" y="875"/>
                  </a:lnTo>
                  <a:lnTo>
                    <a:pt x="361" y="870"/>
                  </a:lnTo>
                  <a:lnTo>
                    <a:pt x="367" y="866"/>
                  </a:lnTo>
                  <a:lnTo>
                    <a:pt x="372" y="860"/>
                  </a:lnTo>
                  <a:lnTo>
                    <a:pt x="374" y="863"/>
                  </a:lnTo>
                  <a:lnTo>
                    <a:pt x="375" y="864"/>
                  </a:lnTo>
                  <a:lnTo>
                    <a:pt x="376" y="864"/>
                  </a:lnTo>
                  <a:lnTo>
                    <a:pt x="378" y="866"/>
                  </a:lnTo>
                  <a:lnTo>
                    <a:pt x="380" y="867"/>
                  </a:lnTo>
                  <a:lnTo>
                    <a:pt x="382" y="867"/>
                  </a:lnTo>
                  <a:lnTo>
                    <a:pt x="383" y="868"/>
                  </a:lnTo>
                  <a:lnTo>
                    <a:pt x="384" y="870"/>
                  </a:lnTo>
                  <a:lnTo>
                    <a:pt x="387" y="871"/>
                  </a:lnTo>
                  <a:lnTo>
                    <a:pt x="391" y="874"/>
                  </a:lnTo>
                  <a:lnTo>
                    <a:pt x="394" y="875"/>
                  </a:lnTo>
                  <a:lnTo>
                    <a:pt x="397" y="878"/>
                  </a:lnTo>
                  <a:lnTo>
                    <a:pt x="399" y="879"/>
                  </a:lnTo>
                  <a:lnTo>
                    <a:pt x="403" y="882"/>
                  </a:lnTo>
                  <a:lnTo>
                    <a:pt x="406" y="885"/>
                  </a:lnTo>
                  <a:lnTo>
                    <a:pt x="410" y="886"/>
                  </a:lnTo>
                  <a:lnTo>
                    <a:pt x="410" y="895"/>
                  </a:lnTo>
                  <a:lnTo>
                    <a:pt x="409" y="905"/>
                  </a:lnTo>
                  <a:lnTo>
                    <a:pt x="406" y="914"/>
                  </a:lnTo>
                  <a:lnTo>
                    <a:pt x="403" y="924"/>
                  </a:lnTo>
                  <a:lnTo>
                    <a:pt x="399" y="933"/>
                  </a:lnTo>
                  <a:lnTo>
                    <a:pt x="397" y="941"/>
                  </a:lnTo>
                  <a:lnTo>
                    <a:pt x="394" y="951"/>
                  </a:lnTo>
                  <a:lnTo>
                    <a:pt x="393" y="959"/>
                  </a:lnTo>
                  <a:lnTo>
                    <a:pt x="380" y="970"/>
                  </a:lnTo>
                  <a:lnTo>
                    <a:pt x="368" y="981"/>
                  </a:lnTo>
                  <a:lnTo>
                    <a:pt x="356" y="991"/>
                  </a:lnTo>
                  <a:lnTo>
                    <a:pt x="345" y="1002"/>
                  </a:lnTo>
                  <a:lnTo>
                    <a:pt x="334" y="1014"/>
                  </a:lnTo>
                  <a:lnTo>
                    <a:pt x="325" y="1028"/>
                  </a:lnTo>
                  <a:lnTo>
                    <a:pt x="322" y="1035"/>
                  </a:lnTo>
                  <a:lnTo>
                    <a:pt x="318" y="1041"/>
                  </a:lnTo>
                  <a:lnTo>
                    <a:pt x="317" y="1050"/>
                  </a:lnTo>
                  <a:lnTo>
                    <a:pt x="314" y="1056"/>
                  </a:lnTo>
                  <a:lnTo>
                    <a:pt x="310" y="1058"/>
                  </a:lnTo>
                  <a:lnTo>
                    <a:pt x="307" y="1059"/>
                  </a:lnTo>
                  <a:lnTo>
                    <a:pt x="303" y="1060"/>
                  </a:lnTo>
                  <a:lnTo>
                    <a:pt x="299" y="1060"/>
                  </a:lnTo>
                  <a:lnTo>
                    <a:pt x="295" y="1062"/>
                  </a:lnTo>
                  <a:lnTo>
                    <a:pt x="290" y="1062"/>
                  </a:lnTo>
                  <a:lnTo>
                    <a:pt x="286" y="1063"/>
                  </a:lnTo>
                  <a:lnTo>
                    <a:pt x="282" y="1064"/>
                  </a:lnTo>
                  <a:lnTo>
                    <a:pt x="279" y="1066"/>
                  </a:lnTo>
                  <a:lnTo>
                    <a:pt x="276" y="1066"/>
                  </a:lnTo>
                  <a:lnTo>
                    <a:pt x="273" y="1067"/>
                  </a:lnTo>
                  <a:lnTo>
                    <a:pt x="271" y="1067"/>
                  </a:lnTo>
                  <a:lnTo>
                    <a:pt x="268" y="1068"/>
                  </a:lnTo>
                  <a:lnTo>
                    <a:pt x="267" y="1068"/>
                  </a:lnTo>
                  <a:lnTo>
                    <a:pt x="264" y="1070"/>
                  </a:lnTo>
                  <a:lnTo>
                    <a:pt x="263" y="1070"/>
                  </a:lnTo>
                  <a:lnTo>
                    <a:pt x="261" y="1070"/>
                  </a:lnTo>
                  <a:lnTo>
                    <a:pt x="260" y="1071"/>
                  </a:lnTo>
                  <a:lnTo>
                    <a:pt x="259" y="1071"/>
                  </a:lnTo>
                  <a:lnTo>
                    <a:pt x="257" y="1073"/>
                  </a:lnTo>
                  <a:lnTo>
                    <a:pt x="256" y="1073"/>
                  </a:lnTo>
                  <a:lnTo>
                    <a:pt x="253" y="1073"/>
                  </a:lnTo>
                  <a:lnTo>
                    <a:pt x="252" y="1074"/>
                  </a:lnTo>
                  <a:lnTo>
                    <a:pt x="250" y="1074"/>
                  </a:lnTo>
                  <a:lnTo>
                    <a:pt x="249" y="1075"/>
                  </a:lnTo>
                  <a:lnTo>
                    <a:pt x="248" y="1075"/>
                  </a:lnTo>
                  <a:lnTo>
                    <a:pt x="245" y="1077"/>
                  </a:lnTo>
                  <a:lnTo>
                    <a:pt x="244" y="1077"/>
                  </a:lnTo>
                  <a:lnTo>
                    <a:pt x="242" y="1078"/>
                  </a:lnTo>
                  <a:lnTo>
                    <a:pt x="241" y="1078"/>
                  </a:lnTo>
                  <a:lnTo>
                    <a:pt x="241" y="1079"/>
                  </a:lnTo>
                  <a:lnTo>
                    <a:pt x="240" y="1082"/>
                  </a:lnTo>
                  <a:lnTo>
                    <a:pt x="241" y="1085"/>
                  </a:lnTo>
                  <a:lnTo>
                    <a:pt x="241" y="1090"/>
                  </a:lnTo>
                  <a:lnTo>
                    <a:pt x="242" y="1094"/>
                  </a:lnTo>
                  <a:lnTo>
                    <a:pt x="242" y="1098"/>
                  </a:lnTo>
                  <a:lnTo>
                    <a:pt x="244" y="1102"/>
                  </a:lnTo>
                  <a:lnTo>
                    <a:pt x="245" y="1105"/>
                  </a:lnTo>
                  <a:lnTo>
                    <a:pt x="248" y="1108"/>
                  </a:lnTo>
                  <a:lnTo>
                    <a:pt x="252" y="1110"/>
                  </a:lnTo>
                  <a:lnTo>
                    <a:pt x="268" y="1114"/>
                  </a:lnTo>
                  <a:lnTo>
                    <a:pt x="284" y="1117"/>
                  </a:lnTo>
                  <a:lnTo>
                    <a:pt x="301" y="1118"/>
                  </a:lnTo>
                  <a:lnTo>
                    <a:pt x="315" y="1120"/>
                  </a:lnTo>
                  <a:lnTo>
                    <a:pt x="332" y="1120"/>
                  </a:lnTo>
                  <a:lnTo>
                    <a:pt x="347" y="1120"/>
                  </a:lnTo>
                  <a:lnTo>
                    <a:pt x="361" y="1120"/>
                  </a:lnTo>
                  <a:lnTo>
                    <a:pt x="378" y="1120"/>
                  </a:lnTo>
                  <a:lnTo>
                    <a:pt x="389" y="1120"/>
                  </a:lnTo>
                  <a:lnTo>
                    <a:pt x="399" y="1120"/>
                  </a:lnTo>
                  <a:lnTo>
                    <a:pt x="409" y="1118"/>
                  </a:lnTo>
                  <a:lnTo>
                    <a:pt x="420" y="1117"/>
                  </a:lnTo>
                  <a:lnTo>
                    <a:pt x="429" y="1114"/>
                  </a:lnTo>
                  <a:lnTo>
                    <a:pt x="440" y="1112"/>
                  </a:lnTo>
                  <a:lnTo>
                    <a:pt x="449" y="1109"/>
                  </a:lnTo>
                  <a:lnTo>
                    <a:pt x="460" y="1106"/>
                  </a:lnTo>
                  <a:lnTo>
                    <a:pt x="462" y="1104"/>
                  </a:lnTo>
                  <a:lnTo>
                    <a:pt x="463" y="1102"/>
                  </a:lnTo>
                  <a:lnTo>
                    <a:pt x="464" y="1100"/>
                  </a:lnTo>
                  <a:lnTo>
                    <a:pt x="466" y="1098"/>
                  </a:lnTo>
                  <a:lnTo>
                    <a:pt x="467" y="1095"/>
                  </a:lnTo>
                  <a:lnTo>
                    <a:pt x="468" y="1093"/>
                  </a:lnTo>
                  <a:lnTo>
                    <a:pt x="468" y="1090"/>
                  </a:lnTo>
                  <a:lnTo>
                    <a:pt x="468" y="1087"/>
                  </a:lnTo>
                  <a:lnTo>
                    <a:pt x="468" y="1086"/>
                  </a:lnTo>
                  <a:lnTo>
                    <a:pt x="468" y="1085"/>
                  </a:lnTo>
                  <a:lnTo>
                    <a:pt x="467" y="1085"/>
                  </a:lnTo>
                  <a:lnTo>
                    <a:pt x="467" y="1083"/>
                  </a:lnTo>
                  <a:lnTo>
                    <a:pt x="467" y="1082"/>
                  </a:lnTo>
                  <a:lnTo>
                    <a:pt x="467" y="1081"/>
                  </a:lnTo>
                  <a:lnTo>
                    <a:pt x="481" y="1081"/>
                  </a:lnTo>
                  <a:lnTo>
                    <a:pt x="495" y="1081"/>
                  </a:lnTo>
                  <a:lnTo>
                    <a:pt x="509" y="1081"/>
                  </a:lnTo>
                  <a:lnTo>
                    <a:pt x="523" y="1081"/>
                  </a:lnTo>
                  <a:lnTo>
                    <a:pt x="536" y="1082"/>
                  </a:lnTo>
                  <a:lnTo>
                    <a:pt x="550" y="1083"/>
                  </a:lnTo>
                  <a:lnTo>
                    <a:pt x="565" y="1085"/>
                  </a:lnTo>
                  <a:lnTo>
                    <a:pt x="578" y="1087"/>
                  </a:lnTo>
                  <a:lnTo>
                    <a:pt x="581" y="1089"/>
                  </a:lnTo>
                  <a:lnTo>
                    <a:pt x="583" y="1089"/>
                  </a:lnTo>
                  <a:lnTo>
                    <a:pt x="588" y="1090"/>
                  </a:lnTo>
                  <a:lnTo>
                    <a:pt x="590" y="1090"/>
                  </a:lnTo>
                  <a:lnTo>
                    <a:pt x="593" y="1091"/>
                  </a:lnTo>
                  <a:lnTo>
                    <a:pt x="597" y="1093"/>
                  </a:lnTo>
                  <a:lnTo>
                    <a:pt x="600" y="1094"/>
                  </a:lnTo>
                  <a:lnTo>
                    <a:pt x="601" y="1095"/>
                  </a:lnTo>
                  <a:lnTo>
                    <a:pt x="601" y="1097"/>
                  </a:lnTo>
                  <a:lnTo>
                    <a:pt x="600" y="1097"/>
                  </a:lnTo>
                  <a:lnTo>
                    <a:pt x="600" y="1098"/>
                  </a:lnTo>
                  <a:lnTo>
                    <a:pt x="598" y="1100"/>
                  </a:lnTo>
                  <a:lnTo>
                    <a:pt x="598" y="1101"/>
                  </a:lnTo>
                  <a:lnTo>
                    <a:pt x="597" y="1104"/>
                  </a:lnTo>
                  <a:lnTo>
                    <a:pt x="597" y="1105"/>
                  </a:lnTo>
                  <a:lnTo>
                    <a:pt x="597" y="1106"/>
                  </a:lnTo>
                  <a:lnTo>
                    <a:pt x="606" y="1113"/>
                  </a:lnTo>
                  <a:lnTo>
                    <a:pt x="617" y="1118"/>
                  </a:lnTo>
                  <a:lnTo>
                    <a:pt x="628" y="1123"/>
                  </a:lnTo>
                  <a:lnTo>
                    <a:pt x="639" y="1125"/>
                  </a:lnTo>
                  <a:lnTo>
                    <a:pt x="650" y="1127"/>
                  </a:lnTo>
                  <a:lnTo>
                    <a:pt x="661" y="1129"/>
                  </a:lnTo>
                  <a:lnTo>
                    <a:pt x="671" y="1131"/>
                  </a:lnTo>
                  <a:lnTo>
                    <a:pt x="684" y="1132"/>
                  </a:lnTo>
                  <a:lnTo>
                    <a:pt x="685" y="1132"/>
                  </a:lnTo>
                  <a:lnTo>
                    <a:pt x="686" y="1132"/>
                  </a:lnTo>
                  <a:lnTo>
                    <a:pt x="688" y="1132"/>
                  </a:lnTo>
                  <a:lnTo>
                    <a:pt x="689" y="1132"/>
                  </a:lnTo>
                  <a:lnTo>
                    <a:pt x="690" y="1132"/>
                  </a:lnTo>
                  <a:close/>
                  <a:moveTo>
                    <a:pt x="23" y="833"/>
                  </a:moveTo>
                  <a:lnTo>
                    <a:pt x="77" y="829"/>
                  </a:lnTo>
                  <a:lnTo>
                    <a:pt x="93" y="740"/>
                  </a:lnTo>
                  <a:lnTo>
                    <a:pt x="83" y="737"/>
                  </a:lnTo>
                  <a:lnTo>
                    <a:pt x="81" y="740"/>
                  </a:lnTo>
                  <a:lnTo>
                    <a:pt x="81" y="741"/>
                  </a:lnTo>
                  <a:lnTo>
                    <a:pt x="80" y="743"/>
                  </a:lnTo>
                  <a:lnTo>
                    <a:pt x="77" y="745"/>
                  </a:lnTo>
                  <a:lnTo>
                    <a:pt x="76" y="747"/>
                  </a:lnTo>
                  <a:lnTo>
                    <a:pt x="74" y="748"/>
                  </a:lnTo>
                  <a:lnTo>
                    <a:pt x="72" y="751"/>
                  </a:lnTo>
                  <a:lnTo>
                    <a:pt x="70" y="752"/>
                  </a:lnTo>
                  <a:lnTo>
                    <a:pt x="68" y="757"/>
                  </a:lnTo>
                  <a:lnTo>
                    <a:pt x="65" y="761"/>
                  </a:lnTo>
                  <a:lnTo>
                    <a:pt x="62" y="766"/>
                  </a:lnTo>
                  <a:lnTo>
                    <a:pt x="60" y="768"/>
                  </a:lnTo>
                  <a:lnTo>
                    <a:pt x="57" y="772"/>
                  </a:lnTo>
                  <a:lnTo>
                    <a:pt x="54" y="776"/>
                  </a:lnTo>
                  <a:lnTo>
                    <a:pt x="51" y="780"/>
                  </a:lnTo>
                  <a:lnTo>
                    <a:pt x="50" y="784"/>
                  </a:lnTo>
                  <a:lnTo>
                    <a:pt x="46" y="790"/>
                  </a:lnTo>
                  <a:lnTo>
                    <a:pt x="42" y="797"/>
                  </a:lnTo>
                  <a:lnTo>
                    <a:pt x="38" y="802"/>
                  </a:lnTo>
                  <a:lnTo>
                    <a:pt x="34" y="809"/>
                  </a:lnTo>
                  <a:lnTo>
                    <a:pt x="31" y="814"/>
                  </a:lnTo>
                  <a:lnTo>
                    <a:pt x="28" y="821"/>
                  </a:lnTo>
                  <a:lnTo>
                    <a:pt x="26" y="826"/>
                  </a:lnTo>
                  <a:lnTo>
                    <a:pt x="23" y="833"/>
                  </a:lnTo>
                  <a:close/>
                  <a:moveTo>
                    <a:pt x="139" y="836"/>
                  </a:moveTo>
                  <a:lnTo>
                    <a:pt x="141" y="835"/>
                  </a:lnTo>
                  <a:lnTo>
                    <a:pt x="141" y="833"/>
                  </a:lnTo>
                  <a:lnTo>
                    <a:pt x="141" y="830"/>
                  </a:lnTo>
                  <a:lnTo>
                    <a:pt x="139" y="829"/>
                  </a:lnTo>
                  <a:lnTo>
                    <a:pt x="139" y="826"/>
                  </a:lnTo>
                  <a:lnTo>
                    <a:pt x="138" y="824"/>
                  </a:lnTo>
                  <a:lnTo>
                    <a:pt x="138" y="822"/>
                  </a:lnTo>
                  <a:lnTo>
                    <a:pt x="138" y="820"/>
                  </a:lnTo>
                  <a:lnTo>
                    <a:pt x="135" y="813"/>
                  </a:lnTo>
                  <a:lnTo>
                    <a:pt x="134" y="807"/>
                  </a:lnTo>
                  <a:lnTo>
                    <a:pt x="133" y="801"/>
                  </a:lnTo>
                  <a:lnTo>
                    <a:pt x="131" y="795"/>
                  </a:lnTo>
                  <a:lnTo>
                    <a:pt x="129" y="790"/>
                  </a:lnTo>
                  <a:lnTo>
                    <a:pt x="127" y="783"/>
                  </a:lnTo>
                  <a:lnTo>
                    <a:pt x="126" y="778"/>
                  </a:lnTo>
                  <a:lnTo>
                    <a:pt x="125" y="772"/>
                  </a:lnTo>
                  <a:lnTo>
                    <a:pt x="122" y="768"/>
                  </a:lnTo>
                  <a:lnTo>
                    <a:pt x="120" y="764"/>
                  </a:lnTo>
                  <a:lnTo>
                    <a:pt x="119" y="761"/>
                  </a:lnTo>
                  <a:lnTo>
                    <a:pt x="118" y="757"/>
                  </a:lnTo>
                  <a:lnTo>
                    <a:pt x="116" y="753"/>
                  </a:lnTo>
                  <a:lnTo>
                    <a:pt x="114" y="749"/>
                  </a:lnTo>
                  <a:lnTo>
                    <a:pt x="112" y="747"/>
                  </a:lnTo>
                  <a:lnTo>
                    <a:pt x="110" y="744"/>
                  </a:lnTo>
                  <a:lnTo>
                    <a:pt x="108" y="744"/>
                  </a:lnTo>
                  <a:lnTo>
                    <a:pt x="107" y="744"/>
                  </a:lnTo>
                  <a:lnTo>
                    <a:pt x="106" y="744"/>
                  </a:lnTo>
                  <a:lnTo>
                    <a:pt x="104" y="744"/>
                  </a:lnTo>
                  <a:lnTo>
                    <a:pt x="91" y="829"/>
                  </a:lnTo>
                  <a:lnTo>
                    <a:pt x="139" y="836"/>
                  </a:lnTo>
                  <a:close/>
                </a:path>
              </a:pathLst>
            </a:custGeom>
            <a:solidFill>
              <a:srgbClr val="000000"/>
            </a:solidFill>
            <a:ln w="9525">
              <a:noFill/>
              <a:round/>
              <a:headEnd/>
              <a:tailEnd/>
            </a:ln>
          </p:spPr>
          <p:txBody>
            <a:bodyPr/>
            <a:lstStyle/>
            <a:p>
              <a:endParaRPr lang="en-US"/>
            </a:p>
          </p:txBody>
        </p:sp>
        <p:sp>
          <p:nvSpPr>
            <p:cNvPr id="91143" name="Freeform 7"/>
            <p:cNvSpPr>
              <a:spLocks/>
            </p:cNvSpPr>
            <p:nvPr/>
          </p:nvSpPr>
          <p:spPr bwMode="auto">
            <a:xfrm>
              <a:off x="4770" y="3856"/>
              <a:ext cx="226" cy="56"/>
            </a:xfrm>
            <a:custGeom>
              <a:avLst/>
              <a:gdLst>
                <a:gd name="T0" fmla="*/ 56 w 226"/>
                <a:gd name="T1" fmla="*/ 56 h 56"/>
                <a:gd name="T2" fmla="*/ 56 w 226"/>
                <a:gd name="T3" fmla="*/ 54 h 56"/>
                <a:gd name="T4" fmla="*/ 57 w 226"/>
                <a:gd name="T5" fmla="*/ 54 h 56"/>
                <a:gd name="T6" fmla="*/ 58 w 226"/>
                <a:gd name="T7" fmla="*/ 54 h 56"/>
                <a:gd name="T8" fmla="*/ 60 w 226"/>
                <a:gd name="T9" fmla="*/ 54 h 56"/>
                <a:gd name="T10" fmla="*/ 64 w 226"/>
                <a:gd name="T11" fmla="*/ 54 h 56"/>
                <a:gd name="T12" fmla="*/ 68 w 226"/>
                <a:gd name="T13" fmla="*/ 54 h 56"/>
                <a:gd name="T14" fmla="*/ 72 w 226"/>
                <a:gd name="T15" fmla="*/ 54 h 56"/>
                <a:gd name="T16" fmla="*/ 94 w 226"/>
                <a:gd name="T17" fmla="*/ 56 h 56"/>
                <a:gd name="T18" fmla="*/ 133 w 226"/>
                <a:gd name="T19" fmla="*/ 56 h 56"/>
                <a:gd name="T20" fmla="*/ 171 w 226"/>
                <a:gd name="T21" fmla="*/ 54 h 56"/>
                <a:gd name="T22" fmla="*/ 207 w 226"/>
                <a:gd name="T23" fmla="*/ 46 h 56"/>
                <a:gd name="T24" fmla="*/ 226 w 226"/>
                <a:gd name="T25" fmla="*/ 35 h 56"/>
                <a:gd name="T26" fmla="*/ 225 w 226"/>
                <a:gd name="T27" fmla="*/ 30 h 56"/>
                <a:gd name="T28" fmla="*/ 221 w 226"/>
                <a:gd name="T29" fmla="*/ 24 h 56"/>
                <a:gd name="T30" fmla="*/ 217 w 226"/>
                <a:gd name="T31" fmla="*/ 19 h 56"/>
                <a:gd name="T32" fmla="*/ 209 w 226"/>
                <a:gd name="T33" fmla="*/ 12 h 56"/>
                <a:gd name="T34" fmla="*/ 194 w 226"/>
                <a:gd name="T35" fmla="*/ 6 h 56"/>
                <a:gd name="T36" fmla="*/ 178 w 226"/>
                <a:gd name="T37" fmla="*/ 3 h 56"/>
                <a:gd name="T38" fmla="*/ 163 w 226"/>
                <a:gd name="T39" fmla="*/ 1 h 56"/>
                <a:gd name="T40" fmla="*/ 145 w 226"/>
                <a:gd name="T41" fmla="*/ 0 h 56"/>
                <a:gd name="T42" fmla="*/ 126 w 226"/>
                <a:gd name="T43" fmla="*/ 1 h 56"/>
                <a:gd name="T44" fmla="*/ 107 w 226"/>
                <a:gd name="T45" fmla="*/ 3 h 56"/>
                <a:gd name="T46" fmla="*/ 88 w 226"/>
                <a:gd name="T47" fmla="*/ 4 h 56"/>
                <a:gd name="T48" fmla="*/ 72 w 226"/>
                <a:gd name="T49" fmla="*/ 6 h 56"/>
                <a:gd name="T50" fmla="*/ 60 w 226"/>
                <a:gd name="T51" fmla="*/ 10 h 56"/>
                <a:gd name="T52" fmla="*/ 46 w 226"/>
                <a:gd name="T53" fmla="*/ 14 h 56"/>
                <a:gd name="T54" fmla="*/ 34 w 226"/>
                <a:gd name="T55" fmla="*/ 19 h 56"/>
                <a:gd name="T56" fmla="*/ 26 w 226"/>
                <a:gd name="T57" fmla="*/ 22 h 56"/>
                <a:gd name="T58" fmla="*/ 18 w 226"/>
                <a:gd name="T59" fmla="*/ 23 h 56"/>
                <a:gd name="T60" fmla="*/ 11 w 226"/>
                <a:gd name="T61" fmla="*/ 26 h 56"/>
                <a:gd name="T62" fmla="*/ 6 w 226"/>
                <a:gd name="T63" fmla="*/ 30 h 56"/>
                <a:gd name="T64" fmla="*/ 3 w 226"/>
                <a:gd name="T65" fmla="*/ 33 h 56"/>
                <a:gd name="T66" fmla="*/ 2 w 226"/>
                <a:gd name="T67" fmla="*/ 33 h 56"/>
                <a:gd name="T68" fmla="*/ 0 w 226"/>
                <a:gd name="T69" fmla="*/ 34 h 56"/>
                <a:gd name="T70" fmla="*/ 0 w 226"/>
                <a:gd name="T71" fmla="*/ 34 h 56"/>
                <a:gd name="T72" fmla="*/ 3 w 226"/>
                <a:gd name="T73" fmla="*/ 38 h 56"/>
                <a:gd name="T74" fmla="*/ 10 w 226"/>
                <a:gd name="T75" fmla="*/ 43 h 56"/>
                <a:gd name="T76" fmla="*/ 16 w 226"/>
                <a:gd name="T77" fmla="*/ 46 h 56"/>
                <a:gd name="T78" fmla="*/ 23 w 226"/>
                <a:gd name="T79" fmla="*/ 49 h 56"/>
                <a:gd name="T80" fmla="*/ 30 w 226"/>
                <a:gd name="T81" fmla="*/ 50 h 56"/>
                <a:gd name="T82" fmla="*/ 37 w 226"/>
                <a:gd name="T83" fmla="*/ 51 h 56"/>
                <a:gd name="T84" fmla="*/ 43 w 226"/>
                <a:gd name="T85" fmla="*/ 53 h 56"/>
                <a:gd name="T86" fmla="*/ 49 w 226"/>
                <a:gd name="T87" fmla="*/ 54 h 56"/>
                <a:gd name="T88" fmla="*/ 52 w 226"/>
                <a:gd name="T89" fmla="*/ 56 h 56"/>
                <a:gd name="T90" fmla="*/ 53 w 226"/>
                <a:gd name="T91" fmla="*/ 56 h 56"/>
                <a:gd name="T92" fmla="*/ 54 w 226"/>
                <a:gd name="T93" fmla="*/ 56 h 56"/>
                <a:gd name="T94" fmla="*/ 54 w 226"/>
                <a:gd name="T95" fmla="*/ 56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6"/>
                <a:gd name="T145" fmla="*/ 0 h 56"/>
                <a:gd name="T146" fmla="*/ 226 w 22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6" h="56">
                  <a:moveTo>
                    <a:pt x="54" y="56"/>
                  </a:moveTo>
                  <a:lnTo>
                    <a:pt x="56" y="56"/>
                  </a:lnTo>
                  <a:lnTo>
                    <a:pt x="56" y="54"/>
                  </a:lnTo>
                  <a:lnTo>
                    <a:pt x="57" y="54"/>
                  </a:lnTo>
                  <a:lnTo>
                    <a:pt x="58" y="54"/>
                  </a:lnTo>
                  <a:lnTo>
                    <a:pt x="60" y="54"/>
                  </a:lnTo>
                  <a:lnTo>
                    <a:pt x="62" y="56"/>
                  </a:lnTo>
                  <a:lnTo>
                    <a:pt x="64" y="54"/>
                  </a:lnTo>
                  <a:lnTo>
                    <a:pt x="67" y="54"/>
                  </a:lnTo>
                  <a:lnTo>
                    <a:pt x="68" y="54"/>
                  </a:lnTo>
                  <a:lnTo>
                    <a:pt x="71" y="54"/>
                  </a:lnTo>
                  <a:lnTo>
                    <a:pt x="72" y="54"/>
                  </a:lnTo>
                  <a:lnTo>
                    <a:pt x="75" y="56"/>
                  </a:lnTo>
                  <a:lnTo>
                    <a:pt x="94" y="56"/>
                  </a:lnTo>
                  <a:lnTo>
                    <a:pt x="113" y="56"/>
                  </a:lnTo>
                  <a:lnTo>
                    <a:pt x="133" y="56"/>
                  </a:lnTo>
                  <a:lnTo>
                    <a:pt x="152" y="56"/>
                  </a:lnTo>
                  <a:lnTo>
                    <a:pt x="171" y="54"/>
                  </a:lnTo>
                  <a:lnTo>
                    <a:pt x="190" y="51"/>
                  </a:lnTo>
                  <a:lnTo>
                    <a:pt x="207" y="46"/>
                  </a:lnTo>
                  <a:lnTo>
                    <a:pt x="225" y="39"/>
                  </a:lnTo>
                  <a:lnTo>
                    <a:pt x="226" y="35"/>
                  </a:lnTo>
                  <a:lnTo>
                    <a:pt x="226" y="33"/>
                  </a:lnTo>
                  <a:lnTo>
                    <a:pt x="225" y="30"/>
                  </a:lnTo>
                  <a:lnTo>
                    <a:pt x="224" y="27"/>
                  </a:lnTo>
                  <a:lnTo>
                    <a:pt x="221" y="24"/>
                  </a:lnTo>
                  <a:lnTo>
                    <a:pt x="219" y="22"/>
                  </a:lnTo>
                  <a:lnTo>
                    <a:pt x="217" y="19"/>
                  </a:lnTo>
                  <a:lnTo>
                    <a:pt x="215" y="16"/>
                  </a:lnTo>
                  <a:lnTo>
                    <a:pt x="209" y="12"/>
                  </a:lnTo>
                  <a:lnTo>
                    <a:pt x="201" y="8"/>
                  </a:lnTo>
                  <a:lnTo>
                    <a:pt x="194" y="6"/>
                  </a:lnTo>
                  <a:lnTo>
                    <a:pt x="186" y="4"/>
                  </a:lnTo>
                  <a:lnTo>
                    <a:pt x="178" y="3"/>
                  </a:lnTo>
                  <a:lnTo>
                    <a:pt x="171" y="3"/>
                  </a:lnTo>
                  <a:lnTo>
                    <a:pt x="163" y="1"/>
                  </a:lnTo>
                  <a:lnTo>
                    <a:pt x="155" y="0"/>
                  </a:lnTo>
                  <a:lnTo>
                    <a:pt x="145" y="0"/>
                  </a:lnTo>
                  <a:lnTo>
                    <a:pt x="136" y="0"/>
                  </a:lnTo>
                  <a:lnTo>
                    <a:pt x="126" y="1"/>
                  </a:lnTo>
                  <a:lnTo>
                    <a:pt x="117" y="1"/>
                  </a:lnTo>
                  <a:lnTo>
                    <a:pt x="107" y="3"/>
                  </a:lnTo>
                  <a:lnTo>
                    <a:pt x="98" y="3"/>
                  </a:lnTo>
                  <a:lnTo>
                    <a:pt x="88" y="4"/>
                  </a:lnTo>
                  <a:lnTo>
                    <a:pt x="79" y="4"/>
                  </a:lnTo>
                  <a:lnTo>
                    <a:pt x="72" y="6"/>
                  </a:lnTo>
                  <a:lnTo>
                    <a:pt x="67" y="7"/>
                  </a:lnTo>
                  <a:lnTo>
                    <a:pt x="60" y="10"/>
                  </a:lnTo>
                  <a:lnTo>
                    <a:pt x="53" y="11"/>
                  </a:lnTo>
                  <a:lnTo>
                    <a:pt x="46" y="14"/>
                  </a:lnTo>
                  <a:lnTo>
                    <a:pt x="41" y="16"/>
                  </a:lnTo>
                  <a:lnTo>
                    <a:pt x="34" y="19"/>
                  </a:lnTo>
                  <a:lnTo>
                    <a:pt x="29" y="22"/>
                  </a:lnTo>
                  <a:lnTo>
                    <a:pt x="26" y="22"/>
                  </a:lnTo>
                  <a:lnTo>
                    <a:pt x="22" y="22"/>
                  </a:lnTo>
                  <a:lnTo>
                    <a:pt x="18" y="23"/>
                  </a:lnTo>
                  <a:lnTo>
                    <a:pt x="15" y="24"/>
                  </a:lnTo>
                  <a:lnTo>
                    <a:pt x="11" y="26"/>
                  </a:lnTo>
                  <a:lnTo>
                    <a:pt x="8" y="27"/>
                  </a:lnTo>
                  <a:lnTo>
                    <a:pt x="6" y="30"/>
                  </a:lnTo>
                  <a:lnTo>
                    <a:pt x="3" y="31"/>
                  </a:lnTo>
                  <a:lnTo>
                    <a:pt x="3" y="33"/>
                  </a:lnTo>
                  <a:lnTo>
                    <a:pt x="2" y="33"/>
                  </a:lnTo>
                  <a:lnTo>
                    <a:pt x="0" y="34"/>
                  </a:lnTo>
                  <a:lnTo>
                    <a:pt x="2" y="35"/>
                  </a:lnTo>
                  <a:lnTo>
                    <a:pt x="3" y="38"/>
                  </a:lnTo>
                  <a:lnTo>
                    <a:pt x="6" y="41"/>
                  </a:lnTo>
                  <a:lnTo>
                    <a:pt x="10" y="43"/>
                  </a:lnTo>
                  <a:lnTo>
                    <a:pt x="12" y="45"/>
                  </a:lnTo>
                  <a:lnTo>
                    <a:pt x="16" y="46"/>
                  </a:lnTo>
                  <a:lnTo>
                    <a:pt x="19" y="47"/>
                  </a:lnTo>
                  <a:lnTo>
                    <a:pt x="23" y="49"/>
                  </a:lnTo>
                  <a:lnTo>
                    <a:pt x="27" y="50"/>
                  </a:lnTo>
                  <a:lnTo>
                    <a:pt x="30" y="50"/>
                  </a:lnTo>
                  <a:lnTo>
                    <a:pt x="33" y="51"/>
                  </a:lnTo>
                  <a:lnTo>
                    <a:pt x="37" y="51"/>
                  </a:lnTo>
                  <a:lnTo>
                    <a:pt x="39" y="51"/>
                  </a:lnTo>
                  <a:lnTo>
                    <a:pt x="43" y="53"/>
                  </a:lnTo>
                  <a:lnTo>
                    <a:pt x="46" y="54"/>
                  </a:lnTo>
                  <a:lnTo>
                    <a:pt x="49" y="54"/>
                  </a:lnTo>
                  <a:lnTo>
                    <a:pt x="52" y="54"/>
                  </a:lnTo>
                  <a:lnTo>
                    <a:pt x="52" y="56"/>
                  </a:lnTo>
                  <a:lnTo>
                    <a:pt x="53" y="56"/>
                  </a:lnTo>
                  <a:lnTo>
                    <a:pt x="54" y="56"/>
                  </a:lnTo>
                  <a:close/>
                </a:path>
              </a:pathLst>
            </a:custGeom>
            <a:solidFill>
              <a:srgbClr val="808080"/>
            </a:solidFill>
            <a:ln w="9525">
              <a:noFill/>
              <a:round/>
              <a:headEnd/>
              <a:tailEnd/>
            </a:ln>
          </p:spPr>
          <p:txBody>
            <a:bodyPr/>
            <a:lstStyle/>
            <a:p>
              <a:endParaRPr lang="en-US"/>
            </a:p>
          </p:txBody>
        </p:sp>
        <p:sp>
          <p:nvSpPr>
            <p:cNvPr id="91144" name="Freeform 8"/>
            <p:cNvSpPr>
              <a:spLocks/>
            </p:cNvSpPr>
            <p:nvPr/>
          </p:nvSpPr>
          <p:spPr bwMode="auto">
            <a:xfrm>
              <a:off x="4411" y="3851"/>
              <a:ext cx="210" cy="50"/>
            </a:xfrm>
            <a:custGeom>
              <a:avLst/>
              <a:gdLst>
                <a:gd name="T0" fmla="*/ 88 w 210"/>
                <a:gd name="T1" fmla="*/ 50 h 50"/>
                <a:gd name="T2" fmla="*/ 120 w 210"/>
                <a:gd name="T3" fmla="*/ 50 h 50"/>
                <a:gd name="T4" fmla="*/ 152 w 210"/>
                <a:gd name="T5" fmla="*/ 47 h 50"/>
                <a:gd name="T6" fmla="*/ 183 w 210"/>
                <a:gd name="T7" fmla="*/ 43 h 50"/>
                <a:gd name="T8" fmla="*/ 201 w 210"/>
                <a:gd name="T9" fmla="*/ 38 h 50"/>
                <a:gd name="T10" fmla="*/ 205 w 210"/>
                <a:gd name="T11" fmla="*/ 36 h 50"/>
                <a:gd name="T12" fmla="*/ 209 w 210"/>
                <a:gd name="T13" fmla="*/ 33 h 50"/>
                <a:gd name="T14" fmla="*/ 210 w 210"/>
                <a:gd name="T15" fmla="*/ 31 h 50"/>
                <a:gd name="T16" fmla="*/ 210 w 210"/>
                <a:gd name="T17" fmla="*/ 27 h 50"/>
                <a:gd name="T18" fmla="*/ 208 w 210"/>
                <a:gd name="T19" fmla="*/ 21 h 50"/>
                <a:gd name="T20" fmla="*/ 206 w 210"/>
                <a:gd name="T21" fmla="*/ 17 h 50"/>
                <a:gd name="T22" fmla="*/ 202 w 210"/>
                <a:gd name="T23" fmla="*/ 13 h 50"/>
                <a:gd name="T24" fmla="*/ 198 w 210"/>
                <a:gd name="T25" fmla="*/ 12 h 50"/>
                <a:gd name="T26" fmla="*/ 191 w 210"/>
                <a:gd name="T27" fmla="*/ 9 h 50"/>
                <a:gd name="T28" fmla="*/ 186 w 210"/>
                <a:gd name="T29" fmla="*/ 8 h 50"/>
                <a:gd name="T30" fmla="*/ 180 w 210"/>
                <a:gd name="T31" fmla="*/ 6 h 50"/>
                <a:gd name="T32" fmla="*/ 167 w 210"/>
                <a:gd name="T33" fmla="*/ 5 h 50"/>
                <a:gd name="T34" fmla="*/ 147 w 210"/>
                <a:gd name="T35" fmla="*/ 2 h 50"/>
                <a:gd name="T36" fmla="*/ 126 w 210"/>
                <a:gd name="T37" fmla="*/ 1 h 50"/>
                <a:gd name="T38" fmla="*/ 106 w 210"/>
                <a:gd name="T39" fmla="*/ 1 h 50"/>
                <a:gd name="T40" fmla="*/ 74 w 210"/>
                <a:gd name="T41" fmla="*/ 2 h 50"/>
                <a:gd name="T42" fmla="*/ 74 w 210"/>
                <a:gd name="T43" fmla="*/ 4 h 50"/>
                <a:gd name="T44" fmla="*/ 74 w 210"/>
                <a:gd name="T45" fmla="*/ 4 h 50"/>
                <a:gd name="T46" fmla="*/ 75 w 210"/>
                <a:gd name="T47" fmla="*/ 4 h 50"/>
                <a:gd name="T48" fmla="*/ 75 w 210"/>
                <a:gd name="T49" fmla="*/ 5 h 50"/>
                <a:gd name="T50" fmla="*/ 63 w 210"/>
                <a:gd name="T51" fmla="*/ 5 h 50"/>
                <a:gd name="T52" fmla="*/ 52 w 210"/>
                <a:gd name="T53" fmla="*/ 8 h 50"/>
                <a:gd name="T54" fmla="*/ 41 w 210"/>
                <a:gd name="T55" fmla="*/ 11 h 50"/>
                <a:gd name="T56" fmla="*/ 30 w 210"/>
                <a:gd name="T57" fmla="*/ 12 h 50"/>
                <a:gd name="T58" fmla="*/ 22 w 210"/>
                <a:gd name="T59" fmla="*/ 16 h 50"/>
                <a:gd name="T60" fmla="*/ 13 w 210"/>
                <a:gd name="T61" fmla="*/ 20 h 50"/>
                <a:gd name="T62" fmla="*/ 6 w 210"/>
                <a:gd name="T63" fmla="*/ 25 h 50"/>
                <a:gd name="T64" fmla="*/ 0 w 210"/>
                <a:gd name="T65" fmla="*/ 31 h 50"/>
                <a:gd name="T66" fmla="*/ 3 w 210"/>
                <a:gd name="T67" fmla="*/ 39 h 50"/>
                <a:gd name="T68" fmla="*/ 10 w 210"/>
                <a:gd name="T69" fmla="*/ 43 h 50"/>
                <a:gd name="T70" fmla="*/ 17 w 210"/>
                <a:gd name="T71" fmla="*/ 46 h 50"/>
                <a:gd name="T72" fmla="*/ 25 w 210"/>
                <a:gd name="T73" fmla="*/ 47 h 50"/>
                <a:gd name="T74" fmla="*/ 37 w 210"/>
                <a:gd name="T75" fmla="*/ 47 h 50"/>
                <a:gd name="T76" fmla="*/ 49 w 210"/>
                <a:gd name="T77" fmla="*/ 47 h 50"/>
                <a:gd name="T78" fmla="*/ 61 w 210"/>
                <a:gd name="T79" fmla="*/ 48 h 50"/>
                <a:gd name="T80" fmla="*/ 72 w 210"/>
                <a:gd name="T81" fmla="*/ 50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0"/>
                <a:gd name="T124" fmla="*/ 0 h 50"/>
                <a:gd name="T125" fmla="*/ 210 w 210"/>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0" h="50">
                  <a:moveTo>
                    <a:pt x="72" y="50"/>
                  </a:moveTo>
                  <a:lnTo>
                    <a:pt x="88" y="50"/>
                  </a:lnTo>
                  <a:lnTo>
                    <a:pt x="105" y="50"/>
                  </a:lnTo>
                  <a:lnTo>
                    <a:pt x="120" y="50"/>
                  </a:lnTo>
                  <a:lnTo>
                    <a:pt x="136" y="48"/>
                  </a:lnTo>
                  <a:lnTo>
                    <a:pt x="152" y="47"/>
                  </a:lnTo>
                  <a:lnTo>
                    <a:pt x="168" y="46"/>
                  </a:lnTo>
                  <a:lnTo>
                    <a:pt x="183" y="43"/>
                  </a:lnTo>
                  <a:lnTo>
                    <a:pt x="199" y="39"/>
                  </a:lnTo>
                  <a:lnTo>
                    <a:pt x="201" y="38"/>
                  </a:lnTo>
                  <a:lnTo>
                    <a:pt x="203" y="38"/>
                  </a:lnTo>
                  <a:lnTo>
                    <a:pt x="205" y="36"/>
                  </a:lnTo>
                  <a:lnTo>
                    <a:pt x="208" y="35"/>
                  </a:lnTo>
                  <a:lnTo>
                    <a:pt x="209" y="33"/>
                  </a:lnTo>
                  <a:lnTo>
                    <a:pt x="210" y="32"/>
                  </a:lnTo>
                  <a:lnTo>
                    <a:pt x="210" y="31"/>
                  </a:lnTo>
                  <a:lnTo>
                    <a:pt x="210" y="29"/>
                  </a:lnTo>
                  <a:lnTo>
                    <a:pt x="210" y="27"/>
                  </a:lnTo>
                  <a:lnTo>
                    <a:pt x="209" y="24"/>
                  </a:lnTo>
                  <a:lnTo>
                    <a:pt x="208" y="21"/>
                  </a:lnTo>
                  <a:lnTo>
                    <a:pt x="208" y="19"/>
                  </a:lnTo>
                  <a:lnTo>
                    <a:pt x="206" y="17"/>
                  </a:lnTo>
                  <a:lnTo>
                    <a:pt x="203" y="15"/>
                  </a:lnTo>
                  <a:lnTo>
                    <a:pt x="202" y="13"/>
                  </a:lnTo>
                  <a:lnTo>
                    <a:pt x="201" y="12"/>
                  </a:lnTo>
                  <a:lnTo>
                    <a:pt x="198" y="12"/>
                  </a:lnTo>
                  <a:lnTo>
                    <a:pt x="194" y="11"/>
                  </a:lnTo>
                  <a:lnTo>
                    <a:pt x="191" y="9"/>
                  </a:lnTo>
                  <a:lnTo>
                    <a:pt x="189" y="8"/>
                  </a:lnTo>
                  <a:lnTo>
                    <a:pt x="186" y="8"/>
                  </a:lnTo>
                  <a:lnTo>
                    <a:pt x="183" y="6"/>
                  </a:lnTo>
                  <a:lnTo>
                    <a:pt x="180" y="6"/>
                  </a:lnTo>
                  <a:lnTo>
                    <a:pt x="176" y="6"/>
                  </a:lnTo>
                  <a:lnTo>
                    <a:pt x="167" y="5"/>
                  </a:lnTo>
                  <a:lnTo>
                    <a:pt x="157" y="4"/>
                  </a:lnTo>
                  <a:lnTo>
                    <a:pt x="147" y="2"/>
                  </a:lnTo>
                  <a:lnTo>
                    <a:pt x="137" y="2"/>
                  </a:lnTo>
                  <a:lnTo>
                    <a:pt x="126" y="1"/>
                  </a:lnTo>
                  <a:lnTo>
                    <a:pt x="117" y="1"/>
                  </a:lnTo>
                  <a:lnTo>
                    <a:pt x="106" y="1"/>
                  </a:lnTo>
                  <a:lnTo>
                    <a:pt x="97" y="0"/>
                  </a:lnTo>
                  <a:lnTo>
                    <a:pt x="74" y="2"/>
                  </a:lnTo>
                  <a:lnTo>
                    <a:pt x="74" y="4"/>
                  </a:lnTo>
                  <a:lnTo>
                    <a:pt x="75" y="4"/>
                  </a:lnTo>
                  <a:lnTo>
                    <a:pt x="75" y="5"/>
                  </a:lnTo>
                  <a:lnTo>
                    <a:pt x="69" y="5"/>
                  </a:lnTo>
                  <a:lnTo>
                    <a:pt x="63" y="5"/>
                  </a:lnTo>
                  <a:lnTo>
                    <a:pt x="57" y="6"/>
                  </a:lnTo>
                  <a:lnTo>
                    <a:pt x="52" y="8"/>
                  </a:lnTo>
                  <a:lnTo>
                    <a:pt x="46" y="9"/>
                  </a:lnTo>
                  <a:lnTo>
                    <a:pt x="41" y="11"/>
                  </a:lnTo>
                  <a:lnTo>
                    <a:pt x="36" y="11"/>
                  </a:lnTo>
                  <a:lnTo>
                    <a:pt x="30" y="12"/>
                  </a:lnTo>
                  <a:lnTo>
                    <a:pt x="26" y="13"/>
                  </a:lnTo>
                  <a:lnTo>
                    <a:pt x="22" y="16"/>
                  </a:lnTo>
                  <a:lnTo>
                    <a:pt x="18" y="17"/>
                  </a:lnTo>
                  <a:lnTo>
                    <a:pt x="13" y="20"/>
                  </a:lnTo>
                  <a:lnTo>
                    <a:pt x="9" y="23"/>
                  </a:lnTo>
                  <a:lnTo>
                    <a:pt x="6" y="25"/>
                  </a:lnTo>
                  <a:lnTo>
                    <a:pt x="2" y="28"/>
                  </a:lnTo>
                  <a:lnTo>
                    <a:pt x="0" y="31"/>
                  </a:lnTo>
                  <a:lnTo>
                    <a:pt x="2" y="35"/>
                  </a:lnTo>
                  <a:lnTo>
                    <a:pt x="3" y="39"/>
                  </a:lnTo>
                  <a:lnTo>
                    <a:pt x="7" y="42"/>
                  </a:lnTo>
                  <a:lnTo>
                    <a:pt x="10" y="43"/>
                  </a:lnTo>
                  <a:lnTo>
                    <a:pt x="14" y="44"/>
                  </a:lnTo>
                  <a:lnTo>
                    <a:pt x="17" y="46"/>
                  </a:lnTo>
                  <a:lnTo>
                    <a:pt x="21" y="46"/>
                  </a:lnTo>
                  <a:lnTo>
                    <a:pt x="25" y="47"/>
                  </a:lnTo>
                  <a:lnTo>
                    <a:pt x="32" y="47"/>
                  </a:lnTo>
                  <a:lnTo>
                    <a:pt x="37" y="47"/>
                  </a:lnTo>
                  <a:lnTo>
                    <a:pt x="44" y="47"/>
                  </a:lnTo>
                  <a:lnTo>
                    <a:pt x="49" y="47"/>
                  </a:lnTo>
                  <a:lnTo>
                    <a:pt x="55" y="48"/>
                  </a:lnTo>
                  <a:lnTo>
                    <a:pt x="61" y="48"/>
                  </a:lnTo>
                  <a:lnTo>
                    <a:pt x="67" y="48"/>
                  </a:lnTo>
                  <a:lnTo>
                    <a:pt x="72" y="50"/>
                  </a:lnTo>
                  <a:close/>
                </a:path>
              </a:pathLst>
            </a:custGeom>
            <a:solidFill>
              <a:srgbClr val="808080"/>
            </a:solidFill>
            <a:ln w="9525">
              <a:noFill/>
              <a:round/>
              <a:headEnd/>
              <a:tailEnd/>
            </a:ln>
          </p:spPr>
          <p:txBody>
            <a:bodyPr/>
            <a:lstStyle/>
            <a:p>
              <a:endParaRPr lang="en-US"/>
            </a:p>
          </p:txBody>
        </p:sp>
        <p:sp>
          <p:nvSpPr>
            <p:cNvPr id="91145" name="Freeform 9"/>
            <p:cNvSpPr>
              <a:spLocks/>
            </p:cNvSpPr>
            <p:nvPr/>
          </p:nvSpPr>
          <p:spPr bwMode="auto">
            <a:xfrm>
              <a:off x="4753" y="3889"/>
              <a:ext cx="1" cy="2"/>
            </a:xfrm>
            <a:custGeom>
              <a:avLst/>
              <a:gdLst>
                <a:gd name="T0" fmla="*/ 0 w 1"/>
                <a:gd name="T1" fmla="*/ 2 h 2"/>
                <a:gd name="T2" fmla="*/ 0 w 1"/>
                <a:gd name="T3" fmla="*/ 2 h 2"/>
                <a:gd name="T4" fmla="*/ 0 w 1"/>
                <a:gd name="T5" fmla="*/ 2 h 2"/>
                <a:gd name="T6" fmla="*/ 0 w 1"/>
                <a:gd name="T7" fmla="*/ 2 h 2"/>
                <a:gd name="T8" fmla="*/ 0 w 1"/>
                <a:gd name="T9" fmla="*/ 1 h 2"/>
                <a:gd name="T10" fmla="*/ 0 w 1"/>
                <a:gd name="T11" fmla="*/ 1 h 2"/>
                <a:gd name="T12" fmla="*/ 0 w 1"/>
                <a:gd name="T13" fmla="*/ 1 h 2"/>
                <a:gd name="T14" fmla="*/ 0 w 1"/>
                <a:gd name="T15" fmla="*/ 0 h 2"/>
                <a:gd name="T16" fmla="*/ 0 w 1"/>
                <a:gd name="T17" fmla="*/ 0 h 2"/>
                <a:gd name="T18" fmla="*/ 0 w 1"/>
                <a:gd name="T19" fmla="*/ 0 h 2"/>
                <a:gd name="T20" fmla="*/ 0 w 1"/>
                <a:gd name="T21" fmla="*/ 0 h 2"/>
                <a:gd name="T22" fmla="*/ 0 w 1"/>
                <a:gd name="T23" fmla="*/ 1 h 2"/>
                <a:gd name="T24" fmla="*/ 0 w 1"/>
                <a:gd name="T25" fmla="*/ 1 h 2"/>
                <a:gd name="T26" fmla="*/ 0 w 1"/>
                <a:gd name="T27" fmla="*/ 1 h 2"/>
                <a:gd name="T28" fmla="*/ 0 w 1"/>
                <a:gd name="T29" fmla="*/ 1 h 2"/>
                <a:gd name="T30" fmla="*/ 0 w 1"/>
                <a:gd name="T31" fmla="*/ 2 h 2"/>
                <a:gd name="T32" fmla="*/ 0 w 1"/>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
                <a:gd name="T52" fmla="*/ 0 h 2"/>
                <a:gd name="T53" fmla="*/ 1 w 1"/>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 h="2">
                  <a:moveTo>
                    <a:pt x="0" y="2"/>
                  </a:moveTo>
                  <a:lnTo>
                    <a:pt x="0" y="2"/>
                  </a:lnTo>
                  <a:lnTo>
                    <a:pt x="0" y="1"/>
                  </a:lnTo>
                  <a:lnTo>
                    <a:pt x="0" y="0"/>
                  </a:lnTo>
                  <a:lnTo>
                    <a:pt x="0" y="1"/>
                  </a:lnTo>
                  <a:lnTo>
                    <a:pt x="0" y="2"/>
                  </a:lnTo>
                  <a:close/>
                </a:path>
              </a:pathLst>
            </a:custGeom>
            <a:solidFill>
              <a:srgbClr val="000000"/>
            </a:solidFill>
            <a:ln w="9525">
              <a:noFill/>
              <a:round/>
              <a:headEnd/>
              <a:tailEnd/>
            </a:ln>
          </p:spPr>
          <p:txBody>
            <a:bodyPr/>
            <a:lstStyle/>
            <a:p>
              <a:endParaRPr lang="en-US"/>
            </a:p>
          </p:txBody>
        </p:sp>
        <p:sp>
          <p:nvSpPr>
            <p:cNvPr id="91146" name="Freeform 10"/>
            <p:cNvSpPr>
              <a:spLocks/>
            </p:cNvSpPr>
            <p:nvPr/>
          </p:nvSpPr>
          <p:spPr bwMode="auto">
            <a:xfrm>
              <a:off x="4482" y="3618"/>
              <a:ext cx="437" cy="256"/>
            </a:xfrm>
            <a:custGeom>
              <a:avLst/>
              <a:gdLst>
                <a:gd name="T0" fmla="*/ 303 w 437"/>
                <a:gd name="T1" fmla="*/ 253 h 256"/>
                <a:gd name="T2" fmla="*/ 329 w 437"/>
                <a:gd name="T3" fmla="*/ 244 h 256"/>
                <a:gd name="T4" fmla="*/ 406 w 437"/>
                <a:gd name="T5" fmla="*/ 227 h 256"/>
                <a:gd name="T6" fmla="*/ 415 w 437"/>
                <a:gd name="T7" fmla="*/ 203 h 256"/>
                <a:gd name="T8" fmla="*/ 371 w 437"/>
                <a:gd name="T9" fmla="*/ 169 h 256"/>
                <a:gd name="T10" fmla="*/ 363 w 437"/>
                <a:gd name="T11" fmla="*/ 162 h 256"/>
                <a:gd name="T12" fmla="*/ 350 w 437"/>
                <a:gd name="T13" fmla="*/ 152 h 256"/>
                <a:gd name="T14" fmla="*/ 331 w 437"/>
                <a:gd name="T15" fmla="*/ 133 h 256"/>
                <a:gd name="T16" fmla="*/ 330 w 437"/>
                <a:gd name="T17" fmla="*/ 126 h 256"/>
                <a:gd name="T18" fmla="*/ 330 w 437"/>
                <a:gd name="T19" fmla="*/ 125 h 256"/>
                <a:gd name="T20" fmla="*/ 338 w 437"/>
                <a:gd name="T21" fmla="*/ 125 h 256"/>
                <a:gd name="T22" fmla="*/ 352 w 437"/>
                <a:gd name="T23" fmla="*/ 141 h 256"/>
                <a:gd name="T24" fmla="*/ 378 w 437"/>
                <a:gd name="T25" fmla="*/ 161 h 256"/>
                <a:gd name="T26" fmla="*/ 369 w 437"/>
                <a:gd name="T27" fmla="*/ 147 h 256"/>
                <a:gd name="T28" fmla="*/ 357 w 437"/>
                <a:gd name="T29" fmla="*/ 133 h 256"/>
                <a:gd name="T30" fmla="*/ 341 w 437"/>
                <a:gd name="T31" fmla="*/ 106 h 256"/>
                <a:gd name="T32" fmla="*/ 319 w 437"/>
                <a:gd name="T33" fmla="*/ 106 h 256"/>
                <a:gd name="T34" fmla="*/ 299 w 437"/>
                <a:gd name="T35" fmla="*/ 102 h 256"/>
                <a:gd name="T36" fmla="*/ 280 w 437"/>
                <a:gd name="T37" fmla="*/ 91 h 256"/>
                <a:gd name="T38" fmla="*/ 265 w 437"/>
                <a:gd name="T39" fmla="*/ 74 h 256"/>
                <a:gd name="T40" fmla="*/ 249 w 437"/>
                <a:gd name="T41" fmla="*/ 57 h 256"/>
                <a:gd name="T42" fmla="*/ 237 w 437"/>
                <a:gd name="T43" fmla="*/ 26 h 256"/>
                <a:gd name="T44" fmla="*/ 225 w 437"/>
                <a:gd name="T45" fmla="*/ 8 h 256"/>
                <a:gd name="T46" fmla="*/ 223 w 437"/>
                <a:gd name="T47" fmla="*/ 1 h 256"/>
                <a:gd name="T48" fmla="*/ 220 w 437"/>
                <a:gd name="T49" fmla="*/ 0 h 256"/>
                <a:gd name="T50" fmla="*/ 219 w 437"/>
                <a:gd name="T51" fmla="*/ 1 h 256"/>
                <a:gd name="T52" fmla="*/ 212 w 437"/>
                <a:gd name="T53" fmla="*/ 0 h 256"/>
                <a:gd name="T54" fmla="*/ 212 w 437"/>
                <a:gd name="T55" fmla="*/ 6 h 256"/>
                <a:gd name="T56" fmla="*/ 211 w 437"/>
                <a:gd name="T57" fmla="*/ 18 h 256"/>
                <a:gd name="T58" fmla="*/ 208 w 437"/>
                <a:gd name="T59" fmla="*/ 20 h 256"/>
                <a:gd name="T60" fmla="*/ 208 w 437"/>
                <a:gd name="T61" fmla="*/ 20 h 256"/>
                <a:gd name="T62" fmla="*/ 207 w 437"/>
                <a:gd name="T63" fmla="*/ 19 h 256"/>
                <a:gd name="T64" fmla="*/ 195 w 437"/>
                <a:gd name="T65" fmla="*/ 28 h 256"/>
                <a:gd name="T66" fmla="*/ 179 w 437"/>
                <a:gd name="T67" fmla="*/ 45 h 256"/>
                <a:gd name="T68" fmla="*/ 149 w 437"/>
                <a:gd name="T69" fmla="*/ 56 h 256"/>
                <a:gd name="T70" fmla="*/ 123 w 437"/>
                <a:gd name="T71" fmla="*/ 60 h 256"/>
                <a:gd name="T72" fmla="*/ 104 w 437"/>
                <a:gd name="T73" fmla="*/ 60 h 256"/>
                <a:gd name="T74" fmla="*/ 100 w 437"/>
                <a:gd name="T75" fmla="*/ 60 h 256"/>
                <a:gd name="T76" fmla="*/ 99 w 437"/>
                <a:gd name="T77" fmla="*/ 69 h 256"/>
                <a:gd name="T78" fmla="*/ 96 w 437"/>
                <a:gd name="T79" fmla="*/ 80 h 256"/>
                <a:gd name="T80" fmla="*/ 89 w 437"/>
                <a:gd name="T81" fmla="*/ 102 h 256"/>
                <a:gd name="T82" fmla="*/ 88 w 437"/>
                <a:gd name="T83" fmla="*/ 116 h 256"/>
                <a:gd name="T84" fmla="*/ 105 w 437"/>
                <a:gd name="T85" fmla="*/ 95 h 256"/>
                <a:gd name="T86" fmla="*/ 112 w 437"/>
                <a:gd name="T87" fmla="*/ 103 h 256"/>
                <a:gd name="T88" fmla="*/ 99 w 437"/>
                <a:gd name="T89" fmla="*/ 118 h 256"/>
                <a:gd name="T90" fmla="*/ 85 w 437"/>
                <a:gd name="T91" fmla="*/ 130 h 256"/>
                <a:gd name="T92" fmla="*/ 70 w 437"/>
                <a:gd name="T93" fmla="*/ 145 h 256"/>
                <a:gd name="T94" fmla="*/ 53 w 437"/>
                <a:gd name="T95" fmla="*/ 161 h 256"/>
                <a:gd name="T96" fmla="*/ 26 w 437"/>
                <a:gd name="T97" fmla="*/ 183 h 256"/>
                <a:gd name="T98" fmla="*/ 8 w 437"/>
                <a:gd name="T99" fmla="*/ 208 h 256"/>
                <a:gd name="T100" fmla="*/ 3 w 437"/>
                <a:gd name="T101" fmla="*/ 222 h 256"/>
                <a:gd name="T102" fmla="*/ 17 w 437"/>
                <a:gd name="T103" fmla="*/ 225 h 256"/>
                <a:gd name="T104" fmla="*/ 17 w 437"/>
                <a:gd name="T105" fmla="*/ 223 h 256"/>
                <a:gd name="T106" fmla="*/ 49 w 437"/>
                <a:gd name="T107" fmla="*/ 223 h 256"/>
                <a:gd name="T108" fmla="*/ 101 w 437"/>
                <a:gd name="T109" fmla="*/ 227 h 256"/>
                <a:gd name="T110" fmla="*/ 203 w 437"/>
                <a:gd name="T111" fmla="*/ 245 h 256"/>
                <a:gd name="T112" fmla="*/ 192 w 437"/>
                <a:gd name="T113" fmla="*/ 221 h 256"/>
                <a:gd name="T114" fmla="*/ 196 w 437"/>
                <a:gd name="T115" fmla="*/ 216 h 256"/>
                <a:gd name="T116" fmla="*/ 208 w 437"/>
                <a:gd name="T117" fmla="*/ 218 h 256"/>
                <a:gd name="T118" fmla="*/ 227 w 437"/>
                <a:gd name="T119" fmla="*/ 226 h 256"/>
                <a:gd name="T120" fmla="*/ 262 w 437"/>
                <a:gd name="T121" fmla="*/ 246 h 256"/>
                <a:gd name="T122" fmla="*/ 281 w 437"/>
                <a:gd name="T123" fmla="*/ 254 h 256"/>
                <a:gd name="T124" fmla="*/ 291 w 437"/>
                <a:gd name="T125" fmla="*/ 256 h 2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7"/>
                <a:gd name="T190" fmla="*/ 0 h 256"/>
                <a:gd name="T191" fmla="*/ 437 w 437"/>
                <a:gd name="T192" fmla="*/ 256 h 2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7" h="256">
                  <a:moveTo>
                    <a:pt x="291" y="256"/>
                  </a:moveTo>
                  <a:lnTo>
                    <a:pt x="294" y="256"/>
                  </a:lnTo>
                  <a:lnTo>
                    <a:pt x="296" y="256"/>
                  </a:lnTo>
                  <a:lnTo>
                    <a:pt x="300" y="254"/>
                  </a:lnTo>
                  <a:lnTo>
                    <a:pt x="303" y="253"/>
                  </a:lnTo>
                  <a:lnTo>
                    <a:pt x="306" y="252"/>
                  </a:lnTo>
                  <a:lnTo>
                    <a:pt x="308" y="250"/>
                  </a:lnTo>
                  <a:lnTo>
                    <a:pt x="311" y="250"/>
                  </a:lnTo>
                  <a:lnTo>
                    <a:pt x="315" y="249"/>
                  </a:lnTo>
                  <a:lnTo>
                    <a:pt x="329" y="244"/>
                  </a:lnTo>
                  <a:lnTo>
                    <a:pt x="344" y="238"/>
                  </a:lnTo>
                  <a:lnTo>
                    <a:pt x="359" y="234"/>
                  </a:lnTo>
                  <a:lnTo>
                    <a:pt x="375" y="231"/>
                  </a:lnTo>
                  <a:lnTo>
                    <a:pt x="390" y="229"/>
                  </a:lnTo>
                  <a:lnTo>
                    <a:pt x="406" y="227"/>
                  </a:lnTo>
                  <a:lnTo>
                    <a:pt x="421" y="227"/>
                  </a:lnTo>
                  <a:lnTo>
                    <a:pt x="437" y="227"/>
                  </a:lnTo>
                  <a:lnTo>
                    <a:pt x="432" y="218"/>
                  </a:lnTo>
                  <a:lnTo>
                    <a:pt x="424" y="210"/>
                  </a:lnTo>
                  <a:lnTo>
                    <a:pt x="415" y="203"/>
                  </a:lnTo>
                  <a:lnTo>
                    <a:pt x="406" y="196"/>
                  </a:lnTo>
                  <a:lnTo>
                    <a:pt x="396" y="191"/>
                  </a:lnTo>
                  <a:lnTo>
                    <a:pt x="388" y="184"/>
                  </a:lnTo>
                  <a:lnTo>
                    <a:pt x="379" y="177"/>
                  </a:lnTo>
                  <a:lnTo>
                    <a:pt x="371" y="169"/>
                  </a:lnTo>
                  <a:lnTo>
                    <a:pt x="369" y="168"/>
                  </a:lnTo>
                  <a:lnTo>
                    <a:pt x="368" y="166"/>
                  </a:lnTo>
                  <a:lnTo>
                    <a:pt x="365" y="165"/>
                  </a:lnTo>
                  <a:lnTo>
                    <a:pt x="364" y="164"/>
                  </a:lnTo>
                  <a:lnTo>
                    <a:pt x="363" y="162"/>
                  </a:lnTo>
                  <a:lnTo>
                    <a:pt x="361" y="161"/>
                  </a:lnTo>
                  <a:lnTo>
                    <a:pt x="360" y="160"/>
                  </a:lnTo>
                  <a:lnTo>
                    <a:pt x="359" y="160"/>
                  </a:lnTo>
                  <a:lnTo>
                    <a:pt x="356" y="156"/>
                  </a:lnTo>
                  <a:lnTo>
                    <a:pt x="350" y="152"/>
                  </a:lnTo>
                  <a:lnTo>
                    <a:pt x="346" y="147"/>
                  </a:lnTo>
                  <a:lnTo>
                    <a:pt x="342" y="145"/>
                  </a:lnTo>
                  <a:lnTo>
                    <a:pt x="338" y="141"/>
                  </a:lnTo>
                  <a:lnTo>
                    <a:pt x="334" y="137"/>
                  </a:lnTo>
                  <a:lnTo>
                    <a:pt x="331" y="133"/>
                  </a:lnTo>
                  <a:lnTo>
                    <a:pt x="330" y="127"/>
                  </a:lnTo>
                  <a:lnTo>
                    <a:pt x="330" y="126"/>
                  </a:lnTo>
                  <a:lnTo>
                    <a:pt x="330" y="125"/>
                  </a:lnTo>
                  <a:lnTo>
                    <a:pt x="331" y="125"/>
                  </a:lnTo>
                  <a:lnTo>
                    <a:pt x="334" y="125"/>
                  </a:lnTo>
                  <a:lnTo>
                    <a:pt x="336" y="125"/>
                  </a:lnTo>
                  <a:lnTo>
                    <a:pt x="337" y="125"/>
                  </a:lnTo>
                  <a:lnTo>
                    <a:pt x="338" y="125"/>
                  </a:lnTo>
                  <a:lnTo>
                    <a:pt x="338" y="126"/>
                  </a:lnTo>
                  <a:lnTo>
                    <a:pt x="340" y="126"/>
                  </a:lnTo>
                  <a:lnTo>
                    <a:pt x="344" y="131"/>
                  </a:lnTo>
                  <a:lnTo>
                    <a:pt x="348" y="135"/>
                  </a:lnTo>
                  <a:lnTo>
                    <a:pt x="352" y="141"/>
                  </a:lnTo>
                  <a:lnTo>
                    <a:pt x="357" y="145"/>
                  </a:lnTo>
                  <a:lnTo>
                    <a:pt x="361" y="149"/>
                  </a:lnTo>
                  <a:lnTo>
                    <a:pt x="367" y="153"/>
                  </a:lnTo>
                  <a:lnTo>
                    <a:pt x="372" y="157"/>
                  </a:lnTo>
                  <a:lnTo>
                    <a:pt x="378" y="161"/>
                  </a:lnTo>
                  <a:lnTo>
                    <a:pt x="376" y="158"/>
                  </a:lnTo>
                  <a:lnTo>
                    <a:pt x="373" y="156"/>
                  </a:lnTo>
                  <a:lnTo>
                    <a:pt x="372" y="153"/>
                  </a:lnTo>
                  <a:lnTo>
                    <a:pt x="371" y="150"/>
                  </a:lnTo>
                  <a:lnTo>
                    <a:pt x="369" y="147"/>
                  </a:lnTo>
                  <a:lnTo>
                    <a:pt x="367" y="146"/>
                  </a:lnTo>
                  <a:lnTo>
                    <a:pt x="365" y="143"/>
                  </a:lnTo>
                  <a:lnTo>
                    <a:pt x="364" y="142"/>
                  </a:lnTo>
                  <a:lnTo>
                    <a:pt x="360" y="137"/>
                  </a:lnTo>
                  <a:lnTo>
                    <a:pt x="357" y="133"/>
                  </a:lnTo>
                  <a:lnTo>
                    <a:pt x="353" y="127"/>
                  </a:lnTo>
                  <a:lnTo>
                    <a:pt x="350" y="122"/>
                  </a:lnTo>
                  <a:lnTo>
                    <a:pt x="346" y="116"/>
                  </a:lnTo>
                  <a:lnTo>
                    <a:pt x="344" y="111"/>
                  </a:lnTo>
                  <a:lnTo>
                    <a:pt x="341" y="106"/>
                  </a:lnTo>
                  <a:lnTo>
                    <a:pt x="338" y="102"/>
                  </a:lnTo>
                  <a:lnTo>
                    <a:pt x="333" y="103"/>
                  </a:lnTo>
                  <a:lnTo>
                    <a:pt x="327" y="104"/>
                  </a:lnTo>
                  <a:lnTo>
                    <a:pt x="323" y="106"/>
                  </a:lnTo>
                  <a:lnTo>
                    <a:pt x="319" y="106"/>
                  </a:lnTo>
                  <a:lnTo>
                    <a:pt x="315" y="106"/>
                  </a:lnTo>
                  <a:lnTo>
                    <a:pt x="311" y="106"/>
                  </a:lnTo>
                  <a:lnTo>
                    <a:pt x="307" y="104"/>
                  </a:lnTo>
                  <a:lnTo>
                    <a:pt x="303" y="102"/>
                  </a:lnTo>
                  <a:lnTo>
                    <a:pt x="299" y="102"/>
                  </a:lnTo>
                  <a:lnTo>
                    <a:pt x="295" y="100"/>
                  </a:lnTo>
                  <a:lnTo>
                    <a:pt x="291" y="97"/>
                  </a:lnTo>
                  <a:lnTo>
                    <a:pt x="287" y="96"/>
                  </a:lnTo>
                  <a:lnTo>
                    <a:pt x="284" y="93"/>
                  </a:lnTo>
                  <a:lnTo>
                    <a:pt x="280" y="91"/>
                  </a:lnTo>
                  <a:lnTo>
                    <a:pt x="277" y="88"/>
                  </a:lnTo>
                  <a:lnTo>
                    <a:pt x="275" y="87"/>
                  </a:lnTo>
                  <a:lnTo>
                    <a:pt x="271" y="83"/>
                  </a:lnTo>
                  <a:lnTo>
                    <a:pt x="268" y="79"/>
                  </a:lnTo>
                  <a:lnTo>
                    <a:pt x="265" y="74"/>
                  </a:lnTo>
                  <a:lnTo>
                    <a:pt x="262" y="70"/>
                  </a:lnTo>
                  <a:lnTo>
                    <a:pt x="258" y="68"/>
                  </a:lnTo>
                  <a:lnTo>
                    <a:pt x="256" y="64"/>
                  </a:lnTo>
                  <a:lnTo>
                    <a:pt x="253" y="61"/>
                  </a:lnTo>
                  <a:lnTo>
                    <a:pt x="249" y="57"/>
                  </a:lnTo>
                  <a:lnTo>
                    <a:pt x="248" y="50"/>
                  </a:lnTo>
                  <a:lnTo>
                    <a:pt x="246" y="43"/>
                  </a:lnTo>
                  <a:lnTo>
                    <a:pt x="244" y="37"/>
                  </a:lnTo>
                  <a:lnTo>
                    <a:pt x="241" y="31"/>
                  </a:lnTo>
                  <a:lnTo>
                    <a:pt x="237" y="26"/>
                  </a:lnTo>
                  <a:lnTo>
                    <a:pt x="234" y="20"/>
                  </a:lnTo>
                  <a:lnTo>
                    <a:pt x="230" y="16"/>
                  </a:lnTo>
                  <a:lnTo>
                    <a:pt x="225" y="11"/>
                  </a:lnTo>
                  <a:lnTo>
                    <a:pt x="226" y="10"/>
                  </a:lnTo>
                  <a:lnTo>
                    <a:pt x="225" y="8"/>
                  </a:lnTo>
                  <a:lnTo>
                    <a:pt x="225" y="7"/>
                  </a:lnTo>
                  <a:lnTo>
                    <a:pt x="225" y="6"/>
                  </a:lnTo>
                  <a:lnTo>
                    <a:pt x="225" y="4"/>
                  </a:lnTo>
                  <a:lnTo>
                    <a:pt x="223" y="3"/>
                  </a:lnTo>
                  <a:lnTo>
                    <a:pt x="223" y="1"/>
                  </a:lnTo>
                  <a:lnTo>
                    <a:pt x="223" y="0"/>
                  </a:lnTo>
                  <a:lnTo>
                    <a:pt x="222" y="0"/>
                  </a:lnTo>
                  <a:lnTo>
                    <a:pt x="220" y="0"/>
                  </a:lnTo>
                  <a:lnTo>
                    <a:pt x="220" y="1"/>
                  </a:lnTo>
                  <a:lnTo>
                    <a:pt x="219" y="3"/>
                  </a:lnTo>
                  <a:lnTo>
                    <a:pt x="219" y="1"/>
                  </a:lnTo>
                  <a:lnTo>
                    <a:pt x="218" y="1"/>
                  </a:lnTo>
                  <a:lnTo>
                    <a:pt x="216" y="1"/>
                  </a:lnTo>
                  <a:lnTo>
                    <a:pt x="215" y="1"/>
                  </a:lnTo>
                  <a:lnTo>
                    <a:pt x="214" y="0"/>
                  </a:lnTo>
                  <a:lnTo>
                    <a:pt x="212" y="0"/>
                  </a:lnTo>
                  <a:lnTo>
                    <a:pt x="211" y="0"/>
                  </a:lnTo>
                  <a:lnTo>
                    <a:pt x="210" y="0"/>
                  </a:lnTo>
                  <a:lnTo>
                    <a:pt x="211" y="3"/>
                  </a:lnTo>
                  <a:lnTo>
                    <a:pt x="211" y="4"/>
                  </a:lnTo>
                  <a:lnTo>
                    <a:pt x="212" y="6"/>
                  </a:lnTo>
                  <a:lnTo>
                    <a:pt x="212" y="8"/>
                  </a:lnTo>
                  <a:lnTo>
                    <a:pt x="212" y="11"/>
                  </a:lnTo>
                  <a:lnTo>
                    <a:pt x="212" y="12"/>
                  </a:lnTo>
                  <a:lnTo>
                    <a:pt x="212" y="15"/>
                  </a:lnTo>
                  <a:lnTo>
                    <a:pt x="211" y="18"/>
                  </a:lnTo>
                  <a:lnTo>
                    <a:pt x="210" y="19"/>
                  </a:lnTo>
                  <a:lnTo>
                    <a:pt x="208" y="20"/>
                  </a:lnTo>
                  <a:lnTo>
                    <a:pt x="207" y="20"/>
                  </a:lnTo>
                  <a:lnTo>
                    <a:pt x="207" y="19"/>
                  </a:lnTo>
                  <a:lnTo>
                    <a:pt x="203" y="20"/>
                  </a:lnTo>
                  <a:lnTo>
                    <a:pt x="200" y="23"/>
                  </a:lnTo>
                  <a:lnTo>
                    <a:pt x="197" y="26"/>
                  </a:lnTo>
                  <a:lnTo>
                    <a:pt x="195" y="28"/>
                  </a:lnTo>
                  <a:lnTo>
                    <a:pt x="192" y="31"/>
                  </a:lnTo>
                  <a:lnTo>
                    <a:pt x="189" y="34"/>
                  </a:lnTo>
                  <a:lnTo>
                    <a:pt x="187" y="37"/>
                  </a:lnTo>
                  <a:lnTo>
                    <a:pt x="183" y="39"/>
                  </a:lnTo>
                  <a:lnTo>
                    <a:pt x="179" y="45"/>
                  </a:lnTo>
                  <a:lnTo>
                    <a:pt x="173" y="49"/>
                  </a:lnTo>
                  <a:lnTo>
                    <a:pt x="166" y="51"/>
                  </a:lnTo>
                  <a:lnTo>
                    <a:pt x="161" y="53"/>
                  </a:lnTo>
                  <a:lnTo>
                    <a:pt x="156" y="54"/>
                  </a:lnTo>
                  <a:lnTo>
                    <a:pt x="149" y="56"/>
                  </a:lnTo>
                  <a:lnTo>
                    <a:pt x="142" y="57"/>
                  </a:lnTo>
                  <a:lnTo>
                    <a:pt x="137" y="60"/>
                  </a:lnTo>
                  <a:lnTo>
                    <a:pt x="132" y="60"/>
                  </a:lnTo>
                  <a:lnTo>
                    <a:pt x="127" y="60"/>
                  </a:lnTo>
                  <a:lnTo>
                    <a:pt x="123" y="60"/>
                  </a:lnTo>
                  <a:lnTo>
                    <a:pt x="119" y="61"/>
                  </a:lnTo>
                  <a:lnTo>
                    <a:pt x="115" y="61"/>
                  </a:lnTo>
                  <a:lnTo>
                    <a:pt x="111" y="61"/>
                  </a:lnTo>
                  <a:lnTo>
                    <a:pt x="108" y="61"/>
                  </a:lnTo>
                  <a:lnTo>
                    <a:pt x="104" y="60"/>
                  </a:lnTo>
                  <a:lnTo>
                    <a:pt x="103" y="60"/>
                  </a:lnTo>
                  <a:lnTo>
                    <a:pt x="101" y="60"/>
                  </a:lnTo>
                  <a:lnTo>
                    <a:pt x="100" y="60"/>
                  </a:lnTo>
                  <a:lnTo>
                    <a:pt x="99" y="61"/>
                  </a:lnTo>
                  <a:lnTo>
                    <a:pt x="99" y="62"/>
                  </a:lnTo>
                  <a:lnTo>
                    <a:pt x="99" y="64"/>
                  </a:lnTo>
                  <a:lnTo>
                    <a:pt x="99" y="66"/>
                  </a:lnTo>
                  <a:lnTo>
                    <a:pt x="99" y="69"/>
                  </a:lnTo>
                  <a:lnTo>
                    <a:pt x="99" y="72"/>
                  </a:lnTo>
                  <a:lnTo>
                    <a:pt x="97" y="73"/>
                  </a:lnTo>
                  <a:lnTo>
                    <a:pt x="97" y="76"/>
                  </a:lnTo>
                  <a:lnTo>
                    <a:pt x="97" y="79"/>
                  </a:lnTo>
                  <a:lnTo>
                    <a:pt x="96" y="80"/>
                  </a:lnTo>
                  <a:lnTo>
                    <a:pt x="96" y="83"/>
                  </a:lnTo>
                  <a:lnTo>
                    <a:pt x="95" y="87"/>
                  </a:lnTo>
                  <a:lnTo>
                    <a:pt x="92" y="92"/>
                  </a:lnTo>
                  <a:lnTo>
                    <a:pt x="91" y="96"/>
                  </a:lnTo>
                  <a:lnTo>
                    <a:pt x="89" y="102"/>
                  </a:lnTo>
                  <a:lnTo>
                    <a:pt x="88" y="106"/>
                  </a:lnTo>
                  <a:lnTo>
                    <a:pt x="86" y="111"/>
                  </a:lnTo>
                  <a:lnTo>
                    <a:pt x="85" y="115"/>
                  </a:lnTo>
                  <a:lnTo>
                    <a:pt x="84" y="119"/>
                  </a:lnTo>
                  <a:lnTo>
                    <a:pt x="88" y="116"/>
                  </a:lnTo>
                  <a:lnTo>
                    <a:pt x="92" y="112"/>
                  </a:lnTo>
                  <a:lnTo>
                    <a:pt x="95" y="108"/>
                  </a:lnTo>
                  <a:lnTo>
                    <a:pt x="99" y="103"/>
                  </a:lnTo>
                  <a:lnTo>
                    <a:pt x="103" y="99"/>
                  </a:lnTo>
                  <a:lnTo>
                    <a:pt x="105" y="95"/>
                  </a:lnTo>
                  <a:lnTo>
                    <a:pt x="111" y="92"/>
                  </a:lnTo>
                  <a:lnTo>
                    <a:pt x="115" y="91"/>
                  </a:lnTo>
                  <a:lnTo>
                    <a:pt x="115" y="95"/>
                  </a:lnTo>
                  <a:lnTo>
                    <a:pt x="114" y="99"/>
                  </a:lnTo>
                  <a:lnTo>
                    <a:pt x="112" y="103"/>
                  </a:lnTo>
                  <a:lnTo>
                    <a:pt x="108" y="106"/>
                  </a:lnTo>
                  <a:lnTo>
                    <a:pt x="105" y="108"/>
                  </a:lnTo>
                  <a:lnTo>
                    <a:pt x="103" y="111"/>
                  </a:lnTo>
                  <a:lnTo>
                    <a:pt x="100" y="114"/>
                  </a:lnTo>
                  <a:lnTo>
                    <a:pt x="99" y="118"/>
                  </a:lnTo>
                  <a:lnTo>
                    <a:pt x="96" y="120"/>
                  </a:lnTo>
                  <a:lnTo>
                    <a:pt x="93" y="122"/>
                  </a:lnTo>
                  <a:lnTo>
                    <a:pt x="91" y="125"/>
                  </a:lnTo>
                  <a:lnTo>
                    <a:pt x="88" y="127"/>
                  </a:lnTo>
                  <a:lnTo>
                    <a:pt x="85" y="130"/>
                  </a:lnTo>
                  <a:lnTo>
                    <a:pt x="84" y="133"/>
                  </a:lnTo>
                  <a:lnTo>
                    <a:pt x="81" y="135"/>
                  </a:lnTo>
                  <a:lnTo>
                    <a:pt x="77" y="137"/>
                  </a:lnTo>
                  <a:lnTo>
                    <a:pt x="74" y="141"/>
                  </a:lnTo>
                  <a:lnTo>
                    <a:pt x="70" y="145"/>
                  </a:lnTo>
                  <a:lnTo>
                    <a:pt x="66" y="147"/>
                  </a:lnTo>
                  <a:lnTo>
                    <a:pt x="63" y="152"/>
                  </a:lnTo>
                  <a:lnTo>
                    <a:pt x="59" y="154"/>
                  </a:lnTo>
                  <a:lnTo>
                    <a:pt x="55" y="158"/>
                  </a:lnTo>
                  <a:lnTo>
                    <a:pt x="53" y="161"/>
                  </a:lnTo>
                  <a:lnTo>
                    <a:pt x="49" y="164"/>
                  </a:lnTo>
                  <a:lnTo>
                    <a:pt x="43" y="169"/>
                  </a:lnTo>
                  <a:lnTo>
                    <a:pt x="36" y="173"/>
                  </a:lnTo>
                  <a:lnTo>
                    <a:pt x="31" y="179"/>
                  </a:lnTo>
                  <a:lnTo>
                    <a:pt x="26" y="183"/>
                  </a:lnTo>
                  <a:lnTo>
                    <a:pt x="21" y="188"/>
                  </a:lnTo>
                  <a:lnTo>
                    <a:pt x="16" y="193"/>
                  </a:lnTo>
                  <a:lnTo>
                    <a:pt x="12" y="200"/>
                  </a:lnTo>
                  <a:lnTo>
                    <a:pt x="9" y="206"/>
                  </a:lnTo>
                  <a:lnTo>
                    <a:pt x="8" y="208"/>
                  </a:lnTo>
                  <a:lnTo>
                    <a:pt x="7" y="211"/>
                  </a:lnTo>
                  <a:lnTo>
                    <a:pt x="5" y="214"/>
                  </a:lnTo>
                  <a:lnTo>
                    <a:pt x="4" y="216"/>
                  </a:lnTo>
                  <a:lnTo>
                    <a:pt x="3" y="219"/>
                  </a:lnTo>
                  <a:lnTo>
                    <a:pt x="3" y="222"/>
                  </a:lnTo>
                  <a:lnTo>
                    <a:pt x="1" y="223"/>
                  </a:lnTo>
                  <a:lnTo>
                    <a:pt x="0" y="227"/>
                  </a:lnTo>
                  <a:lnTo>
                    <a:pt x="17" y="226"/>
                  </a:lnTo>
                  <a:lnTo>
                    <a:pt x="17" y="225"/>
                  </a:lnTo>
                  <a:lnTo>
                    <a:pt x="17" y="223"/>
                  </a:lnTo>
                  <a:lnTo>
                    <a:pt x="26" y="223"/>
                  </a:lnTo>
                  <a:lnTo>
                    <a:pt x="34" y="223"/>
                  </a:lnTo>
                  <a:lnTo>
                    <a:pt x="42" y="223"/>
                  </a:lnTo>
                  <a:lnTo>
                    <a:pt x="49" y="223"/>
                  </a:lnTo>
                  <a:lnTo>
                    <a:pt x="57" y="223"/>
                  </a:lnTo>
                  <a:lnTo>
                    <a:pt x="65" y="223"/>
                  </a:lnTo>
                  <a:lnTo>
                    <a:pt x="73" y="222"/>
                  </a:lnTo>
                  <a:lnTo>
                    <a:pt x="81" y="222"/>
                  </a:lnTo>
                  <a:lnTo>
                    <a:pt x="101" y="227"/>
                  </a:lnTo>
                  <a:lnTo>
                    <a:pt x="122" y="231"/>
                  </a:lnTo>
                  <a:lnTo>
                    <a:pt x="142" y="235"/>
                  </a:lnTo>
                  <a:lnTo>
                    <a:pt x="162" y="239"/>
                  </a:lnTo>
                  <a:lnTo>
                    <a:pt x="183" y="242"/>
                  </a:lnTo>
                  <a:lnTo>
                    <a:pt x="203" y="245"/>
                  </a:lnTo>
                  <a:lnTo>
                    <a:pt x="223" y="246"/>
                  </a:lnTo>
                  <a:lnTo>
                    <a:pt x="245" y="248"/>
                  </a:lnTo>
                  <a:lnTo>
                    <a:pt x="191" y="222"/>
                  </a:lnTo>
                  <a:lnTo>
                    <a:pt x="192" y="221"/>
                  </a:lnTo>
                  <a:lnTo>
                    <a:pt x="193" y="219"/>
                  </a:lnTo>
                  <a:lnTo>
                    <a:pt x="193" y="218"/>
                  </a:lnTo>
                  <a:lnTo>
                    <a:pt x="195" y="218"/>
                  </a:lnTo>
                  <a:lnTo>
                    <a:pt x="195" y="216"/>
                  </a:lnTo>
                  <a:lnTo>
                    <a:pt x="196" y="216"/>
                  </a:lnTo>
                  <a:lnTo>
                    <a:pt x="197" y="216"/>
                  </a:lnTo>
                  <a:lnTo>
                    <a:pt x="200" y="218"/>
                  </a:lnTo>
                  <a:lnTo>
                    <a:pt x="203" y="218"/>
                  </a:lnTo>
                  <a:lnTo>
                    <a:pt x="206" y="218"/>
                  </a:lnTo>
                  <a:lnTo>
                    <a:pt x="208" y="218"/>
                  </a:lnTo>
                  <a:lnTo>
                    <a:pt x="212" y="218"/>
                  </a:lnTo>
                  <a:lnTo>
                    <a:pt x="215" y="219"/>
                  </a:lnTo>
                  <a:lnTo>
                    <a:pt x="218" y="221"/>
                  </a:lnTo>
                  <a:lnTo>
                    <a:pt x="219" y="223"/>
                  </a:lnTo>
                  <a:lnTo>
                    <a:pt x="227" y="226"/>
                  </a:lnTo>
                  <a:lnTo>
                    <a:pt x="234" y="230"/>
                  </a:lnTo>
                  <a:lnTo>
                    <a:pt x="241" y="234"/>
                  </a:lnTo>
                  <a:lnTo>
                    <a:pt x="248" y="238"/>
                  </a:lnTo>
                  <a:lnTo>
                    <a:pt x="256" y="242"/>
                  </a:lnTo>
                  <a:lnTo>
                    <a:pt x="262" y="246"/>
                  </a:lnTo>
                  <a:lnTo>
                    <a:pt x="269" y="249"/>
                  </a:lnTo>
                  <a:lnTo>
                    <a:pt x="277" y="252"/>
                  </a:lnTo>
                  <a:lnTo>
                    <a:pt x="279" y="253"/>
                  </a:lnTo>
                  <a:lnTo>
                    <a:pt x="280" y="254"/>
                  </a:lnTo>
                  <a:lnTo>
                    <a:pt x="281" y="254"/>
                  </a:lnTo>
                  <a:lnTo>
                    <a:pt x="283" y="254"/>
                  </a:lnTo>
                  <a:lnTo>
                    <a:pt x="285" y="254"/>
                  </a:lnTo>
                  <a:lnTo>
                    <a:pt x="287" y="256"/>
                  </a:lnTo>
                  <a:lnTo>
                    <a:pt x="288" y="256"/>
                  </a:lnTo>
                  <a:lnTo>
                    <a:pt x="291" y="256"/>
                  </a:lnTo>
                  <a:close/>
                </a:path>
              </a:pathLst>
            </a:custGeom>
            <a:solidFill>
              <a:srgbClr val="99A8A8"/>
            </a:solidFill>
            <a:ln w="9525">
              <a:noFill/>
              <a:round/>
              <a:headEnd/>
              <a:tailEnd/>
            </a:ln>
          </p:spPr>
          <p:txBody>
            <a:bodyPr/>
            <a:lstStyle/>
            <a:p>
              <a:endParaRPr lang="en-US"/>
            </a:p>
          </p:txBody>
        </p:sp>
        <p:sp>
          <p:nvSpPr>
            <p:cNvPr id="91147" name="Freeform 11"/>
            <p:cNvSpPr>
              <a:spLocks/>
            </p:cNvSpPr>
            <p:nvPr/>
          </p:nvSpPr>
          <p:spPr bwMode="auto">
            <a:xfrm>
              <a:off x="4807" y="3740"/>
              <a:ext cx="2" cy="4"/>
            </a:xfrm>
            <a:custGeom>
              <a:avLst/>
              <a:gdLst>
                <a:gd name="T0" fmla="*/ 0 w 2"/>
                <a:gd name="T1" fmla="*/ 4 h 4"/>
                <a:gd name="T2" fmla="*/ 1 w 2"/>
                <a:gd name="T3" fmla="*/ 4 h 4"/>
                <a:gd name="T4" fmla="*/ 1 w 2"/>
                <a:gd name="T5" fmla="*/ 3 h 4"/>
                <a:gd name="T6" fmla="*/ 2 w 2"/>
                <a:gd name="T7" fmla="*/ 3 h 4"/>
                <a:gd name="T8" fmla="*/ 1 w 2"/>
                <a:gd name="T9" fmla="*/ 3 h 4"/>
                <a:gd name="T10" fmla="*/ 1 w 2"/>
                <a:gd name="T11" fmla="*/ 1 h 4"/>
                <a:gd name="T12" fmla="*/ 1 w 2"/>
                <a:gd name="T13" fmla="*/ 1 h 4"/>
                <a:gd name="T14" fmla="*/ 1 w 2"/>
                <a:gd name="T15" fmla="*/ 0 h 4"/>
                <a:gd name="T16" fmla="*/ 0 w 2"/>
                <a:gd name="T17" fmla="*/ 0 h 4"/>
                <a:gd name="T18" fmla="*/ 0 w 2"/>
                <a:gd name="T19" fmla="*/ 0 h 4"/>
                <a:gd name="T20" fmla="*/ 0 w 2"/>
                <a:gd name="T21" fmla="*/ 0 h 4"/>
                <a:gd name="T22" fmla="*/ 0 w 2"/>
                <a:gd name="T23" fmla="*/ 1 h 4"/>
                <a:gd name="T24" fmla="*/ 0 w 2"/>
                <a:gd name="T25" fmla="*/ 1 h 4"/>
                <a:gd name="T26" fmla="*/ 0 w 2"/>
                <a:gd name="T27" fmla="*/ 1 h 4"/>
                <a:gd name="T28" fmla="*/ 0 w 2"/>
                <a:gd name="T29" fmla="*/ 3 h 4"/>
                <a:gd name="T30" fmla="*/ 0 w 2"/>
                <a:gd name="T31" fmla="*/ 3 h 4"/>
                <a:gd name="T32" fmla="*/ 0 w 2"/>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4"/>
                <a:gd name="T53" fmla="*/ 2 w 2"/>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4">
                  <a:moveTo>
                    <a:pt x="0" y="4"/>
                  </a:moveTo>
                  <a:lnTo>
                    <a:pt x="1" y="4"/>
                  </a:lnTo>
                  <a:lnTo>
                    <a:pt x="1" y="3"/>
                  </a:lnTo>
                  <a:lnTo>
                    <a:pt x="2" y="3"/>
                  </a:lnTo>
                  <a:lnTo>
                    <a:pt x="1" y="3"/>
                  </a:lnTo>
                  <a:lnTo>
                    <a:pt x="1" y="1"/>
                  </a:lnTo>
                  <a:lnTo>
                    <a:pt x="1" y="0"/>
                  </a:lnTo>
                  <a:lnTo>
                    <a:pt x="0" y="0"/>
                  </a:lnTo>
                  <a:lnTo>
                    <a:pt x="0" y="1"/>
                  </a:lnTo>
                  <a:lnTo>
                    <a:pt x="0" y="3"/>
                  </a:lnTo>
                  <a:lnTo>
                    <a:pt x="0" y="4"/>
                  </a:lnTo>
                  <a:close/>
                </a:path>
              </a:pathLst>
            </a:custGeom>
            <a:solidFill>
              <a:srgbClr val="000000"/>
            </a:solidFill>
            <a:ln w="9525">
              <a:noFill/>
              <a:round/>
              <a:headEnd/>
              <a:tailEnd/>
            </a:ln>
          </p:spPr>
          <p:txBody>
            <a:bodyPr/>
            <a:lstStyle/>
            <a:p>
              <a:endParaRPr lang="en-US"/>
            </a:p>
          </p:txBody>
        </p:sp>
        <p:sp>
          <p:nvSpPr>
            <p:cNvPr id="91148" name="Freeform 12"/>
            <p:cNvSpPr>
              <a:spLocks/>
            </p:cNvSpPr>
            <p:nvPr/>
          </p:nvSpPr>
          <p:spPr bwMode="auto">
            <a:xfrm>
              <a:off x="4719" y="3573"/>
              <a:ext cx="176" cy="140"/>
            </a:xfrm>
            <a:custGeom>
              <a:avLst/>
              <a:gdLst>
                <a:gd name="T0" fmla="*/ 116 w 176"/>
                <a:gd name="T1" fmla="*/ 134 h 140"/>
                <a:gd name="T2" fmla="*/ 146 w 176"/>
                <a:gd name="T3" fmla="*/ 121 h 140"/>
                <a:gd name="T4" fmla="*/ 162 w 176"/>
                <a:gd name="T5" fmla="*/ 111 h 140"/>
                <a:gd name="T6" fmla="*/ 173 w 176"/>
                <a:gd name="T7" fmla="*/ 103 h 140"/>
                <a:gd name="T8" fmla="*/ 173 w 176"/>
                <a:gd name="T9" fmla="*/ 99 h 140"/>
                <a:gd name="T10" fmla="*/ 168 w 176"/>
                <a:gd name="T11" fmla="*/ 98 h 140"/>
                <a:gd name="T12" fmla="*/ 162 w 176"/>
                <a:gd name="T13" fmla="*/ 90 h 140"/>
                <a:gd name="T14" fmla="*/ 161 w 176"/>
                <a:gd name="T15" fmla="*/ 76 h 140"/>
                <a:gd name="T16" fmla="*/ 155 w 176"/>
                <a:gd name="T17" fmla="*/ 55 h 140"/>
                <a:gd name="T18" fmla="*/ 145 w 176"/>
                <a:gd name="T19" fmla="*/ 33 h 140"/>
                <a:gd name="T20" fmla="*/ 136 w 176"/>
                <a:gd name="T21" fmla="*/ 18 h 140"/>
                <a:gd name="T22" fmla="*/ 126 w 176"/>
                <a:gd name="T23" fmla="*/ 10 h 140"/>
                <a:gd name="T24" fmla="*/ 120 w 176"/>
                <a:gd name="T25" fmla="*/ 10 h 140"/>
                <a:gd name="T26" fmla="*/ 116 w 176"/>
                <a:gd name="T27" fmla="*/ 13 h 140"/>
                <a:gd name="T28" fmla="*/ 111 w 176"/>
                <a:gd name="T29" fmla="*/ 13 h 140"/>
                <a:gd name="T30" fmla="*/ 108 w 176"/>
                <a:gd name="T31" fmla="*/ 19 h 140"/>
                <a:gd name="T32" fmla="*/ 107 w 176"/>
                <a:gd name="T33" fmla="*/ 25 h 140"/>
                <a:gd name="T34" fmla="*/ 108 w 176"/>
                <a:gd name="T35" fmla="*/ 28 h 140"/>
                <a:gd name="T36" fmla="*/ 7 w 176"/>
                <a:gd name="T37" fmla="*/ 2 h 140"/>
                <a:gd name="T38" fmla="*/ 5 w 176"/>
                <a:gd name="T39" fmla="*/ 2 h 140"/>
                <a:gd name="T40" fmla="*/ 4 w 176"/>
                <a:gd name="T41" fmla="*/ 9 h 140"/>
                <a:gd name="T42" fmla="*/ 16 w 176"/>
                <a:gd name="T43" fmla="*/ 29 h 140"/>
                <a:gd name="T44" fmla="*/ 31 w 176"/>
                <a:gd name="T45" fmla="*/ 49 h 140"/>
                <a:gd name="T46" fmla="*/ 53 w 176"/>
                <a:gd name="T47" fmla="*/ 68 h 140"/>
                <a:gd name="T48" fmla="*/ 67 w 176"/>
                <a:gd name="T49" fmla="*/ 80 h 140"/>
                <a:gd name="T50" fmla="*/ 65 w 176"/>
                <a:gd name="T51" fmla="*/ 83 h 140"/>
                <a:gd name="T52" fmla="*/ 59 w 176"/>
                <a:gd name="T53" fmla="*/ 84 h 140"/>
                <a:gd name="T54" fmla="*/ 58 w 176"/>
                <a:gd name="T55" fmla="*/ 83 h 140"/>
                <a:gd name="T56" fmla="*/ 58 w 176"/>
                <a:gd name="T57" fmla="*/ 80 h 140"/>
                <a:gd name="T58" fmla="*/ 24 w 176"/>
                <a:gd name="T59" fmla="*/ 56 h 140"/>
                <a:gd name="T60" fmla="*/ 24 w 176"/>
                <a:gd name="T61" fmla="*/ 53 h 140"/>
                <a:gd name="T62" fmla="*/ 23 w 176"/>
                <a:gd name="T63" fmla="*/ 55 h 140"/>
                <a:gd name="T64" fmla="*/ 19 w 176"/>
                <a:gd name="T65" fmla="*/ 53 h 140"/>
                <a:gd name="T66" fmla="*/ 19 w 176"/>
                <a:gd name="T67" fmla="*/ 51 h 140"/>
                <a:gd name="T68" fmla="*/ 17 w 176"/>
                <a:gd name="T69" fmla="*/ 48 h 140"/>
                <a:gd name="T70" fmla="*/ 13 w 176"/>
                <a:gd name="T71" fmla="*/ 46 h 140"/>
                <a:gd name="T72" fmla="*/ 7 w 176"/>
                <a:gd name="T73" fmla="*/ 40 h 140"/>
                <a:gd name="T74" fmla="*/ 5 w 176"/>
                <a:gd name="T75" fmla="*/ 37 h 140"/>
                <a:gd name="T76" fmla="*/ 5 w 176"/>
                <a:gd name="T77" fmla="*/ 34 h 140"/>
                <a:gd name="T78" fmla="*/ 2 w 176"/>
                <a:gd name="T79" fmla="*/ 36 h 140"/>
                <a:gd name="T80" fmla="*/ 0 w 176"/>
                <a:gd name="T81" fmla="*/ 38 h 140"/>
                <a:gd name="T82" fmla="*/ 0 w 176"/>
                <a:gd name="T83" fmla="*/ 45 h 140"/>
                <a:gd name="T84" fmla="*/ 1 w 176"/>
                <a:gd name="T85" fmla="*/ 52 h 140"/>
                <a:gd name="T86" fmla="*/ 11 w 176"/>
                <a:gd name="T87" fmla="*/ 64 h 140"/>
                <a:gd name="T88" fmla="*/ 25 w 176"/>
                <a:gd name="T89" fmla="*/ 80 h 140"/>
                <a:gd name="T90" fmla="*/ 46 w 176"/>
                <a:gd name="T91" fmla="*/ 94 h 140"/>
                <a:gd name="T92" fmla="*/ 67 w 176"/>
                <a:gd name="T93" fmla="*/ 106 h 140"/>
                <a:gd name="T94" fmla="*/ 53 w 176"/>
                <a:gd name="T95" fmla="*/ 106 h 140"/>
                <a:gd name="T96" fmla="*/ 25 w 176"/>
                <a:gd name="T97" fmla="*/ 91 h 140"/>
                <a:gd name="T98" fmla="*/ 39 w 176"/>
                <a:gd name="T99" fmla="*/ 115 h 140"/>
                <a:gd name="T100" fmla="*/ 80 w 176"/>
                <a:gd name="T101" fmla="*/ 138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6"/>
                <a:gd name="T154" fmla="*/ 0 h 140"/>
                <a:gd name="T155" fmla="*/ 176 w 176"/>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6" h="140">
                  <a:moveTo>
                    <a:pt x="93" y="140"/>
                  </a:moveTo>
                  <a:lnTo>
                    <a:pt x="101" y="138"/>
                  </a:lnTo>
                  <a:lnTo>
                    <a:pt x="108" y="137"/>
                  </a:lnTo>
                  <a:lnTo>
                    <a:pt x="116" y="134"/>
                  </a:lnTo>
                  <a:lnTo>
                    <a:pt x="124" y="132"/>
                  </a:lnTo>
                  <a:lnTo>
                    <a:pt x="131" y="128"/>
                  </a:lnTo>
                  <a:lnTo>
                    <a:pt x="139" y="124"/>
                  </a:lnTo>
                  <a:lnTo>
                    <a:pt x="146" y="121"/>
                  </a:lnTo>
                  <a:lnTo>
                    <a:pt x="153" y="117"/>
                  </a:lnTo>
                  <a:lnTo>
                    <a:pt x="155" y="114"/>
                  </a:lnTo>
                  <a:lnTo>
                    <a:pt x="158" y="113"/>
                  </a:lnTo>
                  <a:lnTo>
                    <a:pt x="162" y="111"/>
                  </a:lnTo>
                  <a:lnTo>
                    <a:pt x="165" y="109"/>
                  </a:lnTo>
                  <a:lnTo>
                    <a:pt x="168" y="107"/>
                  </a:lnTo>
                  <a:lnTo>
                    <a:pt x="170" y="106"/>
                  </a:lnTo>
                  <a:lnTo>
                    <a:pt x="173" y="103"/>
                  </a:lnTo>
                  <a:lnTo>
                    <a:pt x="176" y="101"/>
                  </a:lnTo>
                  <a:lnTo>
                    <a:pt x="174" y="99"/>
                  </a:lnTo>
                  <a:lnTo>
                    <a:pt x="173" y="99"/>
                  </a:lnTo>
                  <a:lnTo>
                    <a:pt x="172" y="98"/>
                  </a:lnTo>
                  <a:lnTo>
                    <a:pt x="170" y="98"/>
                  </a:lnTo>
                  <a:lnTo>
                    <a:pt x="169" y="98"/>
                  </a:lnTo>
                  <a:lnTo>
                    <a:pt x="168" y="98"/>
                  </a:lnTo>
                  <a:lnTo>
                    <a:pt x="166" y="99"/>
                  </a:lnTo>
                  <a:lnTo>
                    <a:pt x="164" y="95"/>
                  </a:lnTo>
                  <a:lnTo>
                    <a:pt x="164" y="92"/>
                  </a:lnTo>
                  <a:lnTo>
                    <a:pt x="162" y="90"/>
                  </a:lnTo>
                  <a:lnTo>
                    <a:pt x="162" y="86"/>
                  </a:lnTo>
                  <a:lnTo>
                    <a:pt x="162" y="83"/>
                  </a:lnTo>
                  <a:lnTo>
                    <a:pt x="162" y="79"/>
                  </a:lnTo>
                  <a:lnTo>
                    <a:pt x="161" y="76"/>
                  </a:lnTo>
                  <a:lnTo>
                    <a:pt x="159" y="72"/>
                  </a:lnTo>
                  <a:lnTo>
                    <a:pt x="158" y="65"/>
                  </a:lnTo>
                  <a:lnTo>
                    <a:pt x="157" y="60"/>
                  </a:lnTo>
                  <a:lnTo>
                    <a:pt x="155" y="55"/>
                  </a:lnTo>
                  <a:lnTo>
                    <a:pt x="153" y="49"/>
                  </a:lnTo>
                  <a:lnTo>
                    <a:pt x="150" y="44"/>
                  </a:lnTo>
                  <a:lnTo>
                    <a:pt x="147" y="38"/>
                  </a:lnTo>
                  <a:lnTo>
                    <a:pt x="145" y="33"/>
                  </a:lnTo>
                  <a:lnTo>
                    <a:pt x="142" y="28"/>
                  </a:lnTo>
                  <a:lnTo>
                    <a:pt x="141" y="25"/>
                  </a:lnTo>
                  <a:lnTo>
                    <a:pt x="138" y="22"/>
                  </a:lnTo>
                  <a:lnTo>
                    <a:pt x="136" y="18"/>
                  </a:lnTo>
                  <a:lnTo>
                    <a:pt x="134" y="17"/>
                  </a:lnTo>
                  <a:lnTo>
                    <a:pt x="131" y="14"/>
                  </a:lnTo>
                  <a:lnTo>
                    <a:pt x="128" y="11"/>
                  </a:lnTo>
                  <a:lnTo>
                    <a:pt x="126" y="10"/>
                  </a:lnTo>
                  <a:lnTo>
                    <a:pt x="122" y="9"/>
                  </a:lnTo>
                  <a:lnTo>
                    <a:pt x="120" y="9"/>
                  </a:lnTo>
                  <a:lnTo>
                    <a:pt x="120" y="10"/>
                  </a:lnTo>
                  <a:lnTo>
                    <a:pt x="119" y="10"/>
                  </a:lnTo>
                  <a:lnTo>
                    <a:pt x="118" y="11"/>
                  </a:lnTo>
                  <a:lnTo>
                    <a:pt x="116" y="13"/>
                  </a:lnTo>
                  <a:lnTo>
                    <a:pt x="115" y="13"/>
                  </a:lnTo>
                  <a:lnTo>
                    <a:pt x="113" y="13"/>
                  </a:lnTo>
                  <a:lnTo>
                    <a:pt x="112" y="13"/>
                  </a:lnTo>
                  <a:lnTo>
                    <a:pt x="111" y="13"/>
                  </a:lnTo>
                  <a:lnTo>
                    <a:pt x="111" y="14"/>
                  </a:lnTo>
                  <a:lnTo>
                    <a:pt x="109" y="15"/>
                  </a:lnTo>
                  <a:lnTo>
                    <a:pt x="109" y="18"/>
                  </a:lnTo>
                  <a:lnTo>
                    <a:pt x="108" y="19"/>
                  </a:lnTo>
                  <a:lnTo>
                    <a:pt x="108" y="21"/>
                  </a:lnTo>
                  <a:lnTo>
                    <a:pt x="107" y="22"/>
                  </a:lnTo>
                  <a:lnTo>
                    <a:pt x="107" y="23"/>
                  </a:lnTo>
                  <a:lnTo>
                    <a:pt x="107" y="25"/>
                  </a:lnTo>
                  <a:lnTo>
                    <a:pt x="107" y="26"/>
                  </a:lnTo>
                  <a:lnTo>
                    <a:pt x="108" y="28"/>
                  </a:lnTo>
                  <a:lnTo>
                    <a:pt x="108" y="29"/>
                  </a:lnTo>
                  <a:lnTo>
                    <a:pt x="108" y="63"/>
                  </a:lnTo>
                  <a:lnTo>
                    <a:pt x="7" y="3"/>
                  </a:lnTo>
                  <a:lnTo>
                    <a:pt x="7" y="2"/>
                  </a:lnTo>
                  <a:lnTo>
                    <a:pt x="7" y="0"/>
                  </a:lnTo>
                  <a:lnTo>
                    <a:pt x="5" y="2"/>
                  </a:lnTo>
                  <a:lnTo>
                    <a:pt x="4" y="2"/>
                  </a:lnTo>
                  <a:lnTo>
                    <a:pt x="2" y="2"/>
                  </a:lnTo>
                  <a:lnTo>
                    <a:pt x="4" y="9"/>
                  </a:lnTo>
                  <a:lnTo>
                    <a:pt x="5" y="14"/>
                  </a:lnTo>
                  <a:lnTo>
                    <a:pt x="8" y="19"/>
                  </a:lnTo>
                  <a:lnTo>
                    <a:pt x="12" y="23"/>
                  </a:lnTo>
                  <a:lnTo>
                    <a:pt x="16" y="29"/>
                  </a:lnTo>
                  <a:lnTo>
                    <a:pt x="20" y="33"/>
                  </a:lnTo>
                  <a:lnTo>
                    <a:pt x="23" y="38"/>
                  </a:lnTo>
                  <a:lnTo>
                    <a:pt x="27" y="44"/>
                  </a:lnTo>
                  <a:lnTo>
                    <a:pt x="31" y="49"/>
                  </a:lnTo>
                  <a:lnTo>
                    <a:pt x="36" y="55"/>
                  </a:lnTo>
                  <a:lnTo>
                    <a:pt x="42" y="59"/>
                  </a:lnTo>
                  <a:lnTo>
                    <a:pt x="47" y="64"/>
                  </a:lnTo>
                  <a:lnTo>
                    <a:pt x="53" y="68"/>
                  </a:lnTo>
                  <a:lnTo>
                    <a:pt x="57" y="72"/>
                  </a:lnTo>
                  <a:lnTo>
                    <a:pt x="62" y="76"/>
                  </a:lnTo>
                  <a:lnTo>
                    <a:pt x="67" y="79"/>
                  </a:lnTo>
                  <a:lnTo>
                    <a:pt x="67" y="80"/>
                  </a:lnTo>
                  <a:lnTo>
                    <a:pt x="66" y="82"/>
                  </a:lnTo>
                  <a:lnTo>
                    <a:pt x="65" y="83"/>
                  </a:lnTo>
                  <a:lnTo>
                    <a:pt x="65" y="84"/>
                  </a:lnTo>
                  <a:lnTo>
                    <a:pt x="59" y="84"/>
                  </a:lnTo>
                  <a:lnTo>
                    <a:pt x="58" y="83"/>
                  </a:lnTo>
                  <a:lnTo>
                    <a:pt x="58" y="82"/>
                  </a:lnTo>
                  <a:lnTo>
                    <a:pt x="58" y="80"/>
                  </a:lnTo>
                  <a:lnTo>
                    <a:pt x="23" y="57"/>
                  </a:lnTo>
                  <a:lnTo>
                    <a:pt x="24" y="56"/>
                  </a:lnTo>
                  <a:lnTo>
                    <a:pt x="24" y="55"/>
                  </a:lnTo>
                  <a:lnTo>
                    <a:pt x="24" y="53"/>
                  </a:lnTo>
                  <a:lnTo>
                    <a:pt x="25" y="53"/>
                  </a:lnTo>
                  <a:lnTo>
                    <a:pt x="24" y="55"/>
                  </a:lnTo>
                  <a:lnTo>
                    <a:pt x="23" y="55"/>
                  </a:lnTo>
                  <a:lnTo>
                    <a:pt x="21" y="55"/>
                  </a:lnTo>
                  <a:lnTo>
                    <a:pt x="20" y="53"/>
                  </a:lnTo>
                  <a:lnTo>
                    <a:pt x="19" y="53"/>
                  </a:lnTo>
                  <a:lnTo>
                    <a:pt x="19" y="52"/>
                  </a:lnTo>
                  <a:lnTo>
                    <a:pt x="19" y="51"/>
                  </a:lnTo>
                  <a:lnTo>
                    <a:pt x="17" y="49"/>
                  </a:lnTo>
                  <a:lnTo>
                    <a:pt x="17" y="48"/>
                  </a:lnTo>
                  <a:lnTo>
                    <a:pt x="16" y="48"/>
                  </a:lnTo>
                  <a:lnTo>
                    <a:pt x="15" y="48"/>
                  </a:lnTo>
                  <a:lnTo>
                    <a:pt x="13" y="46"/>
                  </a:lnTo>
                  <a:lnTo>
                    <a:pt x="11" y="45"/>
                  </a:lnTo>
                  <a:lnTo>
                    <a:pt x="9" y="44"/>
                  </a:lnTo>
                  <a:lnTo>
                    <a:pt x="8" y="42"/>
                  </a:lnTo>
                  <a:lnTo>
                    <a:pt x="7" y="40"/>
                  </a:lnTo>
                  <a:lnTo>
                    <a:pt x="5" y="38"/>
                  </a:lnTo>
                  <a:lnTo>
                    <a:pt x="5" y="37"/>
                  </a:lnTo>
                  <a:lnTo>
                    <a:pt x="5" y="36"/>
                  </a:lnTo>
                  <a:lnTo>
                    <a:pt x="5" y="34"/>
                  </a:lnTo>
                  <a:lnTo>
                    <a:pt x="4" y="36"/>
                  </a:lnTo>
                  <a:lnTo>
                    <a:pt x="2" y="36"/>
                  </a:lnTo>
                  <a:lnTo>
                    <a:pt x="1" y="37"/>
                  </a:lnTo>
                  <a:lnTo>
                    <a:pt x="0" y="37"/>
                  </a:lnTo>
                  <a:lnTo>
                    <a:pt x="0" y="38"/>
                  </a:lnTo>
                  <a:lnTo>
                    <a:pt x="0" y="40"/>
                  </a:lnTo>
                  <a:lnTo>
                    <a:pt x="0" y="41"/>
                  </a:lnTo>
                  <a:lnTo>
                    <a:pt x="0" y="44"/>
                  </a:lnTo>
                  <a:lnTo>
                    <a:pt x="0" y="45"/>
                  </a:lnTo>
                  <a:lnTo>
                    <a:pt x="0" y="46"/>
                  </a:lnTo>
                  <a:lnTo>
                    <a:pt x="0" y="49"/>
                  </a:lnTo>
                  <a:lnTo>
                    <a:pt x="1" y="51"/>
                  </a:lnTo>
                  <a:lnTo>
                    <a:pt x="1" y="52"/>
                  </a:lnTo>
                  <a:lnTo>
                    <a:pt x="4" y="56"/>
                  </a:lnTo>
                  <a:lnTo>
                    <a:pt x="7" y="60"/>
                  </a:lnTo>
                  <a:lnTo>
                    <a:pt x="11" y="64"/>
                  </a:lnTo>
                  <a:lnTo>
                    <a:pt x="13" y="68"/>
                  </a:lnTo>
                  <a:lnTo>
                    <a:pt x="17" y="72"/>
                  </a:lnTo>
                  <a:lnTo>
                    <a:pt x="21" y="76"/>
                  </a:lnTo>
                  <a:lnTo>
                    <a:pt x="25" y="80"/>
                  </a:lnTo>
                  <a:lnTo>
                    <a:pt x="30" y="83"/>
                  </a:lnTo>
                  <a:lnTo>
                    <a:pt x="35" y="87"/>
                  </a:lnTo>
                  <a:lnTo>
                    <a:pt x="40" y="91"/>
                  </a:lnTo>
                  <a:lnTo>
                    <a:pt x="46" y="94"/>
                  </a:lnTo>
                  <a:lnTo>
                    <a:pt x="53" y="96"/>
                  </a:lnTo>
                  <a:lnTo>
                    <a:pt x="58" y="99"/>
                  </a:lnTo>
                  <a:lnTo>
                    <a:pt x="63" y="103"/>
                  </a:lnTo>
                  <a:lnTo>
                    <a:pt x="67" y="106"/>
                  </a:lnTo>
                  <a:lnTo>
                    <a:pt x="73" y="109"/>
                  </a:lnTo>
                  <a:lnTo>
                    <a:pt x="66" y="110"/>
                  </a:lnTo>
                  <a:lnTo>
                    <a:pt x="59" y="109"/>
                  </a:lnTo>
                  <a:lnTo>
                    <a:pt x="53" y="106"/>
                  </a:lnTo>
                  <a:lnTo>
                    <a:pt x="46" y="103"/>
                  </a:lnTo>
                  <a:lnTo>
                    <a:pt x="38" y="99"/>
                  </a:lnTo>
                  <a:lnTo>
                    <a:pt x="32" y="95"/>
                  </a:lnTo>
                  <a:lnTo>
                    <a:pt x="25" y="91"/>
                  </a:lnTo>
                  <a:lnTo>
                    <a:pt x="20" y="87"/>
                  </a:lnTo>
                  <a:lnTo>
                    <a:pt x="25" y="98"/>
                  </a:lnTo>
                  <a:lnTo>
                    <a:pt x="31" y="107"/>
                  </a:lnTo>
                  <a:lnTo>
                    <a:pt x="39" y="115"/>
                  </a:lnTo>
                  <a:lnTo>
                    <a:pt x="47" y="124"/>
                  </a:lnTo>
                  <a:lnTo>
                    <a:pt x="58" y="129"/>
                  </a:lnTo>
                  <a:lnTo>
                    <a:pt x="69" y="134"/>
                  </a:lnTo>
                  <a:lnTo>
                    <a:pt x="80" y="138"/>
                  </a:lnTo>
                  <a:lnTo>
                    <a:pt x="93" y="140"/>
                  </a:lnTo>
                  <a:close/>
                </a:path>
              </a:pathLst>
            </a:custGeom>
            <a:solidFill>
              <a:srgbClr val="FFCFA8"/>
            </a:solidFill>
            <a:ln w="9525">
              <a:noFill/>
              <a:round/>
              <a:headEnd/>
              <a:tailEnd/>
            </a:ln>
          </p:spPr>
          <p:txBody>
            <a:bodyPr/>
            <a:lstStyle/>
            <a:p>
              <a:endParaRPr lang="en-US"/>
            </a:p>
          </p:txBody>
        </p:sp>
        <p:sp>
          <p:nvSpPr>
            <p:cNvPr id="91149" name="Freeform 13"/>
            <p:cNvSpPr>
              <a:spLocks/>
            </p:cNvSpPr>
            <p:nvPr/>
          </p:nvSpPr>
          <p:spPr bwMode="auto">
            <a:xfrm>
              <a:off x="4892" y="3642"/>
              <a:ext cx="110" cy="53"/>
            </a:xfrm>
            <a:custGeom>
              <a:avLst/>
              <a:gdLst>
                <a:gd name="T0" fmla="*/ 102 w 110"/>
                <a:gd name="T1" fmla="*/ 53 h 53"/>
                <a:gd name="T2" fmla="*/ 110 w 110"/>
                <a:gd name="T3" fmla="*/ 34 h 53"/>
                <a:gd name="T4" fmla="*/ 104 w 110"/>
                <a:gd name="T5" fmla="*/ 30 h 53"/>
                <a:gd name="T6" fmla="*/ 99 w 110"/>
                <a:gd name="T7" fmla="*/ 27 h 53"/>
                <a:gd name="T8" fmla="*/ 93 w 110"/>
                <a:gd name="T9" fmla="*/ 25 h 53"/>
                <a:gd name="T10" fmla="*/ 88 w 110"/>
                <a:gd name="T11" fmla="*/ 22 h 53"/>
                <a:gd name="T12" fmla="*/ 81 w 110"/>
                <a:gd name="T13" fmla="*/ 19 h 53"/>
                <a:gd name="T14" fmla="*/ 76 w 110"/>
                <a:gd name="T15" fmla="*/ 17 h 53"/>
                <a:gd name="T16" fmla="*/ 70 w 110"/>
                <a:gd name="T17" fmla="*/ 15 h 53"/>
                <a:gd name="T18" fmla="*/ 64 w 110"/>
                <a:gd name="T19" fmla="*/ 13 h 53"/>
                <a:gd name="T20" fmla="*/ 60 w 110"/>
                <a:gd name="T21" fmla="*/ 11 h 53"/>
                <a:gd name="T22" fmla="*/ 57 w 110"/>
                <a:gd name="T23" fmla="*/ 11 h 53"/>
                <a:gd name="T24" fmla="*/ 53 w 110"/>
                <a:gd name="T25" fmla="*/ 10 h 53"/>
                <a:gd name="T26" fmla="*/ 49 w 110"/>
                <a:gd name="T27" fmla="*/ 9 h 53"/>
                <a:gd name="T28" fmla="*/ 46 w 110"/>
                <a:gd name="T29" fmla="*/ 7 h 53"/>
                <a:gd name="T30" fmla="*/ 42 w 110"/>
                <a:gd name="T31" fmla="*/ 7 h 53"/>
                <a:gd name="T32" fmla="*/ 39 w 110"/>
                <a:gd name="T33" fmla="*/ 6 h 53"/>
                <a:gd name="T34" fmla="*/ 37 w 110"/>
                <a:gd name="T35" fmla="*/ 4 h 53"/>
                <a:gd name="T36" fmla="*/ 33 w 110"/>
                <a:gd name="T37" fmla="*/ 3 h 53"/>
                <a:gd name="T38" fmla="*/ 27 w 110"/>
                <a:gd name="T39" fmla="*/ 3 h 53"/>
                <a:gd name="T40" fmla="*/ 23 w 110"/>
                <a:gd name="T41" fmla="*/ 2 h 53"/>
                <a:gd name="T42" fmla="*/ 18 w 110"/>
                <a:gd name="T43" fmla="*/ 2 h 53"/>
                <a:gd name="T44" fmla="*/ 14 w 110"/>
                <a:gd name="T45" fmla="*/ 2 h 53"/>
                <a:gd name="T46" fmla="*/ 8 w 110"/>
                <a:gd name="T47" fmla="*/ 0 h 53"/>
                <a:gd name="T48" fmla="*/ 4 w 110"/>
                <a:gd name="T49" fmla="*/ 0 h 53"/>
                <a:gd name="T50" fmla="*/ 0 w 110"/>
                <a:gd name="T51" fmla="*/ 0 h 53"/>
                <a:gd name="T52" fmla="*/ 0 w 110"/>
                <a:gd name="T53" fmla="*/ 15 h 53"/>
                <a:gd name="T54" fmla="*/ 23 w 110"/>
                <a:gd name="T55" fmla="*/ 19 h 53"/>
                <a:gd name="T56" fmla="*/ 102 w 110"/>
                <a:gd name="T57" fmla="*/ 53 h 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0"/>
                <a:gd name="T88" fmla="*/ 0 h 53"/>
                <a:gd name="T89" fmla="*/ 110 w 110"/>
                <a:gd name="T90" fmla="*/ 53 h 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0" h="53">
                  <a:moveTo>
                    <a:pt x="102" y="53"/>
                  </a:moveTo>
                  <a:lnTo>
                    <a:pt x="110" y="34"/>
                  </a:lnTo>
                  <a:lnTo>
                    <a:pt x="104" y="30"/>
                  </a:lnTo>
                  <a:lnTo>
                    <a:pt x="99" y="27"/>
                  </a:lnTo>
                  <a:lnTo>
                    <a:pt x="93" y="25"/>
                  </a:lnTo>
                  <a:lnTo>
                    <a:pt x="88" y="22"/>
                  </a:lnTo>
                  <a:lnTo>
                    <a:pt x="81" y="19"/>
                  </a:lnTo>
                  <a:lnTo>
                    <a:pt x="76" y="17"/>
                  </a:lnTo>
                  <a:lnTo>
                    <a:pt x="70" y="15"/>
                  </a:lnTo>
                  <a:lnTo>
                    <a:pt x="64" y="13"/>
                  </a:lnTo>
                  <a:lnTo>
                    <a:pt x="60" y="11"/>
                  </a:lnTo>
                  <a:lnTo>
                    <a:pt x="57" y="11"/>
                  </a:lnTo>
                  <a:lnTo>
                    <a:pt x="53" y="10"/>
                  </a:lnTo>
                  <a:lnTo>
                    <a:pt x="49" y="9"/>
                  </a:lnTo>
                  <a:lnTo>
                    <a:pt x="46" y="7"/>
                  </a:lnTo>
                  <a:lnTo>
                    <a:pt x="42" y="7"/>
                  </a:lnTo>
                  <a:lnTo>
                    <a:pt x="39" y="6"/>
                  </a:lnTo>
                  <a:lnTo>
                    <a:pt x="37" y="4"/>
                  </a:lnTo>
                  <a:lnTo>
                    <a:pt x="33" y="3"/>
                  </a:lnTo>
                  <a:lnTo>
                    <a:pt x="27" y="3"/>
                  </a:lnTo>
                  <a:lnTo>
                    <a:pt x="23" y="2"/>
                  </a:lnTo>
                  <a:lnTo>
                    <a:pt x="18" y="2"/>
                  </a:lnTo>
                  <a:lnTo>
                    <a:pt x="14" y="2"/>
                  </a:lnTo>
                  <a:lnTo>
                    <a:pt x="8" y="0"/>
                  </a:lnTo>
                  <a:lnTo>
                    <a:pt x="4" y="0"/>
                  </a:lnTo>
                  <a:lnTo>
                    <a:pt x="0" y="0"/>
                  </a:lnTo>
                  <a:lnTo>
                    <a:pt x="0" y="15"/>
                  </a:lnTo>
                  <a:lnTo>
                    <a:pt x="23" y="19"/>
                  </a:lnTo>
                  <a:lnTo>
                    <a:pt x="102" y="53"/>
                  </a:lnTo>
                  <a:close/>
                </a:path>
              </a:pathLst>
            </a:custGeom>
            <a:solidFill>
              <a:srgbClr val="B8B8B8"/>
            </a:solidFill>
            <a:ln w="9525">
              <a:noFill/>
              <a:round/>
              <a:headEnd/>
              <a:tailEnd/>
            </a:ln>
          </p:spPr>
          <p:txBody>
            <a:bodyPr/>
            <a:lstStyle/>
            <a:p>
              <a:endParaRPr lang="en-US"/>
            </a:p>
          </p:txBody>
        </p:sp>
        <p:sp>
          <p:nvSpPr>
            <p:cNvPr id="91150" name="Freeform 14"/>
            <p:cNvSpPr>
              <a:spLocks/>
            </p:cNvSpPr>
            <p:nvPr/>
          </p:nvSpPr>
          <p:spPr bwMode="auto">
            <a:xfrm>
              <a:off x="4179" y="3642"/>
              <a:ext cx="123" cy="38"/>
            </a:xfrm>
            <a:custGeom>
              <a:avLst/>
              <a:gdLst>
                <a:gd name="T0" fmla="*/ 56 w 123"/>
                <a:gd name="T1" fmla="*/ 38 h 38"/>
                <a:gd name="T2" fmla="*/ 58 w 123"/>
                <a:gd name="T3" fmla="*/ 38 h 38"/>
                <a:gd name="T4" fmla="*/ 59 w 123"/>
                <a:gd name="T5" fmla="*/ 38 h 38"/>
                <a:gd name="T6" fmla="*/ 62 w 123"/>
                <a:gd name="T7" fmla="*/ 38 h 38"/>
                <a:gd name="T8" fmla="*/ 62 w 123"/>
                <a:gd name="T9" fmla="*/ 38 h 38"/>
                <a:gd name="T10" fmla="*/ 62 w 123"/>
                <a:gd name="T11" fmla="*/ 37 h 38"/>
                <a:gd name="T12" fmla="*/ 61 w 123"/>
                <a:gd name="T13" fmla="*/ 37 h 38"/>
                <a:gd name="T14" fmla="*/ 61 w 123"/>
                <a:gd name="T15" fmla="*/ 36 h 38"/>
                <a:gd name="T16" fmla="*/ 61 w 123"/>
                <a:gd name="T17" fmla="*/ 36 h 38"/>
                <a:gd name="T18" fmla="*/ 61 w 123"/>
                <a:gd name="T19" fmla="*/ 34 h 38"/>
                <a:gd name="T20" fmla="*/ 62 w 123"/>
                <a:gd name="T21" fmla="*/ 34 h 38"/>
                <a:gd name="T22" fmla="*/ 63 w 123"/>
                <a:gd name="T23" fmla="*/ 36 h 38"/>
                <a:gd name="T24" fmla="*/ 63 w 123"/>
                <a:gd name="T25" fmla="*/ 36 h 38"/>
                <a:gd name="T26" fmla="*/ 63 w 123"/>
                <a:gd name="T27" fmla="*/ 36 h 38"/>
                <a:gd name="T28" fmla="*/ 63 w 123"/>
                <a:gd name="T29" fmla="*/ 34 h 38"/>
                <a:gd name="T30" fmla="*/ 63 w 123"/>
                <a:gd name="T31" fmla="*/ 34 h 38"/>
                <a:gd name="T32" fmla="*/ 66 w 123"/>
                <a:gd name="T33" fmla="*/ 34 h 38"/>
                <a:gd name="T34" fmla="*/ 69 w 123"/>
                <a:gd name="T35" fmla="*/ 34 h 38"/>
                <a:gd name="T36" fmla="*/ 71 w 123"/>
                <a:gd name="T37" fmla="*/ 33 h 38"/>
                <a:gd name="T38" fmla="*/ 75 w 123"/>
                <a:gd name="T39" fmla="*/ 33 h 38"/>
                <a:gd name="T40" fmla="*/ 85 w 123"/>
                <a:gd name="T41" fmla="*/ 30 h 38"/>
                <a:gd name="T42" fmla="*/ 97 w 123"/>
                <a:gd name="T43" fmla="*/ 23 h 38"/>
                <a:gd name="T44" fmla="*/ 108 w 123"/>
                <a:gd name="T45" fmla="*/ 17 h 38"/>
                <a:gd name="T46" fmla="*/ 117 w 123"/>
                <a:gd name="T47" fmla="*/ 7 h 38"/>
                <a:gd name="T48" fmla="*/ 0 w 123"/>
                <a:gd name="T49" fmla="*/ 0 h 38"/>
                <a:gd name="T50" fmla="*/ 1 w 123"/>
                <a:gd name="T51" fmla="*/ 3 h 38"/>
                <a:gd name="T52" fmla="*/ 4 w 123"/>
                <a:gd name="T53" fmla="*/ 6 h 38"/>
                <a:gd name="T54" fmla="*/ 5 w 123"/>
                <a:gd name="T55" fmla="*/ 7 h 38"/>
                <a:gd name="T56" fmla="*/ 8 w 123"/>
                <a:gd name="T57" fmla="*/ 10 h 38"/>
                <a:gd name="T58" fmla="*/ 17 w 123"/>
                <a:gd name="T59" fmla="*/ 19 h 38"/>
                <a:gd name="T60" fmla="*/ 29 w 123"/>
                <a:gd name="T61" fmla="*/ 27 h 38"/>
                <a:gd name="T62" fmla="*/ 43 w 123"/>
                <a:gd name="T63" fmla="*/ 33 h 38"/>
                <a:gd name="T64" fmla="*/ 58 w 123"/>
                <a:gd name="T65" fmla="*/ 34 h 38"/>
                <a:gd name="T66" fmla="*/ 58 w 123"/>
                <a:gd name="T67" fmla="*/ 36 h 38"/>
                <a:gd name="T68" fmla="*/ 56 w 123"/>
                <a:gd name="T69" fmla="*/ 37 h 38"/>
                <a:gd name="T70" fmla="*/ 55 w 123"/>
                <a:gd name="T71" fmla="*/ 37 h 38"/>
                <a:gd name="T72" fmla="*/ 54 w 123"/>
                <a:gd name="T73" fmla="*/ 37 h 38"/>
                <a:gd name="T74" fmla="*/ 54 w 123"/>
                <a:gd name="T75" fmla="*/ 37 h 38"/>
                <a:gd name="T76" fmla="*/ 54 w 123"/>
                <a:gd name="T77" fmla="*/ 38 h 38"/>
                <a:gd name="T78" fmla="*/ 52 w 123"/>
                <a:gd name="T79" fmla="*/ 37 h 38"/>
                <a:gd name="T80" fmla="*/ 51 w 123"/>
                <a:gd name="T81" fmla="*/ 37 h 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3"/>
                <a:gd name="T124" fmla="*/ 0 h 38"/>
                <a:gd name="T125" fmla="*/ 123 w 123"/>
                <a:gd name="T126" fmla="*/ 38 h 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3" h="38">
                  <a:moveTo>
                    <a:pt x="56" y="38"/>
                  </a:moveTo>
                  <a:lnTo>
                    <a:pt x="56" y="38"/>
                  </a:lnTo>
                  <a:lnTo>
                    <a:pt x="58" y="38"/>
                  </a:lnTo>
                  <a:lnTo>
                    <a:pt x="59" y="38"/>
                  </a:lnTo>
                  <a:lnTo>
                    <a:pt x="61" y="38"/>
                  </a:lnTo>
                  <a:lnTo>
                    <a:pt x="62" y="38"/>
                  </a:lnTo>
                  <a:lnTo>
                    <a:pt x="62" y="37"/>
                  </a:lnTo>
                  <a:lnTo>
                    <a:pt x="61" y="37"/>
                  </a:lnTo>
                  <a:lnTo>
                    <a:pt x="61" y="36"/>
                  </a:lnTo>
                  <a:lnTo>
                    <a:pt x="59" y="36"/>
                  </a:lnTo>
                  <a:lnTo>
                    <a:pt x="61" y="36"/>
                  </a:lnTo>
                  <a:lnTo>
                    <a:pt x="61" y="34"/>
                  </a:lnTo>
                  <a:lnTo>
                    <a:pt x="62" y="34"/>
                  </a:lnTo>
                  <a:lnTo>
                    <a:pt x="63" y="36"/>
                  </a:lnTo>
                  <a:lnTo>
                    <a:pt x="63" y="37"/>
                  </a:lnTo>
                  <a:lnTo>
                    <a:pt x="63" y="36"/>
                  </a:lnTo>
                  <a:lnTo>
                    <a:pt x="63" y="34"/>
                  </a:lnTo>
                  <a:lnTo>
                    <a:pt x="65" y="34"/>
                  </a:lnTo>
                  <a:lnTo>
                    <a:pt x="66" y="34"/>
                  </a:lnTo>
                  <a:lnTo>
                    <a:pt x="67" y="34"/>
                  </a:lnTo>
                  <a:lnTo>
                    <a:pt x="69" y="34"/>
                  </a:lnTo>
                  <a:lnTo>
                    <a:pt x="70" y="34"/>
                  </a:lnTo>
                  <a:lnTo>
                    <a:pt x="71" y="33"/>
                  </a:lnTo>
                  <a:lnTo>
                    <a:pt x="74" y="33"/>
                  </a:lnTo>
                  <a:lnTo>
                    <a:pt x="75" y="33"/>
                  </a:lnTo>
                  <a:lnTo>
                    <a:pt x="78" y="33"/>
                  </a:lnTo>
                  <a:lnTo>
                    <a:pt x="85" y="30"/>
                  </a:lnTo>
                  <a:lnTo>
                    <a:pt x="90" y="27"/>
                  </a:lnTo>
                  <a:lnTo>
                    <a:pt x="97" y="23"/>
                  </a:lnTo>
                  <a:lnTo>
                    <a:pt x="102" y="21"/>
                  </a:lnTo>
                  <a:lnTo>
                    <a:pt x="108" y="17"/>
                  </a:lnTo>
                  <a:lnTo>
                    <a:pt x="113" y="13"/>
                  </a:lnTo>
                  <a:lnTo>
                    <a:pt x="117" y="7"/>
                  </a:lnTo>
                  <a:lnTo>
                    <a:pt x="123" y="2"/>
                  </a:lnTo>
                  <a:lnTo>
                    <a:pt x="0" y="0"/>
                  </a:lnTo>
                  <a:lnTo>
                    <a:pt x="0" y="2"/>
                  </a:lnTo>
                  <a:lnTo>
                    <a:pt x="1" y="3"/>
                  </a:lnTo>
                  <a:lnTo>
                    <a:pt x="2" y="4"/>
                  </a:lnTo>
                  <a:lnTo>
                    <a:pt x="4" y="6"/>
                  </a:lnTo>
                  <a:lnTo>
                    <a:pt x="5" y="7"/>
                  </a:lnTo>
                  <a:lnTo>
                    <a:pt x="6" y="9"/>
                  </a:lnTo>
                  <a:lnTo>
                    <a:pt x="8" y="10"/>
                  </a:lnTo>
                  <a:lnTo>
                    <a:pt x="12" y="15"/>
                  </a:lnTo>
                  <a:lnTo>
                    <a:pt x="17" y="19"/>
                  </a:lnTo>
                  <a:lnTo>
                    <a:pt x="24" y="23"/>
                  </a:lnTo>
                  <a:lnTo>
                    <a:pt x="29" y="27"/>
                  </a:lnTo>
                  <a:lnTo>
                    <a:pt x="36" y="32"/>
                  </a:lnTo>
                  <a:lnTo>
                    <a:pt x="43" y="33"/>
                  </a:lnTo>
                  <a:lnTo>
                    <a:pt x="50" y="34"/>
                  </a:lnTo>
                  <a:lnTo>
                    <a:pt x="58" y="34"/>
                  </a:lnTo>
                  <a:lnTo>
                    <a:pt x="58" y="36"/>
                  </a:lnTo>
                  <a:lnTo>
                    <a:pt x="56" y="37"/>
                  </a:lnTo>
                  <a:lnTo>
                    <a:pt x="55" y="37"/>
                  </a:lnTo>
                  <a:lnTo>
                    <a:pt x="54" y="37"/>
                  </a:lnTo>
                  <a:lnTo>
                    <a:pt x="54" y="38"/>
                  </a:lnTo>
                  <a:lnTo>
                    <a:pt x="52" y="38"/>
                  </a:lnTo>
                  <a:lnTo>
                    <a:pt x="52" y="37"/>
                  </a:lnTo>
                  <a:lnTo>
                    <a:pt x="51" y="37"/>
                  </a:lnTo>
                  <a:lnTo>
                    <a:pt x="56" y="38"/>
                  </a:lnTo>
                  <a:close/>
                </a:path>
              </a:pathLst>
            </a:custGeom>
            <a:solidFill>
              <a:srgbClr val="F0D100"/>
            </a:solidFill>
            <a:ln w="9525">
              <a:noFill/>
              <a:round/>
              <a:headEnd/>
              <a:tailEnd/>
            </a:ln>
          </p:spPr>
          <p:txBody>
            <a:bodyPr/>
            <a:lstStyle/>
            <a:p>
              <a:endParaRPr lang="en-US"/>
            </a:p>
          </p:txBody>
        </p:sp>
        <p:sp>
          <p:nvSpPr>
            <p:cNvPr id="91151" name="Freeform 15"/>
            <p:cNvSpPr>
              <a:spLocks/>
            </p:cNvSpPr>
            <p:nvPr/>
          </p:nvSpPr>
          <p:spPr bwMode="auto">
            <a:xfrm>
              <a:off x="4475" y="3469"/>
              <a:ext cx="129" cy="206"/>
            </a:xfrm>
            <a:custGeom>
              <a:avLst/>
              <a:gdLst>
                <a:gd name="T0" fmla="*/ 22 w 129"/>
                <a:gd name="T1" fmla="*/ 202 h 206"/>
                <a:gd name="T2" fmla="*/ 37 w 129"/>
                <a:gd name="T3" fmla="*/ 191 h 206"/>
                <a:gd name="T4" fmla="*/ 47 w 129"/>
                <a:gd name="T5" fmla="*/ 176 h 206"/>
                <a:gd name="T6" fmla="*/ 43 w 129"/>
                <a:gd name="T7" fmla="*/ 171 h 206"/>
                <a:gd name="T8" fmla="*/ 39 w 129"/>
                <a:gd name="T9" fmla="*/ 165 h 206"/>
                <a:gd name="T10" fmla="*/ 45 w 129"/>
                <a:gd name="T11" fmla="*/ 159 h 206"/>
                <a:gd name="T12" fmla="*/ 57 w 129"/>
                <a:gd name="T13" fmla="*/ 149 h 206"/>
                <a:gd name="T14" fmla="*/ 66 w 129"/>
                <a:gd name="T15" fmla="*/ 136 h 206"/>
                <a:gd name="T16" fmla="*/ 84 w 129"/>
                <a:gd name="T17" fmla="*/ 115 h 206"/>
                <a:gd name="T18" fmla="*/ 104 w 129"/>
                <a:gd name="T19" fmla="*/ 92 h 206"/>
                <a:gd name="T20" fmla="*/ 125 w 129"/>
                <a:gd name="T21" fmla="*/ 68 h 206"/>
                <a:gd name="T22" fmla="*/ 126 w 129"/>
                <a:gd name="T23" fmla="*/ 58 h 206"/>
                <a:gd name="T24" fmla="*/ 125 w 129"/>
                <a:gd name="T25" fmla="*/ 48 h 206"/>
                <a:gd name="T26" fmla="*/ 127 w 129"/>
                <a:gd name="T27" fmla="*/ 37 h 206"/>
                <a:gd name="T28" fmla="*/ 129 w 129"/>
                <a:gd name="T29" fmla="*/ 29 h 206"/>
                <a:gd name="T30" fmla="*/ 125 w 129"/>
                <a:gd name="T31" fmla="*/ 23 h 206"/>
                <a:gd name="T32" fmla="*/ 119 w 129"/>
                <a:gd name="T33" fmla="*/ 21 h 206"/>
                <a:gd name="T34" fmla="*/ 115 w 129"/>
                <a:gd name="T35" fmla="*/ 18 h 206"/>
                <a:gd name="T36" fmla="*/ 110 w 129"/>
                <a:gd name="T37" fmla="*/ 13 h 206"/>
                <a:gd name="T38" fmla="*/ 103 w 129"/>
                <a:gd name="T39" fmla="*/ 8 h 206"/>
                <a:gd name="T40" fmla="*/ 96 w 129"/>
                <a:gd name="T41" fmla="*/ 6 h 206"/>
                <a:gd name="T42" fmla="*/ 88 w 129"/>
                <a:gd name="T43" fmla="*/ 2 h 206"/>
                <a:gd name="T44" fmla="*/ 76 w 129"/>
                <a:gd name="T45" fmla="*/ 0 h 206"/>
                <a:gd name="T46" fmla="*/ 64 w 129"/>
                <a:gd name="T47" fmla="*/ 0 h 206"/>
                <a:gd name="T48" fmla="*/ 28 w 129"/>
                <a:gd name="T49" fmla="*/ 163 h 206"/>
                <a:gd name="T50" fmla="*/ 24 w 129"/>
                <a:gd name="T51" fmla="*/ 164 h 206"/>
                <a:gd name="T52" fmla="*/ 22 w 129"/>
                <a:gd name="T53" fmla="*/ 165 h 206"/>
                <a:gd name="T54" fmla="*/ 16 w 129"/>
                <a:gd name="T55" fmla="*/ 157 h 206"/>
                <a:gd name="T56" fmla="*/ 14 w 129"/>
                <a:gd name="T57" fmla="*/ 137 h 206"/>
                <a:gd name="T58" fmla="*/ 16 w 129"/>
                <a:gd name="T59" fmla="*/ 117 h 206"/>
                <a:gd name="T60" fmla="*/ 18 w 129"/>
                <a:gd name="T61" fmla="*/ 87 h 206"/>
                <a:gd name="T62" fmla="*/ 19 w 129"/>
                <a:gd name="T63" fmla="*/ 53 h 206"/>
                <a:gd name="T64" fmla="*/ 18 w 129"/>
                <a:gd name="T65" fmla="*/ 21 h 206"/>
                <a:gd name="T66" fmla="*/ 18 w 129"/>
                <a:gd name="T67" fmla="*/ 19 h 206"/>
                <a:gd name="T68" fmla="*/ 19 w 129"/>
                <a:gd name="T69" fmla="*/ 18 h 206"/>
                <a:gd name="T70" fmla="*/ 18 w 129"/>
                <a:gd name="T71" fmla="*/ 19 h 206"/>
                <a:gd name="T72" fmla="*/ 16 w 129"/>
                <a:gd name="T73" fmla="*/ 25 h 206"/>
                <a:gd name="T74" fmla="*/ 15 w 129"/>
                <a:gd name="T75" fmla="*/ 30 h 206"/>
                <a:gd name="T76" fmla="*/ 10 w 129"/>
                <a:gd name="T77" fmla="*/ 76 h 206"/>
                <a:gd name="T78" fmla="*/ 1 w 129"/>
                <a:gd name="T79" fmla="*/ 141 h 206"/>
                <a:gd name="T80" fmla="*/ 3 w 129"/>
                <a:gd name="T81" fmla="*/ 184 h 206"/>
                <a:gd name="T82" fmla="*/ 8 w 129"/>
                <a:gd name="T83" fmla="*/ 205 h 206"/>
                <a:gd name="T84" fmla="*/ 8 w 129"/>
                <a:gd name="T85" fmla="*/ 206 h 206"/>
                <a:gd name="T86" fmla="*/ 10 w 129"/>
                <a:gd name="T87" fmla="*/ 206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206"/>
                <a:gd name="T134" fmla="*/ 129 w 129"/>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206">
                  <a:moveTo>
                    <a:pt x="10" y="206"/>
                  </a:moveTo>
                  <a:lnTo>
                    <a:pt x="16" y="205"/>
                  </a:lnTo>
                  <a:lnTo>
                    <a:pt x="22" y="202"/>
                  </a:lnTo>
                  <a:lnTo>
                    <a:pt x="27" y="198"/>
                  </a:lnTo>
                  <a:lnTo>
                    <a:pt x="31" y="195"/>
                  </a:lnTo>
                  <a:lnTo>
                    <a:pt x="37" y="191"/>
                  </a:lnTo>
                  <a:lnTo>
                    <a:pt x="41" y="187"/>
                  </a:lnTo>
                  <a:lnTo>
                    <a:pt x="45" y="182"/>
                  </a:lnTo>
                  <a:lnTo>
                    <a:pt x="47" y="176"/>
                  </a:lnTo>
                  <a:lnTo>
                    <a:pt x="47" y="175"/>
                  </a:lnTo>
                  <a:lnTo>
                    <a:pt x="46" y="172"/>
                  </a:lnTo>
                  <a:lnTo>
                    <a:pt x="43" y="171"/>
                  </a:lnTo>
                  <a:lnTo>
                    <a:pt x="42" y="169"/>
                  </a:lnTo>
                  <a:lnTo>
                    <a:pt x="41" y="167"/>
                  </a:lnTo>
                  <a:lnTo>
                    <a:pt x="39" y="165"/>
                  </a:lnTo>
                  <a:lnTo>
                    <a:pt x="39" y="164"/>
                  </a:lnTo>
                  <a:lnTo>
                    <a:pt x="41" y="161"/>
                  </a:lnTo>
                  <a:lnTo>
                    <a:pt x="45" y="159"/>
                  </a:lnTo>
                  <a:lnTo>
                    <a:pt x="49" y="155"/>
                  </a:lnTo>
                  <a:lnTo>
                    <a:pt x="53" y="152"/>
                  </a:lnTo>
                  <a:lnTo>
                    <a:pt x="57" y="149"/>
                  </a:lnTo>
                  <a:lnTo>
                    <a:pt x="61" y="145"/>
                  </a:lnTo>
                  <a:lnTo>
                    <a:pt x="64" y="141"/>
                  </a:lnTo>
                  <a:lnTo>
                    <a:pt x="66" y="136"/>
                  </a:lnTo>
                  <a:lnTo>
                    <a:pt x="68" y="130"/>
                  </a:lnTo>
                  <a:lnTo>
                    <a:pt x="76" y="123"/>
                  </a:lnTo>
                  <a:lnTo>
                    <a:pt x="84" y="115"/>
                  </a:lnTo>
                  <a:lnTo>
                    <a:pt x="91" y="107"/>
                  </a:lnTo>
                  <a:lnTo>
                    <a:pt x="98" y="99"/>
                  </a:lnTo>
                  <a:lnTo>
                    <a:pt x="104" y="92"/>
                  </a:lnTo>
                  <a:lnTo>
                    <a:pt x="111" y="84"/>
                  </a:lnTo>
                  <a:lnTo>
                    <a:pt x="118" y="76"/>
                  </a:lnTo>
                  <a:lnTo>
                    <a:pt x="125" y="68"/>
                  </a:lnTo>
                  <a:lnTo>
                    <a:pt x="125" y="64"/>
                  </a:lnTo>
                  <a:lnTo>
                    <a:pt x="126" y="61"/>
                  </a:lnTo>
                  <a:lnTo>
                    <a:pt x="126" y="58"/>
                  </a:lnTo>
                  <a:lnTo>
                    <a:pt x="126" y="54"/>
                  </a:lnTo>
                  <a:lnTo>
                    <a:pt x="126" y="52"/>
                  </a:lnTo>
                  <a:lnTo>
                    <a:pt x="125" y="48"/>
                  </a:lnTo>
                  <a:lnTo>
                    <a:pt x="125" y="44"/>
                  </a:lnTo>
                  <a:lnTo>
                    <a:pt x="126" y="40"/>
                  </a:lnTo>
                  <a:lnTo>
                    <a:pt x="127" y="37"/>
                  </a:lnTo>
                  <a:lnTo>
                    <a:pt x="127" y="34"/>
                  </a:lnTo>
                  <a:lnTo>
                    <a:pt x="129" y="31"/>
                  </a:lnTo>
                  <a:lnTo>
                    <a:pt x="129" y="29"/>
                  </a:lnTo>
                  <a:lnTo>
                    <a:pt x="127" y="27"/>
                  </a:lnTo>
                  <a:lnTo>
                    <a:pt x="126" y="25"/>
                  </a:lnTo>
                  <a:lnTo>
                    <a:pt x="125" y="23"/>
                  </a:lnTo>
                  <a:lnTo>
                    <a:pt x="122" y="22"/>
                  </a:lnTo>
                  <a:lnTo>
                    <a:pt x="121" y="21"/>
                  </a:lnTo>
                  <a:lnTo>
                    <a:pt x="119" y="21"/>
                  </a:lnTo>
                  <a:lnTo>
                    <a:pt x="118" y="19"/>
                  </a:lnTo>
                  <a:lnTo>
                    <a:pt x="116" y="19"/>
                  </a:lnTo>
                  <a:lnTo>
                    <a:pt x="115" y="18"/>
                  </a:lnTo>
                  <a:lnTo>
                    <a:pt x="114" y="17"/>
                  </a:lnTo>
                  <a:lnTo>
                    <a:pt x="111" y="15"/>
                  </a:lnTo>
                  <a:lnTo>
                    <a:pt x="110" y="13"/>
                  </a:lnTo>
                  <a:lnTo>
                    <a:pt x="107" y="11"/>
                  </a:lnTo>
                  <a:lnTo>
                    <a:pt x="106" y="10"/>
                  </a:lnTo>
                  <a:lnTo>
                    <a:pt x="103" y="8"/>
                  </a:lnTo>
                  <a:lnTo>
                    <a:pt x="100" y="8"/>
                  </a:lnTo>
                  <a:lnTo>
                    <a:pt x="99" y="7"/>
                  </a:lnTo>
                  <a:lnTo>
                    <a:pt x="96" y="6"/>
                  </a:lnTo>
                  <a:lnTo>
                    <a:pt x="93" y="4"/>
                  </a:lnTo>
                  <a:lnTo>
                    <a:pt x="92" y="3"/>
                  </a:lnTo>
                  <a:lnTo>
                    <a:pt x="88" y="2"/>
                  </a:lnTo>
                  <a:lnTo>
                    <a:pt x="84" y="2"/>
                  </a:lnTo>
                  <a:lnTo>
                    <a:pt x="80" y="0"/>
                  </a:lnTo>
                  <a:lnTo>
                    <a:pt x="76" y="0"/>
                  </a:lnTo>
                  <a:lnTo>
                    <a:pt x="72" y="0"/>
                  </a:lnTo>
                  <a:lnTo>
                    <a:pt x="68" y="0"/>
                  </a:lnTo>
                  <a:lnTo>
                    <a:pt x="64" y="0"/>
                  </a:lnTo>
                  <a:lnTo>
                    <a:pt x="60" y="2"/>
                  </a:lnTo>
                  <a:lnTo>
                    <a:pt x="47" y="119"/>
                  </a:lnTo>
                  <a:lnTo>
                    <a:pt x="28" y="163"/>
                  </a:lnTo>
                  <a:lnTo>
                    <a:pt x="27" y="163"/>
                  </a:lnTo>
                  <a:lnTo>
                    <a:pt x="26" y="164"/>
                  </a:lnTo>
                  <a:lnTo>
                    <a:pt x="24" y="164"/>
                  </a:lnTo>
                  <a:lnTo>
                    <a:pt x="24" y="165"/>
                  </a:lnTo>
                  <a:lnTo>
                    <a:pt x="23" y="165"/>
                  </a:lnTo>
                  <a:lnTo>
                    <a:pt x="22" y="165"/>
                  </a:lnTo>
                  <a:lnTo>
                    <a:pt x="20" y="164"/>
                  </a:lnTo>
                  <a:lnTo>
                    <a:pt x="19" y="164"/>
                  </a:lnTo>
                  <a:lnTo>
                    <a:pt x="16" y="157"/>
                  </a:lnTo>
                  <a:lnTo>
                    <a:pt x="15" y="150"/>
                  </a:lnTo>
                  <a:lnTo>
                    <a:pt x="14" y="144"/>
                  </a:lnTo>
                  <a:lnTo>
                    <a:pt x="14" y="137"/>
                  </a:lnTo>
                  <a:lnTo>
                    <a:pt x="15" y="130"/>
                  </a:lnTo>
                  <a:lnTo>
                    <a:pt x="15" y="123"/>
                  </a:lnTo>
                  <a:lnTo>
                    <a:pt x="16" y="117"/>
                  </a:lnTo>
                  <a:lnTo>
                    <a:pt x="16" y="110"/>
                  </a:lnTo>
                  <a:lnTo>
                    <a:pt x="18" y="98"/>
                  </a:lnTo>
                  <a:lnTo>
                    <a:pt x="18" y="87"/>
                  </a:lnTo>
                  <a:lnTo>
                    <a:pt x="19" y="76"/>
                  </a:lnTo>
                  <a:lnTo>
                    <a:pt x="19" y="65"/>
                  </a:lnTo>
                  <a:lnTo>
                    <a:pt x="19" y="53"/>
                  </a:lnTo>
                  <a:lnTo>
                    <a:pt x="19" y="42"/>
                  </a:lnTo>
                  <a:lnTo>
                    <a:pt x="19" y="31"/>
                  </a:lnTo>
                  <a:lnTo>
                    <a:pt x="18" y="21"/>
                  </a:lnTo>
                  <a:lnTo>
                    <a:pt x="18" y="19"/>
                  </a:lnTo>
                  <a:lnTo>
                    <a:pt x="19" y="18"/>
                  </a:lnTo>
                  <a:lnTo>
                    <a:pt x="19" y="17"/>
                  </a:lnTo>
                  <a:lnTo>
                    <a:pt x="18" y="19"/>
                  </a:lnTo>
                  <a:lnTo>
                    <a:pt x="18" y="21"/>
                  </a:lnTo>
                  <a:lnTo>
                    <a:pt x="16" y="22"/>
                  </a:lnTo>
                  <a:lnTo>
                    <a:pt x="16" y="25"/>
                  </a:lnTo>
                  <a:lnTo>
                    <a:pt x="16" y="26"/>
                  </a:lnTo>
                  <a:lnTo>
                    <a:pt x="16" y="29"/>
                  </a:lnTo>
                  <a:lnTo>
                    <a:pt x="15" y="30"/>
                  </a:lnTo>
                  <a:lnTo>
                    <a:pt x="15" y="33"/>
                  </a:lnTo>
                  <a:lnTo>
                    <a:pt x="12" y="54"/>
                  </a:lnTo>
                  <a:lnTo>
                    <a:pt x="10" y="76"/>
                  </a:lnTo>
                  <a:lnTo>
                    <a:pt x="5" y="98"/>
                  </a:lnTo>
                  <a:lnTo>
                    <a:pt x="3" y="119"/>
                  </a:lnTo>
                  <a:lnTo>
                    <a:pt x="1" y="141"/>
                  </a:lnTo>
                  <a:lnTo>
                    <a:pt x="0" y="163"/>
                  </a:lnTo>
                  <a:lnTo>
                    <a:pt x="1" y="173"/>
                  </a:lnTo>
                  <a:lnTo>
                    <a:pt x="3" y="184"/>
                  </a:lnTo>
                  <a:lnTo>
                    <a:pt x="4" y="194"/>
                  </a:lnTo>
                  <a:lnTo>
                    <a:pt x="7" y="205"/>
                  </a:lnTo>
                  <a:lnTo>
                    <a:pt x="8" y="205"/>
                  </a:lnTo>
                  <a:lnTo>
                    <a:pt x="8" y="206"/>
                  </a:lnTo>
                  <a:lnTo>
                    <a:pt x="10" y="206"/>
                  </a:lnTo>
                  <a:close/>
                </a:path>
              </a:pathLst>
            </a:custGeom>
            <a:solidFill>
              <a:srgbClr val="99A8A8"/>
            </a:solidFill>
            <a:ln w="9525">
              <a:noFill/>
              <a:round/>
              <a:headEnd/>
              <a:tailEnd/>
            </a:ln>
          </p:spPr>
          <p:txBody>
            <a:bodyPr/>
            <a:lstStyle/>
            <a:p>
              <a:endParaRPr lang="en-US"/>
            </a:p>
          </p:txBody>
        </p:sp>
        <p:sp>
          <p:nvSpPr>
            <p:cNvPr id="91152" name="Freeform 16"/>
            <p:cNvSpPr>
              <a:spLocks/>
            </p:cNvSpPr>
            <p:nvPr/>
          </p:nvSpPr>
          <p:spPr bwMode="auto">
            <a:xfrm>
              <a:off x="4842" y="3438"/>
              <a:ext cx="254" cy="236"/>
            </a:xfrm>
            <a:custGeom>
              <a:avLst/>
              <a:gdLst>
                <a:gd name="T0" fmla="*/ 254 w 254"/>
                <a:gd name="T1" fmla="*/ 72 h 236"/>
                <a:gd name="T2" fmla="*/ 250 w 254"/>
                <a:gd name="T3" fmla="*/ 72 h 236"/>
                <a:gd name="T4" fmla="*/ 245 w 254"/>
                <a:gd name="T5" fmla="*/ 72 h 236"/>
                <a:gd name="T6" fmla="*/ 240 w 254"/>
                <a:gd name="T7" fmla="*/ 71 h 236"/>
                <a:gd name="T8" fmla="*/ 235 w 254"/>
                <a:gd name="T9" fmla="*/ 69 h 236"/>
                <a:gd name="T10" fmla="*/ 229 w 254"/>
                <a:gd name="T11" fmla="*/ 68 h 236"/>
                <a:gd name="T12" fmla="*/ 223 w 254"/>
                <a:gd name="T13" fmla="*/ 68 h 236"/>
                <a:gd name="T14" fmla="*/ 218 w 254"/>
                <a:gd name="T15" fmla="*/ 67 h 236"/>
                <a:gd name="T16" fmla="*/ 212 w 254"/>
                <a:gd name="T17" fmla="*/ 64 h 236"/>
                <a:gd name="T18" fmla="*/ 189 w 254"/>
                <a:gd name="T19" fmla="*/ 57 h 236"/>
                <a:gd name="T20" fmla="*/ 168 w 254"/>
                <a:gd name="T21" fmla="*/ 46 h 236"/>
                <a:gd name="T22" fmla="*/ 149 w 254"/>
                <a:gd name="T23" fmla="*/ 34 h 236"/>
                <a:gd name="T24" fmla="*/ 134 w 254"/>
                <a:gd name="T25" fmla="*/ 18 h 236"/>
                <a:gd name="T26" fmla="*/ 116 w 254"/>
                <a:gd name="T27" fmla="*/ 6 h 236"/>
                <a:gd name="T28" fmla="*/ 96 w 254"/>
                <a:gd name="T29" fmla="*/ 0 h 236"/>
                <a:gd name="T30" fmla="*/ 76 w 254"/>
                <a:gd name="T31" fmla="*/ 0 h 236"/>
                <a:gd name="T32" fmla="*/ 55 w 254"/>
                <a:gd name="T33" fmla="*/ 2 h 236"/>
                <a:gd name="T34" fmla="*/ 54 w 254"/>
                <a:gd name="T35" fmla="*/ 3 h 236"/>
                <a:gd name="T36" fmla="*/ 53 w 254"/>
                <a:gd name="T37" fmla="*/ 3 h 236"/>
                <a:gd name="T38" fmla="*/ 51 w 254"/>
                <a:gd name="T39" fmla="*/ 4 h 236"/>
                <a:gd name="T40" fmla="*/ 50 w 254"/>
                <a:gd name="T41" fmla="*/ 4 h 236"/>
                <a:gd name="T42" fmla="*/ 58 w 254"/>
                <a:gd name="T43" fmla="*/ 4 h 236"/>
                <a:gd name="T44" fmla="*/ 57 w 254"/>
                <a:gd name="T45" fmla="*/ 6 h 236"/>
                <a:gd name="T46" fmla="*/ 54 w 254"/>
                <a:gd name="T47" fmla="*/ 7 h 236"/>
                <a:gd name="T48" fmla="*/ 51 w 254"/>
                <a:gd name="T49" fmla="*/ 8 h 236"/>
                <a:gd name="T50" fmla="*/ 51 w 254"/>
                <a:gd name="T51" fmla="*/ 10 h 236"/>
                <a:gd name="T52" fmla="*/ 50 w 254"/>
                <a:gd name="T53" fmla="*/ 10 h 236"/>
                <a:gd name="T54" fmla="*/ 50 w 254"/>
                <a:gd name="T55" fmla="*/ 8 h 236"/>
                <a:gd name="T56" fmla="*/ 50 w 254"/>
                <a:gd name="T57" fmla="*/ 8 h 236"/>
                <a:gd name="T58" fmla="*/ 47 w 254"/>
                <a:gd name="T59" fmla="*/ 10 h 236"/>
                <a:gd name="T60" fmla="*/ 46 w 254"/>
                <a:gd name="T61" fmla="*/ 14 h 236"/>
                <a:gd name="T62" fmla="*/ 43 w 254"/>
                <a:gd name="T63" fmla="*/ 16 h 236"/>
                <a:gd name="T64" fmla="*/ 42 w 254"/>
                <a:gd name="T65" fmla="*/ 21 h 236"/>
                <a:gd name="T66" fmla="*/ 42 w 254"/>
                <a:gd name="T67" fmla="*/ 23 h 236"/>
                <a:gd name="T68" fmla="*/ 42 w 254"/>
                <a:gd name="T69" fmla="*/ 22 h 236"/>
                <a:gd name="T70" fmla="*/ 43 w 254"/>
                <a:gd name="T71" fmla="*/ 21 h 236"/>
                <a:gd name="T72" fmla="*/ 45 w 254"/>
                <a:gd name="T73" fmla="*/ 19 h 236"/>
                <a:gd name="T74" fmla="*/ 0 w 254"/>
                <a:gd name="T75" fmla="*/ 135 h 236"/>
                <a:gd name="T76" fmla="*/ 15 w 254"/>
                <a:gd name="T77" fmla="*/ 145 h 236"/>
                <a:gd name="T78" fmla="*/ 27 w 254"/>
                <a:gd name="T79" fmla="*/ 158 h 236"/>
                <a:gd name="T80" fmla="*/ 38 w 254"/>
                <a:gd name="T81" fmla="*/ 175 h 236"/>
                <a:gd name="T82" fmla="*/ 45 w 254"/>
                <a:gd name="T83" fmla="*/ 194 h 236"/>
                <a:gd name="T84" fmla="*/ 58 w 254"/>
                <a:gd name="T85" fmla="*/ 195 h 236"/>
                <a:gd name="T86" fmla="*/ 72 w 254"/>
                <a:gd name="T87" fmla="*/ 196 h 236"/>
                <a:gd name="T88" fmla="*/ 85 w 254"/>
                <a:gd name="T89" fmla="*/ 198 h 236"/>
                <a:gd name="T90" fmla="*/ 100 w 254"/>
                <a:gd name="T91" fmla="*/ 200 h 236"/>
                <a:gd name="T92" fmla="*/ 119 w 254"/>
                <a:gd name="T93" fmla="*/ 208 h 236"/>
                <a:gd name="T94" fmla="*/ 138 w 254"/>
                <a:gd name="T95" fmla="*/ 217 h 236"/>
                <a:gd name="T96" fmla="*/ 154 w 254"/>
                <a:gd name="T97" fmla="*/ 226 h 236"/>
                <a:gd name="T98" fmla="*/ 170 w 254"/>
                <a:gd name="T99" fmla="*/ 236 h 2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4"/>
                <a:gd name="T151" fmla="*/ 0 h 236"/>
                <a:gd name="T152" fmla="*/ 254 w 254"/>
                <a:gd name="T153" fmla="*/ 236 h 2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4" h="236">
                  <a:moveTo>
                    <a:pt x="170" y="236"/>
                  </a:moveTo>
                  <a:lnTo>
                    <a:pt x="254" y="72"/>
                  </a:lnTo>
                  <a:lnTo>
                    <a:pt x="252" y="72"/>
                  </a:lnTo>
                  <a:lnTo>
                    <a:pt x="250" y="72"/>
                  </a:lnTo>
                  <a:lnTo>
                    <a:pt x="248" y="72"/>
                  </a:lnTo>
                  <a:lnTo>
                    <a:pt x="245" y="72"/>
                  </a:lnTo>
                  <a:lnTo>
                    <a:pt x="242" y="71"/>
                  </a:lnTo>
                  <a:lnTo>
                    <a:pt x="240" y="71"/>
                  </a:lnTo>
                  <a:lnTo>
                    <a:pt x="238" y="71"/>
                  </a:lnTo>
                  <a:lnTo>
                    <a:pt x="235" y="69"/>
                  </a:lnTo>
                  <a:lnTo>
                    <a:pt x="233" y="68"/>
                  </a:lnTo>
                  <a:lnTo>
                    <a:pt x="229" y="68"/>
                  </a:lnTo>
                  <a:lnTo>
                    <a:pt x="226" y="68"/>
                  </a:lnTo>
                  <a:lnTo>
                    <a:pt x="223" y="68"/>
                  </a:lnTo>
                  <a:lnTo>
                    <a:pt x="221" y="67"/>
                  </a:lnTo>
                  <a:lnTo>
                    <a:pt x="218" y="67"/>
                  </a:lnTo>
                  <a:lnTo>
                    <a:pt x="215" y="65"/>
                  </a:lnTo>
                  <a:lnTo>
                    <a:pt x="212" y="64"/>
                  </a:lnTo>
                  <a:lnTo>
                    <a:pt x="200" y="60"/>
                  </a:lnTo>
                  <a:lnTo>
                    <a:pt x="189" y="57"/>
                  </a:lnTo>
                  <a:lnTo>
                    <a:pt x="179" y="52"/>
                  </a:lnTo>
                  <a:lnTo>
                    <a:pt x="168" y="46"/>
                  </a:lnTo>
                  <a:lnTo>
                    <a:pt x="158" y="41"/>
                  </a:lnTo>
                  <a:lnTo>
                    <a:pt x="149" y="34"/>
                  </a:lnTo>
                  <a:lnTo>
                    <a:pt x="141" y="26"/>
                  </a:lnTo>
                  <a:lnTo>
                    <a:pt x="134" y="18"/>
                  </a:lnTo>
                  <a:lnTo>
                    <a:pt x="124" y="11"/>
                  </a:lnTo>
                  <a:lnTo>
                    <a:pt x="116" y="6"/>
                  </a:lnTo>
                  <a:lnTo>
                    <a:pt x="107" y="3"/>
                  </a:lnTo>
                  <a:lnTo>
                    <a:pt x="96" y="0"/>
                  </a:lnTo>
                  <a:lnTo>
                    <a:pt x="87" y="0"/>
                  </a:lnTo>
                  <a:lnTo>
                    <a:pt x="76" y="0"/>
                  </a:lnTo>
                  <a:lnTo>
                    <a:pt x="65" y="2"/>
                  </a:lnTo>
                  <a:lnTo>
                    <a:pt x="55" y="2"/>
                  </a:lnTo>
                  <a:lnTo>
                    <a:pt x="54" y="2"/>
                  </a:lnTo>
                  <a:lnTo>
                    <a:pt x="54" y="3"/>
                  </a:lnTo>
                  <a:lnTo>
                    <a:pt x="53" y="3"/>
                  </a:lnTo>
                  <a:lnTo>
                    <a:pt x="51" y="4"/>
                  </a:lnTo>
                  <a:lnTo>
                    <a:pt x="50" y="4"/>
                  </a:lnTo>
                  <a:lnTo>
                    <a:pt x="58" y="3"/>
                  </a:lnTo>
                  <a:lnTo>
                    <a:pt x="58" y="4"/>
                  </a:lnTo>
                  <a:lnTo>
                    <a:pt x="57" y="6"/>
                  </a:lnTo>
                  <a:lnTo>
                    <a:pt x="55" y="6"/>
                  </a:lnTo>
                  <a:lnTo>
                    <a:pt x="54" y="7"/>
                  </a:lnTo>
                  <a:lnTo>
                    <a:pt x="53" y="7"/>
                  </a:lnTo>
                  <a:lnTo>
                    <a:pt x="51" y="8"/>
                  </a:lnTo>
                  <a:lnTo>
                    <a:pt x="51" y="10"/>
                  </a:lnTo>
                  <a:lnTo>
                    <a:pt x="50" y="10"/>
                  </a:lnTo>
                  <a:lnTo>
                    <a:pt x="50" y="8"/>
                  </a:lnTo>
                  <a:lnTo>
                    <a:pt x="49" y="8"/>
                  </a:lnTo>
                  <a:lnTo>
                    <a:pt x="47" y="10"/>
                  </a:lnTo>
                  <a:lnTo>
                    <a:pt x="47" y="11"/>
                  </a:lnTo>
                  <a:lnTo>
                    <a:pt x="46" y="14"/>
                  </a:lnTo>
                  <a:lnTo>
                    <a:pt x="45" y="15"/>
                  </a:lnTo>
                  <a:lnTo>
                    <a:pt x="43" y="16"/>
                  </a:lnTo>
                  <a:lnTo>
                    <a:pt x="42" y="19"/>
                  </a:lnTo>
                  <a:lnTo>
                    <a:pt x="42" y="21"/>
                  </a:lnTo>
                  <a:lnTo>
                    <a:pt x="42" y="23"/>
                  </a:lnTo>
                  <a:lnTo>
                    <a:pt x="42" y="22"/>
                  </a:lnTo>
                  <a:lnTo>
                    <a:pt x="43" y="22"/>
                  </a:lnTo>
                  <a:lnTo>
                    <a:pt x="43" y="21"/>
                  </a:lnTo>
                  <a:lnTo>
                    <a:pt x="45" y="19"/>
                  </a:lnTo>
                  <a:lnTo>
                    <a:pt x="0" y="135"/>
                  </a:lnTo>
                  <a:lnTo>
                    <a:pt x="8" y="140"/>
                  </a:lnTo>
                  <a:lnTo>
                    <a:pt x="15" y="145"/>
                  </a:lnTo>
                  <a:lnTo>
                    <a:pt x="22" y="150"/>
                  </a:lnTo>
                  <a:lnTo>
                    <a:pt x="27" y="158"/>
                  </a:lnTo>
                  <a:lnTo>
                    <a:pt x="32" y="167"/>
                  </a:lnTo>
                  <a:lnTo>
                    <a:pt x="38" y="175"/>
                  </a:lnTo>
                  <a:lnTo>
                    <a:pt x="42" y="184"/>
                  </a:lnTo>
                  <a:lnTo>
                    <a:pt x="45" y="194"/>
                  </a:lnTo>
                  <a:lnTo>
                    <a:pt x="51" y="195"/>
                  </a:lnTo>
                  <a:lnTo>
                    <a:pt x="58" y="195"/>
                  </a:lnTo>
                  <a:lnTo>
                    <a:pt x="65" y="195"/>
                  </a:lnTo>
                  <a:lnTo>
                    <a:pt x="72" y="196"/>
                  </a:lnTo>
                  <a:lnTo>
                    <a:pt x="78" y="196"/>
                  </a:lnTo>
                  <a:lnTo>
                    <a:pt x="85" y="198"/>
                  </a:lnTo>
                  <a:lnTo>
                    <a:pt x="93" y="199"/>
                  </a:lnTo>
                  <a:lnTo>
                    <a:pt x="100" y="200"/>
                  </a:lnTo>
                  <a:lnTo>
                    <a:pt x="110" y="204"/>
                  </a:lnTo>
                  <a:lnTo>
                    <a:pt x="119" y="208"/>
                  </a:lnTo>
                  <a:lnTo>
                    <a:pt x="129" y="213"/>
                  </a:lnTo>
                  <a:lnTo>
                    <a:pt x="138" y="217"/>
                  </a:lnTo>
                  <a:lnTo>
                    <a:pt x="146" y="221"/>
                  </a:lnTo>
                  <a:lnTo>
                    <a:pt x="154" y="226"/>
                  </a:lnTo>
                  <a:lnTo>
                    <a:pt x="162" y="230"/>
                  </a:lnTo>
                  <a:lnTo>
                    <a:pt x="170" y="236"/>
                  </a:lnTo>
                  <a:close/>
                </a:path>
              </a:pathLst>
            </a:custGeom>
            <a:solidFill>
              <a:srgbClr val="D9D9D9"/>
            </a:solidFill>
            <a:ln w="9525">
              <a:noFill/>
              <a:round/>
              <a:headEnd/>
              <a:tailEnd/>
            </a:ln>
          </p:spPr>
          <p:txBody>
            <a:bodyPr/>
            <a:lstStyle/>
            <a:p>
              <a:endParaRPr lang="en-US"/>
            </a:p>
          </p:txBody>
        </p:sp>
        <p:sp>
          <p:nvSpPr>
            <p:cNvPr id="91153" name="Freeform 17"/>
            <p:cNvSpPr>
              <a:spLocks/>
            </p:cNvSpPr>
            <p:nvPr/>
          </p:nvSpPr>
          <p:spPr bwMode="auto">
            <a:xfrm>
              <a:off x="4533" y="3636"/>
              <a:ext cx="140" cy="31"/>
            </a:xfrm>
            <a:custGeom>
              <a:avLst/>
              <a:gdLst>
                <a:gd name="T0" fmla="*/ 73 w 140"/>
                <a:gd name="T1" fmla="*/ 31 h 31"/>
                <a:gd name="T2" fmla="*/ 77 w 140"/>
                <a:gd name="T3" fmla="*/ 31 h 31"/>
                <a:gd name="T4" fmla="*/ 81 w 140"/>
                <a:gd name="T5" fmla="*/ 29 h 31"/>
                <a:gd name="T6" fmla="*/ 86 w 140"/>
                <a:gd name="T7" fmla="*/ 29 h 31"/>
                <a:gd name="T8" fmla="*/ 90 w 140"/>
                <a:gd name="T9" fmla="*/ 28 h 31"/>
                <a:gd name="T10" fmla="*/ 94 w 140"/>
                <a:gd name="T11" fmla="*/ 28 h 31"/>
                <a:gd name="T12" fmla="*/ 98 w 140"/>
                <a:gd name="T13" fmla="*/ 27 h 31"/>
                <a:gd name="T14" fmla="*/ 102 w 140"/>
                <a:gd name="T15" fmla="*/ 25 h 31"/>
                <a:gd name="T16" fmla="*/ 106 w 140"/>
                <a:gd name="T17" fmla="*/ 25 h 31"/>
                <a:gd name="T18" fmla="*/ 110 w 140"/>
                <a:gd name="T19" fmla="*/ 24 h 31"/>
                <a:gd name="T20" fmla="*/ 115 w 140"/>
                <a:gd name="T21" fmla="*/ 21 h 31"/>
                <a:gd name="T22" fmla="*/ 121 w 140"/>
                <a:gd name="T23" fmla="*/ 19 h 31"/>
                <a:gd name="T24" fmla="*/ 125 w 140"/>
                <a:gd name="T25" fmla="*/ 15 h 31"/>
                <a:gd name="T26" fmla="*/ 129 w 140"/>
                <a:gd name="T27" fmla="*/ 12 h 31"/>
                <a:gd name="T28" fmla="*/ 133 w 140"/>
                <a:gd name="T29" fmla="*/ 8 h 31"/>
                <a:gd name="T30" fmla="*/ 136 w 140"/>
                <a:gd name="T31" fmla="*/ 4 h 31"/>
                <a:gd name="T32" fmla="*/ 140 w 140"/>
                <a:gd name="T33" fmla="*/ 0 h 31"/>
                <a:gd name="T34" fmla="*/ 122 w 140"/>
                <a:gd name="T35" fmla="*/ 1 h 31"/>
                <a:gd name="T36" fmla="*/ 105 w 140"/>
                <a:gd name="T37" fmla="*/ 2 h 31"/>
                <a:gd name="T38" fmla="*/ 87 w 140"/>
                <a:gd name="T39" fmla="*/ 2 h 31"/>
                <a:gd name="T40" fmla="*/ 69 w 140"/>
                <a:gd name="T41" fmla="*/ 4 h 31"/>
                <a:gd name="T42" fmla="*/ 53 w 140"/>
                <a:gd name="T43" fmla="*/ 4 h 31"/>
                <a:gd name="T44" fmla="*/ 35 w 140"/>
                <a:gd name="T45" fmla="*/ 2 h 31"/>
                <a:gd name="T46" fmla="*/ 18 w 140"/>
                <a:gd name="T47" fmla="*/ 2 h 31"/>
                <a:gd name="T48" fmla="*/ 0 w 140"/>
                <a:gd name="T49" fmla="*/ 1 h 31"/>
                <a:gd name="T50" fmla="*/ 6 w 140"/>
                <a:gd name="T51" fmla="*/ 6 h 31"/>
                <a:gd name="T52" fmla="*/ 11 w 140"/>
                <a:gd name="T53" fmla="*/ 10 h 31"/>
                <a:gd name="T54" fmla="*/ 19 w 140"/>
                <a:gd name="T55" fmla="*/ 16 h 31"/>
                <a:gd name="T56" fmla="*/ 26 w 140"/>
                <a:gd name="T57" fmla="*/ 20 h 31"/>
                <a:gd name="T58" fmla="*/ 34 w 140"/>
                <a:gd name="T59" fmla="*/ 23 h 31"/>
                <a:gd name="T60" fmla="*/ 42 w 140"/>
                <a:gd name="T61" fmla="*/ 25 h 31"/>
                <a:gd name="T62" fmla="*/ 49 w 140"/>
                <a:gd name="T63" fmla="*/ 28 h 31"/>
                <a:gd name="T64" fmla="*/ 57 w 140"/>
                <a:gd name="T65" fmla="*/ 29 h 31"/>
                <a:gd name="T66" fmla="*/ 58 w 140"/>
                <a:gd name="T67" fmla="*/ 29 h 31"/>
                <a:gd name="T68" fmla="*/ 61 w 140"/>
                <a:gd name="T69" fmla="*/ 29 h 31"/>
                <a:gd name="T70" fmla="*/ 64 w 140"/>
                <a:gd name="T71" fmla="*/ 29 h 31"/>
                <a:gd name="T72" fmla="*/ 65 w 140"/>
                <a:gd name="T73" fmla="*/ 29 h 31"/>
                <a:gd name="T74" fmla="*/ 68 w 140"/>
                <a:gd name="T75" fmla="*/ 29 h 31"/>
                <a:gd name="T76" fmla="*/ 69 w 140"/>
                <a:gd name="T77" fmla="*/ 29 h 31"/>
                <a:gd name="T78" fmla="*/ 72 w 140"/>
                <a:gd name="T79" fmla="*/ 29 h 31"/>
                <a:gd name="T80" fmla="*/ 73 w 140"/>
                <a:gd name="T81" fmla="*/ 31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0"/>
                <a:gd name="T124" fmla="*/ 0 h 31"/>
                <a:gd name="T125" fmla="*/ 140 w 140"/>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0" h="31">
                  <a:moveTo>
                    <a:pt x="73" y="31"/>
                  </a:moveTo>
                  <a:lnTo>
                    <a:pt x="77" y="31"/>
                  </a:lnTo>
                  <a:lnTo>
                    <a:pt x="81" y="29"/>
                  </a:lnTo>
                  <a:lnTo>
                    <a:pt x="86" y="29"/>
                  </a:lnTo>
                  <a:lnTo>
                    <a:pt x="90" y="28"/>
                  </a:lnTo>
                  <a:lnTo>
                    <a:pt x="94" y="28"/>
                  </a:lnTo>
                  <a:lnTo>
                    <a:pt x="98" y="27"/>
                  </a:lnTo>
                  <a:lnTo>
                    <a:pt x="102" y="25"/>
                  </a:lnTo>
                  <a:lnTo>
                    <a:pt x="106" y="25"/>
                  </a:lnTo>
                  <a:lnTo>
                    <a:pt x="110" y="24"/>
                  </a:lnTo>
                  <a:lnTo>
                    <a:pt x="115" y="21"/>
                  </a:lnTo>
                  <a:lnTo>
                    <a:pt x="121" y="19"/>
                  </a:lnTo>
                  <a:lnTo>
                    <a:pt x="125" y="15"/>
                  </a:lnTo>
                  <a:lnTo>
                    <a:pt x="129" y="12"/>
                  </a:lnTo>
                  <a:lnTo>
                    <a:pt x="133" y="8"/>
                  </a:lnTo>
                  <a:lnTo>
                    <a:pt x="136" y="4"/>
                  </a:lnTo>
                  <a:lnTo>
                    <a:pt x="140" y="0"/>
                  </a:lnTo>
                  <a:lnTo>
                    <a:pt x="122" y="1"/>
                  </a:lnTo>
                  <a:lnTo>
                    <a:pt x="105" y="2"/>
                  </a:lnTo>
                  <a:lnTo>
                    <a:pt x="87" y="2"/>
                  </a:lnTo>
                  <a:lnTo>
                    <a:pt x="69" y="4"/>
                  </a:lnTo>
                  <a:lnTo>
                    <a:pt x="53" y="4"/>
                  </a:lnTo>
                  <a:lnTo>
                    <a:pt x="35" y="2"/>
                  </a:lnTo>
                  <a:lnTo>
                    <a:pt x="18" y="2"/>
                  </a:lnTo>
                  <a:lnTo>
                    <a:pt x="0" y="1"/>
                  </a:lnTo>
                  <a:lnTo>
                    <a:pt x="6" y="6"/>
                  </a:lnTo>
                  <a:lnTo>
                    <a:pt x="11" y="10"/>
                  </a:lnTo>
                  <a:lnTo>
                    <a:pt x="19" y="16"/>
                  </a:lnTo>
                  <a:lnTo>
                    <a:pt x="26" y="20"/>
                  </a:lnTo>
                  <a:lnTo>
                    <a:pt x="34" y="23"/>
                  </a:lnTo>
                  <a:lnTo>
                    <a:pt x="42" y="25"/>
                  </a:lnTo>
                  <a:lnTo>
                    <a:pt x="49" y="28"/>
                  </a:lnTo>
                  <a:lnTo>
                    <a:pt x="57" y="29"/>
                  </a:lnTo>
                  <a:lnTo>
                    <a:pt x="58" y="29"/>
                  </a:lnTo>
                  <a:lnTo>
                    <a:pt x="61" y="29"/>
                  </a:lnTo>
                  <a:lnTo>
                    <a:pt x="64" y="29"/>
                  </a:lnTo>
                  <a:lnTo>
                    <a:pt x="65" y="29"/>
                  </a:lnTo>
                  <a:lnTo>
                    <a:pt x="68" y="29"/>
                  </a:lnTo>
                  <a:lnTo>
                    <a:pt x="69" y="29"/>
                  </a:lnTo>
                  <a:lnTo>
                    <a:pt x="72" y="29"/>
                  </a:lnTo>
                  <a:lnTo>
                    <a:pt x="73" y="31"/>
                  </a:lnTo>
                  <a:close/>
                </a:path>
              </a:pathLst>
            </a:custGeom>
            <a:solidFill>
              <a:srgbClr val="F0D100"/>
            </a:solidFill>
            <a:ln w="9525">
              <a:noFill/>
              <a:round/>
              <a:headEnd/>
              <a:tailEnd/>
            </a:ln>
          </p:spPr>
          <p:txBody>
            <a:bodyPr/>
            <a:lstStyle/>
            <a:p>
              <a:endParaRPr lang="en-US"/>
            </a:p>
          </p:txBody>
        </p:sp>
        <p:sp>
          <p:nvSpPr>
            <p:cNvPr id="91154" name="Freeform 18"/>
            <p:cNvSpPr>
              <a:spLocks/>
            </p:cNvSpPr>
            <p:nvPr/>
          </p:nvSpPr>
          <p:spPr bwMode="auto">
            <a:xfrm>
              <a:off x="4180" y="3628"/>
              <a:ext cx="55" cy="10"/>
            </a:xfrm>
            <a:custGeom>
              <a:avLst/>
              <a:gdLst>
                <a:gd name="T0" fmla="*/ 42 w 55"/>
                <a:gd name="T1" fmla="*/ 10 h 10"/>
                <a:gd name="T2" fmla="*/ 55 w 55"/>
                <a:gd name="T3" fmla="*/ 9 h 10"/>
                <a:gd name="T4" fmla="*/ 55 w 55"/>
                <a:gd name="T5" fmla="*/ 0 h 10"/>
                <a:gd name="T6" fmla="*/ 0 w 55"/>
                <a:gd name="T7" fmla="*/ 5 h 10"/>
                <a:gd name="T8" fmla="*/ 42 w 55"/>
                <a:gd name="T9" fmla="*/ 10 h 10"/>
                <a:gd name="T10" fmla="*/ 0 60000 65536"/>
                <a:gd name="T11" fmla="*/ 0 60000 65536"/>
                <a:gd name="T12" fmla="*/ 0 60000 65536"/>
                <a:gd name="T13" fmla="*/ 0 60000 65536"/>
                <a:gd name="T14" fmla="*/ 0 60000 65536"/>
                <a:gd name="T15" fmla="*/ 0 w 55"/>
                <a:gd name="T16" fmla="*/ 0 h 10"/>
                <a:gd name="T17" fmla="*/ 55 w 55"/>
                <a:gd name="T18" fmla="*/ 10 h 10"/>
              </a:gdLst>
              <a:ahLst/>
              <a:cxnLst>
                <a:cxn ang="T10">
                  <a:pos x="T0" y="T1"/>
                </a:cxn>
                <a:cxn ang="T11">
                  <a:pos x="T2" y="T3"/>
                </a:cxn>
                <a:cxn ang="T12">
                  <a:pos x="T4" y="T5"/>
                </a:cxn>
                <a:cxn ang="T13">
                  <a:pos x="T6" y="T7"/>
                </a:cxn>
                <a:cxn ang="T14">
                  <a:pos x="T8" y="T9"/>
                </a:cxn>
              </a:cxnLst>
              <a:rect l="T15" t="T16" r="T17" b="T18"/>
              <a:pathLst>
                <a:path w="55" h="10">
                  <a:moveTo>
                    <a:pt x="42" y="10"/>
                  </a:moveTo>
                  <a:lnTo>
                    <a:pt x="55" y="9"/>
                  </a:lnTo>
                  <a:lnTo>
                    <a:pt x="55" y="0"/>
                  </a:lnTo>
                  <a:lnTo>
                    <a:pt x="0" y="5"/>
                  </a:lnTo>
                  <a:lnTo>
                    <a:pt x="42" y="10"/>
                  </a:lnTo>
                  <a:close/>
                </a:path>
              </a:pathLst>
            </a:custGeom>
            <a:solidFill>
              <a:srgbClr val="F0D100"/>
            </a:solidFill>
            <a:ln w="9525">
              <a:noFill/>
              <a:round/>
              <a:headEnd/>
              <a:tailEnd/>
            </a:ln>
          </p:spPr>
          <p:txBody>
            <a:bodyPr/>
            <a:lstStyle/>
            <a:p>
              <a:endParaRPr lang="en-US"/>
            </a:p>
          </p:txBody>
        </p:sp>
        <p:sp>
          <p:nvSpPr>
            <p:cNvPr id="91155" name="Freeform 19"/>
            <p:cNvSpPr>
              <a:spLocks/>
            </p:cNvSpPr>
            <p:nvPr/>
          </p:nvSpPr>
          <p:spPr bwMode="auto">
            <a:xfrm>
              <a:off x="4244" y="3629"/>
              <a:ext cx="5" cy="8"/>
            </a:xfrm>
            <a:custGeom>
              <a:avLst/>
              <a:gdLst>
                <a:gd name="T0" fmla="*/ 0 w 5"/>
                <a:gd name="T1" fmla="*/ 8 h 8"/>
                <a:gd name="T2" fmla="*/ 1 w 5"/>
                <a:gd name="T3" fmla="*/ 8 h 8"/>
                <a:gd name="T4" fmla="*/ 1 w 5"/>
                <a:gd name="T5" fmla="*/ 8 h 8"/>
                <a:gd name="T6" fmla="*/ 2 w 5"/>
                <a:gd name="T7" fmla="*/ 8 h 8"/>
                <a:gd name="T8" fmla="*/ 2 w 5"/>
                <a:gd name="T9" fmla="*/ 7 h 8"/>
                <a:gd name="T10" fmla="*/ 2 w 5"/>
                <a:gd name="T11" fmla="*/ 7 h 8"/>
                <a:gd name="T12" fmla="*/ 2 w 5"/>
                <a:gd name="T13" fmla="*/ 5 h 8"/>
                <a:gd name="T14" fmla="*/ 4 w 5"/>
                <a:gd name="T15" fmla="*/ 5 h 8"/>
                <a:gd name="T16" fmla="*/ 5 w 5"/>
                <a:gd name="T17" fmla="*/ 5 h 8"/>
                <a:gd name="T18" fmla="*/ 4 w 5"/>
                <a:gd name="T19" fmla="*/ 5 h 8"/>
                <a:gd name="T20" fmla="*/ 4 w 5"/>
                <a:gd name="T21" fmla="*/ 4 h 8"/>
                <a:gd name="T22" fmla="*/ 4 w 5"/>
                <a:gd name="T23" fmla="*/ 4 h 8"/>
                <a:gd name="T24" fmla="*/ 4 w 5"/>
                <a:gd name="T25" fmla="*/ 3 h 8"/>
                <a:gd name="T26" fmla="*/ 4 w 5"/>
                <a:gd name="T27" fmla="*/ 1 h 8"/>
                <a:gd name="T28" fmla="*/ 4 w 5"/>
                <a:gd name="T29" fmla="*/ 1 h 8"/>
                <a:gd name="T30" fmla="*/ 2 w 5"/>
                <a:gd name="T31" fmla="*/ 0 h 8"/>
                <a:gd name="T32" fmla="*/ 2 w 5"/>
                <a:gd name="T33" fmla="*/ 0 h 8"/>
                <a:gd name="T34" fmla="*/ 0 w 5"/>
                <a:gd name="T35" fmla="*/ 8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8"/>
                <a:gd name="T56" fmla="*/ 5 w 5"/>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8">
                  <a:moveTo>
                    <a:pt x="0" y="8"/>
                  </a:moveTo>
                  <a:lnTo>
                    <a:pt x="1" y="8"/>
                  </a:lnTo>
                  <a:lnTo>
                    <a:pt x="2" y="8"/>
                  </a:lnTo>
                  <a:lnTo>
                    <a:pt x="2" y="7"/>
                  </a:lnTo>
                  <a:lnTo>
                    <a:pt x="2" y="5"/>
                  </a:lnTo>
                  <a:lnTo>
                    <a:pt x="4" y="5"/>
                  </a:lnTo>
                  <a:lnTo>
                    <a:pt x="5" y="5"/>
                  </a:lnTo>
                  <a:lnTo>
                    <a:pt x="4" y="5"/>
                  </a:lnTo>
                  <a:lnTo>
                    <a:pt x="4" y="4"/>
                  </a:lnTo>
                  <a:lnTo>
                    <a:pt x="4" y="3"/>
                  </a:lnTo>
                  <a:lnTo>
                    <a:pt x="4" y="1"/>
                  </a:lnTo>
                  <a:lnTo>
                    <a:pt x="2" y="0"/>
                  </a:lnTo>
                  <a:lnTo>
                    <a:pt x="0" y="8"/>
                  </a:lnTo>
                  <a:close/>
                </a:path>
              </a:pathLst>
            </a:custGeom>
            <a:solidFill>
              <a:srgbClr val="F0D100"/>
            </a:solidFill>
            <a:ln w="9525">
              <a:noFill/>
              <a:round/>
              <a:headEnd/>
              <a:tailEnd/>
            </a:ln>
          </p:spPr>
          <p:txBody>
            <a:bodyPr/>
            <a:lstStyle/>
            <a:p>
              <a:endParaRPr lang="en-US"/>
            </a:p>
          </p:txBody>
        </p:sp>
        <p:sp>
          <p:nvSpPr>
            <p:cNvPr id="91156" name="Freeform 20"/>
            <p:cNvSpPr>
              <a:spLocks/>
            </p:cNvSpPr>
            <p:nvPr/>
          </p:nvSpPr>
          <p:spPr bwMode="auto">
            <a:xfrm>
              <a:off x="4252" y="3629"/>
              <a:ext cx="50" cy="8"/>
            </a:xfrm>
            <a:custGeom>
              <a:avLst/>
              <a:gdLst>
                <a:gd name="T0" fmla="*/ 4 w 50"/>
                <a:gd name="T1" fmla="*/ 8 h 8"/>
                <a:gd name="T2" fmla="*/ 50 w 50"/>
                <a:gd name="T3" fmla="*/ 5 h 8"/>
                <a:gd name="T4" fmla="*/ 0 w 50"/>
                <a:gd name="T5" fmla="*/ 0 h 8"/>
                <a:gd name="T6" fmla="*/ 0 w 50"/>
                <a:gd name="T7" fmla="*/ 8 h 8"/>
                <a:gd name="T8" fmla="*/ 1 w 50"/>
                <a:gd name="T9" fmla="*/ 8 h 8"/>
                <a:gd name="T10" fmla="*/ 1 w 50"/>
                <a:gd name="T11" fmla="*/ 8 h 8"/>
                <a:gd name="T12" fmla="*/ 1 w 50"/>
                <a:gd name="T13" fmla="*/ 8 h 8"/>
                <a:gd name="T14" fmla="*/ 1 w 50"/>
                <a:gd name="T15" fmla="*/ 8 h 8"/>
                <a:gd name="T16" fmla="*/ 2 w 50"/>
                <a:gd name="T17" fmla="*/ 8 h 8"/>
                <a:gd name="T18" fmla="*/ 2 w 50"/>
                <a:gd name="T19" fmla="*/ 8 h 8"/>
                <a:gd name="T20" fmla="*/ 2 w 50"/>
                <a:gd name="T21" fmla="*/ 8 h 8"/>
                <a:gd name="T22" fmla="*/ 4 w 50"/>
                <a:gd name="T23" fmla="*/ 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8"/>
                <a:gd name="T38" fmla="*/ 50 w 50"/>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8">
                  <a:moveTo>
                    <a:pt x="4" y="8"/>
                  </a:moveTo>
                  <a:lnTo>
                    <a:pt x="50" y="5"/>
                  </a:lnTo>
                  <a:lnTo>
                    <a:pt x="0" y="0"/>
                  </a:lnTo>
                  <a:lnTo>
                    <a:pt x="0" y="8"/>
                  </a:lnTo>
                  <a:lnTo>
                    <a:pt x="1" y="8"/>
                  </a:lnTo>
                  <a:lnTo>
                    <a:pt x="2" y="8"/>
                  </a:lnTo>
                  <a:lnTo>
                    <a:pt x="4" y="8"/>
                  </a:lnTo>
                  <a:close/>
                </a:path>
              </a:pathLst>
            </a:custGeom>
            <a:solidFill>
              <a:srgbClr val="F0D100"/>
            </a:solidFill>
            <a:ln w="9525">
              <a:noFill/>
              <a:round/>
              <a:headEnd/>
              <a:tailEnd/>
            </a:ln>
          </p:spPr>
          <p:txBody>
            <a:bodyPr/>
            <a:lstStyle/>
            <a:p>
              <a:endParaRPr lang="en-US"/>
            </a:p>
          </p:txBody>
        </p:sp>
        <p:sp>
          <p:nvSpPr>
            <p:cNvPr id="91157" name="Freeform 21"/>
            <p:cNvSpPr>
              <a:spLocks/>
            </p:cNvSpPr>
            <p:nvPr/>
          </p:nvSpPr>
          <p:spPr bwMode="auto">
            <a:xfrm>
              <a:off x="4547" y="3621"/>
              <a:ext cx="72" cy="9"/>
            </a:xfrm>
            <a:custGeom>
              <a:avLst/>
              <a:gdLst>
                <a:gd name="T0" fmla="*/ 15 w 72"/>
                <a:gd name="T1" fmla="*/ 9 h 9"/>
                <a:gd name="T2" fmla="*/ 70 w 72"/>
                <a:gd name="T3" fmla="*/ 9 h 9"/>
                <a:gd name="T4" fmla="*/ 72 w 72"/>
                <a:gd name="T5" fmla="*/ 0 h 9"/>
                <a:gd name="T6" fmla="*/ 0 w 72"/>
                <a:gd name="T7" fmla="*/ 5 h 9"/>
                <a:gd name="T8" fmla="*/ 15 w 72"/>
                <a:gd name="T9" fmla="*/ 9 h 9"/>
                <a:gd name="T10" fmla="*/ 0 60000 65536"/>
                <a:gd name="T11" fmla="*/ 0 60000 65536"/>
                <a:gd name="T12" fmla="*/ 0 60000 65536"/>
                <a:gd name="T13" fmla="*/ 0 60000 65536"/>
                <a:gd name="T14" fmla="*/ 0 60000 65536"/>
                <a:gd name="T15" fmla="*/ 0 w 72"/>
                <a:gd name="T16" fmla="*/ 0 h 9"/>
                <a:gd name="T17" fmla="*/ 72 w 72"/>
                <a:gd name="T18" fmla="*/ 9 h 9"/>
              </a:gdLst>
              <a:ahLst/>
              <a:cxnLst>
                <a:cxn ang="T10">
                  <a:pos x="T0" y="T1"/>
                </a:cxn>
                <a:cxn ang="T11">
                  <a:pos x="T2" y="T3"/>
                </a:cxn>
                <a:cxn ang="T12">
                  <a:pos x="T4" y="T5"/>
                </a:cxn>
                <a:cxn ang="T13">
                  <a:pos x="T6" y="T7"/>
                </a:cxn>
                <a:cxn ang="T14">
                  <a:pos x="T8" y="T9"/>
                </a:cxn>
              </a:cxnLst>
              <a:rect l="T15" t="T16" r="T17" b="T18"/>
              <a:pathLst>
                <a:path w="72" h="9">
                  <a:moveTo>
                    <a:pt x="15" y="9"/>
                  </a:moveTo>
                  <a:lnTo>
                    <a:pt x="70" y="9"/>
                  </a:lnTo>
                  <a:lnTo>
                    <a:pt x="72" y="0"/>
                  </a:lnTo>
                  <a:lnTo>
                    <a:pt x="0" y="5"/>
                  </a:lnTo>
                  <a:lnTo>
                    <a:pt x="15" y="9"/>
                  </a:lnTo>
                  <a:close/>
                </a:path>
              </a:pathLst>
            </a:custGeom>
            <a:solidFill>
              <a:srgbClr val="F0D100"/>
            </a:solidFill>
            <a:ln w="9525">
              <a:noFill/>
              <a:round/>
              <a:headEnd/>
              <a:tailEnd/>
            </a:ln>
          </p:spPr>
          <p:txBody>
            <a:bodyPr/>
            <a:lstStyle/>
            <a:p>
              <a:endParaRPr lang="en-US"/>
            </a:p>
          </p:txBody>
        </p:sp>
        <p:sp>
          <p:nvSpPr>
            <p:cNvPr id="91158" name="Freeform 22"/>
            <p:cNvSpPr>
              <a:spLocks/>
            </p:cNvSpPr>
            <p:nvPr/>
          </p:nvSpPr>
          <p:spPr bwMode="auto">
            <a:xfrm>
              <a:off x="4540" y="3626"/>
              <a:ext cx="5" cy="3"/>
            </a:xfrm>
            <a:custGeom>
              <a:avLst/>
              <a:gdLst>
                <a:gd name="T0" fmla="*/ 4 w 5"/>
                <a:gd name="T1" fmla="*/ 3 h 3"/>
                <a:gd name="T2" fmla="*/ 4 w 5"/>
                <a:gd name="T3" fmla="*/ 3 h 3"/>
                <a:gd name="T4" fmla="*/ 4 w 5"/>
                <a:gd name="T5" fmla="*/ 3 h 3"/>
                <a:gd name="T6" fmla="*/ 4 w 5"/>
                <a:gd name="T7" fmla="*/ 3 h 3"/>
                <a:gd name="T8" fmla="*/ 4 w 5"/>
                <a:gd name="T9" fmla="*/ 2 h 3"/>
                <a:gd name="T10" fmla="*/ 4 w 5"/>
                <a:gd name="T11" fmla="*/ 2 h 3"/>
                <a:gd name="T12" fmla="*/ 4 w 5"/>
                <a:gd name="T13" fmla="*/ 2 h 3"/>
                <a:gd name="T14" fmla="*/ 5 w 5"/>
                <a:gd name="T15" fmla="*/ 2 h 3"/>
                <a:gd name="T16" fmla="*/ 5 w 5"/>
                <a:gd name="T17" fmla="*/ 2 h 3"/>
                <a:gd name="T18" fmla="*/ 4 w 5"/>
                <a:gd name="T19" fmla="*/ 0 h 3"/>
                <a:gd name="T20" fmla="*/ 4 w 5"/>
                <a:gd name="T21" fmla="*/ 0 h 3"/>
                <a:gd name="T22" fmla="*/ 3 w 5"/>
                <a:gd name="T23" fmla="*/ 0 h 3"/>
                <a:gd name="T24" fmla="*/ 3 w 5"/>
                <a:gd name="T25" fmla="*/ 2 h 3"/>
                <a:gd name="T26" fmla="*/ 1 w 5"/>
                <a:gd name="T27" fmla="*/ 2 h 3"/>
                <a:gd name="T28" fmla="*/ 1 w 5"/>
                <a:gd name="T29" fmla="*/ 2 h 3"/>
                <a:gd name="T30" fmla="*/ 0 w 5"/>
                <a:gd name="T31" fmla="*/ 2 h 3"/>
                <a:gd name="T32" fmla="*/ 0 w 5"/>
                <a:gd name="T33" fmla="*/ 3 h 3"/>
                <a:gd name="T34" fmla="*/ 0 w 5"/>
                <a:gd name="T35" fmla="*/ 3 h 3"/>
                <a:gd name="T36" fmla="*/ 0 w 5"/>
                <a:gd name="T37" fmla="*/ 2 h 3"/>
                <a:gd name="T38" fmla="*/ 1 w 5"/>
                <a:gd name="T39" fmla="*/ 2 h 3"/>
                <a:gd name="T40" fmla="*/ 1 w 5"/>
                <a:gd name="T41" fmla="*/ 2 h 3"/>
                <a:gd name="T42" fmla="*/ 1 w 5"/>
                <a:gd name="T43" fmla="*/ 2 h 3"/>
                <a:gd name="T44" fmla="*/ 3 w 5"/>
                <a:gd name="T45" fmla="*/ 2 h 3"/>
                <a:gd name="T46" fmla="*/ 3 w 5"/>
                <a:gd name="T47" fmla="*/ 3 h 3"/>
                <a:gd name="T48" fmla="*/ 4 w 5"/>
                <a:gd name="T49" fmla="*/ 3 h 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
                <a:gd name="T76" fmla="*/ 0 h 3"/>
                <a:gd name="T77" fmla="*/ 5 w 5"/>
                <a:gd name="T78" fmla="*/ 3 h 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 h="3">
                  <a:moveTo>
                    <a:pt x="4" y="3"/>
                  </a:moveTo>
                  <a:lnTo>
                    <a:pt x="4" y="3"/>
                  </a:lnTo>
                  <a:lnTo>
                    <a:pt x="4" y="2"/>
                  </a:lnTo>
                  <a:lnTo>
                    <a:pt x="5" y="2"/>
                  </a:lnTo>
                  <a:lnTo>
                    <a:pt x="4" y="0"/>
                  </a:lnTo>
                  <a:lnTo>
                    <a:pt x="3" y="0"/>
                  </a:lnTo>
                  <a:lnTo>
                    <a:pt x="3" y="2"/>
                  </a:lnTo>
                  <a:lnTo>
                    <a:pt x="1" y="2"/>
                  </a:lnTo>
                  <a:lnTo>
                    <a:pt x="0" y="2"/>
                  </a:lnTo>
                  <a:lnTo>
                    <a:pt x="0" y="3"/>
                  </a:lnTo>
                  <a:lnTo>
                    <a:pt x="0" y="2"/>
                  </a:lnTo>
                  <a:lnTo>
                    <a:pt x="1" y="2"/>
                  </a:lnTo>
                  <a:lnTo>
                    <a:pt x="3" y="2"/>
                  </a:lnTo>
                  <a:lnTo>
                    <a:pt x="3" y="3"/>
                  </a:lnTo>
                  <a:lnTo>
                    <a:pt x="4" y="3"/>
                  </a:lnTo>
                  <a:close/>
                </a:path>
              </a:pathLst>
            </a:custGeom>
            <a:solidFill>
              <a:srgbClr val="FFFFFF"/>
            </a:solidFill>
            <a:ln w="9525">
              <a:noFill/>
              <a:round/>
              <a:headEnd/>
              <a:tailEnd/>
            </a:ln>
          </p:spPr>
          <p:txBody>
            <a:bodyPr/>
            <a:lstStyle/>
            <a:p>
              <a:endParaRPr lang="en-US"/>
            </a:p>
          </p:txBody>
        </p:sp>
        <p:sp>
          <p:nvSpPr>
            <p:cNvPr id="91159" name="Freeform 23"/>
            <p:cNvSpPr>
              <a:spLocks/>
            </p:cNvSpPr>
            <p:nvPr/>
          </p:nvSpPr>
          <p:spPr bwMode="auto">
            <a:xfrm>
              <a:off x="4628" y="3624"/>
              <a:ext cx="47" cy="5"/>
            </a:xfrm>
            <a:custGeom>
              <a:avLst/>
              <a:gdLst>
                <a:gd name="T0" fmla="*/ 3 w 47"/>
                <a:gd name="T1" fmla="*/ 5 h 5"/>
                <a:gd name="T2" fmla="*/ 47 w 47"/>
                <a:gd name="T3" fmla="*/ 1 h 5"/>
                <a:gd name="T4" fmla="*/ 0 w 47"/>
                <a:gd name="T5" fmla="*/ 0 h 5"/>
                <a:gd name="T6" fmla="*/ 3 w 47"/>
                <a:gd name="T7" fmla="*/ 5 h 5"/>
                <a:gd name="T8" fmla="*/ 0 60000 65536"/>
                <a:gd name="T9" fmla="*/ 0 60000 65536"/>
                <a:gd name="T10" fmla="*/ 0 60000 65536"/>
                <a:gd name="T11" fmla="*/ 0 60000 65536"/>
                <a:gd name="T12" fmla="*/ 0 w 47"/>
                <a:gd name="T13" fmla="*/ 0 h 5"/>
                <a:gd name="T14" fmla="*/ 47 w 47"/>
                <a:gd name="T15" fmla="*/ 5 h 5"/>
              </a:gdLst>
              <a:ahLst/>
              <a:cxnLst>
                <a:cxn ang="T8">
                  <a:pos x="T0" y="T1"/>
                </a:cxn>
                <a:cxn ang="T9">
                  <a:pos x="T2" y="T3"/>
                </a:cxn>
                <a:cxn ang="T10">
                  <a:pos x="T4" y="T5"/>
                </a:cxn>
                <a:cxn ang="T11">
                  <a:pos x="T6" y="T7"/>
                </a:cxn>
              </a:cxnLst>
              <a:rect l="T12" t="T13" r="T14" b="T15"/>
              <a:pathLst>
                <a:path w="47" h="5">
                  <a:moveTo>
                    <a:pt x="3" y="5"/>
                  </a:moveTo>
                  <a:lnTo>
                    <a:pt x="47" y="1"/>
                  </a:lnTo>
                  <a:lnTo>
                    <a:pt x="0" y="0"/>
                  </a:lnTo>
                  <a:lnTo>
                    <a:pt x="3" y="5"/>
                  </a:lnTo>
                  <a:close/>
                </a:path>
              </a:pathLst>
            </a:custGeom>
            <a:solidFill>
              <a:srgbClr val="F0D100"/>
            </a:solidFill>
            <a:ln w="9525">
              <a:noFill/>
              <a:round/>
              <a:headEnd/>
              <a:tailEnd/>
            </a:ln>
          </p:spPr>
          <p:txBody>
            <a:bodyPr/>
            <a:lstStyle/>
            <a:p>
              <a:endParaRPr lang="en-US"/>
            </a:p>
          </p:txBody>
        </p:sp>
        <p:sp>
          <p:nvSpPr>
            <p:cNvPr id="91160" name="Freeform 24"/>
            <p:cNvSpPr>
              <a:spLocks/>
            </p:cNvSpPr>
            <p:nvPr/>
          </p:nvSpPr>
          <p:spPr bwMode="auto">
            <a:xfrm>
              <a:off x="4961" y="3621"/>
              <a:ext cx="22" cy="8"/>
            </a:xfrm>
            <a:custGeom>
              <a:avLst/>
              <a:gdLst>
                <a:gd name="T0" fmla="*/ 12 w 22"/>
                <a:gd name="T1" fmla="*/ 8 h 8"/>
                <a:gd name="T2" fmla="*/ 22 w 22"/>
                <a:gd name="T3" fmla="*/ 4 h 8"/>
                <a:gd name="T4" fmla="*/ 0 w 22"/>
                <a:gd name="T5" fmla="*/ 0 h 8"/>
                <a:gd name="T6" fmla="*/ 0 w 22"/>
                <a:gd name="T7" fmla="*/ 1 h 8"/>
                <a:gd name="T8" fmla="*/ 1 w 22"/>
                <a:gd name="T9" fmla="*/ 3 h 8"/>
                <a:gd name="T10" fmla="*/ 3 w 22"/>
                <a:gd name="T11" fmla="*/ 4 h 8"/>
                <a:gd name="T12" fmla="*/ 4 w 22"/>
                <a:gd name="T13" fmla="*/ 5 h 8"/>
                <a:gd name="T14" fmla="*/ 7 w 22"/>
                <a:gd name="T15" fmla="*/ 5 h 8"/>
                <a:gd name="T16" fmla="*/ 10 w 22"/>
                <a:gd name="T17" fmla="*/ 7 h 8"/>
                <a:gd name="T18" fmla="*/ 11 w 22"/>
                <a:gd name="T19" fmla="*/ 7 h 8"/>
                <a:gd name="T20" fmla="*/ 12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12" y="8"/>
                  </a:moveTo>
                  <a:lnTo>
                    <a:pt x="22" y="4"/>
                  </a:lnTo>
                  <a:lnTo>
                    <a:pt x="0" y="0"/>
                  </a:lnTo>
                  <a:lnTo>
                    <a:pt x="0" y="1"/>
                  </a:lnTo>
                  <a:lnTo>
                    <a:pt x="1" y="3"/>
                  </a:lnTo>
                  <a:lnTo>
                    <a:pt x="3" y="4"/>
                  </a:lnTo>
                  <a:lnTo>
                    <a:pt x="4" y="5"/>
                  </a:lnTo>
                  <a:lnTo>
                    <a:pt x="7" y="5"/>
                  </a:lnTo>
                  <a:lnTo>
                    <a:pt x="10" y="7"/>
                  </a:lnTo>
                  <a:lnTo>
                    <a:pt x="11" y="7"/>
                  </a:lnTo>
                  <a:lnTo>
                    <a:pt x="12" y="8"/>
                  </a:lnTo>
                  <a:close/>
                </a:path>
              </a:pathLst>
            </a:custGeom>
            <a:solidFill>
              <a:srgbClr val="000000"/>
            </a:solidFill>
            <a:ln w="9525">
              <a:noFill/>
              <a:round/>
              <a:headEnd/>
              <a:tailEnd/>
            </a:ln>
          </p:spPr>
          <p:txBody>
            <a:bodyPr/>
            <a:lstStyle/>
            <a:p>
              <a:endParaRPr lang="en-US"/>
            </a:p>
          </p:txBody>
        </p:sp>
        <p:sp>
          <p:nvSpPr>
            <p:cNvPr id="91161" name="Freeform 25"/>
            <p:cNvSpPr>
              <a:spLocks/>
            </p:cNvSpPr>
            <p:nvPr/>
          </p:nvSpPr>
          <p:spPr bwMode="auto">
            <a:xfrm>
              <a:off x="5003" y="3617"/>
              <a:ext cx="3" cy="4"/>
            </a:xfrm>
            <a:custGeom>
              <a:avLst/>
              <a:gdLst>
                <a:gd name="T0" fmla="*/ 0 w 3"/>
                <a:gd name="T1" fmla="*/ 4 h 4"/>
                <a:gd name="T2" fmla="*/ 0 w 3"/>
                <a:gd name="T3" fmla="*/ 4 h 4"/>
                <a:gd name="T4" fmla="*/ 0 w 3"/>
                <a:gd name="T5" fmla="*/ 4 h 4"/>
                <a:gd name="T6" fmla="*/ 1 w 3"/>
                <a:gd name="T7" fmla="*/ 4 h 4"/>
                <a:gd name="T8" fmla="*/ 1 w 3"/>
                <a:gd name="T9" fmla="*/ 4 h 4"/>
                <a:gd name="T10" fmla="*/ 1 w 3"/>
                <a:gd name="T11" fmla="*/ 2 h 4"/>
                <a:gd name="T12" fmla="*/ 3 w 3"/>
                <a:gd name="T13" fmla="*/ 2 h 4"/>
                <a:gd name="T14" fmla="*/ 3 w 3"/>
                <a:gd name="T15" fmla="*/ 2 h 4"/>
                <a:gd name="T16" fmla="*/ 3 w 3"/>
                <a:gd name="T17" fmla="*/ 1 h 4"/>
                <a:gd name="T18" fmla="*/ 3 w 3"/>
                <a:gd name="T19" fmla="*/ 0 h 4"/>
                <a:gd name="T20" fmla="*/ 1 w 3"/>
                <a:gd name="T21" fmla="*/ 0 h 4"/>
                <a:gd name="T22" fmla="*/ 1 w 3"/>
                <a:gd name="T23" fmla="*/ 0 h 4"/>
                <a:gd name="T24" fmla="*/ 1 w 3"/>
                <a:gd name="T25" fmla="*/ 0 h 4"/>
                <a:gd name="T26" fmla="*/ 0 w 3"/>
                <a:gd name="T27" fmla="*/ 1 h 4"/>
                <a:gd name="T28" fmla="*/ 0 w 3"/>
                <a:gd name="T29" fmla="*/ 1 h 4"/>
                <a:gd name="T30" fmla="*/ 0 w 3"/>
                <a:gd name="T31" fmla="*/ 2 h 4"/>
                <a:gd name="T32" fmla="*/ 0 w 3"/>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4"/>
                <a:gd name="T53" fmla="*/ 3 w 3"/>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4">
                  <a:moveTo>
                    <a:pt x="0" y="4"/>
                  </a:moveTo>
                  <a:lnTo>
                    <a:pt x="0" y="4"/>
                  </a:lnTo>
                  <a:lnTo>
                    <a:pt x="1" y="4"/>
                  </a:lnTo>
                  <a:lnTo>
                    <a:pt x="1" y="2"/>
                  </a:lnTo>
                  <a:lnTo>
                    <a:pt x="3" y="2"/>
                  </a:lnTo>
                  <a:lnTo>
                    <a:pt x="3" y="1"/>
                  </a:lnTo>
                  <a:lnTo>
                    <a:pt x="3" y="0"/>
                  </a:lnTo>
                  <a:lnTo>
                    <a:pt x="1" y="0"/>
                  </a:lnTo>
                  <a:lnTo>
                    <a:pt x="0" y="1"/>
                  </a:lnTo>
                  <a:lnTo>
                    <a:pt x="0" y="2"/>
                  </a:lnTo>
                  <a:lnTo>
                    <a:pt x="0" y="4"/>
                  </a:lnTo>
                  <a:close/>
                </a:path>
              </a:pathLst>
            </a:custGeom>
            <a:solidFill>
              <a:srgbClr val="000000"/>
            </a:solidFill>
            <a:ln w="9525">
              <a:noFill/>
              <a:round/>
              <a:headEnd/>
              <a:tailEnd/>
            </a:ln>
          </p:spPr>
          <p:txBody>
            <a:bodyPr/>
            <a:lstStyle/>
            <a:p>
              <a:endParaRPr lang="en-US"/>
            </a:p>
          </p:txBody>
        </p:sp>
        <p:sp>
          <p:nvSpPr>
            <p:cNvPr id="91162" name="Freeform 26"/>
            <p:cNvSpPr>
              <a:spLocks/>
            </p:cNvSpPr>
            <p:nvPr/>
          </p:nvSpPr>
          <p:spPr bwMode="auto">
            <a:xfrm>
              <a:off x="4694" y="3390"/>
              <a:ext cx="186" cy="229"/>
            </a:xfrm>
            <a:custGeom>
              <a:avLst/>
              <a:gdLst>
                <a:gd name="T0" fmla="*/ 122 w 186"/>
                <a:gd name="T1" fmla="*/ 229 h 229"/>
                <a:gd name="T2" fmla="*/ 124 w 186"/>
                <a:gd name="T3" fmla="*/ 229 h 229"/>
                <a:gd name="T4" fmla="*/ 122 w 186"/>
                <a:gd name="T5" fmla="*/ 216 h 229"/>
                <a:gd name="T6" fmla="*/ 128 w 186"/>
                <a:gd name="T7" fmla="*/ 196 h 229"/>
                <a:gd name="T8" fmla="*/ 133 w 186"/>
                <a:gd name="T9" fmla="*/ 186 h 229"/>
                <a:gd name="T10" fmla="*/ 141 w 186"/>
                <a:gd name="T11" fmla="*/ 183 h 229"/>
                <a:gd name="T12" fmla="*/ 151 w 186"/>
                <a:gd name="T13" fmla="*/ 93 h 229"/>
                <a:gd name="T14" fmla="*/ 140 w 186"/>
                <a:gd name="T15" fmla="*/ 89 h 229"/>
                <a:gd name="T16" fmla="*/ 128 w 186"/>
                <a:gd name="T17" fmla="*/ 82 h 229"/>
                <a:gd name="T18" fmla="*/ 105 w 186"/>
                <a:gd name="T19" fmla="*/ 77 h 229"/>
                <a:gd name="T20" fmla="*/ 88 w 186"/>
                <a:gd name="T21" fmla="*/ 73 h 229"/>
                <a:gd name="T22" fmla="*/ 84 w 186"/>
                <a:gd name="T23" fmla="*/ 71 h 229"/>
                <a:gd name="T24" fmla="*/ 82 w 186"/>
                <a:gd name="T25" fmla="*/ 69 h 229"/>
                <a:gd name="T26" fmla="*/ 83 w 186"/>
                <a:gd name="T27" fmla="*/ 67 h 229"/>
                <a:gd name="T28" fmla="*/ 84 w 186"/>
                <a:gd name="T29" fmla="*/ 66 h 229"/>
                <a:gd name="T30" fmla="*/ 86 w 186"/>
                <a:gd name="T31" fmla="*/ 66 h 229"/>
                <a:gd name="T32" fmla="*/ 87 w 186"/>
                <a:gd name="T33" fmla="*/ 66 h 229"/>
                <a:gd name="T34" fmla="*/ 90 w 186"/>
                <a:gd name="T35" fmla="*/ 69 h 229"/>
                <a:gd name="T36" fmla="*/ 92 w 186"/>
                <a:gd name="T37" fmla="*/ 70 h 229"/>
                <a:gd name="T38" fmla="*/ 92 w 186"/>
                <a:gd name="T39" fmla="*/ 67 h 229"/>
                <a:gd name="T40" fmla="*/ 95 w 186"/>
                <a:gd name="T41" fmla="*/ 66 h 229"/>
                <a:gd name="T42" fmla="*/ 95 w 186"/>
                <a:gd name="T43" fmla="*/ 67 h 229"/>
                <a:gd name="T44" fmla="*/ 96 w 186"/>
                <a:gd name="T45" fmla="*/ 69 h 229"/>
                <a:gd name="T46" fmla="*/ 103 w 186"/>
                <a:gd name="T47" fmla="*/ 67 h 229"/>
                <a:gd name="T48" fmla="*/ 113 w 186"/>
                <a:gd name="T49" fmla="*/ 70 h 229"/>
                <a:gd name="T50" fmla="*/ 130 w 186"/>
                <a:gd name="T51" fmla="*/ 77 h 229"/>
                <a:gd name="T52" fmla="*/ 145 w 186"/>
                <a:gd name="T53" fmla="*/ 85 h 229"/>
                <a:gd name="T54" fmla="*/ 159 w 186"/>
                <a:gd name="T55" fmla="*/ 90 h 229"/>
                <a:gd name="T56" fmla="*/ 170 w 186"/>
                <a:gd name="T57" fmla="*/ 94 h 229"/>
                <a:gd name="T58" fmla="*/ 174 w 186"/>
                <a:gd name="T59" fmla="*/ 83 h 229"/>
                <a:gd name="T60" fmla="*/ 179 w 186"/>
                <a:gd name="T61" fmla="*/ 71 h 229"/>
                <a:gd name="T62" fmla="*/ 184 w 186"/>
                <a:gd name="T63" fmla="*/ 54 h 229"/>
                <a:gd name="T64" fmla="*/ 176 w 186"/>
                <a:gd name="T65" fmla="*/ 36 h 229"/>
                <a:gd name="T66" fmla="*/ 137 w 186"/>
                <a:gd name="T67" fmla="*/ 14 h 229"/>
                <a:gd name="T68" fmla="*/ 98 w 186"/>
                <a:gd name="T69" fmla="*/ 1 h 229"/>
                <a:gd name="T70" fmla="*/ 56 w 186"/>
                <a:gd name="T71" fmla="*/ 2 h 229"/>
                <a:gd name="T72" fmla="*/ 15 w 186"/>
                <a:gd name="T73" fmla="*/ 16 h 229"/>
                <a:gd name="T74" fmla="*/ 8 w 186"/>
                <a:gd name="T75" fmla="*/ 18 h 229"/>
                <a:gd name="T76" fmla="*/ 3 w 186"/>
                <a:gd name="T77" fmla="*/ 24 h 229"/>
                <a:gd name="T78" fmla="*/ 7 w 186"/>
                <a:gd name="T79" fmla="*/ 120 h 229"/>
                <a:gd name="T80" fmla="*/ 0 w 186"/>
                <a:gd name="T81" fmla="*/ 217 h 229"/>
                <a:gd name="T82" fmla="*/ 14 w 186"/>
                <a:gd name="T83" fmla="*/ 216 h 229"/>
                <a:gd name="T84" fmla="*/ 23 w 186"/>
                <a:gd name="T85" fmla="*/ 208 h 229"/>
                <a:gd name="T86" fmla="*/ 19 w 186"/>
                <a:gd name="T87" fmla="*/ 194 h 229"/>
                <a:gd name="T88" fmla="*/ 21 w 186"/>
                <a:gd name="T89" fmla="*/ 181 h 229"/>
                <a:gd name="T90" fmla="*/ 27 w 186"/>
                <a:gd name="T91" fmla="*/ 177 h 229"/>
                <a:gd name="T92" fmla="*/ 34 w 186"/>
                <a:gd name="T93" fmla="*/ 177 h 229"/>
                <a:gd name="T94" fmla="*/ 55 w 186"/>
                <a:gd name="T95" fmla="*/ 188 h 229"/>
                <a:gd name="T96" fmla="*/ 72 w 186"/>
                <a:gd name="T97" fmla="*/ 200 h 229"/>
                <a:gd name="T98" fmla="*/ 95 w 186"/>
                <a:gd name="T99" fmla="*/ 215 h 229"/>
                <a:gd name="T100" fmla="*/ 117 w 186"/>
                <a:gd name="T101" fmla="*/ 228 h 229"/>
                <a:gd name="T102" fmla="*/ 118 w 186"/>
                <a:gd name="T103" fmla="*/ 228 h 229"/>
                <a:gd name="T104" fmla="*/ 121 w 186"/>
                <a:gd name="T105" fmla="*/ 229 h 2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
                <a:gd name="T160" fmla="*/ 0 h 229"/>
                <a:gd name="T161" fmla="*/ 186 w 186"/>
                <a:gd name="T162" fmla="*/ 229 h 2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 h="229">
                  <a:moveTo>
                    <a:pt x="121" y="229"/>
                  </a:moveTo>
                  <a:lnTo>
                    <a:pt x="121" y="229"/>
                  </a:lnTo>
                  <a:lnTo>
                    <a:pt x="122" y="229"/>
                  </a:lnTo>
                  <a:lnTo>
                    <a:pt x="124" y="229"/>
                  </a:lnTo>
                  <a:lnTo>
                    <a:pt x="124" y="225"/>
                  </a:lnTo>
                  <a:lnTo>
                    <a:pt x="122" y="220"/>
                  </a:lnTo>
                  <a:lnTo>
                    <a:pt x="122" y="216"/>
                  </a:lnTo>
                  <a:lnTo>
                    <a:pt x="124" y="211"/>
                  </a:lnTo>
                  <a:lnTo>
                    <a:pt x="124" y="205"/>
                  </a:lnTo>
                  <a:lnTo>
                    <a:pt x="125" y="201"/>
                  </a:lnTo>
                  <a:lnTo>
                    <a:pt x="128" y="196"/>
                  </a:lnTo>
                  <a:lnTo>
                    <a:pt x="129" y="192"/>
                  </a:lnTo>
                  <a:lnTo>
                    <a:pt x="130" y="189"/>
                  </a:lnTo>
                  <a:lnTo>
                    <a:pt x="132" y="188"/>
                  </a:lnTo>
                  <a:lnTo>
                    <a:pt x="133" y="186"/>
                  </a:lnTo>
                  <a:lnTo>
                    <a:pt x="134" y="186"/>
                  </a:lnTo>
                  <a:lnTo>
                    <a:pt x="137" y="185"/>
                  </a:lnTo>
                  <a:lnTo>
                    <a:pt x="138" y="183"/>
                  </a:lnTo>
                  <a:lnTo>
                    <a:pt x="141" y="183"/>
                  </a:lnTo>
                  <a:lnTo>
                    <a:pt x="143" y="183"/>
                  </a:lnTo>
                  <a:lnTo>
                    <a:pt x="168" y="98"/>
                  </a:lnTo>
                  <a:lnTo>
                    <a:pt x="152" y="96"/>
                  </a:lnTo>
                  <a:lnTo>
                    <a:pt x="151" y="93"/>
                  </a:lnTo>
                  <a:lnTo>
                    <a:pt x="149" y="92"/>
                  </a:lnTo>
                  <a:lnTo>
                    <a:pt x="147" y="90"/>
                  </a:lnTo>
                  <a:lnTo>
                    <a:pt x="144" y="90"/>
                  </a:lnTo>
                  <a:lnTo>
                    <a:pt x="140" y="89"/>
                  </a:lnTo>
                  <a:lnTo>
                    <a:pt x="137" y="89"/>
                  </a:lnTo>
                  <a:lnTo>
                    <a:pt x="134" y="87"/>
                  </a:lnTo>
                  <a:lnTo>
                    <a:pt x="133" y="85"/>
                  </a:lnTo>
                  <a:lnTo>
                    <a:pt x="128" y="82"/>
                  </a:lnTo>
                  <a:lnTo>
                    <a:pt x="122" y="81"/>
                  </a:lnTo>
                  <a:lnTo>
                    <a:pt x="117" y="79"/>
                  </a:lnTo>
                  <a:lnTo>
                    <a:pt x="111" y="78"/>
                  </a:lnTo>
                  <a:lnTo>
                    <a:pt x="105" y="77"/>
                  </a:lnTo>
                  <a:lnTo>
                    <a:pt x="99" y="74"/>
                  </a:lnTo>
                  <a:lnTo>
                    <a:pt x="95" y="74"/>
                  </a:lnTo>
                  <a:lnTo>
                    <a:pt x="90" y="73"/>
                  </a:lnTo>
                  <a:lnTo>
                    <a:pt x="88" y="73"/>
                  </a:lnTo>
                  <a:lnTo>
                    <a:pt x="87" y="73"/>
                  </a:lnTo>
                  <a:lnTo>
                    <a:pt x="86" y="73"/>
                  </a:lnTo>
                  <a:lnTo>
                    <a:pt x="84" y="71"/>
                  </a:lnTo>
                  <a:lnTo>
                    <a:pt x="83" y="70"/>
                  </a:lnTo>
                  <a:lnTo>
                    <a:pt x="82" y="69"/>
                  </a:lnTo>
                  <a:lnTo>
                    <a:pt x="83" y="69"/>
                  </a:lnTo>
                  <a:lnTo>
                    <a:pt x="83" y="67"/>
                  </a:lnTo>
                  <a:lnTo>
                    <a:pt x="83" y="66"/>
                  </a:lnTo>
                  <a:lnTo>
                    <a:pt x="84" y="66"/>
                  </a:lnTo>
                  <a:lnTo>
                    <a:pt x="86" y="66"/>
                  </a:lnTo>
                  <a:lnTo>
                    <a:pt x="87" y="66"/>
                  </a:lnTo>
                  <a:lnTo>
                    <a:pt x="87" y="67"/>
                  </a:lnTo>
                  <a:lnTo>
                    <a:pt x="88" y="67"/>
                  </a:lnTo>
                  <a:lnTo>
                    <a:pt x="90" y="69"/>
                  </a:lnTo>
                  <a:lnTo>
                    <a:pt x="91" y="69"/>
                  </a:lnTo>
                  <a:lnTo>
                    <a:pt x="92" y="70"/>
                  </a:lnTo>
                  <a:lnTo>
                    <a:pt x="92" y="69"/>
                  </a:lnTo>
                  <a:lnTo>
                    <a:pt x="92" y="67"/>
                  </a:lnTo>
                  <a:lnTo>
                    <a:pt x="94" y="67"/>
                  </a:lnTo>
                  <a:lnTo>
                    <a:pt x="94" y="66"/>
                  </a:lnTo>
                  <a:lnTo>
                    <a:pt x="95" y="66"/>
                  </a:lnTo>
                  <a:lnTo>
                    <a:pt x="95" y="67"/>
                  </a:lnTo>
                  <a:lnTo>
                    <a:pt x="95" y="69"/>
                  </a:lnTo>
                  <a:lnTo>
                    <a:pt x="96" y="69"/>
                  </a:lnTo>
                  <a:lnTo>
                    <a:pt x="98" y="69"/>
                  </a:lnTo>
                  <a:lnTo>
                    <a:pt x="99" y="69"/>
                  </a:lnTo>
                  <a:lnTo>
                    <a:pt x="102" y="67"/>
                  </a:lnTo>
                  <a:lnTo>
                    <a:pt x="103" y="67"/>
                  </a:lnTo>
                  <a:lnTo>
                    <a:pt x="105" y="67"/>
                  </a:lnTo>
                  <a:lnTo>
                    <a:pt x="107" y="67"/>
                  </a:lnTo>
                  <a:lnTo>
                    <a:pt x="109" y="67"/>
                  </a:lnTo>
                  <a:lnTo>
                    <a:pt x="113" y="70"/>
                  </a:lnTo>
                  <a:lnTo>
                    <a:pt x="117" y="73"/>
                  </a:lnTo>
                  <a:lnTo>
                    <a:pt x="122" y="74"/>
                  </a:lnTo>
                  <a:lnTo>
                    <a:pt x="126" y="75"/>
                  </a:lnTo>
                  <a:lnTo>
                    <a:pt x="130" y="77"/>
                  </a:lnTo>
                  <a:lnTo>
                    <a:pt x="134" y="78"/>
                  </a:lnTo>
                  <a:lnTo>
                    <a:pt x="138" y="81"/>
                  </a:lnTo>
                  <a:lnTo>
                    <a:pt x="141" y="85"/>
                  </a:lnTo>
                  <a:lnTo>
                    <a:pt x="145" y="85"/>
                  </a:lnTo>
                  <a:lnTo>
                    <a:pt x="149" y="86"/>
                  </a:lnTo>
                  <a:lnTo>
                    <a:pt x="153" y="87"/>
                  </a:lnTo>
                  <a:lnTo>
                    <a:pt x="156" y="89"/>
                  </a:lnTo>
                  <a:lnTo>
                    <a:pt x="159" y="90"/>
                  </a:lnTo>
                  <a:lnTo>
                    <a:pt x="163" y="93"/>
                  </a:lnTo>
                  <a:lnTo>
                    <a:pt x="166" y="94"/>
                  </a:lnTo>
                  <a:lnTo>
                    <a:pt x="168" y="96"/>
                  </a:lnTo>
                  <a:lnTo>
                    <a:pt x="170" y="94"/>
                  </a:lnTo>
                  <a:lnTo>
                    <a:pt x="171" y="92"/>
                  </a:lnTo>
                  <a:lnTo>
                    <a:pt x="172" y="89"/>
                  </a:lnTo>
                  <a:lnTo>
                    <a:pt x="172" y="86"/>
                  </a:lnTo>
                  <a:lnTo>
                    <a:pt x="174" y="83"/>
                  </a:lnTo>
                  <a:lnTo>
                    <a:pt x="175" y="81"/>
                  </a:lnTo>
                  <a:lnTo>
                    <a:pt x="176" y="78"/>
                  </a:lnTo>
                  <a:lnTo>
                    <a:pt x="178" y="75"/>
                  </a:lnTo>
                  <a:lnTo>
                    <a:pt x="179" y="71"/>
                  </a:lnTo>
                  <a:lnTo>
                    <a:pt x="180" y="67"/>
                  </a:lnTo>
                  <a:lnTo>
                    <a:pt x="182" y="63"/>
                  </a:lnTo>
                  <a:lnTo>
                    <a:pt x="183" y="59"/>
                  </a:lnTo>
                  <a:lnTo>
                    <a:pt x="184" y="54"/>
                  </a:lnTo>
                  <a:lnTo>
                    <a:pt x="186" y="50"/>
                  </a:lnTo>
                  <a:lnTo>
                    <a:pt x="186" y="46"/>
                  </a:lnTo>
                  <a:lnTo>
                    <a:pt x="184" y="43"/>
                  </a:lnTo>
                  <a:lnTo>
                    <a:pt x="176" y="36"/>
                  </a:lnTo>
                  <a:lnTo>
                    <a:pt x="167" y="29"/>
                  </a:lnTo>
                  <a:lnTo>
                    <a:pt x="157" y="24"/>
                  </a:lnTo>
                  <a:lnTo>
                    <a:pt x="148" y="18"/>
                  </a:lnTo>
                  <a:lnTo>
                    <a:pt x="137" y="14"/>
                  </a:lnTo>
                  <a:lnTo>
                    <a:pt x="128" y="9"/>
                  </a:lnTo>
                  <a:lnTo>
                    <a:pt x="118" y="6"/>
                  </a:lnTo>
                  <a:lnTo>
                    <a:pt x="109" y="2"/>
                  </a:lnTo>
                  <a:lnTo>
                    <a:pt x="98" y="1"/>
                  </a:lnTo>
                  <a:lnTo>
                    <a:pt x="87" y="0"/>
                  </a:lnTo>
                  <a:lnTo>
                    <a:pt x="76" y="1"/>
                  </a:lnTo>
                  <a:lnTo>
                    <a:pt x="65" y="1"/>
                  </a:lnTo>
                  <a:lnTo>
                    <a:pt x="56" y="2"/>
                  </a:lnTo>
                  <a:lnTo>
                    <a:pt x="45" y="5"/>
                  </a:lnTo>
                  <a:lnTo>
                    <a:pt x="36" y="8"/>
                  </a:lnTo>
                  <a:lnTo>
                    <a:pt x="25" y="10"/>
                  </a:lnTo>
                  <a:lnTo>
                    <a:pt x="15" y="16"/>
                  </a:lnTo>
                  <a:lnTo>
                    <a:pt x="14" y="17"/>
                  </a:lnTo>
                  <a:lnTo>
                    <a:pt x="13" y="17"/>
                  </a:lnTo>
                  <a:lnTo>
                    <a:pt x="11" y="18"/>
                  </a:lnTo>
                  <a:lnTo>
                    <a:pt x="8" y="18"/>
                  </a:lnTo>
                  <a:lnTo>
                    <a:pt x="7" y="18"/>
                  </a:lnTo>
                  <a:lnTo>
                    <a:pt x="4" y="20"/>
                  </a:lnTo>
                  <a:lnTo>
                    <a:pt x="3" y="21"/>
                  </a:lnTo>
                  <a:lnTo>
                    <a:pt x="3" y="24"/>
                  </a:lnTo>
                  <a:lnTo>
                    <a:pt x="4" y="48"/>
                  </a:lnTo>
                  <a:lnTo>
                    <a:pt x="6" y="73"/>
                  </a:lnTo>
                  <a:lnTo>
                    <a:pt x="7" y="96"/>
                  </a:lnTo>
                  <a:lnTo>
                    <a:pt x="7" y="120"/>
                  </a:lnTo>
                  <a:lnTo>
                    <a:pt x="7" y="144"/>
                  </a:lnTo>
                  <a:lnTo>
                    <a:pt x="6" y="169"/>
                  </a:lnTo>
                  <a:lnTo>
                    <a:pt x="4" y="193"/>
                  </a:lnTo>
                  <a:lnTo>
                    <a:pt x="0" y="217"/>
                  </a:lnTo>
                  <a:lnTo>
                    <a:pt x="4" y="219"/>
                  </a:lnTo>
                  <a:lnTo>
                    <a:pt x="7" y="219"/>
                  </a:lnTo>
                  <a:lnTo>
                    <a:pt x="10" y="219"/>
                  </a:lnTo>
                  <a:lnTo>
                    <a:pt x="14" y="216"/>
                  </a:lnTo>
                  <a:lnTo>
                    <a:pt x="17" y="215"/>
                  </a:lnTo>
                  <a:lnTo>
                    <a:pt x="18" y="212"/>
                  </a:lnTo>
                  <a:lnTo>
                    <a:pt x="21" y="209"/>
                  </a:lnTo>
                  <a:lnTo>
                    <a:pt x="23" y="208"/>
                  </a:lnTo>
                  <a:lnTo>
                    <a:pt x="22" y="205"/>
                  </a:lnTo>
                  <a:lnTo>
                    <a:pt x="22" y="201"/>
                  </a:lnTo>
                  <a:lnTo>
                    <a:pt x="21" y="197"/>
                  </a:lnTo>
                  <a:lnTo>
                    <a:pt x="19" y="194"/>
                  </a:lnTo>
                  <a:lnTo>
                    <a:pt x="19" y="190"/>
                  </a:lnTo>
                  <a:lnTo>
                    <a:pt x="19" y="186"/>
                  </a:lnTo>
                  <a:lnTo>
                    <a:pt x="19" y="183"/>
                  </a:lnTo>
                  <a:lnTo>
                    <a:pt x="21" y="181"/>
                  </a:lnTo>
                  <a:lnTo>
                    <a:pt x="22" y="178"/>
                  </a:lnTo>
                  <a:lnTo>
                    <a:pt x="23" y="178"/>
                  </a:lnTo>
                  <a:lnTo>
                    <a:pt x="25" y="177"/>
                  </a:lnTo>
                  <a:lnTo>
                    <a:pt x="27" y="177"/>
                  </a:lnTo>
                  <a:lnTo>
                    <a:pt x="29" y="177"/>
                  </a:lnTo>
                  <a:lnTo>
                    <a:pt x="32" y="177"/>
                  </a:lnTo>
                  <a:lnTo>
                    <a:pt x="33" y="177"/>
                  </a:lnTo>
                  <a:lnTo>
                    <a:pt x="34" y="177"/>
                  </a:lnTo>
                  <a:lnTo>
                    <a:pt x="40" y="179"/>
                  </a:lnTo>
                  <a:lnTo>
                    <a:pt x="45" y="182"/>
                  </a:lnTo>
                  <a:lnTo>
                    <a:pt x="50" y="185"/>
                  </a:lnTo>
                  <a:lnTo>
                    <a:pt x="55" y="188"/>
                  </a:lnTo>
                  <a:lnTo>
                    <a:pt x="59" y="190"/>
                  </a:lnTo>
                  <a:lnTo>
                    <a:pt x="63" y="193"/>
                  </a:lnTo>
                  <a:lnTo>
                    <a:pt x="67" y="197"/>
                  </a:lnTo>
                  <a:lnTo>
                    <a:pt x="72" y="200"/>
                  </a:lnTo>
                  <a:lnTo>
                    <a:pt x="78" y="204"/>
                  </a:lnTo>
                  <a:lnTo>
                    <a:pt x="83" y="208"/>
                  </a:lnTo>
                  <a:lnTo>
                    <a:pt x="90" y="211"/>
                  </a:lnTo>
                  <a:lnTo>
                    <a:pt x="95" y="215"/>
                  </a:lnTo>
                  <a:lnTo>
                    <a:pt x="101" y="217"/>
                  </a:lnTo>
                  <a:lnTo>
                    <a:pt x="106" y="221"/>
                  </a:lnTo>
                  <a:lnTo>
                    <a:pt x="111" y="225"/>
                  </a:lnTo>
                  <a:lnTo>
                    <a:pt x="117" y="228"/>
                  </a:lnTo>
                  <a:lnTo>
                    <a:pt x="118" y="228"/>
                  </a:lnTo>
                  <a:lnTo>
                    <a:pt x="119" y="228"/>
                  </a:lnTo>
                  <a:lnTo>
                    <a:pt x="121" y="229"/>
                  </a:lnTo>
                  <a:close/>
                </a:path>
              </a:pathLst>
            </a:custGeom>
            <a:solidFill>
              <a:srgbClr val="D9D9D9"/>
            </a:solidFill>
            <a:ln w="9525">
              <a:noFill/>
              <a:round/>
              <a:headEnd/>
              <a:tailEnd/>
            </a:ln>
          </p:spPr>
          <p:txBody>
            <a:bodyPr/>
            <a:lstStyle/>
            <a:p>
              <a:endParaRPr lang="en-US"/>
            </a:p>
          </p:txBody>
        </p:sp>
        <p:sp>
          <p:nvSpPr>
            <p:cNvPr id="91163" name="Freeform 27"/>
            <p:cNvSpPr>
              <a:spLocks/>
            </p:cNvSpPr>
            <p:nvPr/>
          </p:nvSpPr>
          <p:spPr bwMode="auto">
            <a:xfrm>
              <a:off x="4655" y="3476"/>
              <a:ext cx="37" cy="142"/>
            </a:xfrm>
            <a:custGeom>
              <a:avLst/>
              <a:gdLst>
                <a:gd name="T0" fmla="*/ 31 w 37"/>
                <a:gd name="T1" fmla="*/ 115 h 142"/>
                <a:gd name="T2" fmla="*/ 34 w 37"/>
                <a:gd name="T3" fmla="*/ 108 h 142"/>
                <a:gd name="T4" fmla="*/ 35 w 37"/>
                <a:gd name="T5" fmla="*/ 97 h 142"/>
                <a:gd name="T6" fmla="*/ 35 w 37"/>
                <a:gd name="T7" fmla="*/ 84 h 142"/>
                <a:gd name="T8" fmla="*/ 37 w 37"/>
                <a:gd name="T9" fmla="*/ 73 h 142"/>
                <a:gd name="T10" fmla="*/ 35 w 37"/>
                <a:gd name="T11" fmla="*/ 57 h 142"/>
                <a:gd name="T12" fmla="*/ 35 w 37"/>
                <a:gd name="T13" fmla="*/ 41 h 142"/>
                <a:gd name="T14" fmla="*/ 35 w 37"/>
                <a:gd name="T15" fmla="*/ 26 h 142"/>
                <a:gd name="T16" fmla="*/ 33 w 37"/>
                <a:gd name="T17" fmla="*/ 10 h 142"/>
                <a:gd name="T18" fmla="*/ 34 w 37"/>
                <a:gd name="T19" fmla="*/ 10 h 142"/>
                <a:gd name="T20" fmla="*/ 33 w 37"/>
                <a:gd name="T21" fmla="*/ 7 h 142"/>
                <a:gd name="T22" fmla="*/ 31 w 37"/>
                <a:gd name="T23" fmla="*/ 3 h 142"/>
                <a:gd name="T24" fmla="*/ 33 w 37"/>
                <a:gd name="T25" fmla="*/ 0 h 142"/>
                <a:gd name="T26" fmla="*/ 1 w 37"/>
                <a:gd name="T27" fmla="*/ 11 h 142"/>
                <a:gd name="T28" fmla="*/ 3 w 37"/>
                <a:gd name="T29" fmla="*/ 15 h 142"/>
                <a:gd name="T30" fmla="*/ 6 w 37"/>
                <a:gd name="T31" fmla="*/ 18 h 142"/>
                <a:gd name="T32" fmla="*/ 8 w 37"/>
                <a:gd name="T33" fmla="*/ 20 h 142"/>
                <a:gd name="T34" fmla="*/ 10 w 37"/>
                <a:gd name="T35" fmla="*/ 26 h 142"/>
                <a:gd name="T36" fmla="*/ 12 w 37"/>
                <a:gd name="T37" fmla="*/ 31 h 142"/>
                <a:gd name="T38" fmla="*/ 12 w 37"/>
                <a:gd name="T39" fmla="*/ 38 h 142"/>
                <a:gd name="T40" fmla="*/ 10 w 37"/>
                <a:gd name="T41" fmla="*/ 45 h 142"/>
                <a:gd name="T42" fmla="*/ 7 w 37"/>
                <a:gd name="T43" fmla="*/ 49 h 142"/>
                <a:gd name="T44" fmla="*/ 4 w 37"/>
                <a:gd name="T45" fmla="*/ 53 h 142"/>
                <a:gd name="T46" fmla="*/ 3 w 37"/>
                <a:gd name="T47" fmla="*/ 56 h 142"/>
                <a:gd name="T48" fmla="*/ 3 w 37"/>
                <a:gd name="T49" fmla="*/ 60 h 142"/>
                <a:gd name="T50" fmla="*/ 6 w 37"/>
                <a:gd name="T51" fmla="*/ 64 h 142"/>
                <a:gd name="T52" fmla="*/ 7 w 37"/>
                <a:gd name="T53" fmla="*/ 68 h 142"/>
                <a:gd name="T54" fmla="*/ 8 w 37"/>
                <a:gd name="T55" fmla="*/ 73 h 142"/>
                <a:gd name="T56" fmla="*/ 10 w 37"/>
                <a:gd name="T57" fmla="*/ 77 h 142"/>
                <a:gd name="T58" fmla="*/ 11 w 37"/>
                <a:gd name="T59" fmla="*/ 83 h 142"/>
                <a:gd name="T60" fmla="*/ 12 w 37"/>
                <a:gd name="T61" fmla="*/ 89 h 142"/>
                <a:gd name="T62" fmla="*/ 15 w 37"/>
                <a:gd name="T63" fmla="*/ 97 h 142"/>
                <a:gd name="T64" fmla="*/ 18 w 37"/>
                <a:gd name="T65" fmla="*/ 104 h 142"/>
                <a:gd name="T66" fmla="*/ 20 w 37"/>
                <a:gd name="T67" fmla="*/ 112 h 142"/>
                <a:gd name="T68" fmla="*/ 23 w 37"/>
                <a:gd name="T69" fmla="*/ 120 h 142"/>
                <a:gd name="T70" fmla="*/ 27 w 37"/>
                <a:gd name="T71" fmla="*/ 129 h 142"/>
                <a:gd name="T72" fmla="*/ 30 w 37"/>
                <a:gd name="T73" fmla="*/ 138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142"/>
                <a:gd name="T113" fmla="*/ 37 w 37"/>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142">
                  <a:moveTo>
                    <a:pt x="33" y="142"/>
                  </a:moveTo>
                  <a:lnTo>
                    <a:pt x="31" y="115"/>
                  </a:lnTo>
                  <a:lnTo>
                    <a:pt x="33" y="112"/>
                  </a:lnTo>
                  <a:lnTo>
                    <a:pt x="34" y="108"/>
                  </a:lnTo>
                  <a:lnTo>
                    <a:pt x="35" y="103"/>
                  </a:lnTo>
                  <a:lnTo>
                    <a:pt x="35" y="97"/>
                  </a:lnTo>
                  <a:lnTo>
                    <a:pt x="35" y="91"/>
                  </a:lnTo>
                  <a:lnTo>
                    <a:pt x="35" y="84"/>
                  </a:lnTo>
                  <a:lnTo>
                    <a:pt x="37" y="79"/>
                  </a:lnTo>
                  <a:lnTo>
                    <a:pt x="37" y="73"/>
                  </a:lnTo>
                  <a:lnTo>
                    <a:pt x="37" y="65"/>
                  </a:lnTo>
                  <a:lnTo>
                    <a:pt x="35" y="57"/>
                  </a:lnTo>
                  <a:lnTo>
                    <a:pt x="35" y="49"/>
                  </a:lnTo>
                  <a:lnTo>
                    <a:pt x="35" y="41"/>
                  </a:lnTo>
                  <a:lnTo>
                    <a:pt x="35" y="34"/>
                  </a:lnTo>
                  <a:lnTo>
                    <a:pt x="35" y="26"/>
                  </a:lnTo>
                  <a:lnTo>
                    <a:pt x="34" y="18"/>
                  </a:lnTo>
                  <a:lnTo>
                    <a:pt x="33" y="10"/>
                  </a:lnTo>
                  <a:lnTo>
                    <a:pt x="34" y="10"/>
                  </a:lnTo>
                  <a:lnTo>
                    <a:pt x="34" y="8"/>
                  </a:lnTo>
                  <a:lnTo>
                    <a:pt x="33" y="7"/>
                  </a:lnTo>
                  <a:lnTo>
                    <a:pt x="33" y="6"/>
                  </a:lnTo>
                  <a:lnTo>
                    <a:pt x="31" y="3"/>
                  </a:lnTo>
                  <a:lnTo>
                    <a:pt x="31" y="1"/>
                  </a:lnTo>
                  <a:lnTo>
                    <a:pt x="33" y="0"/>
                  </a:lnTo>
                  <a:lnTo>
                    <a:pt x="0" y="10"/>
                  </a:lnTo>
                  <a:lnTo>
                    <a:pt x="1" y="11"/>
                  </a:lnTo>
                  <a:lnTo>
                    <a:pt x="1" y="14"/>
                  </a:lnTo>
                  <a:lnTo>
                    <a:pt x="3" y="15"/>
                  </a:lnTo>
                  <a:lnTo>
                    <a:pt x="4" y="16"/>
                  </a:lnTo>
                  <a:lnTo>
                    <a:pt x="6" y="18"/>
                  </a:lnTo>
                  <a:lnTo>
                    <a:pt x="7" y="19"/>
                  </a:lnTo>
                  <a:lnTo>
                    <a:pt x="8" y="20"/>
                  </a:lnTo>
                  <a:lnTo>
                    <a:pt x="8" y="23"/>
                  </a:lnTo>
                  <a:lnTo>
                    <a:pt x="10" y="26"/>
                  </a:lnTo>
                  <a:lnTo>
                    <a:pt x="11" y="29"/>
                  </a:lnTo>
                  <a:lnTo>
                    <a:pt x="12" y="31"/>
                  </a:lnTo>
                  <a:lnTo>
                    <a:pt x="12" y="35"/>
                  </a:lnTo>
                  <a:lnTo>
                    <a:pt x="12" y="38"/>
                  </a:lnTo>
                  <a:lnTo>
                    <a:pt x="11" y="41"/>
                  </a:lnTo>
                  <a:lnTo>
                    <a:pt x="10" y="45"/>
                  </a:lnTo>
                  <a:lnTo>
                    <a:pt x="8" y="47"/>
                  </a:lnTo>
                  <a:lnTo>
                    <a:pt x="7" y="49"/>
                  </a:lnTo>
                  <a:lnTo>
                    <a:pt x="6" y="51"/>
                  </a:lnTo>
                  <a:lnTo>
                    <a:pt x="4" y="53"/>
                  </a:lnTo>
                  <a:lnTo>
                    <a:pt x="4" y="54"/>
                  </a:lnTo>
                  <a:lnTo>
                    <a:pt x="3" y="56"/>
                  </a:lnTo>
                  <a:lnTo>
                    <a:pt x="3" y="58"/>
                  </a:lnTo>
                  <a:lnTo>
                    <a:pt x="3" y="60"/>
                  </a:lnTo>
                  <a:lnTo>
                    <a:pt x="4" y="61"/>
                  </a:lnTo>
                  <a:lnTo>
                    <a:pt x="6" y="64"/>
                  </a:lnTo>
                  <a:lnTo>
                    <a:pt x="7" y="66"/>
                  </a:lnTo>
                  <a:lnTo>
                    <a:pt x="7" y="68"/>
                  </a:lnTo>
                  <a:lnTo>
                    <a:pt x="8" y="70"/>
                  </a:lnTo>
                  <a:lnTo>
                    <a:pt x="8" y="73"/>
                  </a:lnTo>
                  <a:lnTo>
                    <a:pt x="8" y="74"/>
                  </a:lnTo>
                  <a:lnTo>
                    <a:pt x="10" y="77"/>
                  </a:lnTo>
                  <a:lnTo>
                    <a:pt x="10" y="79"/>
                  </a:lnTo>
                  <a:lnTo>
                    <a:pt x="11" y="83"/>
                  </a:lnTo>
                  <a:lnTo>
                    <a:pt x="12" y="87"/>
                  </a:lnTo>
                  <a:lnTo>
                    <a:pt x="12" y="89"/>
                  </a:lnTo>
                  <a:lnTo>
                    <a:pt x="14" y="93"/>
                  </a:lnTo>
                  <a:lnTo>
                    <a:pt x="15" y="97"/>
                  </a:lnTo>
                  <a:lnTo>
                    <a:pt x="16" y="102"/>
                  </a:lnTo>
                  <a:lnTo>
                    <a:pt x="18" y="104"/>
                  </a:lnTo>
                  <a:lnTo>
                    <a:pt x="19" y="107"/>
                  </a:lnTo>
                  <a:lnTo>
                    <a:pt x="20" y="112"/>
                  </a:lnTo>
                  <a:lnTo>
                    <a:pt x="22" y="116"/>
                  </a:lnTo>
                  <a:lnTo>
                    <a:pt x="23" y="120"/>
                  </a:lnTo>
                  <a:lnTo>
                    <a:pt x="26" y="125"/>
                  </a:lnTo>
                  <a:lnTo>
                    <a:pt x="27" y="129"/>
                  </a:lnTo>
                  <a:lnTo>
                    <a:pt x="29" y="133"/>
                  </a:lnTo>
                  <a:lnTo>
                    <a:pt x="30" y="138"/>
                  </a:lnTo>
                  <a:lnTo>
                    <a:pt x="33" y="142"/>
                  </a:lnTo>
                  <a:close/>
                </a:path>
              </a:pathLst>
            </a:custGeom>
            <a:solidFill>
              <a:srgbClr val="99A8A8"/>
            </a:solidFill>
            <a:ln w="9525">
              <a:noFill/>
              <a:round/>
              <a:headEnd/>
              <a:tailEnd/>
            </a:ln>
          </p:spPr>
          <p:txBody>
            <a:bodyPr/>
            <a:lstStyle/>
            <a:p>
              <a:endParaRPr lang="en-US"/>
            </a:p>
          </p:txBody>
        </p:sp>
        <p:sp>
          <p:nvSpPr>
            <p:cNvPr id="91164" name="Freeform 28"/>
            <p:cNvSpPr>
              <a:spLocks/>
            </p:cNvSpPr>
            <p:nvPr/>
          </p:nvSpPr>
          <p:spPr bwMode="auto">
            <a:xfrm>
              <a:off x="4548" y="3538"/>
              <a:ext cx="75" cy="79"/>
            </a:xfrm>
            <a:custGeom>
              <a:avLst/>
              <a:gdLst>
                <a:gd name="T0" fmla="*/ 0 w 75"/>
                <a:gd name="T1" fmla="*/ 79 h 79"/>
                <a:gd name="T2" fmla="*/ 6 w 75"/>
                <a:gd name="T3" fmla="*/ 79 h 79"/>
                <a:gd name="T4" fmla="*/ 12 w 75"/>
                <a:gd name="T5" fmla="*/ 79 h 79"/>
                <a:gd name="T6" fmla="*/ 18 w 75"/>
                <a:gd name="T7" fmla="*/ 77 h 79"/>
                <a:gd name="T8" fmla="*/ 23 w 75"/>
                <a:gd name="T9" fmla="*/ 77 h 79"/>
                <a:gd name="T10" fmla="*/ 29 w 75"/>
                <a:gd name="T11" fmla="*/ 77 h 79"/>
                <a:gd name="T12" fmla="*/ 34 w 75"/>
                <a:gd name="T13" fmla="*/ 76 h 79"/>
                <a:gd name="T14" fmla="*/ 39 w 75"/>
                <a:gd name="T15" fmla="*/ 76 h 79"/>
                <a:gd name="T16" fmla="*/ 45 w 75"/>
                <a:gd name="T17" fmla="*/ 76 h 79"/>
                <a:gd name="T18" fmla="*/ 48 w 75"/>
                <a:gd name="T19" fmla="*/ 75 h 79"/>
                <a:gd name="T20" fmla="*/ 52 w 75"/>
                <a:gd name="T21" fmla="*/ 75 h 79"/>
                <a:gd name="T22" fmla="*/ 54 w 75"/>
                <a:gd name="T23" fmla="*/ 75 h 79"/>
                <a:gd name="T24" fmla="*/ 58 w 75"/>
                <a:gd name="T25" fmla="*/ 75 h 79"/>
                <a:gd name="T26" fmla="*/ 61 w 75"/>
                <a:gd name="T27" fmla="*/ 75 h 79"/>
                <a:gd name="T28" fmla="*/ 64 w 75"/>
                <a:gd name="T29" fmla="*/ 75 h 79"/>
                <a:gd name="T30" fmla="*/ 66 w 75"/>
                <a:gd name="T31" fmla="*/ 75 h 79"/>
                <a:gd name="T32" fmla="*/ 69 w 75"/>
                <a:gd name="T33" fmla="*/ 73 h 79"/>
                <a:gd name="T34" fmla="*/ 71 w 75"/>
                <a:gd name="T35" fmla="*/ 64 h 79"/>
                <a:gd name="T36" fmla="*/ 72 w 75"/>
                <a:gd name="T37" fmla="*/ 56 h 79"/>
                <a:gd name="T38" fmla="*/ 72 w 75"/>
                <a:gd name="T39" fmla="*/ 46 h 79"/>
                <a:gd name="T40" fmla="*/ 73 w 75"/>
                <a:gd name="T41" fmla="*/ 38 h 79"/>
                <a:gd name="T42" fmla="*/ 73 w 75"/>
                <a:gd name="T43" fmla="*/ 30 h 79"/>
                <a:gd name="T44" fmla="*/ 73 w 75"/>
                <a:gd name="T45" fmla="*/ 21 h 79"/>
                <a:gd name="T46" fmla="*/ 75 w 75"/>
                <a:gd name="T47" fmla="*/ 12 h 79"/>
                <a:gd name="T48" fmla="*/ 75 w 75"/>
                <a:gd name="T49" fmla="*/ 3 h 79"/>
                <a:gd name="T50" fmla="*/ 73 w 75"/>
                <a:gd name="T51" fmla="*/ 4 h 79"/>
                <a:gd name="T52" fmla="*/ 72 w 75"/>
                <a:gd name="T53" fmla="*/ 3 h 79"/>
                <a:gd name="T54" fmla="*/ 69 w 75"/>
                <a:gd name="T55" fmla="*/ 3 h 79"/>
                <a:gd name="T56" fmla="*/ 68 w 75"/>
                <a:gd name="T57" fmla="*/ 2 h 79"/>
                <a:gd name="T58" fmla="*/ 66 w 75"/>
                <a:gd name="T59" fmla="*/ 2 h 79"/>
                <a:gd name="T60" fmla="*/ 64 w 75"/>
                <a:gd name="T61" fmla="*/ 0 h 79"/>
                <a:gd name="T62" fmla="*/ 62 w 75"/>
                <a:gd name="T63" fmla="*/ 0 h 79"/>
                <a:gd name="T64" fmla="*/ 61 w 75"/>
                <a:gd name="T65" fmla="*/ 2 h 79"/>
                <a:gd name="T66" fmla="*/ 53 w 75"/>
                <a:gd name="T67" fmla="*/ 11 h 79"/>
                <a:gd name="T68" fmla="*/ 45 w 75"/>
                <a:gd name="T69" fmla="*/ 21 h 79"/>
                <a:gd name="T70" fmla="*/ 37 w 75"/>
                <a:gd name="T71" fmla="*/ 29 h 79"/>
                <a:gd name="T72" fmla="*/ 29 w 75"/>
                <a:gd name="T73" fmla="*/ 38 h 79"/>
                <a:gd name="T74" fmla="*/ 20 w 75"/>
                <a:gd name="T75" fmla="*/ 48 h 79"/>
                <a:gd name="T76" fmla="*/ 14 w 75"/>
                <a:gd name="T77" fmla="*/ 58 h 79"/>
                <a:gd name="T78" fmla="*/ 7 w 75"/>
                <a:gd name="T79" fmla="*/ 68 h 79"/>
                <a:gd name="T80" fmla="*/ 0 w 75"/>
                <a:gd name="T81" fmla="*/ 79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
                <a:gd name="T124" fmla="*/ 0 h 79"/>
                <a:gd name="T125" fmla="*/ 75 w 75"/>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 h="79">
                  <a:moveTo>
                    <a:pt x="0" y="79"/>
                  </a:moveTo>
                  <a:lnTo>
                    <a:pt x="6" y="79"/>
                  </a:lnTo>
                  <a:lnTo>
                    <a:pt x="12" y="79"/>
                  </a:lnTo>
                  <a:lnTo>
                    <a:pt x="18" y="77"/>
                  </a:lnTo>
                  <a:lnTo>
                    <a:pt x="23" y="77"/>
                  </a:lnTo>
                  <a:lnTo>
                    <a:pt x="29" y="77"/>
                  </a:lnTo>
                  <a:lnTo>
                    <a:pt x="34" y="76"/>
                  </a:lnTo>
                  <a:lnTo>
                    <a:pt x="39" y="76"/>
                  </a:lnTo>
                  <a:lnTo>
                    <a:pt x="45" y="76"/>
                  </a:lnTo>
                  <a:lnTo>
                    <a:pt x="48" y="75"/>
                  </a:lnTo>
                  <a:lnTo>
                    <a:pt x="52" y="75"/>
                  </a:lnTo>
                  <a:lnTo>
                    <a:pt x="54" y="75"/>
                  </a:lnTo>
                  <a:lnTo>
                    <a:pt x="58" y="75"/>
                  </a:lnTo>
                  <a:lnTo>
                    <a:pt x="61" y="75"/>
                  </a:lnTo>
                  <a:lnTo>
                    <a:pt x="64" y="75"/>
                  </a:lnTo>
                  <a:lnTo>
                    <a:pt x="66" y="75"/>
                  </a:lnTo>
                  <a:lnTo>
                    <a:pt x="69" y="73"/>
                  </a:lnTo>
                  <a:lnTo>
                    <a:pt x="71" y="64"/>
                  </a:lnTo>
                  <a:lnTo>
                    <a:pt x="72" y="56"/>
                  </a:lnTo>
                  <a:lnTo>
                    <a:pt x="72" y="46"/>
                  </a:lnTo>
                  <a:lnTo>
                    <a:pt x="73" y="38"/>
                  </a:lnTo>
                  <a:lnTo>
                    <a:pt x="73" y="30"/>
                  </a:lnTo>
                  <a:lnTo>
                    <a:pt x="73" y="21"/>
                  </a:lnTo>
                  <a:lnTo>
                    <a:pt x="75" y="12"/>
                  </a:lnTo>
                  <a:lnTo>
                    <a:pt x="75" y="3"/>
                  </a:lnTo>
                  <a:lnTo>
                    <a:pt x="73" y="4"/>
                  </a:lnTo>
                  <a:lnTo>
                    <a:pt x="72" y="3"/>
                  </a:lnTo>
                  <a:lnTo>
                    <a:pt x="69" y="3"/>
                  </a:lnTo>
                  <a:lnTo>
                    <a:pt x="68" y="2"/>
                  </a:lnTo>
                  <a:lnTo>
                    <a:pt x="66" y="2"/>
                  </a:lnTo>
                  <a:lnTo>
                    <a:pt x="64" y="0"/>
                  </a:lnTo>
                  <a:lnTo>
                    <a:pt x="62" y="0"/>
                  </a:lnTo>
                  <a:lnTo>
                    <a:pt x="61" y="2"/>
                  </a:lnTo>
                  <a:lnTo>
                    <a:pt x="53" y="11"/>
                  </a:lnTo>
                  <a:lnTo>
                    <a:pt x="45" y="21"/>
                  </a:lnTo>
                  <a:lnTo>
                    <a:pt x="37" y="29"/>
                  </a:lnTo>
                  <a:lnTo>
                    <a:pt x="29" y="38"/>
                  </a:lnTo>
                  <a:lnTo>
                    <a:pt x="20" y="48"/>
                  </a:lnTo>
                  <a:lnTo>
                    <a:pt x="14" y="58"/>
                  </a:lnTo>
                  <a:lnTo>
                    <a:pt x="7" y="68"/>
                  </a:lnTo>
                  <a:lnTo>
                    <a:pt x="0" y="79"/>
                  </a:lnTo>
                  <a:close/>
                </a:path>
              </a:pathLst>
            </a:custGeom>
            <a:solidFill>
              <a:srgbClr val="99A8A8"/>
            </a:solidFill>
            <a:ln w="9525">
              <a:noFill/>
              <a:round/>
              <a:headEnd/>
              <a:tailEnd/>
            </a:ln>
          </p:spPr>
          <p:txBody>
            <a:bodyPr/>
            <a:lstStyle/>
            <a:p>
              <a:endParaRPr lang="en-US"/>
            </a:p>
          </p:txBody>
        </p:sp>
        <p:sp>
          <p:nvSpPr>
            <p:cNvPr id="91165" name="Freeform 29"/>
            <p:cNvSpPr>
              <a:spLocks/>
            </p:cNvSpPr>
            <p:nvPr/>
          </p:nvSpPr>
          <p:spPr bwMode="auto">
            <a:xfrm>
              <a:off x="4973" y="3606"/>
              <a:ext cx="22" cy="11"/>
            </a:xfrm>
            <a:custGeom>
              <a:avLst/>
              <a:gdLst>
                <a:gd name="T0" fmla="*/ 22 w 22"/>
                <a:gd name="T1" fmla="*/ 11 h 11"/>
                <a:gd name="T2" fmla="*/ 19 w 22"/>
                <a:gd name="T3" fmla="*/ 8 h 11"/>
                <a:gd name="T4" fmla="*/ 18 w 22"/>
                <a:gd name="T5" fmla="*/ 5 h 11"/>
                <a:gd name="T6" fmla="*/ 15 w 22"/>
                <a:gd name="T7" fmla="*/ 4 h 11"/>
                <a:gd name="T8" fmla="*/ 12 w 22"/>
                <a:gd name="T9" fmla="*/ 3 h 11"/>
                <a:gd name="T10" fmla="*/ 10 w 22"/>
                <a:gd name="T11" fmla="*/ 3 h 11"/>
                <a:gd name="T12" fmla="*/ 6 w 22"/>
                <a:gd name="T13" fmla="*/ 1 h 11"/>
                <a:gd name="T14" fmla="*/ 3 w 22"/>
                <a:gd name="T15" fmla="*/ 0 h 11"/>
                <a:gd name="T16" fmla="*/ 0 w 22"/>
                <a:gd name="T17" fmla="*/ 0 h 11"/>
                <a:gd name="T18" fmla="*/ 22 w 22"/>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1"/>
                <a:gd name="T32" fmla="*/ 22 w 2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1">
                  <a:moveTo>
                    <a:pt x="22" y="11"/>
                  </a:moveTo>
                  <a:lnTo>
                    <a:pt x="19" y="8"/>
                  </a:lnTo>
                  <a:lnTo>
                    <a:pt x="18" y="5"/>
                  </a:lnTo>
                  <a:lnTo>
                    <a:pt x="15" y="4"/>
                  </a:lnTo>
                  <a:lnTo>
                    <a:pt x="12" y="3"/>
                  </a:lnTo>
                  <a:lnTo>
                    <a:pt x="10" y="3"/>
                  </a:lnTo>
                  <a:lnTo>
                    <a:pt x="6" y="1"/>
                  </a:lnTo>
                  <a:lnTo>
                    <a:pt x="3" y="0"/>
                  </a:lnTo>
                  <a:lnTo>
                    <a:pt x="0" y="0"/>
                  </a:lnTo>
                  <a:lnTo>
                    <a:pt x="22" y="11"/>
                  </a:lnTo>
                  <a:close/>
                </a:path>
              </a:pathLst>
            </a:custGeom>
            <a:solidFill>
              <a:srgbClr val="000000"/>
            </a:solidFill>
            <a:ln w="9525">
              <a:noFill/>
              <a:round/>
              <a:headEnd/>
              <a:tailEnd/>
            </a:ln>
          </p:spPr>
          <p:txBody>
            <a:bodyPr/>
            <a:lstStyle/>
            <a:p>
              <a:endParaRPr lang="en-US"/>
            </a:p>
          </p:txBody>
        </p:sp>
        <p:sp>
          <p:nvSpPr>
            <p:cNvPr id="91166" name="Freeform 30"/>
            <p:cNvSpPr>
              <a:spLocks/>
            </p:cNvSpPr>
            <p:nvPr/>
          </p:nvSpPr>
          <p:spPr bwMode="auto">
            <a:xfrm>
              <a:off x="4629" y="3537"/>
              <a:ext cx="45" cy="80"/>
            </a:xfrm>
            <a:custGeom>
              <a:avLst/>
              <a:gdLst>
                <a:gd name="T0" fmla="*/ 44 w 45"/>
                <a:gd name="T1" fmla="*/ 80 h 80"/>
                <a:gd name="T2" fmla="*/ 44 w 45"/>
                <a:gd name="T3" fmla="*/ 80 h 80"/>
                <a:gd name="T4" fmla="*/ 44 w 45"/>
                <a:gd name="T5" fmla="*/ 80 h 80"/>
                <a:gd name="T6" fmla="*/ 44 w 45"/>
                <a:gd name="T7" fmla="*/ 80 h 80"/>
                <a:gd name="T8" fmla="*/ 45 w 45"/>
                <a:gd name="T9" fmla="*/ 80 h 80"/>
                <a:gd name="T10" fmla="*/ 45 w 45"/>
                <a:gd name="T11" fmla="*/ 80 h 80"/>
                <a:gd name="T12" fmla="*/ 45 w 45"/>
                <a:gd name="T13" fmla="*/ 80 h 80"/>
                <a:gd name="T14" fmla="*/ 45 w 45"/>
                <a:gd name="T15" fmla="*/ 80 h 80"/>
                <a:gd name="T16" fmla="*/ 45 w 45"/>
                <a:gd name="T17" fmla="*/ 80 h 80"/>
                <a:gd name="T18" fmla="*/ 15 w 45"/>
                <a:gd name="T19" fmla="*/ 0 h 80"/>
                <a:gd name="T20" fmla="*/ 11 w 45"/>
                <a:gd name="T21" fmla="*/ 1 h 80"/>
                <a:gd name="T22" fmla="*/ 7 w 45"/>
                <a:gd name="T23" fmla="*/ 5 h 80"/>
                <a:gd name="T24" fmla="*/ 6 w 45"/>
                <a:gd name="T25" fmla="*/ 8 h 80"/>
                <a:gd name="T26" fmla="*/ 4 w 45"/>
                <a:gd name="T27" fmla="*/ 13 h 80"/>
                <a:gd name="T28" fmla="*/ 3 w 45"/>
                <a:gd name="T29" fmla="*/ 18 h 80"/>
                <a:gd name="T30" fmla="*/ 3 w 45"/>
                <a:gd name="T31" fmla="*/ 23 h 80"/>
                <a:gd name="T32" fmla="*/ 3 w 45"/>
                <a:gd name="T33" fmla="*/ 27 h 80"/>
                <a:gd name="T34" fmla="*/ 2 w 45"/>
                <a:gd name="T35" fmla="*/ 32 h 80"/>
                <a:gd name="T36" fmla="*/ 2 w 45"/>
                <a:gd name="T37" fmla="*/ 38 h 80"/>
                <a:gd name="T38" fmla="*/ 2 w 45"/>
                <a:gd name="T39" fmla="*/ 43 h 80"/>
                <a:gd name="T40" fmla="*/ 2 w 45"/>
                <a:gd name="T41" fmla="*/ 49 h 80"/>
                <a:gd name="T42" fmla="*/ 2 w 45"/>
                <a:gd name="T43" fmla="*/ 54 h 80"/>
                <a:gd name="T44" fmla="*/ 0 w 45"/>
                <a:gd name="T45" fmla="*/ 59 h 80"/>
                <a:gd name="T46" fmla="*/ 0 w 45"/>
                <a:gd name="T47" fmla="*/ 65 h 80"/>
                <a:gd name="T48" fmla="*/ 2 w 45"/>
                <a:gd name="T49" fmla="*/ 70 h 80"/>
                <a:gd name="T50" fmla="*/ 2 w 45"/>
                <a:gd name="T51" fmla="*/ 76 h 80"/>
                <a:gd name="T52" fmla="*/ 44 w 45"/>
                <a:gd name="T53" fmla="*/ 80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
                <a:gd name="T82" fmla="*/ 0 h 80"/>
                <a:gd name="T83" fmla="*/ 45 w 45"/>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 h="80">
                  <a:moveTo>
                    <a:pt x="44" y="80"/>
                  </a:moveTo>
                  <a:lnTo>
                    <a:pt x="44" y="80"/>
                  </a:lnTo>
                  <a:lnTo>
                    <a:pt x="45" y="80"/>
                  </a:lnTo>
                  <a:lnTo>
                    <a:pt x="15" y="0"/>
                  </a:lnTo>
                  <a:lnTo>
                    <a:pt x="11" y="1"/>
                  </a:lnTo>
                  <a:lnTo>
                    <a:pt x="7" y="5"/>
                  </a:lnTo>
                  <a:lnTo>
                    <a:pt x="6" y="8"/>
                  </a:lnTo>
                  <a:lnTo>
                    <a:pt x="4" y="13"/>
                  </a:lnTo>
                  <a:lnTo>
                    <a:pt x="3" y="18"/>
                  </a:lnTo>
                  <a:lnTo>
                    <a:pt x="3" y="23"/>
                  </a:lnTo>
                  <a:lnTo>
                    <a:pt x="3" y="27"/>
                  </a:lnTo>
                  <a:lnTo>
                    <a:pt x="2" y="32"/>
                  </a:lnTo>
                  <a:lnTo>
                    <a:pt x="2" y="38"/>
                  </a:lnTo>
                  <a:lnTo>
                    <a:pt x="2" y="43"/>
                  </a:lnTo>
                  <a:lnTo>
                    <a:pt x="2" y="49"/>
                  </a:lnTo>
                  <a:lnTo>
                    <a:pt x="2" y="54"/>
                  </a:lnTo>
                  <a:lnTo>
                    <a:pt x="0" y="59"/>
                  </a:lnTo>
                  <a:lnTo>
                    <a:pt x="0" y="65"/>
                  </a:lnTo>
                  <a:lnTo>
                    <a:pt x="2" y="70"/>
                  </a:lnTo>
                  <a:lnTo>
                    <a:pt x="2" y="76"/>
                  </a:lnTo>
                  <a:lnTo>
                    <a:pt x="44" y="80"/>
                  </a:lnTo>
                  <a:close/>
                </a:path>
              </a:pathLst>
            </a:custGeom>
            <a:solidFill>
              <a:srgbClr val="99A8A8"/>
            </a:solidFill>
            <a:ln w="9525">
              <a:noFill/>
              <a:round/>
              <a:headEnd/>
              <a:tailEnd/>
            </a:ln>
          </p:spPr>
          <p:txBody>
            <a:bodyPr/>
            <a:lstStyle/>
            <a:p>
              <a:endParaRPr lang="en-US"/>
            </a:p>
          </p:txBody>
        </p:sp>
        <p:sp>
          <p:nvSpPr>
            <p:cNvPr id="91167" name="Freeform 31"/>
            <p:cNvSpPr>
              <a:spLocks/>
            </p:cNvSpPr>
            <p:nvPr/>
          </p:nvSpPr>
          <p:spPr bwMode="auto">
            <a:xfrm>
              <a:off x="4904" y="3607"/>
              <a:ext cx="35" cy="10"/>
            </a:xfrm>
            <a:custGeom>
              <a:avLst/>
              <a:gdLst>
                <a:gd name="T0" fmla="*/ 31 w 35"/>
                <a:gd name="T1" fmla="*/ 10 h 10"/>
                <a:gd name="T2" fmla="*/ 31 w 35"/>
                <a:gd name="T3" fmla="*/ 10 h 10"/>
                <a:gd name="T4" fmla="*/ 31 w 35"/>
                <a:gd name="T5" fmla="*/ 10 h 10"/>
                <a:gd name="T6" fmla="*/ 33 w 35"/>
                <a:gd name="T7" fmla="*/ 10 h 10"/>
                <a:gd name="T8" fmla="*/ 33 w 35"/>
                <a:gd name="T9" fmla="*/ 10 h 10"/>
                <a:gd name="T10" fmla="*/ 34 w 35"/>
                <a:gd name="T11" fmla="*/ 10 h 10"/>
                <a:gd name="T12" fmla="*/ 34 w 35"/>
                <a:gd name="T13" fmla="*/ 10 h 10"/>
                <a:gd name="T14" fmla="*/ 35 w 35"/>
                <a:gd name="T15" fmla="*/ 10 h 10"/>
                <a:gd name="T16" fmla="*/ 35 w 35"/>
                <a:gd name="T17" fmla="*/ 10 h 10"/>
                <a:gd name="T18" fmla="*/ 0 w 35"/>
                <a:gd name="T19" fmla="*/ 0 h 10"/>
                <a:gd name="T20" fmla="*/ 31 w 35"/>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10"/>
                <a:gd name="T35" fmla="*/ 35 w 35"/>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10">
                  <a:moveTo>
                    <a:pt x="31" y="10"/>
                  </a:moveTo>
                  <a:lnTo>
                    <a:pt x="31" y="10"/>
                  </a:lnTo>
                  <a:lnTo>
                    <a:pt x="33" y="10"/>
                  </a:lnTo>
                  <a:lnTo>
                    <a:pt x="34" y="10"/>
                  </a:lnTo>
                  <a:lnTo>
                    <a:pt x="35" y="10"/>
                  </a:lnTo>
                  <a:lnTo>
                    <a:pt x="0" y="0"/>
                  </a:lnTo>
                  <a:lnTo>
                    <a:pt x="31" y="10"/>
                  </a:lnTo>
                  <a:close/>
                </a:path>
              </a:pathLst>
            </a:custGeom>
            <a:solidFill>
              <a:srgbClr val="000000"/>
            </a:solidFill>
            <a:ln w="9525">
              <a:noFill/>
              <a:round/>
              <a:headEnd/>
              <a:tailEnd/>
            </a:ln>
          </p:spPr>
          <p:txBody>
            <a:bodyPr/>
            <a:lstStyle/>
            <a:p>
              <a:endParaRPr lang="en-US"/>
            </a:p>
          </p:txBody>
        </p:sp>
        <p:sp>
          <p:nvSpPr>
            <p:cNvPr id="91168" name="Freeform 32"/>
            <p:cNvSpPr>
              <a:spLocks/>
            </p:cNvSpPr>
            <p:nvPr/>
          </p:nvSpPr>
          <p:spPr bwMode="auto">
            <a:xfrm>
              <a:off x="4498" y="3473"/>
              <a:ext cx="27" cy="141"/>
            </a:xfrm>
            <a:custGeom>
              <a:avLst/>
              <a:gdLst>
                <a:gd name="T0" fmla="*/ 3 w 27"/>
                <a:gd name="T1" fmla="*/ 141 h 141"/>
                <a:gd name="T2" fmla="*/ 5 w 27"/>
                <a:gd name="T3" fmla="*/ 136 h 141"/>
                <a:gd name="T4" fmla="*/ 8 w 27"/>
                <a:gd name="T5" fmla="*/ 130 h 141"/>
                <a:gd name="T6" fmla="*/ 10 w 27"/>
                <a:gd name="T7" fmla="*/ 125 h 141"/>
                <a:gd name="T8" fmla="*/ 11 w 27"/>
                <a:gd name="T9" fmla="*/ 118 h 141"/>
                <a:gd name="T10" fmla="*/ 11 w 27"/>
                <a:gd name="T11" fmla="*/ 113 h 141"/>
                <a:gd name="T12" fmla="*/ 12 w 27"/>
                <a:gd name="T13" fmla="*/ 107 h 141"/>
                <a:gd name="T14" fmla="*/ 14 w 27"/>
                <a:gd name="T15" fmla="*/ 100 h 141"/>
                <a:gd name="T16" fmla="*/ 15 w 27"/>
                <a:gd name="T17" fmla="*/ 95 h 141"/>
                <a:gd name="T18" fmla="*/ 16 w 27"/>
                <a:gd name="T19" fmla="*/ 83 h 141"/>
                <a:gd name="T20" fmla="*/ 19 w 27"/>
                <a:gd name="T21" fmla="*/ 71 h 141"/>
                <a:gd name="T22" fmla="*/ 20 w 27"/>
                <a:gd name="T23" fmla="*/ 59 h 141"/>
                <a:gd name="T24" fmla="*/ 23 w 27"/>
                <a:gd name="T25" fmla="*/ 48 h 141"/>
                <a:gd name="T26" fmla="*/ 24 w 27"/>
                <a:gd name="T27" fmla="*/ 36 h 141"/>
                <a:gd name="T28" fmla="*/ 26 w 27"/>
                <a:gd name="T29" fmla="*/ 23 h 141"/>
                <a:gd name="T30" fmla="*/ 27 w 27"/>
                <a:gd name="T31" fmla="*/ 11 h 141"/>
                <a:gd name="T32" fmla="*/ 27 w 27"/>
                <a:gd name="T33" fmla="*/ 0 h 141"/>
                <a:gd name="T34" fmla="*/ 26 w 27"/>
                <a:gd name="T35" fmla="*/ 0 h 141"/>
                <a:gd name="T36" fmla="*/ 24 w 27"/>
                <a:gd name="T37" fmla="*/ 0 h 141"/>
                <a:gd name="T38" fmla="*/ 23 w 27"/>
                <a:gd name="T39" fmla="*/ 0 h 141"/>
                <a:gd name="T40" fmla="*/ 22 w 27"/>
                <a:gd name="T41" fmla="*/ 0 h 141"/>
                <a:gd name="T42" fmla="*/ 19 w 27"/>
                <a:gd name="T43" fmla="*/ 2 h 141"/>
                <a:gd name="T44" fmla="*/ 18 w 27"/>
                <a:gd name="T45" fmla="*/ 2 h 141"/>
                <a:gd name="T46" fmla="*/ 16 w 27"/>
                <a:gd name="T47" fmla="*/ 2 h 141"/>
                <a:gd name="T48" fmla="*/ 15 w 27"/>
                <a:gd name="T49" fmla="*/ 3 h 141"/>
                <a:gd name="T50" fmla="*/ 14 w 27"/>
                <a:gd name="T51" fmla="*/ 3 h 141"/>
                <a:gd name="T52" fmla="*/ 12 w 27"/>
                <a:gd name="T53" fmla="*/ 4 h 141"/>
                <a:gd name="T54" fmla="*/ 11 w 27"/>
                <a:gd name="T55" fmla="*/ 4 h 141"/>
                <a:gd name="T56" fmla="*/ 10 w 27"/>
                <a:gd name="T57" fmla="*/ 6 h 141"/>
                <a:gd name="T58" fmla="*/ 8 w 27"/>
                <a:gd name="T59" fmla="*/ 7 h 141"/>
                <a:gd name="T60" fmla="*/ 8 w 27"/>
                <a:gd name="T61" fmla="*/ 7 h 141"/>
                <a:gd name="T62" fmla="*/ 7 w 27"/>
                <a:gd name="T63" fmla="*/ 9 h 141"/>
                <a:gd name="T64" fmla="*/ 7 w 27"/>
                <a:gd name="T65" fmla="*/ 10 h 141"/>
                <a:gd name="T66" fmla="*/ 8 w 27"/>
                <a:gd name="T67" fmla="*/ 14 h 141"/>
                <a:gd name="T68" fmla="*/ 8 w 27"/>
                <a:gd name="T69" fmla="*/ 19 h 141"/>
                <a:gd name="T70" fmla="*/ 8 w 27"/>
                <a:gd name="T71" fmla="*/ 23 h 141"/>
                <a:gd name="T72" fmla="*/ 8 w 27"/>
                <a:gd name="T73" fmla="*/ 29 h 141"/>
                <a:gd name="T74" fmla="*/ 8 w 27"/>
                <a:gd name="T75" fmla="*/ 33 h 141"/>
                <a:gd name="T76" fmla="*/ 8 w 27"/>
                <a:gd name="T77" fmla="*/ 37 h 141"/>
                <a:gd name="T78" fmla="*/ 8 w 27"/>
                <a:gd name="T79" fmla="*/ 41 h 141"/>
                <a:gd name="T80" fmla="*/ 8 w 27"/>
                <a:gd name="T81" fmla="*/ 45 h 141"/>
                <a:gd name="T82" fmla="*/ 8 w 27"/>
                <a:gd name="T83" fmla="*/ 49 h 141"/>
                <a:gd name="T84" fmla="*/ 8 w 27"/>
                <a:gd name="T85" fmla="*/ 54 h 141"/>
                <a:gd name="T86" fmla="*/ 8 w 27"/>
                <a:gd name="T87" fmla="*/ 60 h 141"/>
                <a:gd name="T88" fmla="*/ 8 w 27"/>
                <a:gd name="T89" fmla="*/ 64 h 141"/>
                <a:gd name="T90" fmla="*/ 8 w 27"/>
                <a:gd name="T91" fmla="*/ 69 h 141"/>
                <a:gd name="T92" fmla="*/ 7 w 27"/>
                <a:gd name="T93" fmla="*/ 73 h 141"/>
                <a:gd name="T94" fmla="*/ 7 w 27"/>
                <a:gd name="T95" fmla="*/ 79 h 141"/>
                <a:gd name="T96" fmla="*/ 5 w 27"/>
                <a:gd name="T97" fmla="*/ 83 h 141"/>
                <a:gd name="T98" fmla="*/ 4 w 27"/>
                <a:gd name="T99" fmla="*/ 90 h 141"/>
                <a:gd name="T100" fmla="*/ 3 w 27"/>
                <a:gd name="T101" fmla="*/ 98 h 141"/>
                <a:gd name="T102" fmla="*/ 1 w 27"/>
                <a:gd name="T103" fmla="*/ 106 h 141"/>
                <a:gd name="T104" fmla="*/ 0 w 27"/>
                <a:gd name="T105" fmla="*/ 113 h 141"/>
                <a:gd name="T106" fmla="*/ 0 w 27"/>
                <a:gd name="T107" fmla="*/ 121 h 141"/>
                <a:gd name="T108" fmla="*/ 0 w 27"/>
                <a:gd name="T109" fmla="*/ 128 h 141"/>
                <a:gd name="T110" fmla="*/ 0 w 27"/>
                <a:gd name="T111" fmla="*/ 134 h 141"/>
                <a:gd name="T112" fmla="*/ 3 w 27"/>
                <a:gd name="T113" fmla="*/ 141 h 1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141"/>
                <a:gd name="T173" fmla="*/ 27 w 27"/>
                <a:gd name="T174" fmla="*/ 141 h 1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141">
                  <a:moveTo>
                    <a:pt x="3" y="141"/>
                  </a:moveTo>
                  <a:lnTo>
                    <a:pt x="5" y="136"/>
                  </a:lnTo>
                  <a:lnTo>
                    <a:pt x="8" y="130"/>
                  </a:lnTo>
                  <a:lnTo>
                    <a:pt x="10" y="125"/>
                  </a:lnTo>
                  <a:lnTo>
                    <a:pt x="11" y="118"/>
                  </a:lnTo>
                  <a:lnTo>
                    <a:pt x="11" y="113"/>
                  </a:lnTo>
                  <a:lnTo>
                    <a:pt x="12" y="107"/>
                  </a:lnTo>
                  <a:lnTo>
                    <a:pt x="14" y="100"/>
                  </a:lnTo>
                  <a:lnTo>
                    <a:pt x="15" y="95"/>
                  </a:lnTo>
                  <a:lnTo>
                    <a:pt x="16" y="83"/>
                  </a:lnTo>
                  <a:lnTo>
                    <a:pt x="19" y="71"/>
                  </a:lnTo>
                  <a:lnTo>
                    <a:pt x="20" y="59"/>
                  </a:lnTo>
                  <a:lnTo>
                    <a:pt x="23" y="48"/>
                  </a:lnTo>
                  <a:lnTo>
                    <a:pt x="24" y="36"/>
                  </a:lnTo>
                  <a:lnTo>
                    <a:pt x="26" y="23"/>
                  </a:lnTo>
                  <a:lnTo>
                    <a:pt x="27" y="11"/>
                  </a:lnTo>
                  <a:lnTo>
                    <a:pt x="27" y="0"/>
                  </a:lnTo>
                  <a:lnTo>
                    <a:pt x="26" y="0"/>
                  </a:lnTo>
                  <a:lnTo>
                    <a:pt x="24" y="0"/>
                  </a:lnTo>
                  <a:lnTo>
                    <a:pt x="23" y="0"/>
                  </a:lnTo>
                  <a:lnTo>
                    <a:pt x="22" y="0"/>
                  </a:lnTo>
                  <a:lnTo>
                    <a:pt x="19" y="2"/>
                  </a:lnTo>
                  <a:lnTo>
                    <a:pt x="18" y="2"/>
                  </a:lnTo>
                  <a:lnTo>
                    <a:pt x="16" y="2"/>
                  </a:lnTo>
                  <a:lnTo>
                    <a:pt x="15" y="3"/>
                  </a:lnTo>
                  <a:lnTo>
                    <a:pt x="14" y="3"/>
                  </a:lnTo>
                  <a:lnTo>
                    <a:pt x="12" y="4"/>
                  </a:lnTo>
                  <a:lnTo>
                    <a:pt x="11" y="4"/>
                  </a:lnTo>
                  <a:lnTo>
                    <a:pt x="10" y="6"/>
                  </a:lnTo>
                  <a:lnTo>
                    <a:pt x="8" y="7"/>
                  </a:lnTo>
                  <a:lnTo>
                    <a:pt x="7" y="9"/>
                  </a:lnTo>
                  <a:lnTo>
                    <a:pt x="7" y="10"/>
                  </a:lnTo>
                  <a:lnTo>
                    <a:pt x="8" y="14"/>
                  </a:lnTo>
                  <a:lnTo>
                    <a:pt x="8" y="19"/>
                  </a:lnTo>
                  <a:lnTo>
                    <a:pt x="8" y="23"/>
                  </a:lnTo>
                  <a:lnTo>
                    <a:pt x="8" y="29"/>
                  </a:lnTo>
                  <a:lnTo>
                    <a:pt x="8" y="33"/>
                  </a:lnTo>
                  <a:lnTo>
                    <a:pt x="8" y="37"/>
                  </a:lnTo>
                  <a:lnTo>
                    <a:pt x="8" y="41"/>
                  </a:lnTo>
                  <a:lnTo>
                    <a:pt x="8" y="45"/>
                  </a:lnTo>
                  <a:lnTo>
                    <a:pt x="8" y="49"/>
                  </a:lnTo>
                  <a:lnTo>
                    <a:pt x="8" y="54"/>
                  </a:lnTo>
                  <a:lnTo>
                    <a:pt x="8" y="60"/>
                  </a:lnTo>
                  <a:lnTo>
                    <a:pt x="8" y="64"/>
                  </a:lnTo>
                  <a:lnTo>
                    <a:pt x="8" y="69"/>
                  </a:lnTo>
                  <a:lnTo>
                    <a:pt x="7" y="73"/>
                  </a:lnTo>
                  <a:lnTo>
                    <a:pt x="7" y="79"/>
                  </a:lnTo>
                  <a:lnTo>
                    <a:pt x="5" y="83"/>
                  </a:lnTo>
                  <a:lnTo>
                    <a:pt x="4" y="90"/>
                  </a:lnTo>
                  <a:lnTo>
                    <a:pt x="3" y="98"/>
                  </a:lnTo>
                  <a:lnTo>
                    <a:pt x="1" y="106"/>
                  </a:lnTo>
                  <a:lnTo>
                    <a:pt x="0" y="113"/>
                  </a:lnTo>
                  <a:lnTo>
                    <a:pt x="0" y="121"/>
                  </a:lnTo>
                  <a:lnTo>
                    <a:pt x="0" y="128"/>
                  </a:lnTo>
                  <a:lnTo>
                    <a:pt x="0" y="134"/>
                  </a:lnTo>
                  <a:lnTo>
                    <a:pt x="3" y="141"/>
                  </a:lnTo>
                  <a:close/>
                </a:path>
              </a:pathLst>
            </a:custGeom>
            <a:solidFill>
              <a:srgbClr val="788787"/>
            </a:solidFill>
            <a:ln w="9525">
              <a:noFill/>
              <a:round/>
              <a:headEnd/>
              <a:tailEnd/>
            </a:ln>
          </p:spPr>
          <p:txBody>
            <a:bodyPr/>
            <a:lstStyle/>
            <a:p>
              <a:endParaRPr lang="en-US"/>
            </a:p>
          </p:txBody>
        </p:sp>
        <p:sp>
          <p:nvSpPr>
            <p:cNvPr id="91169" name="Freeform 33"/>
            <p:cNvSpPr>
              <a:spLocks/>
            </p:cNvSpPr>
            <p:nvPr/>
          </p:nvSpPr>
          <p:spPr bwMode="auto">
            <a:xfrm>
              <a:off x="4977" y="3582"/>
              <a:ext cx="33" cy="19"/>
            </a:xfrm>
            <a:custGeom>
              <a:avLst/>
              <a:gdLst>
                <a:gd name="T0" fmla="*/ 30 w 33"/>
                <a:gd name="T1" fmla="*/ 19 h 19"/>
                <a:gd name="T2" fmla="*/ 30 w 33"/>
                <a:gd name="T3" fmla="*/ 19 h 19"/>
                <a:gd name="T4" fmla="*/ 30 w 33"/>
                <a:gd name="T5" fmla="*/ 19 h 19"/>
                <a:gd name="T6" fmla="*/ 31 w 33"/>
                <a:gd name="T7" fmla="*/ 19 h 19"/>
                <a:gd name="T8" fmla="*/ 31 w 33"/>
                <a:gd name="T9" fmla="*/ 19 h 19"/>
                <a:gd name="T10" fmla="*/ 31 w 33"/>
                <a:gd name="T11" fmla="*/ 19 h 19"/>
                <a:gd name="T12" fmla="*/ 33 w 33"/>
                <a:gd name="T13" fmla="*/ 19 h 19"/>
                <a:gd name="T14" fmla="*/ 33 w 33"/>
                <a:gd name="T15" fmla="*/ 19 h 19"/>
                <a:gd name="T16" fmla="*/ 33 w 33"/>
                <a:gd name="T17" fmla="*/ 19 h 19"/>
                <a:gd name="T18" fmla="*/ 31 w 33"/>
                <a:gd name="T19" fmla="*/ 17 h 19"/>
                <a:gd name="T20" fmla="*/ 31 w 33"/>
                <a:gd name="T21" fmla="*/ 14 h 19"/>
                <a:gd name="T22" fmla="*/ 29 w 33"/>
                <a:gd name="T23" fmla="*/ 13 h 19"/>
                <a:gd name="T24" fmla="*/ 27 w 33"/>
                <a:gd name="T25" fmla="*/ 12 h 19"/>
                <a:gd name="T26" fmla="*/ 25 w 33"/>
                <a:gd name="T27" fmla="*/ 9 h 19"/>
                <a:gd name="T28" fmla="*/ 23 w 33"/>
                <a:gd name="T29" fmla="*/ 8 h 19"/>
                <a:gd name="T30" fmla="*/ 21 w 33"/>
                <a:gd name="T31" fmla="*/ 6 h 19"/>
                <a:gd name="T32" fmla="*/ 19 w 33"/>
                <a:gd name="T33" fmla="*/ 5 h 19"/>
                <a:gd name="T34" fmla="*/ 18 w 33"/>
                <a:gd name="T35" fmla="*/ 4 h 19"/>
                <a:gd name="T36" fmla="*/ 15 w 33"/>
                <a:gd name="T37" fmla="*/ 2 h 19"/>
                <a:gd name="T38" fmla="*/ 12 w 33"/>
                <a:gd name="T39" fmla="*/ 1 h 19"/>
                <a:gd name="T40" fmla="*/ 10 w 33"/>
                <a:gd name="T41" fmla="*/ 0 h 19"/>
                <a:gd name="T42" fmla="*/ 8 w 33"/>
                <a:gd name="T43" fmla="*/ 0 h 19"/>
                <a:gd name="T44" fmla="*/ 6 w 33"/>
                <a:gd name="T45" fmla="*/ 0 h 19"/>
                <a:gd name="T46" fmla="*/ 3 w 33"/>
                <a:gd name="T47" fmla="*/ 0 h 19"/>
                <a:gd name="T48" fmla="*/ 0 w 33"/>
                <a:gd name="T49" fmla="*/ 1 h 19"/>
                <a:gd name="T50" fmla="*/ 0 w 33"/>
                <a:gd name="T51" fmla="*/ 1 h 19"/>
                <a:gd name="T52" fmla="*/ 0 w 33"/>
                <a:gd name="T53" fmla="*/ 1 h 19"/>
                <a:gd name="T54" fmla="*/ 0 w 33"/>
                <a:gd name="T55" fmla="*/ 2 h 19"/>
                <a:gd name="T56" fmla="*/ 0 w 33"/>
                <a:gd name="T57" fmla="*/ 2 h 19"/>
                <a:gd name="T58" fmla="*/ 0 w 33"/>
                <a:gd name="T59" fmla="*/ 2 h 19"/>
                <a:gd name="T60" fmla="*/ 0 w 33"/>
                <a:gd name="T61" fmla="*/ 2 h 19"/>
                <a:gd name="T62" fmla="*/ 0 w 33"/>
                <a:gd name="T63" fmla="*/ 4 h 19"/>
                <a:gd name="T64" fmla="*/ 0 w 33"/>
                <a:gd name="T65" fmla="*/ 4 h 19"/>
                <a:gd name="T66" fmla="*/ 4 w 33"/>
                <a:gd name="T67" fmla="*/ 4 h 19"/>
                <a:gd name="T68" fmla="*/ 8 w 33"/>
                <a:gd name="T69" fmla="*/ 4 h 19"/>
                <a:gd name="T70" fmla="*/ 12 w 33"/>
                <a:gd name="T71" fmla="*/ 5 h 19"/>
                <a:gd name="T72" fmla="*/ 17 w 33"/>
                <a:gd name="T73" fmla="*/ 6 h 19"/>
                <a:gd name="T74" fmla="*/ 21 w 33"/>
                <a:gd name="T75" fmla="*/ 9 h 19"/>
                <a:gd name="T76" fmla="*/ 23 w 33"/>
                <a:gd name="T77" fmla="*/ 12 h 19"/>
                <a:gd name="T78" fmla="*/ 27 w 33"/>
                <a:gd name="T79" fmla="*/ 14 h 19"/>
                <a:gd name="T80" fmla="*/ 30 w 33"/>
                <a:gd name="T81" fmla="*/ 19 h 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19"/>
                <a:gd name="T125" fmla="*/ 33 w 33"/>
                <a:gd name="T126" fmla="*/ 19 h 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19">
                  <a:moveTo>
                    <a:pt x="30" y="19"/>
                  </a:moveTo>
                  <a:lnTo>
                    <a:pt x="30" y="19"/>
                  </a:lnTo>
                  <a:lnTo>
                    <a:pt x="31" y="19"/>
                  </a:lnTo>
                  <a:lnTo>
                    <a:pt x="33" y="19"/>
                  </a:lnTo>
                  <a:lnTo>
                    <a:pt x="31" y="17"/>
                  </a:lnTo>
                  <a:lnTo>
                    <a:pt x="31" y="14"/>
                  </a:lnTo>
                  <a:lnTo>
                    <a:pt x="29" y="13"/>
                  </a:lnTo>
                  <a:lnTo>
                    <a:pt x="27" y="12"/>
                  </a:lnTo>
                  <a:lnTo>
                    <a:pt x="25" y="9"/>
                  </a:lnTo>
                  <a:lnTo>
                    <a:pt x="23" y="8"/>
                  </a:lnTo>
                  <a:lnTo>
                    <a:pt x="21" y="6"/>
                  </a:lnTo>
                  <a:lnTo>
                    <a:pt x="19" y="5"/>
                  </a:lnTo>
                  <a:lnTo>
                    <a:pt x="18" y="4"/>
                  </a:lnTo>
                  <a:lnTo>
                    <a:pt x="15" y="2"/>
                  </a:lnTo>
                  <a:lnTo>
                    <a:pt x="12" y="1"/>
                  </a:lnTo>
                  <a:lnTo>
                    <a:pt x="10" y="0"/>
                  </a:lnTo>
                  <a:lnTo>
                    <a:pt x="8" y="0"/>
                  </a:lnTo>
                  <a:lnTo>
                    <a:pt x="6" y="0"/>
                  </a:lnTo>
                  <a:lnTo>
                    <a:pt x="3" y="0"/>
                  </a:lnTo>
                  <a:lnTo>
                    <a:pt x="0" y="1"/>
                  </a:lnTo>
                  <a:lnTo>
                    <a:pt x="0" y="2"/>
                  </a:lnTo>
                  <a:lnTo>
                    <a:pt x="0" y="4"/>
                  </a:lnTo>
                  <a:lnTo>
                    <a:pt x="4" y="4"/>
                  </a:lnTo>
                  <a:lnTo>
                    <a:pt x="8" y="4"/>
                  </a:lnTo>
                  <a:lnTo>
                    <a:pt x="12" y="5"/>
                  </a:lnTo>
                  <a:lnTo>
                    <a:pt x="17" y="6"/>
                  </a:lnTo>
                  <a:lnTo>
                    <a:pt x="21" y="9"/>
                  </a:lnTo>
                  <a:lnTo>
                    <a:pt x="23" y="12"/>
                  </a:lnTo>
                  <a:lnTo>
                    <a:pt x="27" y="14"/>
                  </a:lnTo>
                  <a:lnTo>
                    <a:pt x="30" y="19"/>
                  </a:lnTo>
                  <a:close/>
                </a:path>
              </a:pathLst>
            </a:custGeom>
            <a:solidFill>
              <a:srgbClr val="000000"/>
            </a:solidFill>
            <a:ln w="9525">
              <a:noFill/>
              <a:round/>
              <a:headEnd/>
              <a:tailEnd/>
            </a:ln>
          </p:spPr>
          <p:txBody>
            <a:bodyPr/>
            <a:lstStyle/>
            <a:p>
              <a:endParaRPr lang="en-US"/>
            </a:p>
          </p:txBody>
        </p:sp>
        <p:sp>
          <p:nvSpPr>
            <p:cNvPr id="91170" name="Freeform 34"/>
            <p:cNvSpPr>
              <a:spLocks/>
            </p:cNvSpPr>
            <p:nvPr/>
          </p:nvSpPr>
          <p:spPr bwMode="auto">
            <a:xfrm>
              <a:off x="4889" y="3579"/>
              <a:ext cx="69" cy="17"/>
            </a:xfrm>
            <a:custGeom>
              <a:avLst/>
              <a:gdLst>
                <a:gd name="T0" fmla="*/ 49 w 69"/>
                <a:gd name="T1" fmla="*/ 17 h 17"/>
                <a:gd name="T2" fmla="*/ 69 w 69"/>
                <a:gd name="T3" fmla="*/ 13 h 17"/>
                <a:gd name="T4" fmla="*/ 65 w 69"/>
                <a:gd name="T5" fmla="*/ 12 h 17"/>
                <a:gd name="T6" fmla="*/ 61 w 69"/>
                <a:gd name="T7" fmla="*/ 13 h 17"/>
                <a:gd name="T8" fmla="*/ 59 w 69"/>
                <a:gd name="T9" fmla="*/ 13 h 17"/>
                <a:gd name="T10" fmla="*/ 54 w 69"/>
                <a:gd name="T11" fmla="*/ 13 h 17"/>
                <a:gd name="T12" fmla="*/ 52 w 69"/>
                <a:gd name="T13" fmla="*/ 15 h 17"/>
                <a:gd name="T14" fmla="*/ 48 w 69"/>
                <a:gd name="T15" fmla="*/ 15 h 17"/>
                <a:gd name="T16" fmla="*/ 45 w 69"/>
                <a:gd name="T17" fmla="*/ 13 h 17"/>
                <a:gd name="T18" fmla="*/ 41 w 69"/>
                <a:gd name="T19" fmla="*/ 13 h 17"/>
                <a:gd name="T20" fmla="*/ 38 w 69"/>
                <a:gd name="T21" fmla="*/ 11 h 17"/>
                <a:gd name="T22" fmla="*/ 34 w 69"/>
                <a:gd name="T23" fmla="*/ 9 h 17"/>
                <a:gd name="T24" fmla="*/ 30 w 69"/>
                <a:gd name="T25" fmla="*/ 8 h 17"/>
                <a:gd name="T26" fmla="*/ 26 w 69"/>
                <a:gd name="T27" fmla="*/ 7 h 17"/>
                <a:gd name="T28" fmla="*/ 22 w 69"/>
                <a:gd name="T29" fmla="*/ 7 h 17"/>
                <a:gd name="T30" fmla="*/ 18 w 69"/>
                <a:gd name="T31" fmla="*/ 5 h 17"/>
                <a:gd name="T32" fmla="*/ 14 w 69"/>
                <a:gd name="T33" fmla="*/ 5 h 17"/>
                <a:gd name="T34" fmla="*/ 10 w 69"/>
                <a:gd name="T35" fmla="*/ 4 h 17"/>
                <a:gd name="T36" fmla="*/ 8 w 69"/>
                <a:gd name="T37" fmla="*/ 4 h 17"/>
                <a:gd name="T38" fmla="*/ 7 w 69"/>
                <a:gd name="T39" fmla="*/ 3 h 17"/>
                <a:gd name="T40" fmla="*/ 7 w 69"/>
                <a:gd name="T41" fmla="*/ 3 h 17"/>
                <a:gd name="T42" fmla="*/ 6 w 69"/>
                <a:gd name="T43" fmla="*/ 3 h 17"/>
                <a:gd name="T44" fmla="*/ 4 w 69"/>
                <a:gd name="T45" fmla="*/ 1 h 17"/>
                <a:gd name="T46" fmla="*/ 4 w 69"/>
                <a:gd name="T47" fmla="*/ 1 h 17"/>
                <a:gd name="T48" fmla="*/ 3 w 69"/>
                <a:gd name="T49" fmla="*/ 0 h 17"/>
                <a:gd name="T50" fmla="*/ 3 w 69"/>
                <a:gd name="T51" fmla="*/ 0 h 17"/>
                <a:gd name="T52" fmla="*/ 3 w 69"/>
                <a:gd name="T53" fmla="*/ 0 h 17"/>
                <a:gd name="T54" fmla="*/ 3 w 69"/>
                <a:gd name="T55" fmla="*/ 0 h 17"/>
                <a:gd name="T56" fmla="*/ 2 w 69"/>
                <a:gd name="T57" fmla="*/ 0 h 17"/>
                <a:gd name="T58" fmla="*/ 2 w 69"/>
                <a:gd name="T59" fmla="*/ 0 h 17"/>
                <a:gd name="T60" fmla="*/ 2 w 69"/>
                <a:gd name="T61" fmla="*/ 1 h 17"/>
                <a:gd name="T62" fmla="*/ 2 w 69"/>
                <a:gd name="T63" fmla="*/ 1 h 17"/>
                <a:gd name="T64" fmla="*/ 0 w 69"/>
                <a:gd name="T65" fmla="*/ 1 h 17"/>
                <a:gd name="T66" fmla="*/ 0 w 69"/>
                <a:gd name="T67" fmla="*/ 1 h 17"/>
                <a:gd name="T68" fmla="*/ 4 w 69"/>
                <a:gd name="T69" fmla="*/ 5 h 17"/>
                <a:gd name="T70" fmla="*/ 8 w 69"/>
                <a:gd name="T71" fmla="*/ 8 h 17"/>
                <a:gd name="T72" fmla="*/ 14 w 69"/>
                <a:gd name="T73" fmla="*/ 9 h 17"/>
                <a:gd name="T74" fmla="*/ 19 w 69"/>
                <a:gd name="T75" fmla="*/ 9 h 17"/>
                <a:gd name="T76" fmla="*/ 23 w 69"/>
                <a:gd name="T77" fmla="*/ 9 h 17"/>
                <a:gd name="T78" fmla="*/ 29 w 69"/>
                <a:gd name="T79" fmla="*/ 11 h 17"/>
                <a:gd name="T80" fmla="*/ 33 w 69"/>
                <a:gd name="T81" fmla="*/ 12 h 17"/>
                <a:gd name="T82" fmla="*/ 37 w 69"/>
                <a:gd name="T83" fmla="*/ 16 h 17"/>
                <a:gd name="T84" fmla="*/ 38 w 69"/>
                <a:gd name="T85" fmla="*/ 16 h 17"/>
                <a:gd name="T86" fmla="*/ 41 w 69"/>
                <a:gd name="T87" fmla="*/ 16 h 17"/>
                <a:gd name="T88" fmla="*/ 42 w 69"/>
                <a:gd name="T89" fmla="*/ 16 h 17"/>
                <a:gd name="T90" fmla="*/ 44 w 69"/>
                <a:gd name="T91" fmla="*/ 16 h 17"/>
                <a:gd name="T92" fmla="*/ 45 w 69"/>
                <a:gd name="T93" fmla="*/ 16 h 17"/>
                <a:gd name="T94" fmla="*/ 46 w 69"/>
                <a:gd name="T95" fmla="*/ 16 h 17"/>
                <a:gd name="T96" fmla="*/ 48 w 69"/>
                <a:gd name="T97" fmla="*/ 17 h 17"/>
                <a:gd name="T98" fmla="*/ 49 w 69"/>
                <a:gd name="T99" fmla="*/ 17 h 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17"/>
                <a:gd name="T152" fmla="*/ 69 w 69"/>
                <a:gd name="T153" fmla="*/ 17 h 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17">
                  <a:moveTo>
                    <a:pt x="49" y="17"/>
                  </a:moveTo>
                  <a:lnTo>
                    <a:pt x="69" y="13"/>
                  </a:lnTo>
                  <a:lnTo>
                    <a:pt x="65" y="12"/>
                  </a:lnTo>
                  <a:lnTo>
                    <a:pt x="61" y="13"/>
                  </a:lnTo>
                  <a:lnTo>
                    <a:pt x="59" y="13"/>
                  </a:lnTo>
                  <a:lnTo>
                    <a:pt x="54" y="13"/>
                  </a:lnTo>
                  <a:lnTo>
                    <a:pt x="52" y="15"/>
                  </a:lnTo>
                  <a:lnTo>
                    <a:pt x="48" y="15"/>
                  </a:lnTo>
                  <a:lnTo>
                    <a:pt x="45" y="13"/>
                  </a:lnTo>
                  <a:lnTo>
                    <a:pt x="41" y="13"/>
                  </a:lnTo>
                  <a:lnTo>
                    <a:pt x="38" y="11"/>
                  </a:lnTo>
                  <a:lnTo>
                    <a:pt x="34" y="9"/>
                  </a:lnTo>
                  <a:lnTo>
                    <a:pt x="30" y="8"/>
                  </a:lnTo>
                  <a:lnTo>
                    <a:pt x="26" y="7"/>
                  </a:lnTo>
                  <a:lnTo>
                    <a:pt x="22" y="7"/>
                  </a:lnTo>
                  <a:lnTo>
                    <a:pt x="18" y="5"/>
                  </a:lnTo>
                  <a:lnTo>
                    <a:pt x="14" y="5"/>
                  </a:lnTo>
                  <a:lnTo>
                    <a:pt x="10" y="4"/>
                  </a:lnTo>
                  <a:lnTo>
                    <a:pt x="8" y="4"/>
                  </a:lnTo>
                  <a:lnTo>
                    <a:pt x="7" y="3"/>
                  </a:lnTo>
                  <a:lnTo>
                    <a:pt x="6" y="3"/>
                  </a:lnTo>
                  <a:lnTo>
                    <a:pt x="4" y="1"/>
                  </a:lnTo>
                  <a:lnTo>
                    <a:pt x="3" y="0"/>
                  </a:lnTo>
                  <a:lnTo>
                    <a:pt x="2" y="0"/>
                  </a:lnTo>
                  <a:lnTo>
                    <a:pt x="2" y="1"/>
                  </a:lnTo>
                  <a:lnTo>
                    <a:pt x="0" y="1"/>
                  </a:lnTo>
                  <a:lnTo>
                    <a:pt x="4" y="5"/>
                  </a:lnTo>
                  <a:lnTo>
                    <a:pt x="8" y="8"/>
                  </a:lnTo>
                  <a:lnTo>
                    <a:pt x="14" y="9"/>
                  </a:lnTo>
                  <a:lnTo>
                    <a:pt x="19" y="9"/>
                  </a:lnTo>
                  <a:lnTo>
                    <a:pt x="23" y="9"/>
                  </a:lnTo>
                  <a:lnTo>
                    <a:pt x="29" y="11"/>
                  </a:lnTo>
                  <a:lnTo>
                    <a:pt x="33" y="12"/>
                  </a:lnTo>
                  <a:lnTo>
                    <a:pt x="37" y="16"/>
                  </a:lnTo>
                  <a:lnTo>
                    <a:pt x="38" y="16"/>
                  </a:lnTo>
                  <a:lnTo>
                    <a:pt x="41" y="16"/>
                  </a:lnTo>
                  <a:lnTo>
                    <a:pt x="42" y="16"/>
                  </a:lnTo>
                  <a:lnTo>
                    <a:pt x="44" y="16"/>
                  </a:lnTo>
                  <a:lnTo>
                    <a:pt x="45" y="16"/>
                  </a:lnTo>
                  <a:lnTo>
                    <a:pt x="46" y="16"/>
                  </a:lnTo>
                  <a:lnTo>
                    <a:pt x="48" y="17"/>
                  </a:lnTo>
                  <a:lnTo>
                    <a:pt x="49" y="17"/>
                  </a:lnTo>
                  <a:close/>
                </a:path>
              </a:pathLst>
            </a:custGeom>
            <a:solidFill>
              <a:srgbClr val="000000"/>
            </a:solidFill>
            <a:ln w="9525">
              <a:noFill/>
              <a:round/>
              <a:headEnd/>
              <a:tailEnd/>
            </a:ln>
          </p:spPr>
          <p:txBody>
            <a:bodyPr/>
            <a:lstStyle/>
            <a:p>
              <a:endParaRPr lang="en-US"/>
            </a:p>
          </p:txBody>
        </p:sp>
        <p:sp>
          <p:nvSpPr>
            <p:cNvPr id="91171" name="Freeform 35"/>
            <p:cNvSpPr>
              <a:spLocks/>
            </p:cNvSpPr>
            <p:nvPr/>
          </p:nvSpPr>
          <p:spPr bwMode="auto">
            <a:xfrm>
              <a:off x="4778" y="3590"/>
              <a:ext cx="21" cy="5"/>
            </a:xfrm>
            <a:custGeom>
              <a:avLst/>
              <a:gdLst>
                <a:gd name="T0" fmla="*/ 15 w 21"/>
                <a:gd name="T1" fmla="*/ 5 h 5"/>
                <a:gd name="T2" fmla="*/ 15 w 21"/>
                <a:gd name="T3" fmla="*/ 5 h 5"/>
                <a:gd name="T4" fmla="*/ 17 w 21"/>
                <a:gd name="T5" fmla="*/ 5 h 5"/>
                <a:gd name="T6" fmla="*/ 17 w 21"/>
                <a:gd name="T7" fmla="*/ 5 h 5"/>
                <a:gd name="T8" fmla="*/ 18 w 21"/>
                <a:gd name="T9" fmla="*/ 5 h 5"/>
                <a:gd name="T10" fmla="*/ 18 w 21"/>
                <a:gd name="T11" fmla="*/ 4 h 5"/>
                <a:gd name="T12" fmla="*/ 19 w 21"/>
                <a:gd name="T13" fmla="*/ 4 h 5"/>
                <a:gd name="T14" fmla="*/ 19 w 21"/>
                <a:gd name="T15" fmla="*/ 4 h 5"/>
                <a:gd name="T16" fmla="*/ 21 w 21"/>
                <a:gd name="T17" fmla="*/ 4 h 5"/>
                <a:gd name="T18" fmla="*/ 19 w 21"/>
                <a:gd name="T19" fmla="*/ 2 h 5"/>
                <a:gd name="T20" fmla="*/ 19 w 21"/>
                <a:gd name="T21" fmla="*/ 2 h 5"/>
                <a:gd name="T22" fmla="*/ 18 w 21"/>
                <a:gd name="T23" fmla="*/ 2 h 5"/>
                <a:gd name="T24" fmla="*/ 17 w 21"/>
                <a:gd name="T25" fmla="*/ 2 h 5"/>
                <a:gd name="T26" fmla="*/ 15 w 21"/>
                <a:gd name="T27" fmla="*/ 2 h 5"/>
                <a:gd name="T28" fmla="*/ 14 w 21"/>
                <a:gd name="T29" fmla="*/ 2 h 5"/>
                <a:gd name="T30" fmla="*/ 14 w 21"/>
                <a:gd name="T31" fmla="*/ 1 h 5"/>
                <a:gd name="T32" fmla="*/ 12 w 21"/>
                <a:gd name="T33" fmla="*/ 1 h 5"/>
                <a:gd name="T34" fmla="*/ 11 w 21"/>
                <a:gd name="T35" fmla="*/ 0 h 5"/>
                <a:gd name="T36" fmla="*/ 10 w 21"/>
                <a:gd name="T37" fmla="*/ 0 h 5"/>
                <a:gd name="T38" fmla="*/ 8 w 21"/>
                <a:gd name="T39" fmla="*/ 0 h 5"/>
                <a:gd name="T40" fmla="*/ 7 w 21"/>
                <a:gd name="T41" fmla="*/ 0 h 5"/>
                <a:gd name="T42" fmla="*/ 6 w 21"/>
                <a:gd name="T43" fmla="*/ 0 h 5"/>
                <a:gd name="T44" fmla="*/ 4 w 21"/>
                <a:gd name="T45" fmla="*/ 0 h 5"/>
                <a:gd name="T46" fmla="*/ 2 w 21"/>
                <a:gd name="T47" fmla="*/ 0 h 5"/>
                <a:gd name="T48" fmla="*/ 0 w 21"/>
                <a:gd name="T49" fmla="*/ 0 h 5"/>
                <a:gd name="T50" fmla="*/ 2 w 21"/>
                <a:gd name="T51" fmla="*/ 1 h 5"/>
                <a:gd name="T52" fmla="*/ 2 w 21"/>
                <a:gd name="T53" fmla="*/ 2 h 5"/>
                <a:gd name="T54" fmla="*/ 4 w 21"/>
                <a:gd name="T55" fmla="*/ 2 h 5"/>
                <a:gd name="T56" fmla="*/ 6 w 21"/>
                <a:gd name="T57" fmla="*/ 2 h 5"/>
                <a:gd name="T58" fmla="*/ 8 w 21"/>
                <a:gd name="T59" fmla="*/ 4 h 5"/>
                <a:gd name="T60" fmla="*/ 11 w 21"/>
                <a:gd name="T61" fmla="*/ 4 h 5"/>
                <a:gd name="T62" fmla="*/ 12 w 21"/>
                <a:gd name="T63" fmla="*/ 4 h 5"/>
                <a:gd name="T64" fmla="*/ 15 w 21"/>
                <a:gd name="T65" fmla="*/ 5 h 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5"/>
                <a:gd name="T101" fmla="*/ 21 w 21"/>
                <a:gd name="T102" fmla="*/ 5 h 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5">
                  <a:moveTo>
                    <a:pt x="15" y="5"/>
                  </a:moveTo>
                  <a:lnTo>
                    <a:pt x="15" y="5"/>
                  </a:lnTo>
                  <a:lnTo>
                    <a:pt x="17" y="5"/>
                  </a:lnTo>
                  <a:lnTo>
                    <a:pt x="18" y="5"/>
                  </a:lnTo>
                  <a:lnTo>
                    <a:pt x="18" y="4"/>
                  </a:lnTo>
                  <a:lnTo>
                    <a:pt x="19" y="4"/>
                  </a:lnTo>
                  <a:lnTo>
                    <a:pt x="21" y="4"/>
                  </a:lnTo>
                  <a:lnTo>
                    <a:pt x="19" y="2"/>
                  </a:lnTo>
                  <a:lnTo>
                    <a:pt x="18" y="2"/>
                  </a:lnTo>
                  <a:lnTo>
                    <a:pt x="17" y="2"/>
                  </a:lnTo>
                  <a:lnTo>
                    <a:pt x="15" y="2"/>
                  </a:lnTo>
                  <a:lnTo>
                    <a:pt x="14" y="2"/>
                  </a:lnTo>
                  <a:lnTo>
                    <a:pt x="14" y="1"/>
                  </a:lnTo>
                  <a:lnTo>
                    <a:pt x="12" y="1"/>
                  </a:lnTo>
                  <a:lnTo>
                    <a:pt x="11" y="0"/>
                  </a:lnTo>
                  <a:lnTo>
                    <a:pt x="10" y="0"/>
                  </a:lnTo>
                  <a:lnTo>
                    <a:pt x="8" y="0"/>
                  </a:lnTo>
                  <a:lnTo>
                    <a:pt x="7" y="0"/>
                  </a:lnTo>
                  <a:lnTo>
                    <a:pt x="6" y="0"/>
                  </a:lnTo>
                  <a:lnTo>
                    <a:pt x="4" y="0"/>
                  </a:lnTo>
                  <a:lnTo>
                    <a:pt x="2" y="0"/>
                  </a:lnTo>
                  <a:lnTo>
                    <a:pt x="0" y="0"/>
                  </a:lnTo>
                  <a:lnTo>
                    <a:pt x="2" y="1"/>
                  </a:lnTo>
                  <a:lnTo>
                    <a:pt x="2" y="2"/>
                  </a:lnTo>
                  <a:lnTo>
                    <a:pt x="4" y="2"/>
                  </a:lnTo>
                  <a:lnTo>
                    <a:pt x="6" y="2"/>
                  </a:lnTo>
                  <a:lnTo>
                    <a:pt x="8" y="4"/>
                  </a:lnTo>
                  <a:lnTo>
                    <a:pt x="11" y="4"/>
                  </a:lnTo>
                  <a:lnTo>
                    <a:pt x="12" y="4"/>
                  </a:lnTo>
                  <a:lnTo>
                    <a:pt x="15" y="5"/>
                  </a:lnTo>
                  <a:close/>
                </a:path>
              </a:pathLst>
            </a:custGeom>
            <a:solidFill>
              <a:srgbClr val="000000"/>
            </a:solidFill>
            <a:ln w="9525">
              <a:noFill/>
              <a:round/>
              <a:headEnd/>
              <a:tailEnd/>
            </a:ln>
          </p:spPr>
          <p:txBody>
            <a:bodyPr/>
            <a:lstStyle/>
            <a:p>
              <a:endParaRPr lang="en-US"/>
            </a:p>
          </p:txBody>
        </p:sp>
        <p:sp>
          <p:nvSpPr>
            <p:cNvPr id="91172" name="Freeform 36"/>
            <p:cNvSpPr>
              <a:spLocks/>
            </p:cNvSpPr>
            <p:nvPr/>
          </p:nvSpPr>
          <p:spPr bwMode="auto">
            <a:xfrm>
              <a:off x="4809" y="3569"/>
              <a:ext cx="13" cy="11"/>
            </a:xfrm>
            <a:custGeom>
              <a:avLst/>
              <a:gdLst>
                <a:gd name="T0" fmla="*/ 11 w 13"/>
                <a:gd name="T1" fmla="*/ 11 h 11"/>
                <a:gd name="T2" fmla="*/ 11 w 13"/>
                <a:gd name="T3" fmla="*/ 10 h 11"/>
                <a:gd name="T4" fmla="*/ 13 w 13"/>
                <a:gd name="T5" fmla="*/ 10 h 11"/>
                <a:gd name="T6" fmla="*/ 13 w 13"/>
                <a:gd name="T7" fmla="*/ 10 h 11"/>
                <a:gd name="T8" fmla="*/ 13 w 13"/>
                <a:gd name="T9" fmla="*/ 9 h 11"/>
                <a:gd name="T10" fmla="*/ 13 w 13"/>
                <a:gd name="T11" fmla="*/ 9 h 11"/>
                <a:gd name="T12" fmla="*/ 13 w 13"/>
                <a:gd name="T13" fmla="*/ 9 h 11"/>
                <a:gd name="T14" fmla="*/ 13 w 13"/>
                <a:gd name="T15" fmla="*/ 9 h 11"/>
                <a:gd name="T16" fmla="*/ 13 w 13"/>
                <a:gd name="T17" fmla="*/ 7 h 11"/>
                <a:gd name="T18" fmla="*/ 0 w 13"/>
                <a:gd name="T19" fmla="*/ 0 h 11"/>
                <a:gd name="T20" fmla="*/ 0 w 13"/>
                <a:gd name="T21" fmla="*/ 3 h 11"/>
                <a:gd name="T22" fmla="*/ 2 w 13"/>
                <a:gd name="T23" fmla="*/ 4 h 11"/>
                <a:gd name="T24" fmla="*/ 3 w 13"/>
                <a:gd name="T25" fmla="*/ 6 h 11"/>
                <a:gd name="T26" fmla="*/ 4 w 13"/>
                <a:gd name="T27" fmla="*/ 7 h 11"/>
                <a:gd name="T28" fmla="*/ 6 w 13"/>
                <a:gd name="T29" fmla="*/ 9 h 11"/>
                <a:gd name="T30" fmla="*/ 9 w 13"/>
                <a:gd name="T31" fmla="*/ 9 h 11"/>
                <a:gd name="T32" fmla="*/ 10 w 13"/>
                <a:gd name="T33" fmla="*/ 10 h 11"/>
                <a:gd name="T34" fmla="*/ 11 w 13"/>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1"/>
                <a:gd name="T56" fmla="*/ 13 w 13"/>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1">
                  <a:moveTo>
                    <a:pt x="11" y="11"/>
                  </a:moveTo>
                  <a:lnTo>
                    <a:pt x="11" y="10"/>
                  </a:lnTo>
                  <a:lnTo>
                    <a:pt x="13" y="10"/>
                  </a:lnTo>
                  <a:lnTo>
                    <a:pt x="13" y="9"/>
                  </a:lnTo>
                  <a:lnTo>
                    <a:pt x="13" y="7"/>
                  </a:lnTo>
                  <a:lnTo>
                    <a:pt x="0" y="0"/>
                  </a:lnTo>
                  <a:lnTo>
                    <a:pt x="0" y="3"/>
                  </a:lnTo>
                  <a:lnTo>
                    <a:pt x="2" y="4"/>
                  </a:lnTo>
                  <a:lnTo>
                    <a:pt x="3" y="6"/>
                  </a:lnTo>
                  <a:lnTo>
                    <a:pt x="4" y="7"/>
                  </a:lnTo>
                  <a:lnTo>
                    <a:pt x="6" y="9"/>
                  </a:lnTo>
                  <a:lnTo>
                    <a:pt x="9" y="9"/>
                  </a:lnTo>
                  <a:lnTo>
                    <a:pt x="10" y="10"/>
                  </a:lnTo>
                  <a:lnTo>
                    <a:pt x="11" y="11"/>
                  </a:lnTo>
                  <a:close/>
                </a:path>
              </a:pathLst>
            </a:custGeom>
            <a:solidFill>
              <a:srgbClr val="000000"/>
            </a:solidFill>
            <a:ln w="9525">
              <a:noFill/>
              <a:round/>
              <a:headEnd/>
              <a:tailEnd/>
            </a:ln>
          </p:spPr>
          <p:txBody>
            <a:bodyPr/>
            <a:lstStyle/>
            <a:p>
              <a:endParaRPr lang="en-US"/>
            </a:p>
          </p:txBody>
        </p:sp>
        <p:sp>
          <p:nvSpPr>
            <p:cNvPr id="91173" name="Freeform 37"/>
            <p:cNvSpPr>
              <a:spLocks/>
            </p:cNvSpPr>
            <p:nvPr/>
          </p:nvSpPr>
          <p:spPr bwMode="auto">
            <a:xfrm>
              <a:off x="4888" y="3556"/>
              <a:ext cx="64" cy="17"/>
            </a:xfrm>
            <a:custGeom>
              <a:avLst/>
              <a:gdLst>
                <a:gd name="T0" fmla="*/ 62 w 64"/>
                <a:gd name="T1" fmla="*/ 17 h 17"/>
                <a:gd name="T2" fmla="*/ 62 w 64"/>
                <a:gd name="T3" fmla="*/ 17 h 17"/>
                <a:gd name="T4" fmla="*/ 62 w 64"/>
                <a:gd name="T5" fmla="*/ 17 h 17"/>
                <a:gd name="T6" fmla="*/ 62 w 64"/>
                <a:gd name="T7" fmla="*/ 17 h 17"/>
                <a:gd name="T8" fmla="*/ 62 w 64"/>
                <a:gd name="T9" fmla="*/ 17 h 17"/>
                <a:gd name="T10" fmla="*/ 64 w 64"/>
                <a:gd name="T11" fmla="*/ 17 h 17"/>
                <a:gd name="T12" fmla="*/ 64 w 64"/>
                <a:gd name="T13" fmla="*/ 17 h 17"/>
                <a:gd name="T14" fmla="*/ 64 w 64"/>
                <a:gd name="T15" fmla="*/ 17 h 17"/>
                <a:gd name="T16" fmla="*/ 64 w 64"/>
                <a:gd name="T17" fmla="*/ 17 h 17"/>
                <a:gd name="T18" fmla="*/ 61 w 64"/>
                <a:gd name="T19" fmla="*/ 15 h 17"/>
                <a:gd name="T20" fmla="*/ 57 w 64"/>
                <a:gd name="T21" fmla="*/ 12 h 17"/>
                <a:gd name="T22" fmla="*/ 53 w 64"/>
                <a:gd name="T23" fmla="*/ 11 h 17"/>
                <a:gd name="T24" fmla="*/ 49 w 64"/>
                <a:gd name="T25" fmla="*/ 9 h 17"/>
                <a:gd name="T26" fmla="*/ 45 w 64"/>
                <a:gd name="T27" fmla="*/ 8 h 17"/>
                <a:gd name="T28" fmla="*/ 41 w 64"/>
                <a:gd name="T29" fmla="*/ 7 h 17"/>
                <a:gd name="T30" fmla="*/ 37 w 64"/>
                <a:gd name="T31" fmla="*/ 5 h 17"/>
                <a:gd name="T32" fmla="*/ 32 w 64"/>
                <a:gd name="T33" fmla="*/ 3 h 17"/>
                <a:gd name="T34" fmla="*/ 28 w 64"/>
                <a:gd name="T35" fmla="*/ 4 h 17"/>
                <a:gd name="T36" fmla="*/ 24 w 64"/>
                <a:gd name="T37" fmla="*/ 4 h 17"/>
                <a:gd name="T38" fmla="*/ 20 w 64"/>
                <a:gd name="T39" fmla="*/ 3 h 17"/>
                <a:gd name="T40" fmla="*/ 16 w 64"/>
                <a:gd name="T41" fmla="*/ 3 h 17"/>
                <a:gd name="T42" fmla="*/ 12 w 64"/>
                <a:gd name="T43" fmla="*/ 1 h 17"/>
                <a:gd name="T44" fmla="*/ 8 w 64"/>
                <a:gd name="T45" fmla="*/ 0 h 17"/>
                <a:gd name="T46" fmla="*/ 4 w 64"/>
                <a:gd name="T47" fmla="*/ 0 h 17"/>
                <a:gd name="T48" fmla="*/ 0 w 64"/>
                <a:gd name="T49" fmla="*/ 0 h 17"/>
                <a:gd name="T50" fmla="*/ 28 w 64"/>
                <a:gd name="T51" fmla="*/ 7 h 17"/>
                <a:gd name="T52" fmla="*/ 62 w 64"/>
                <a:gd name="T53" fmla="*/ 17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17"/>
                <a:gd name="T83" fmla="*/ 64 w 64"/>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 h="17">
                  <a:moveTo>
                    <a:pt x="62" y="17"/>
                  </a:moveTo>
                  <a:lnTo>
                    <a:pt x="62" y="17"/>
                  </a:lnTo>
                  <a:lnTo>
                    <a:pt x="64" y="17"/>
                  </a:lnTo>
                  <a:lnTo>
                    <a:pt x="61" y="15"/>
                  </a:lnTo>
                  <a:lnTo>
                    <a:pt x="57" y="12"/>
                  </a:lnTo>
                  <a:lnTo>
                    <a:pt x="53" y="11"/>
                  </a:lnTo>
                  <a:lnTo>
                    <a:pt x="49" y="9"/>
                  </a:lnTo>
                  <a:lnTo>
                    <a:pt x="45" y="8"/>
                  </a:lnTo>
                  <a:lnTo>
                    <a:pt x="41" y="7"/>
                  </a:lnTo>
                  <a:lnTo>
                    <a:pt x="37" y="5"/>
                  </a:lnTo>
                  <a:lnTo>
                    <a:pt x="32" y="3"/>
                  </a:lnTo>
                  <a:lnTo>
                    <a:pt x="28" y="4"/>
                  </a:lnTo>
                  <a:lnTo>
                    <a:pt x="24" y="4"/>
                  </a:lnTo>
                  <a:lnTo>
                    <a:pt x="20" y="3"/>
                  </a:lnTo>
                  <a:lnTo>
                    <a:pt x="16" y="3"/>
                  </a:lnTo>
                  <a:lnTo>
                    <a:pt x="12" y="1"/>
                  </a:lnTo>
                  <a:lnTo>
                    <a:pt x="8" y="0"/>
                  </a:lnTo>
                  <a:lnTo>
                    <a:pt x="4" y="0"/>
                  </a:lnTo>
                  <a:lnTo>
                    <a:pt x="0" y="0"/>
                  </a:lnTo>
                  <a:lnTo>
                    <a:pt x="28" y="7"/>
                  </a:lnTo>
                  <a:lnTo>
                    <a:pt x="62" y="17"/>
                  </a:lnTo>
                  <a:close/>
                </a:path>
              </a:pathLst>
            </a:custGeom>
            <a:solidFill>
              <a:srgbClr val="000000"/>
            </a:solidFill>
            <a:ln w="9525">
              <a:noFill/>
              <a:round/>
              <a:headEnd/>
              <a:tailEnd/>
            </a:ln>
          </p:spPr>
          <p:txBody>
            <a:bodyPr/>
            <a:lstStyle/>
            <a:p>
              <a:endParaRPr lang="en-US"/>
            </a:p>
          </p:txBody>
        </p:sp>
        <p:sp>
          <p:nvSpPr>
            <p:cNvPr id="91174" name="Freeform 38"/>
            <p:cNvSpPr>
              <a:spLocks/>
            </p:cNvSpPr>
            <p:nvPr/>
          </p:nvSpPr>
          <p:spPr bwMode="auto">
            <a:xfrm>
              <a:off x="4891" y="3525"/>
              <a:ext cx="119" cy="46"/>
            </a:xfrm>
            <a:custGeom>
              <a:avLst/>
              <a:gdLst>
                <a:gd name="T0" fmla="*/ 117 w 119"/>
                <a:gd name="T1" fmla="*/ 44 h 46"/>
                <a:gd name="T2" fmla="*/ 117 w 119"/>
                <a:gd name="T3" fmla="*/ 44 h 46"/>
                <a:gd name="T4" fmla="*/ 117 w 119"/>
                <a:gd name="T5" fmla="*/ 44 h 46"/>
                <a:gd name="T6" fmla="*/ 119 w 119"/>
                <a:gd name="T7" fmla="*/ 44 h 46"/>
                <a:gd name="T8" fmla="*/ 116 w 119"/>
                <a:gd name="T9" fmla="*/ 42 h 46"/>
                <a:gd name="T10" fmla="*/ 108 w 119"/>
                <a:gd name="T11" fmla="*/ 39 h 46"/>
                <a:gd name="T12" fmla="*/ 100 w 119"/>
                <a:gd name="T13" fmla="*/ 38 h 46"/>
                <a:gd name="T14" fmla="*/ 92 w 119"/>
                <a:gd name="T15" fmla="*/ 32 h 46"/>
                <a:gd name="T16" fmla="*/ 86 w 119"/>
                <a:gd name="T17" fmla="*/ 28 h 46"/>
                <a:gd name="T18" fmla="*/ 82 w 119"/>
                <a:gd name="T19" fmla="*/ 28 h 46"/>
                <a:gd name="T20" fmla="*/ 77 w 119"/>
                <a:gd name="T21" fmla="*/ 27 h 46"/>
                <a:gd name="T22" fmla="*/ 73 w 119"/>
                <a:gd name="T23" fmla="*/ 25 h 46"/>
                <a:gd name="T24" fmla="*/ 69 w 119"/>
                <a:gd name="T25" fmla="*/ 24 h 46"/>
                <a:gd name="T26" fmla="*/ 67 w 119"/>
                <a:gd name="T27" fmla="*/ 21 h 46"/>
                <a:gd name="T28" fmla="*/ 66 w 119"/>
                <a:gd name="T29" fmla="*/ 19 h 46"/>
                <a:gd name="T30" fmla="*/ 63 w 119"/>
                <a:gd name="T31" fmla="*/ 17 h 46"/>
                <a:gd name="T32" fmla="*/ 59 w 119"/>
                <a:gd name="T33" fmla="*/ 17 h 46"/>
                <a:gd name="T34" fmla="*/ 52 w 119"/>
                <a:gd name="T35" fmla="*/ 17 h 46"/>
                <a:gd name="T36" fmla="*/ 46 w 119"/>
                <a:gd name="T37" fmla="*/ 16 h 46"/>
                <a:gd name="T38" fmla="*/ 39 w 119"/>
                <a:gd name="T39" fmla="*/ 13 h 46"/>
                <a:gd name="T40" fmla="*/ 36 w 119"/>
                <a:gd name="T41" fmla="*/ 9 h 46"/>
                <a:gd name="T42" fmla="*/ 35 w 119"/>
                <a:gd name="T43" fmla="*/ 7 h 46"/>
                <a:gd name="T44" fmla="*/ 32 w 119"/>
                <a:gd name="T45" fmla="*/ 4 h 46"/>
                <a:gd name="T46" fmla="*/ 31 w 119"/>
                <a:gd name="T47" fmla="*/ 1 h 46"/>
                <a:gd name="T48" fmla="*/ 27 w 119"/>
                <a:gd name="T49" fmla="*/ 1 h 46"/>
                <a:gd name="T50" fmla="*/ 21 w 119"/>
                <a:gd name="T51" fmla="*/ 5 h 46"/>
                <a:gd name="T52" fmla="*/ 16 w 119"/>
                <a:gd name="T53" fmla="*/ 7 h 46"/>
                <a:gd name="T54" fmla="*/ 10 w 119"/>
                <a:gd name="T55" fmla="*/ 8 h 46"/>
                <a:gd name="T56" fmla="*/ 6 w 119"/>
                <a:gd name="T57" fmla="*/ 7 h 46"/>
                <a:gd name="T58" fmla="*/ 5 w 119"/>
                <a:gd name="T59" fmla="*/ 7 h 46"/>
                <a:gd name="T60" fmla="*/ 4 w 119"/>
                <a:gd name="T61" fmla="*/ 5 h 46"/>
                <a:gd name="T62" fmla="*/ 2 w 119"/>
                <a:gd name="T63" fmla="*/ 4 h 46"/>
                <a:gd name="T64" fmla="*/ 1 w 119"/>
                <a:gd name="T65" fmla="*/ 4 h 46"/>
                <a:gd name="T66" fmla="*/ 1 w 119"/>
                <a:gd name="T67" fmla="*/ 4 h 46"/>
                <a:gd name="T68" fmla="*/ 0 w 119"/>
                <a:gd name="T69" fmla="*/ 5 h 46"/>
                <a:gd name="T70" fmla="*/ 0 w 119"/>
                <a:gd name="T71" fmla="*/ 5 h 46"/>
                <a:gd name="T72" fmla="*/ 1 w 119"/>
                <a:gd name="T73" fmla="*/ 7 h 46"/>
                <a:gd name="T74" fmla="*/ 4 w 119"/>
                <a:gd name="T75" fmla="*/ 9 h 46"/>
                <a:gd name="T76" fmla="*/ 8 w 119"/>
                <a:gd name="T77" fmla="*/ 11 h 46"/>
                <a:gd name="T78" fmla="*/ 12 w 119"/>
                <a:gd name="T79" fmla="*/ 12 h 46"/>
                <a:gd name="T80" fmla="*/ 17 w 119"/>
                <a:gd name="T81" fmla="*/ 11 h 46"/>
                <a:gd name="T82" fmla="*/ 20 w 119"/>
                <a:gd name="T83" fmla="*/ 9 h 46"/>
                <a:gd name="T84" fmla="*/ 24 w 119"/>
                <a:gd name="T85" fmla="*/ 7 h 46"/>
                <a:gd name="T86" fmla="*/ 28 w 119"/>
                <a:gd name="T87" fmla="*/ 5 h 46"/>
                <a:gd name="T88" fmla="*/ 31 w 119"/>
                <a:gd name="T89" fmla="*/ 8 h 46"/>
                <a:gd name="T90" fmla="*/ 35 w 119"/>
                <a:gd name="T91" fmla="*/ 13 h 46"/>
                <a:gd name="T92" fmla="*/ 39 w 119"/>
                <a:gd name="T93" fmla="*/ 17 h 46"/>
                <a:gd name="T94" fmla="*/ 44 w 119"/>
                <a:gd name="T95" fmla="*/ 20 h 46"/>
                <a:gd name="T96" fmla="*/ 48 w 119"/>
                <a:gd name="T97" fmla="*/ 20 h 46"/>
                <a:gd name="T98" fmla="*/ 54 w 119"/>
                <a:gd name="T99" fmla="*/ 19 h 46"/>
                <a:gd name="T100" fmla="*/ 58 w 119"/>
                <a:gd name="T101" fmla="*/ 19 h 46"/>
                <a:gd name="T102" fmla="*/ 62 w 119"/>
                <a:gd name="T103" fmla="*/ 20 h 46"/>
                <a:gd name="T104" fmla="*/ 65 w 119"/>
                <a:gd name="T105" fmla="*/ 24 h 46"/>
                <a:gd name="T106" fmla="*/ 69 w 119"/>
                <a:gd name="T107" fmla="*/ 28 h 46"/>
                <a:gd name="T108" fmla="*/ 73 w 119"/>
                <a:gd name="T109" fmla="*/ 30 h 46"/>
                <a:gd name="T110" fmla="*/ 78 w 119"/>
                <a:gd name="T111" fmla="*/ 30 h 46"/>
                <a:gd name="T112" fmla="*/ 85 w 119"/>
                <a:gd name="T113" fmla="*/ 32 h 46"/>
                <a:gd name="T114" fmla="*/ 93 w 119"/>
                <a:gd name="T115" fmla="*/ 38 h 46"/>
                <a:gd name="T116" fmla="*/ 101 w 119"/>
                <a:gd name="T117" fmla="*/ 42 h 46"/>
                <a:gd name="T118" fmla="*/ 111 w 119"/>
                <a:gd name="T119" fmla="*/ 44 h 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9"/>
                <a:gd name="T181" fmla="*/ 0 h 46"/>
                <a:gd name="T182" fmla="*/ 119 w 119"/>
                <a:gd name="T183" fmla="*/ 46 h 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9" h="46">
                  <a:moveTo>
                    <a:pt x="116" y="46"/>
                  </a:moveTo>
                  <a:lnTo>
                    <a:pt x="117" y="44"/>
                  </a:lnTo>
                  <a:lnTo>
                    <a:pt x="119" y="44"/>
                  </a:lnTo>
                  <a:lnTo>
                    <a:pt x="119" y="43"/>
                  </a:lnTo>
                  <a:lnTo>
                    <a:pt x="116" y="42"/>
                  </a:lnTo>
                  <a:lnTo>
                    <a:pt x="112" y="40"/>
                  </a:lnTo>
                  <a:lnTo>
                    <a:pt x="108" y="39"/>
                  </a:lnTo>
                  <a:lnTo>
                    <a:pt x="104" y="39"/>
                  </a:lnTo>
                  <a:lnTo>
                    <a:pt x="100" y="38"/>
                  </a:lnTo>
                  <a:lnTo>
                    <a:pt x="96" y="35"/>
                  </a:lnTo>
                  <a:lnTo>
                    <a:pt x="92" y="32"/>
                  </a:lnTo>
                  <a:lnTo>
                    <a:pt x="89" y="28"/>
                  </a:lnTo>
                  <a:lnTo>
                    <a:pt x="86" y="28"/>
                  </a:lnTo>
                  <a:lnTo>
                    <a:pt x="84" y="28"/>
                  </a:lnTo>
                  <a:lnTo>
                    <a:pt x="82" y="28"/>
                  </a:lnTo>
                  <a:lnTo>
                    <a:pt x="80" y="28"/>
                  </a:lnTo>
                  <a:lnTo>
                    <a:pt x="77" y="27"/>
                  </a:lnTo>
                  <a:lnTo>
                    <a:pt x="74" y="27"/>
                  </a:lnTo>
                  <a:lnTo>
                    <a:pt x="73" y="25"/>
                  </a:lnTo>
                  <a:lnTo>
                    <a:pt x="70" y="25"/>
                  </a:lnTo>
                  <a:lnTo>
                    <a:pt x="69" y="24"/>
                  </a:lnTo>
                  <a:lnTo>
                    <a:pt x="69" y="23"/>
                  </a:lnTo>
                  <a:lnTo>
                    <a:pt x="67" y="21"/>
                  </a:lnTo>
                  <a:lnTo>
                    <a:pt x="66" y="20"/>
                  </a:lnTo>
                  <a:lnTo>
                    <a:pt x="66" y="19"/>
                  </a:lnTo>
                  <a:lnTo>
                    <a:pt x="65" y="17"/>
                  </a:lnTo>
                  <a:lnTo>
                    <a:pt x="63" y="17"/>
                  </a:lnTo>
                  <a:lnTo>
                    <a:pt x="62" y="16"/>
                  </a:lnTo>
                  <a:lnTo>
                    <a:pt x="59" y="17"/>
                  </a:lnTo>
                  <a:lnTo>
                    <a:pt x="55" y="17"/>
                  </a:lnTo>
                  <a:lnTo>
                    <a:pt x="52" y="17"/>
                  </a:lnTo>
                  <a:lnTo>
                    <a:pt x="48" y="17"/>
                  </a:lnTo>
                  <a:lnTo>
                    <a:pt x="46" y="16"/>
                  </a:lnTo>
                  <a:lnTo>
                    <a:pt x="43" y="16"/>
                  </a:lnTo>
                  <a:lnTo>
                    <a:pt x="39" y="13"/>
                  </a:lnTo>
                  <a:lnTo>
                    <a:pt x="36" y="12"/>
                  </a:lnTo>
                  <a:lnTo>
                    <a:pt x="36" y="9"/>
                  </a:lnTo>
                  <a:lnTo>
                    <a:pt x="35" y="8"/>
                  </a:lnTo>
                  <a:lnTo>
                    <a:pt x="35" y="7"/>
                  </a:lnTo>
                  <a:lnTo>
                    <a:pt x="34" y="4"/>
                  </a:lnTo>
                  <a:lnTo>
                    <a:pt x="32" y="4"/>
                  </a:lnTo>
                  <a:lnTo>
                    <a:pt x="32" y="2"/>
                  </a:lnTo>
                  <a:lnTo>
                    <a:pt x="31" y="1"/>
                  </a:lnTo>
                  <a:lnTo>
                    <a:pt x="29" y="0"/>
                  </a:lnTo>
                  <a:lnTo>
                    <a:pt x="27" y="1"/>
                  </a:lnTo>
                  <a:lnTo>
                    <a:pt x="24" y="4"/>
                  </a:lnTo>
                  <a:lnTo>
                    <a:pt x="21" y="5"/>
                  </a:lnTo>
                  <a:lnTo>
                    <a:pt x="19" y="7"/>
                  </a:lnTo>
                  <a:lnTo>
                    <a:pt x="16" y="7"/>
                  </a:lnTo>
                  <a:lnTo>
                    <a:pt x="13" y="8"/>
                  </a:lnTo>
                  <a:lnTo>
                    <a:pt x="10" y="8"/>
                  </a:lnTo>
                  <a:lnTo>
                    <a:pt x="8" y="8"/>
                  </a:lnTo>
                  <a:lnTo>
                    <a:pt x="6" y="7"/>
                  </a:lnTo>
                  <a:lnTo>
                    <a:pt x="5" y="7"/>
                  </a:lnTo>
                  <a:lnTo>
                    <a:pt x="4" y="5"/>
                  </a:lnTo>
                  <a:lnTo>
                    <a:pt x="2" y="4"/>
                  </a:lnTo>
                  <a:lnTo>
                    <a:pt x="1" y="4"/>
                  </a:lnTo>
                  <a:lnTo>
                    <a:pt x="0" y="5"/>
                  </a:lnTo>
                  <a:lnTo>
                    <a:pt x="1" y="7"/>
                  </a:lnTo>
                  <a:lnTo>
                    <a:pt x="2" y="9"/>
                  </a:lnTo>
                  <a:lnTo>
                    <a:pt x="4" y="9"/>
                  </a:lnTo>
                  <a:lnTo>
                    <a:pt x="6" y="11"/>
                  </a:lnTo>
                  <a:lnTo>
                    <a:pt x="8" y="11"/>
                  </a:lnTo>
                  <a:lnTo>
                    <a:pt x="10" y="12"/>
                  </a:lnTo>
                  <a:lnTo>
                    <a:pt x="12" y="12"/>
                  </a:lnTo>
                  <a:lnTo>
                    <a:pt x="15" y="12"/>
                  </a:lnTo>
                  <a:lnTo>
                    <a:pt x="17" y="11"/>
                  </a:lnTo>
                  <a:lnTo>
                    <a:pt x="19" y="11"/>
                  </a:lnTo>
                  <a:lnTo>
                    <a:pt x="20" y="9"/>
                  </a:lnTo>
                  <a:lnTo>
                    <a:pt x="23" y="8"/>
                  </a:lnTo>
                  <a:lnTo>
                    <a:pt x="24" y="7"/>
                  </a:lnTo>
                  <a:lnTo>
                    <a:pt x="25" y="7"/>
                  </a:lnTo>
                  <a:lnTo>
                    <a:pt x="28" y="5"/>
                  </a:lnTo>
                  <a:lnTo>
                    <a:pt x="29" y="5"/>
                  </a:lnTo>
                  <a:lnTo>
                    <a:pt x="31" y="8"/>
                  </a:lnTo>
                  <a:lnTo>
                    <a:pt x="32" y="11"/>
                  </a:lnTo>
                  <a:lnTo>
                    <a:pt x="35" y="13"/>
                  </a:lnTo>
                  <a:lnTo>
                    <a:pt x="36" y="16"/>
                  </a:lnTo>
                  <a:lnTo>
                    <a:pt x="39" y="17"/>
                  </a:lnTo>
                  <a:lnTo>
                    <a:pt x="42" y="19"/>
                  </a:lnTo>
                  <a:lnTo>
                    <a:pt x="44" y="20"/>
                  </a:lnTo>
                  <a:lnTo>
                    <a:pt x="47" y="20"/>
                  </a:lnTo>
                  <a:lnTo>
                    <a:pt x="48" y="20"/>
                  </a:lnTo>
                  <a:lnTo>
                    <a:pt x="51" y="20"/>
                  </a:lnTo>
                  <a:lnTo>
                    <a:pt x="54" y="19"/>
                  </a:lnTo>
                  <a:lnTo>
                    <a:pt x="55" y="19"/>
                  </a:lnTo>
                  <a:lnTo>
                    <a:pt x="58" y="19"/>
                  </a:lnTo>
                  <a:lnTo>
                    <a:pt x="61" y="20"/>
                  </a:lnTo>
                  <a:lnTo>
                    <a:pt x="62" y="20"/>
                  </a:lnTo>
                  <a:lnTo>
                    <a:pt x="63" y="21"/>
                  </a:lnTo>
                  <a:lnTo>
                    <a:pt x="65" y="24"/>
                  </a:lnTo>
                  <a:lnTo>
                    <a:pt x="66" y="25"/>
                  </a:lnTo>
                  <a:lnTo>
                    <a:pt x="69" y="28"/>
                  </a:lnTo>
                  <a:lnTo>
                    <a:pt x="70" y="28"/>
                  </a:lnTo>
                  <a:lnTo>
                    <a:pt x="73" y="30"/>
                  </a:lnTo>
                  <a:lnTo>
                    <a:pt x="75" y="30"/>
                  </a:lnTo>
                  <a:lnTo>
                    <a:pt x="78" y="30"/>
                  </a:lnTo>
                  <a:lnTo>
                    <a:pt x="81" y="31"/>
                  </a:lnTo>
                  <a:lnTo>
                    <a:pt x="85" y="32"/>
                  </a:lnTo>
                  <a:lnTo>
                    <a:pt x="89" y="35"/>
                  </a:lnTo>
                  <a:lnTo>
                    <a:pt x="93" y="38"/>
                  </a:lnTo>
                  <a:lnTo>
                    <a:pt x="97" y="39"/>
                  </a:lnTo>
                  <a:lnTo>
                    <a:pt x="101" y="42"/>
                  </a:lnTo>
                  <a:lnTo>
                    <a:pt x="107" y="43"/>
                  </a:lnTo>
                  <a:lnTo>
                    <a:pt x="111" y="44"/>
                  </a:lnTo>
                  <a:lnTo>
                    <a:pt x="116" y="46"/>
                  </a:lnTo>
                  <a:close/>
                </a:path>
              </a:pathLst>
            </a:custGeom>
            <a:solidFill>
              <a:srgbClr val="000000"/>
            </a:solidFill>
            <a:ln w="9525">
              <a:noFill/>
              <a:round/>
              <a:headEnd/>
              <a:tailEnd/>
            </a:ln>
          </p:spPr>
          <p:txBody>
            <a:bodyPr/>
            <a:lstStyle/>
            <a:p>
              <a:endParaRPr lang="en-US"/>
            </a:p>
          </p:txBody>
        </p:sp>
        <p:sp>
          <p:nvSpPr>
            <p:cNvPr id="91175" name="Freeform 39"/>
            <p:cNvSpPr>
              <a:spLocks/>
            </p:cNvSpPr>
            <p:nvPr/>
          </p:nvSpPr>
          <p:spPr bwMode="auto">
            <a:xfrm>
              <a:off x="4781" y="3564"/>
              <a:ext cx="16" cy="4"/>
            </a:xfrm>
            <a:custGeom>
              <a:avLst/>
              <a:gdLst>
                <a:gd name="T0" fmla="*/ 4 w 16"/>
                <a:gd name="T1" fmla="*/ 4 h 4"/>
                <a:gd name="T2" fmla="*/ 5 w 16"/>
                <a:gd name="T3" fmla="*/ 3 h 4"/>
                <a:gd name="T4" fmla="*/ 7 w 16"/>
                <a:gd name="T5" fmla="*/ 3 h 4"/>
                <a:gd name="T6" fmla="*/ 8 w 16"/>
                <a:gd name="T7" fmla="*/ 3 h 4"/>
                <a:gd name="T8" fmla="*/ 9 w 16"/>
                <a:gd name="T9" fmla="*/ 3 h 4"/>
                <a:gd name="T10" fmla="*/ 11 w 16"/>
                <a:gd name="T11" fmla="*/ 3 h 4"/>
                <a:gd name="T12" fmla="*/ 12 w 16"/>
                <a:gd name="T13" fmla="*/ 3 h 4"/>
                <a:gd name="T14" fmla="*/ 14 w 16"/>
                <a:gd name="T15" fmla="*/ 4 h 4"/>
                <a:gd name="T16" fmla="*/ 15 w 16"/>
                <a:gd name="T17" fmla="*/ 4 h 4"/>
                <a:gd name="T18" fmla="*/ 15 w 16"/>
                <a:gd name="T19" fmla="*/ 3 h 4"/>
                <a:gd name="T20" fmla="*/ 15 w 16"/>
                <a:gd name="T21" fmla="*/ 3 h 4"/>
                <a:gd name="T22" fmla="*/ 15 w 16"/>
                <a:gd name="T23" fmla="*/ 3 h 4"/>
                <a:gd name="T24" fmla="*/ 15 w 16"/>
                <a:gd name="T25" fmla="*/ 3 h 4"/>
                <a:gd name="T26" fmla="*/ 15 w 16"/>
                <a:gd name="T27" fmla="*/ 3 h 4"/>
                <a:gd name="T28" fmla="*/ 16 w 16"/>
                <a:gd name="T29" fmla="*/ 1 h 4"/>
                <a:gd name="T30" fmla="*/ 16 w 16"/>
                <a:gd name="T31" fmla="*/ 1 h 4"/>
                <a:gd name="T32" fmla="*/ 16 w 16"/>
                <a:gd name="T33" fmla="*/ 0 h 4"/>
                <a:gd name="T34" fmla="*/ 0 w 16"/>
                <a:gd name="T35" fmla="*/ 0 h 4"/>
                <a:gd name="T36" fmla="*/ 0 w 16"/>
                <a:gd name="T37" fmla="*/ 1 h 4"/>
                <a:gd name="T38" fmla="*/ 0 w 16"/>
                <a:gd name="T39" fmla="*/ 1 h 4"/>
                <a:gd name="T40" fmla="*/ 0 w 16"/>
                <a:gd name="T41" fmla="*/ 3 h 4"/>
                <a:gd name="T42" fmla="*/ 1 w 16"/>
                <a:gd name="T43" fmla="*/ 3 h 4"/>
                <a:gd name="T44" fmla="*/ 1 w 16"/>
                <a:gd name="T45" fmla="*/ 3 h 4"/>
                <a:gd name="T46" fmla="*/ 3 w 16"/>
                <a:gd name="T47" fmla="*/ 3 h 4"/>
                <a:gd name="T48" fmla="*/ 4 w 16"/>
                <a:gd name="T49" fmla="*/ 3 h 4"/>
                <a:gd name="T50" fmla="*/ 4 w 16"/>
                <a:gd name="T51" fmla="*/ 4 h 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4"/>
                <a:gd name="T80" fmla="*/ 16 w 16"/>
                <a:gd name="T81" fmla="*/ 4 h 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4">
                  <a:moveTo>
                    <a:pt x="4" y="4"/>
                  </a:moveTo>
                  <a:lnTo>
                    <a:pt x="5" y="3"/>
                  </a:lnTo>
                  <a:lnTo>
                    <a:pt x="7" y="3"/>
                  </a:lnTo>
                  <a:lnTo>
                    <a:pt x="8" y="3"/>
                  </a:lnTo>
                  <a:lnTo>
                    <a:pt x="9" y="3"/>
                  </a:lnTo>
                  <a:lnTo>
                    <a:pt x="11" y="3"/>
                  </a:lnTo>
                  <a:lnTo>
                    <a:pt x="12" y="3"/>
                  </a:lnTo>
                  <a:lnTo>
                    <a:pt x="14" y="4"/>
                  </a:lnTo>
                  <a:lnTo>
                    <a:pt x="15" y="4"/>
                  </a:lnTo>
                  <a:lnTo>
                    <a:pt x="15" y="3"/>
                  </a:lnTo>
                  <a:lnTo>
                    <a:pt x="16" y="1"/>
                  </a:lnTo>
                  <a:lnTo>
                    <a:pt x="16" y="0"/>
                  </a:lnTo>
                  <a:lnTo>
                    <a:pt x="0" y="0"/>
                  </a:lnTo>
                  <a:lnTo>
                    <a:pt x="0" y="1"/>
                  </a:lnTo>
                  <a:lnTo>
                    <a:pt x="0" y="3"/>
                  </a:lnTo>
                  <a:lnTo>
                    <a:pt x="1" y="3"/>
                  </a:lnTo>
                  <a:lnTo>
                    <a:pt x="3" y="3"/>
                  </a:lnTo>
                  <a:lnTo>
                    <a:pt x="4" y="3"/>
                  </a:lnTo>
                  <a:lnTo>
                    <a:pt x="4" y="4"/>
                  </a:lnTo>
                  <a:close/>
                </a:path>
              </a:pathLst>
            </a:custGeom>
            <a:solidFill>
              <a:srgbClr val="000000"/>
            </a:solidFill>
            <a:ln w="9525">
              <a:noFill/>
              <a:round/>
              <a:headEnd/>
              <a:tailEnd/>
            </a:ln>
          </p:spPr>
          <p:txBody>
            <a:bodyPr/>
            <a:lstStyle/>
            <a:p>
              <a:endParaRPr lang="en-US"/>
            </a:p>
          </p:txBody>
        </p:sp>
        <p:sp>
          <p:nvSpPr>
            <p:cNvPr id="91176" name="Freeform 40"/>
            <p:cNvSpPr>
              <a:spLocks/>
            </p:cNvSpPr>
            <p:nvPr/>
          </p:nvSpPr>
          <p:spPr bwMode="auto">
            <a:xfrm>
              <a:off x="4735" y="3557"/>
              <a:ext cx="27" cy="6"/>
            </a:xfrm>
            <a:custGeom>
              <a:avLst/>
              <a:gdLst>
                <a:gd name="T0" fmla="*/ 0 w 27"/>
                <a:gd name="T1" fmla="*/ 6 h 6"/>
                <a:gd name="T2" fmla="*/ 24 w 27"/>
                <a:gd name="T3" fmla="*/ 3 h 6"/>
                <a:gd name="T4" fmla="*/ 24 w 27"/>
                <a:gd name="T5" fmla="*/ 3 h 6"/>
                <a:gd name="T6" fmla="*/ 24 w 27"/>
                <a:gd name="T7" fmla="*/ 3 h 6"/>
                <a:gd name="T8" fmla="*/ 26 w 27"/>
                <a:gd name="T9" fmla="*/ 3 h 6"/>
                <a:gd name="T10" fmla="*/ 26 w 27"/>
                <a:gd name="T11" fmla="*/ 2 h 6"/>
                <a:gd name="T12" fmla="*/ 26 w 27"/>
                <a:gd name="T13" fmla="*/ 2 h 6"/>
                <a:gd name="T14" fmla="*/ 26 w 27"/>
                <a:gd name="T15" fmla="*/ 2 h 6"/>
                <a:gd name="T16" fmla="*/ 26 w 27"/>
                <a:gd name="T17" fmla="*/ 2 h 6"/>
                <a:gd name="T18" fmla="*/ 27 w 27"/>
                <a:gd name="T19" fmla="*/ 0 h 6"/>
                <a:gd name="T20" fmla="*/ 1 w 27"/>
                <a:gd name="T21" fmla="*/ 0 h 6"/>
                <a:gd name="T22" fmla="*/ 1 w 27"/>
                <a:gd name="T23" fmla="*/ 2 h 6"/>
                <a:gd name="T24" fmla="*/ 1 w 27"/>
                <a:gd name="T25" fmla="*/ 2 h 6"/>
                <a:gd name="T26" fmla="*/ 1 w 27"/>
                <a:gd name="T27" fmla="*/ 2 h 6"/>
                <a:gd name="T28" fmla="*/ 1 w 27"/>
                <a:gd name="T29" fmla="*/ 3 h 6"/>
                <a:gd name="T30" fmla="*/ 1 w 27"/>
                <a:gd name="T31" fmla="*/ 3 h 6"/>
                <a:gd name="T32" fmla="*/ 1 w 27"/>
                <a:gd name="T33" fmla="*/ 4 h 6"/>
                <a:gd name="T34" fmla="*/ 0 w 27"/>
                <a:gd name="T35" fmla="*/ 4 h 6"/>
                <a:gd name="T36" fmla="*/ 0 w 27"/>
                <a:gd name="T37" fmla="*/ 6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6"/>
                <a:gd name="T59" fmla="*/ 27 w 27"/>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6">
                  <a:moveTo>
                    <a:pt x="0" y="6"/>
                  </a:moveTo>
                  <a:lnTo>
                    <a:pt x="24" y="3"/>
                  </a:lnTo>
                  <a:lnTo>
                    <a:pt x="26" y="3"/>
                  </a:lnTo>
                  <a:lnTo>
                    <a:pt x="26" y="2"/>
                  </a:lnTo>
                  <a:lnTo>
                    <a:pt x="27" y="0"/>
                  </a:lnTo>
                  <a:lnTo>
                    <a:pt x="1" y="0"/>
                  </a:lnTo>
                  <a:lnTo>
                    <a:pt x="1" y="2"/>
                  </a:lnTo>
                  <a:lnTo>
                    <a:pt x="1" y="3"/>
                  </a:lnTo>
                  <a:lnTo>
                    <a:pt x="1" y="4"/>
                  </a:lnTo>
                  <a:lnTo>
                    <a:pt x="0" y="4"/>
                  </a:lnTo>
                  <a:lnTo>
                    <a:pt x="0" y="6"/>
                  </a:lnTo>
                  <a:close/>
                </a:path>
              </a:pathLst>
            </a:custGeom>
            <a:solidFill>
              <a:srgbClr val="000000"/>
            </a:solidFill>
            <a:ln w="9525">
              <a:noFill/>
              <a:round/>
              <a:headEnd/>
              <a:tailEnd/>
            </a:ln>
          </p:spPr>
          <p:txBody>
            <a:bodyPr/>
            <a:lstStyle/>
            <a:p>
              <a:endParaRPr lang="en-US"/>
            </a:p>
          </p:txBody>
        </p:sp>
        <p:sp>
          <p:nvSpPr>
            <p:cNvPr id="91177" name="Freeform 41"/>
            <p:cNvSpPr>
              <a:spLocks/>
            </p:cNvSpPr>
            <p:nvPr/>
          </p:nvSpPr>
          <p:spPr bwMode="auto">
            <a:xfrm>
              <a:off x="4860" y="3552"/>
              <a:ext cx="2" cy="5"/>
            </a:xfrm>
            <a:custGeom>
              <a:avLst/>
              <a:gdLst>
                <a:gd name="T0" fmla="*/ 1 w 2"/>
                <a:gd name="T1" fmla="*/ 5 h 5"/>
                <a:gd name="T2" fmla="*/ 2 w 2"/>
                <a:gd name="T3" fmla="*/ 4 h 5"/>
                <a:gd name="T4" fmla="*/ 2 w 2"/>
                <a:gd name="T5" fmla="*/ 4 h 5"/>
                <a:gd name="T6" fmla="*/ 2 w 2"/>
                <a:gd name="T7" fmla="*/ 4 h 5"/>
                <a:gd name="T8" fmla="*/ 2 w 2"/>
                <a:gd name="T9" fmla="*/ 3 h 5"/>
                <a:gd name="T10" fmla="*/ 1 w 2"/>
                <a:gd name="T11" fmla="*/ 3 h 5"/>
                <a:gd name="T12" fmla="*/ 1 w 2"/>
                <a:gd name="T13" fmla="*/ 1 h 5"/>
                <a:gd name="T14" fmla="*/ 0 w 2"/>
                <a:gd name="T15" fmla="*/ 1 h 5"/>
                <a:gd name="T16" fmla="*/ 0 w 2"/>
                <a:gd name="T17" fmla="*/ 0 h 5"/>
                <a:gd name="T18" fmla="*/ 0 w 2"/>
                <a:gd name="T19" fmla="*/ 0 h 5"/>
                <a:gd name="T20" fmla="*/ 1 w 2"/>
                <a:gd name="T21" fmla="*/ 1 h 5"/>
                <a:gd name="T22" fmla="*/ 1 w 2"/>
                <a:gd name="T23" fmla="*/ 1 h 5"/>
                <a:gd name="T24" fmla="*/ 1 w 2"/>
                <a:gd name="T25" fmla="*/ 1 h 5"/>
                <a:gd name="T26" fmla="*/ 1 w 2"/>
                <a:gd name="T27" fmla="*/ 3 h 5"/>
                <a:gd name="T28" fmla="*/ 1 w 2"/>
                <a:gd name="T29" fmla="*/ 4 h 5"/>
                <a:gd name="T30" fmla="*/ 1 w 2"/>
                <a:gd name="T31" fmla="*/ 4 h 5"/>
                <a:gd name="T32" fmla="*/ 1 w 2"/>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5"/>
                <a:gd name="T53" fmla="*/ 2 w 2"/>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5">
                  <a:moveTo>
                    <a:pt x="1" y="5"/>
                  </a:moveTo>
                  <a:lnTo>
                    <a:pt x="2" y="4"/>
                  </a:lnTo>
                  <a:lnTo>
                    <a:pt x="2" y="3"/>
                  </a:lnTo>
                  <a:lnTo>
                    <a:pt x="1" y="3"/>
                  </a:lnTo>
                  <a:lnTo>
                    <a:pt x="1" y="1"/>
                  </a:lnTo>
                  <a:lnTo>
                    <a:pt x="0" y="1"/>
                  </a:lnTo>
                  <a:lnTo>
                    <a:pt x="0" y="0"/>
                  </a:lnTo>
                  <a:lnTo>
                    <a:pt x="1" y="1"/>
                  </a:lnTo>
                  <a:lnTo>
                    <a:pt x="1" y="3"/>
                  </a:lnTo>
                  <a:lnTo>
                    <a:pt x="1" y="4"/>
                  </a:lnTo>
                  <a:lnTo>
                    <a:pt x="1" y="5"/>
                  </a:lnTo>
                  <a:close/>
                </a:path>
              </a:pathLst>
            </a:custGeom>
            <a:solidFill>
              <a:srgbClr val="000000"/>
            </a:solidFill>
            <a:ln w="9525">
              <a:noFill/>
              <a:round/>
              <a:headEnd/>
              <a:tailEnd/>
            </a:ln>
          </p:spPr>
          <p:txBody>
            <a:bodyPr/>
            <a:lstStyle/>
            <a:p>
              <a:endParaRPr lang="en-US"/>
            </a:p>
          </p:txBody>
        </p:sp>
        <p:sp>
          <p:nvSpPr>
            <p:cNvPr id="91178" name="Freeform 42"/>
            <p:cNvSpPr>
              <a:spLocks/>
            </p:cNvSpPr>
            <p:nvPr/>
          </p:nvSpPr>
          <p:spPr bwMode="auto">
            <a:xfrm>
              <a:off x="4973" y="3523"/>
              <a:ext cx="61" cy="21"/>
            </a:xfrm>
            <a:custGeom>
              <a:avLst/>
              <a:gdLst>
                <a:gd name="T0" fmla="*/ 54 w 61"/>
                <a:gd name="T1" fmla="*/ 21 h 21"/>
                <a:gd name="T2" fmla="*/ 61 w 61"/>
                <a:gd name="T3" fmla="*/ 19 h 21"/>
                <a:gd name="T4" fmla="*/ 61 w 61"/>
                <a:gd name="T5" fmla="*/ 18 h 21"/>
                <a:gd name="T6" fmla="*/ 60 w 61"/>
                <a:gd name="T7" fmla="*/ 17 h 21"/>
                <a:gd name="T8" fmla="*/ 58 w 61"/>
                <a:gd name="T9" fmla="*/ 15 h 21"/>
                <a:gd name="T10" fmla="*/ 57 w 61"/>
                <a:gd name="T11" fmla="*/ 15 h 21"/>
                <a:gd name="T12" fmla="*/ 54 w 61"/>
                <a:gd name="T13" fmla="*/ 14 h 21"/>
                <a:gd name="T14" fmla="*/ 53 w 61"/>
                <a:gd name="T15" fmla="*/ 14 h 21"/>
                <a:gd name="T16" fmla="*/ 50 w 61"/>
                <a:gd name="T17" fmla="*/ 13 h 21"/>
                <a:gd name="T18" fmla="*/ 49 w 61"/>
                <a:gd name="T19" fmla="*/ 13 h 21"/>
                <a:gd name="T20" fmla="*/ 49 w 61"/>
                <a:gd name="T21" fmla="*/ 13 h 21"/>
                <a:gd name="T22" fmla="*/ 49 w 61"/>
                <a:gd name="T23" fmla="*/ 14 h 21"/>
                <a:gd name="T24" fmla="*/ 48 w 61"/>
                <a:gd name="T25" fmla="*/ 14 h 21"/>
                <a:gd name="T26" fmla="*/ 48 w 61"/>
                <a:gd name="T27" fmla="*/ 13 h 21"/>
                <a:gd name="T28" fmla="*/ 48 w 61"/>
                <a:gd name="T29" fmla="*/ 13 h 21"/>
                <a:gd name="T30" fmla="*/ 46 w 61"/>
                <a:gd name="T31" fmla="*/ 11 h 21"/>
                <a:gd name="T32" fmla="*/ 46 w 61"/>
                <a:gd name="T33" fmla="*/ 10 h 21"/>
                <a:gd name="T34" fmla="*/ 45 w 61"/>
                <a:gd name="T35" fmla="*/ 10 h 21"/>
                <a:gd name="T36" fmla="*/ 45 w 61"/>
                <a:gd name="T37" fmla="*/ 10 h 21"/>
                <a:gd name="T38" fmla="*/ 45 w 61"/>
                <a:gd name="T39" fmla="*/ 10 h 21"/>
                <a:gd name="T40" fmla="*/ 45 w 61"/>
                <a:gd name="T41" fmla="*/ 10 h 21"/>
                <a:gd name="T42" fmla="*/ 44 w 61"/>
                <a:gd name="T43" fmla="*/ 10 h 21"/>
                <a:gd name="T44" fmla="*/ 44 w 61"/>
                <a:gd name="T45" fmla="*/ 10 h 21"/>
                <a:gd name="T46" fmla="*/ 42 w 61"/>
                <a:gd name="T47" fmla="*/ 10 h 21"/>
                <a:gd name="T48" fmla="*/ 42 w 61"/>
                <a:gd name="T49" fmla="*/ 10 h 21"/>
                <a:gd name="T50" fmla="*/ 41 w 61"/>
                <a:gd name="T51" fmla="*/ 10 h 21"/>
                <a:gd name="T52" fmla="*/ 0 w 61"/>
                <a:gd name="T53" fmla="*/ 0 h 21"/>
                <a:gd name="T54" fmla="*/ 54 w 61"/>
                <a:gd name="T55" fmla="*/ 21 h 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
                <a:gd name="T85" fmla="*/ 0 h 21"/>
                <a:gd name="T86" fmla="*/ 61 w 61"/>
                <a:gd name="T87" fmla="*/ 21 h 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 h="21">
                  <a:moveTo>
                    <a:pt x="54" y="21"/>
                  </a:moveTo>
                  <a:lnTo>
                    <a:pt x="61" y="19"/>
                  </a:lnTo>
                  <a:lnTo>
                    <a:pt x="61" y="18"/>
                  </a:lnTo>
                  <a:lnTo>
                    <a:pt x="60" y="17"/>
                  </a:lnTo>
                  <a:lnTo>
                    <a:pt x="58" y="15"/>
                  </a:lnTo>
                  <a:lnTo>
                    <a:pt x="57" y="15"/>
                  </a:lnTo>
                  <a:lnTo>
                    <a:pt x="54" y="14"/>
                  </a:lnTo>
                  <a:lnTo>
                    <a:pt x="53" y="14"/>
                  </a:lnTo>
                  <a:lnTo>
                    <a:pt x="50" y="13"/>
                  </a:lnTo>
                  <a:lnTo>
                    <a:pt x="49" y="13"/>
                  </a:lnTo>
                  <a:lnTo>
                    <a:pt x="49" y="14"/>
                  </a:lnTo>
                  <a:lnTo>
                    <a:pt x="48" y="14"/>
                  </a:lnTo>
                  <a:lnTo>
                    <a:pt x="48" y="13"/>
                  </a:lnTo>
                  <a:lnTo>
                    <a:pt x="46" y="11"/>
                  </a:lnTo>
                  <a:lnTo>
                    <a:pt x="46" y="10"/>
                  </a:lnTo>
                  <a:lnTo>
                    <a:pt x="45" y="10"/>
                  </a:lnTo>
                  <a:lnTo>
                    <a:pt x="44" y="10"/>
                  </a:lnTo>
                  <a:lnTo>
                    <a:pt x="42" y="10"/>
                  </a:lnTo>
                  <a:lnTo>
                    <a:pt x="41" y="10"/>
                  </a:lnTo>
                  <a:lnTo>
                    <a:pt x="0" y="0"/>
                  </a:lnTo>
                  <a:lnTo>
                    <a:pt x="54" y="21"/>
                  </a:lnTo>
                  <a:close/>
                </a:path>
              </a:pathLst>
            </a:custGeom>
            <a:solidFill>
              <a:srgbClr val="000000"/>
            </a:solidFill>
            <a:ln w="9525">
              <a:noFill/>
              <a:round/>
              <a:headEnd/>
              <a:tailEnd/>
            </a:ln>
          </p:spPr>
          <p:txBody>
            <a:bodyPr/>
            <a:lstStyle/>
            <a:p>
              <a:endParaRPr lang="en-US"/>
            </a:p>
          </p:txBody>
        </p:sp>
        <p:sp>
          <p:nvSpPr>
            <p:cNvPr id="91179" name="Freeform 43"/>
            <p:cNvSpPr>
              <a:spLocks/>
            </p:cNvSpPr>
            <p:nvPr/>
          </p:nvSpPr>
          <p:spPr bwMode="auto">
            <a:xfrm>
              <a:off x="4730" y="3530"/>
              <a:ext cx="73" cy="12"/>
            </a:xfrm>
            <a:custGeom>
              <a:avLst/>
              <a:gdLst>
                <a:gd name="T0" fmla="*/ 67 w 73"/>
                <a:gd name="T1" fmla="*/ 11 h 12"/>
                <a:gd name="T2" fmla="*/ 69 w 73"/>
                <a:gd name="T3" fmla="*/ 12 h 12"/>
                <a:gd name="T4" fmla="*/ 69 w 73"/>
                <a:gd name="T5" fmla="*/ 12 h 12"/>
                <a:gd name="T6" fmla="*/ 70 w 73"/>
                <a:gd name="T7" fmla="*/ 12 h 12"/>
                <a:gd name="T8" fmla="*/ 70 w 73"/>
                <a:gd name="T9" fmla="*/ 11 h 12"/>
                <a:gd name="T10" fmla="*/ 71 w 73"/>
                <a:gd name="T11" fmla="*/ 11 h 12"/>
                <a:gd name="T12" fmla="*/ 71 w 73"/>
                <a:gd name="T13" fmla="*/ 11 h 12"/>
                <a:gd name="T14" fmla="*/ 73 w 73"/>
                <a:gd name="T15" fmla="*/ 11 h 12"/>
                <a:gd name="T16" fmla="*/ 73 w 73"/>
                <a:gd name="T17" fmla="*/ 10 h 12"/>
                <a:gd name="T18" fmla="*/ 32 w 73"/>
                <a:gd name="T19" fmla="*/ 0 h 12"/>
                <a:gd name="T20" fmla="*/ 0 w 73"/>
                <a:gd name="T21" fmla="*/ 6 h 12"/>
                <a:gd name="T22" fmla="*/ 1 w 73"/>
                <a:gd name="T23" fmla="*/ 7 h 12"/>
                <a:gd name="T24" fmla="*/ 2 w 73"/>
                <a:gd name="T25" fmla="*/ 8 h 12"/>
                <a:gd name="T26" fmla="*/ 4 w 73"/>
                <a:gd name="T27" fmla="*/ 8 h 12"/>
                <a:gd name="T28" fmla="*/ 6 w 73"/>
                <a:gd name="T29" fmla="*/ 8 h 12"/>
                <a:gd name="T30" fmla="*/ 8 w 73"/>
                <a:gd name="T31" fmla="*/ 7 h 12"/>
                <a:gd name="T32" fmla="*/ 10 w 73"/>
                <a:gd name="T33" fmla="*/ 7 h 12"/>
                <a:gd name="T34" fmla="*/ 12 w 73"/>
                <a:gd name="T35" fmla="*/ 6 h 12"/>
                <a:gd name="T36" fmla="*/ 14 w 73"/>
                <a:gd name="T37" fmla="*/ 7 h 12"/>
                <a:gd name="T38" fmla="*/ 20 w 73"/>
                <a:gd name="T39" fmla="*/ 4 h 12"/>
                <a:gd name="T40" fmla="*/ 25 w 73"/>
                <a:gd name="T41" fmla="*/ 4 h 12"/>
                <a:gd name="T42" fmla="*/ 31 w 73"/>
                <a:gd name="T43" fmla="*/ 4 h 12"/>
                <a:gd name="T44" fmla="*/ 36 w 73"/>
                <a:gd name="T45" fmla="*/ 6 h 12"/>
                <a:gd name="T46" fmla="*/ 42 w 73"/>
                <a:gd name="T47" fmla="*/ 7 h 12"/>
                <a:gd name="T48" fmla="*/ 47 w 73"/>
                <a:gd name="T49" fmla="*/ 8 h 12"/>
                <a:gd name="T50" fmla="*/ 54 w 73"/>
                <a:gd name="T51" fmla="*/ 8 h 12"/>
                <a:gd name="T52" fmla="*/ 59 w 73"/>
                <a:gd name="T53" fmla="*/ 8 h 12"/>
                <a:gd name="T54" fmla="*/ 60 w 73"/>
                <a:gd name="T55" fmla="*/ 10 h 12"/>
                <a:gd name="T56" fmla="*/ 60 w 73"/>
                <a:gd name="T57" fmla="*/ 10 h 12"/>
                <a:gd name="T58" fmla="*/ 62 w 73"/>
                <a:gd name="T59" fmla="*/ 11 h 12"/>
                <a:gd name="T60" fmla="*/ 63 w 73"/>
                <a:gd name="T61" fmla="*/ 11 h 12"/>
                <a:gd name="T62" fmla="*/ 65 w 73"/>
                <a:gd name="T63" fmla="*/ 11 h 12"/>
                <a:gd name="T64" fmla="*/ 65 w 73"/>
                <a:gd name="T65" fmla="*/ 11 h 12"/>
                <a:gd name="T66" fmla="*/ 66 w 73"/>
                <a:gd name="T67" fmla="*/ 11 h 12"/>
                <a:gd name="T68" fmla="*/ 67 w 73"/>
                <a:gd name="T69" fmla="*/ 11 h 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
                <a:gd name="T106" fmla="*/ 0 h 12"/>
                <a:gd name="T107" fmla="*/ 73 w 73"/>
                <a:gd name="T108" fmla="*/ 12 h 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 h="12">
                  <a:moveTo>
                    <a:pt x="67" y="11"/>
                  </a:moveTo>
                  <a:lnTo>
                    <a:pt x="69" y="12"/>
                  </a:lnTo>
                  <a:lnTo>
                    <a:pt x="70" y="12"/>
                  </a:lnTo>
                  <a:lnTo>
                    <a:pt x="70" y="11"/>
                  </a:lnTo>
                  <a:lnTo>
                    <a:pt x="71" y="11"/>
                  </a:lnTo>
                  <a:lnTo>
                    <a:pt x="73" y="11"/>
                  </a:lnTo>
                  <a:lnTo>
                    <a:pt x="73" y="10"/>
                  </a:lnTo>
                  <a:lnTo>
                    <a:pt x="32" y="0"/>
                  </a:lnTo>
                  <a:lnTo>
                    <a:pt x="0" y="6"/>
                  </a:lnTo>
                  <a:lnTo>
                    <a:pt x="1" y="7"/>
                  </a:lnTo>
                  <a:lnTo>
                    <a:pt x="2" y="8"/>
                  </a:lnTo>
                  <a:lnTo>
                    <a:pt x="4" y="8"/>
                  </a:lnTo>
                  <a:lnTo>
                    <a:pt x="6" y="8"/>
                  </a:lnTo>
                  <a:lnTo>
                    <a:pt x="8" y="7"/>
                  </a:lnTo>
                  <a:lnTo>
                    <a:pt x="10" y="7"/>
                  </a:lnTo>
                  <a:lnTo>
                    <a:pt x="12" y="6"/>
                  </a:lnTo>
                  <a:lnTo>
                    <a:pt x="14" y="7"/>
                  </a:lnTo>
                  <a:lnTo>
                    <a:pt x="20" y="4"/>
                  </a:lnTo>
                  <a:lnTo>
                    <a:pt x="25" y="4"/>
                  </a:lnTo>
                  <a:lnTo>
                    <a:pt x="31" y="4"/>
                  </a:lnTo>
                  <a:lnTo>
                    <a:pt x="36" y="6"/>
                  </a:lnTo>
                  <a:lnTo>
                    <a:pt x="42" y="7"/>
                  </a:lnTo>
                  <a:lnTo>
                    <a:pt x="47" y="8"/>
                  </a:lnTo>
                  <a:lnTo>
                    <a:pt x="54" y="8"/>
                  </a:lnTo>
                  <a:lnTo>
                    <a:pt x="59" y="8"/>
                  </a:lnTo>
                  <a:lnTo>
                    <a:pt x="60" y="10"/>
                  </a:lnTo>
                  <a:lnTo>
                    <a:pt x="62" y="11"/>
                  </a:lnTo>
                  <a:lnTo>
                    <a:pt x="63" y="11"/>
                  </a:lnTo>
                  <a:lnTo>
                    <a:pt x="65" y="11"/>
                  </a:lnTo>
                  <a:lnTo>
                    <a:pt x="66" y="11"/>
                  </a:lnTo>
                  <a:lnTo>
                    <a:pt x="67" y="11"/>
                  </a:lnTo>
                  <a:close/>
                </a:path>
              </a:pathLst>
            </a:custGeom>
            <a:solidFill>
              <a:srgbClr val="000000"/>
            </a:solidFill>
            <a:ln w="9525">
              <a:noFill/>
              <a:round/>
              <a:headEnd/>
              <a:tailEnd/>
            </a:ln>
          </p:spPr>
          <p:txBody>
            <a:bodyPr/>
            <a:lstStyle/>
            <a:p>
              <a:endParaRPr lang="en-US"/>
            </a:p>
          </p:txBody>
        </p:sp>
        <p:sp>
          <p:nvSpPr>
            <p:cNvPr id="91180" name="Freeform 44"/>
            <p:cNvSpPr>
              <a:spLocks/>
            </p:cNvSpPr>
            <p:nvPr/>
          </p:nvSpPr>
          <p:spPr bwMode="auto">
            <a:xfrm>
              <a:off x="5038" y="3537"/>
              <a:ext cx="2" cy="1"/>
            </a:xfrm>
            <a:custGeom>
              <a:avLst/>
              <a:gdLst>
                <a:gd name="T0" fmla="*/ 0 w 2"/>
                <a:gd name="T1" fmla="*/ 1 h 1"/>
                <a:gd name="T2" fmla="*/ 0 w 2"/>
                <a:gd name="T3" fmla="*/ 1 h 1"/>
                <a:gd name="T4" fmla="*/ 0 w 2"/>
                <a:gd name="T5" fmla="*/ 1 h 1"/>
                <a:gd name="T6" fmla="*/ 0 w 2"/>
                <a:gd name="T7" fmla="*/ 1 h 1"/>
                <a:gd name="T8" fmla="*/ 0 w 2"/>
                <a:gd name="T9" fmla="*/ 1 h 1"/>
                <a:gd name="T10" fmla="*/ 2 w 2"/>
                <a:gd name="T11" fmla="*/ 1 h 1"/>
                <a:gd name="T12" fmla="*/ 2 w 2"/>
                <a:gd name="T13" fmla="*/ 1 h 1"/>
                <a:gd name="T14" fmla="*/ 0 w 2"/>
                <a:gd name="T15" fmla="*/ 1 h 1"/>
                <a:gd name="T16" fmla="*/ 0 w 2"/>
                <a:gd name="T17" fmla="*/ 0 h 1"/>
                <a:gd name="T18" fmla="*/ 0 w 2"/>
                <a:gd name="T19" fmla="*/ 0 h 1"/>
                <a:gd name="T20" fmla="*/ 0 w 2"/>
                <a:gd name="T21" fmla="*/ 0 h 1"/>
                <a:gd name="T22" fmla="*/ 0 w 2"/>
                <a:gd name="T23" fmla="*/ 1 h 1"/>
                <a:gd name="T24" fmla="*/ 0 w 2"/>
                <a:gd name="T25" fmla="*/ 1 h 1"/>
                <a:gd name="T26" fmla="*/ 0 w 2"/>
                <a:gd name="T27" fmla="*/ 1 h 1"/>
                <a:gd name="T28" fmla="*/ 0 w 2"/>
                <a:gd name="T29" fmla="*/ 1 h 1"/>
                <a:gd name="T30" fmla="*/ 0 w 2"/>
                <a:gd name="T31" fmla="*/ 1 h 1"/>
                <a:gd name="T32" fmla="*/ 0 w 2"/>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
                <a:gd name="T53" fmla="*/ 2 w 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
                  <a:moveTo>
                    <a:pt x="0" y="1"/>
                  </a:moveTo>
                  <a:lnTo>
                    <a:pt x="0" y="1"/>
                  </a:lnTo>
                  <a:lnTo>
                    <a:pt x="2" y="1"/>
                  </a:lnTo>
                  <a:lnTo>
                    <a:pt x="0" y="1"/>
                  </a:lnTo>
                  <a:lnTo>
                    <a:pt x="0" y="0"/>
                  </a:lnTo>
                  <a:lnTo>
                    <a:pt x="0" y="1"/>
                  </a:lnTo>
                  <a:close/>
                </a:path>
              </a:pathLst>
            </a:custGeom>
            <a:solidFill>
              <a:srgbClr val="000000"/>
            </a:solidFill>
            <a:ln w="9525">
              <a:noFill/>
              <a:round/>
              <a:headEnd/>
              <a:tailEnd/>
            </a:ln>
          </p:spPr>
          <p:txBody>
            <a:bodyPr/>
            <a:lstStyle/>
            <a:p>
              <a:endParaRPr lang="en-US"/>
            </a:p>
          </p:txBody>
        </p:sp>
        <p:sp>
          <p:nvSpPr>
            <p:cNvPr id="91181" name="Freeform 45"/>
            <p:cNvSpPr>
              <a:spLocks/>
            </p:cNvSpPr>
            <p:nvPr/>
          </p:nvSpPr>
          <p:spPr bwMode="auto">
            <a:xfrm>
              <a:off x="4617" y="3530"/>
              <a:ext cx="6" cy="3"/>
            </a:xfrm>
            <a:custGeom>
              <a:avLst/>
              <a:gdLst>
                <a:gd name="T0" fmla="*/ 3 w 6"/>
                <a:gd name="T1" fmla="*/ 3 h 3"/>
                <a:gd name="T2" fmla="*/ 3 w 6"/>
                <a:gd name="T3" fmla="*/ 3 h 3"/>
                <a:gd name="T4" fmla="*/ 3 w 6"/>
                <a:gd name="T5" fmla="*/ 3 h 3"/>
                <a:gd name="T6" fmla="*/ 4 w 6"/>
                <a:gd name="T7" fmla="*/ 3 h 3"/>
                <a:gd name="T8" fmla="*/ 4 w 6"/>
                <a:gd name="T9" fmla="*/ 3 h 3"/>
                <a:gd name="T10" fmla="*/ 4 w 6"/>
                <a:gd name="T11" fmla="*/ 3 h 3"/>
                <a:gd name="T12" fmla="*/ 4 w 6"/>
                <a:gd name="T13" fmla="*/ 3 h 3"/>
                <a:gd name="T14" fmla="*/ 6 w 6"/>
                <a:gd name="T15" fmla="*/ 3 h 3"/>
                <a:gd name="T16" fmla="*/ 6 w 6"/>
                <a:gd name="T17" fmla="*/ 3 h 3"/>
                <a:gd name="T18" fmla="*/ 6 w 6"/>
                <a:gd name="T19" fmla="*/ 3 h 3"/>
                <a:gd name="T20" fmla="*/ 4 w 6"/>
                <a:gd name="T21" fmla="*/ 3 h 3"/>
                <a:gd name="T22" fmla="*/ 4 w 6"/>
                <a:gd name="T23" fmla="*/ 2 h 3"/>
                <a:gd name="T24" fmla="*/ 4 w 6"/>
                <a:gd name="T25" fmla="*/ 2 h 3"/>
                <a:gd name="T26" fmla="*/ 3 w 6"/>
                <a:gd name="T27" fmla="*/ 2 h 3"/>
                <a:gd name="T28" fmla="*/ 3 w 6"/>
                <a:gd name="T29" fmla="*/ 0 h 3"/>
                <a:gd name="T30" fmla="*/ 2 w 6"/>
                <a:gd name="T31" fmla="*/ 0 h 3"/>
                <a:gd name="T32" fmla="*/ 2 w 6"/>
                <a:gd name="T33" fmla="*/ 0 h 3"/>
                <a:gd name="T34" fmla="*/ 0 w 6"/>
                <a:gd name="T35" fmla="*/ 2 h 3"/>
                <a:gd name="T36" fmla="*/ 0 w 6"/>
                <a:gd name="T37" fmla="*/ 2 h 3"/>
                <a:gd name="T38" fmla="*/ 0 w 6"/>
                <a:gd name="T39" fmla="*/ 2 h 3"/>
                <a:gd name="T40" fmla="*/ 0 w 6"/>
                <a:gd name="T41" fmla="*/ 2 h 3"/>
                <a:gd name="T42" fmla="*/ 0 w 6"/>
                <a:gd name="T43" fmla="*/ 2 h 3"/>
                <a:gd name="T44" fmla="*/ 2 w 6"/>
                <a:gd name="T45" fmla="*/ 2 h 3"/>
                <a:gd name="T46" fmla="*/ 3 w 6"/>
                <a:gd name="T47" fmla="*/ 2 h 3"/>
                <a:gd name="T48" fmla="*/ 3 w 6"/>
                <a:gd name="T49" fmla="*/ 3 h 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
                <a:gd name="T76" fmla="*/ 0 h 3"/>
                <a:gd name="T77" fmla="*/ 6 w 6"/>
                <a:gd name="T78" fmla="*/ 3 h 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 h="3">
                  <a:moveTo>
                    <a:pt x="3" y="3"/>
                  </a:moveTo>
                  <a:lnTo>
                    <a:pt x="3" y="3"/>
                  </a:lnTo>
                  <a:lnTo>
                    <a:pt x="4" y="3"/>
                  </a:lnTo>
                  <a:lnTo>
                    <a:pt x="6" y="3"/>
                  </a:lnTo>
                  <a:lnTo>
                    <a:pt x="4" y="3"/>
                  </a:lnTo>
                  <a:lnTo>
                    <a:pt x="4" y="2"/>
                  </a:lnTo>
                  <a:lnTo>
                    <a:pt x="3" y="2"/>
                  </a:lnTo>
                  <a:lnTo>
                    <a:pt x="3" y="0"/>
                  </a:lnTo>
                  <a:lnTo>
                    <a:pt x="2" y="0"/>
                  </a:lnTo>
                  <a:lnTo>
                    <a:pt x="0" y="2"/>
                  </a:lnTo>
                  <a:lnTo>
                    <a:pt x="2" y="2"/>
                  </a:lnTo>
                  <a:lnTo>
                    <a:pt x="3" y="2"/>
                  </a:lnTo>
                  <a:lnTo>
                    <a:pt x="3" y="3"/>
                  </a:lnTo>
                  <a:close/>
                </a:path>
              </a:pathLst>
            </a:custGeom>
            <a:solidFill>
              <a:srgbClr val="F0D100"/>
            </a:solidFill>
            <a:ln w="9525">
              <a:noFill/>
              <a:round/>
              <a:headEnd/>
              <a:tailEnd/>
            </a:ln>
          </p:spPr>
          <p:txBody>
            <a:bodyPr/>
            <a:lstStyle/>
            <a:p>
              <a:endParaRPr lang="en-US"/>
            </a:p>
          </p:txBody>
        </p:sp>
        <p:sp>
          <p:nvSpPr>
            <p:cNvPr id="91182" name="Freeform 46"/>
            <p:cNvSpPr>
              <a:spLocks/>
            </p:cNvSpPr>
            <p:nvPr/>
          </p:nvSpPr>
          <p:spPr bwMode="auto">
            <a:xfrm>
              <a:off x="4767" y="3529"/>
              <a:ext cx="1" cy="1"/>
            </a:xfrm>
            <a:custGeom>
              <a:avLst/>
              <a:gdLst>
                <a:gd name="T0" fmla="*/ 0 w 1"/>
                <a:gd name="T1" fmla="*/ 1 h 1"/>
                <a:gd name="T2" fmla="*/ 0 w 1"/>
                <a:gd name="T3" fmla="*/ 1 h 1"/>
                <a:gd name="T4" fmla="*/ 0 w 1"/>
                <a:gd name="T5" fmla="*/ 1 h 1"/>
                <a:gd name="T6" fmla="*/ 0 w 1"/>
                <a:gd name="T7" fmla="*/ 1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1 h 1"/>
                <a:gd name="T32" fmla="*/ 0 w 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
                <a:gd name="T52" fmla="*/ 0 h 1"/>
                <a:gd name="T53" fmla="*/ 1 w 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 h="1">
                  <a:moveTo>
                    <a:pt x="0" y="1"/>
                  </a:moveTo>
                  <a:lnTo>
                    <a:pt x="0" y="1"/>
                  </a:lnTo>
                  <a:lnTo>
                    <a:pt x="0" y="0"/>
                  </a:lnTo>
                  <a:lnTo>
                    <a:pt x="0" y="1"/>
                  </a:lnTo>
                  <a:close/>
                </a:path>
              </a:pathLst>
            </a:custGeom>
            <a:solidFill>
              <a:srgbClr val="000000"/>
            </a:solidFill>
            <a:ln w="9525">
              <a:noFill/>
              <a:round/>
              <a:headEnd/>
              <a:tailEnd/>
            </a:ln>
          </p:spPr>
          <p:txBody>
            <a:bodyPr/>
            <a:lstStyle/>
            <a:p>
              <a:endParaRPr lang="en-US"/>
            </a:p>
          </p:txBody>
        </p:sp>
        <p:sp>
          <p:nvSpPr>
            <p:cNvPr id="91183" name="Freeform 47"/>
            <p:cNvSpPr>
              <a:spLocks/>
            </p:cNvSpPr>
            <p:nvPr/>
          </p:nvSpPr>
          <p:spPr bwMode="auto">
            <a:xfrm>
              <a:off x="4621" y="3527"/>
              <a:ext cx="4" cy="3"/>
            </a:xfrm>
            <a:custGeom>
              <a:avLst/>
              <a:gdLst>
                <a:gd name="T0" fmla="*/ 2 w 4"/>
                <a:gd name="T1" fmla="*/ 3 h 3"/>
                <a:gd name="T2" fmla="*/ 2 w 4"/>
                <a:gd name="T3" fmla="*/ 3 h 3"/>
                <a:gd name="T4" fmla="*/ 2 w 4"/>
                <a:gd name="T5" fmla="*/ 3 h 3"/>
                <a:gd name="T6" fmla="*/ 2 w 4"/>
                <a:gd name="T7" fmla="*/ 3 h 3"/>
                <a:gd name="T8" fmla="*/ 3 w 4"/>
                <a:gd name="T9" fmla="*/ 3 h 3"/>
                <a:gd name="T10" fmla="*/ 3 w 4"/>
                <a:gd name="T11" fmla="*/ 3 h 3"/>
                <a:gd name="T12" fmla="*/ 3 w 4"/>
                <a:gd name="T13" fmla="*/ 3 h 3"/>
                <a:gd name="T14" fmla="*/ 3 w 4"/>
                <a:gd name="T15" fmla="*/ 3 h 3"/>
                <a:gd name="T16" fmla="*/ 3 w 4"/>
                <a:gd name="T17" fmla="*/ 3 h 3"/>
                <a:gd name="T18" fmla="*/ 4 w 4"/>
                <a:gd name="T19" fmla="*/ 2 h 3"/>
                <a:gd name="T20" fmla="*/ 3 w 4"/>
                <a:gd name="T21" fmla="*/ 0 h 3"/>
                <a:gd name="T22" fmla="*/ 3 w 4"/>
                <a:gd name="T23" fmla="*/ 0 h 3"/>
                <a:gd name="T24" fmla="*/ 3 w 4"/>
                <a:gd name="T25" fmla="*/ 0 h 3"/>
                <a:gd name="T26" fmla="*/ 2 w 4"/>
                <a:gd name="T27" fmla="*/ 0 h 3"/>
                <a:gd name="T28" fmla="*/ 2 w 4"/>
                <a:gd name="T29" fmla="*/ 2 h 3"/>
                <a:gd name="T30" fmla="*/ 0 w 4"/>
                <a:gd name="T31" fmla="*/ 2 h 3"/>
                <a:gd name="T32" fmla="*/ 2 w 4"/>
                <a:gd name="T33" fmla="*/ 3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
                <a:gd name="T53" fmla="*/ 4 w 4"/>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
                  <a:moveTo>
                    <a:pt x="2" y="3"/>
                  </a:moveTo>
                  <a:lnTo>
                    <a:pt x="2" y="3"/>
                  </a:lnTo>
                  <a:lnTo>
                    <a:pt x="3" y="3"/>
                  </a:lnTo>
                  <a:lnTo>
                    <a:pt x="4" y="2"/>
                  </a:lnTo>
                  <a:lnTo>
                    <a:pt x="3" y="0"/>
                  </a:lnTo>
                  <a:lnTo>
                    <a:pt x="2" y="0"/>
                  </a:lnTo>
                  <a:lnTo>
                    <a:pt x="2" y="2"/>
                  </a:lnTo>
                  <a:lnTo>
                    <a:pt x="0" y="2"/>
                  </a:lnTo>
                  <a:lnTo>
                    <a:pt x="2" y="3"/>
                  </a:lnTo>
                  <a:close/>
                </a:path>
              </a:pathLst>
            </a:custGeom>
            <a:solidFill>
              <a:srgbClr val="F0D100"/>
            </a:solidFill>
            <a:ln w="9525">
              <a:noFill/>
              <a:round/>
              <a:headEnd/>
              <a:tailEnd/>
            </a:ln>
          </p:spPr>
          <p:txBody>
            <a:bodyPr/>
            <a:lstStyle/>
            <a:p>
              <a:endParaRPr lang="en-US"/>
            </a:p>
          </p:txBody>
        </p:sp>
        <p:sp>
          <p:nvSpPr>
            <p:cNvPr id="91184" name="Freeform 48"/>
            <p:cNvSpPr>
              <a:spLocks/>
            </p:cNvSpPr>
            <p:nvPr/>
          </p:nvSpPr>
          <p:spPr bwMode="auto">
            <a:xfrm>
              <a:off x="4638" y="3527"/>
              <a:ext cx="4" cy="3"/>
            </a:xfrm>
            <a:custGeom>
              <a:avLst/>
              <a:gdLst>
                <a:gd name="T0" fmla="*/ 0 w 4"/>
                <a:gd name="T1" fmla="*/ 3 h 3"/>
                <a:gd name="T2" fmla="*/ 0 w 4"/>
                <a:gd name="T3" fmla="*/ 3 h 3"/>
                <a:gd name="T4" fmla="*/ 0 w 4"/>
                <a:gd name="T5" fmla="*/ 3 h 3"/>
                <a:gd name="T6" fmla="*/ 1 w 4"/>
                <a:gd name="T7" fmla="*/ 3 h 3"/>
                <a:gd name="T8" fmla="*/ 1 w 4"/>
                <a:gd name="T9" fmla="*/ 3 h 3"/>
                <a:gd name="T10" fmla="*/ 2 w 4"/>
                <a:gd name="T11" fmla="*/ 3 h 3"/>
                <a:gd name="T12" fmla="*/ 2 w 4"/>
                <a:gd name="T13" fmla="*/ 3 h 3"/>
                <a:gd name="T14" fmla="*/ 2 w 4"/>
                <a:gd name="T15" fmla="*/ 3 h 3"/>
                <a:gd name="T16" fmla="*/ 4 w 4"/>
                <a:gd name="T17" fmla="*/ 3 h 3"/>
                <a:gd name="T18" fmla="*/ 4 w 4"/>
                <a:gd name="T19" fmla="*/ 2 h 3"/>
                <a:gd name="T20" fmla="*/ 2 w 4"/>
                <a:gd name="T21" fmla="*/ 2 h 3"/>
                <a:gd name="T22" fmla="*/ 2 w 4"/>
                <a:gd name="T23" fmla="*/ 0 h 3"/>
                <a:gd name="T24" fmla="*/ 1 w 4"/>
                <a:gd name="T25" fmla="*/ 0 h 3"/>
                <a:gd name="T26" fmla="*/ 1 w 4"/>
                <a:gd name="T27" fmla="*/ 0 h 3"/>
                <a:gd name="T28" fmla="*/ 1 w 4"/>
                <a:gd name="T29" fmla="*/ 2 h 3"/>
                <a:gd name="T30" fmla="*/ 0 w 4"/>
                <a:gd name="T31" fmla="*/ 2 h 3"/>
                <a:gd name="T32" fmla="*/ 0 w 4"/>
                <a:gd name="T33" fmla="*/ 3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
                <a:gd name="T53" fmla="*/ 4 w 4"/>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
                  <a:moveTo>
                    <a:pt x="0" y="3"/>
                  </a:moveTo>
                  <a:lnTo>
                    <a:pt x="0" y="3"/>
                  </a:lnTo>
                  <a:lnTo>
                    <a:pt x="1" y="3"/>
                  </a:lnTo>
                  <a:lnTo>
                    <a:pt x="2" y="3"/>
                  </a:lnTo>
                  <a:lnTo>
                    <a:pt x="4" y="3"/>
                  </a:lnTo>
                  <a:lnTo>
                    <a:pt x="4" y="2"/>
                  </a:lnTo>
                  <a:lnTo>
                    <a:pt x="2" y="2"/>
                  </a:lnTo>
                  <a:lnTo>
                    <a:pt x="2" y="0"/>
                  </a:lnTo>
                  <a:lnTo>
                    <a:pt x="1" y="0"/>
                  </a:lnTo>
                  <a:lnTo>
                    <a:pt x="1" y="2"/>
                  </a:lnTo>
                  <a:lnTo>
                    <a:pt x="0" y="2"/>
                  </a:lnTo>
                  <a:lnTo>
                    <a:pt x="0" y="3"/>
                  </a:lnTo>
                  <a:close/>
                </a:path>
              </a:pathLst>
            </a:custGeom>
            <a:solidFill>
              <a:srgbClr val="F0D100"/>
            </a:solidFill>
            <a:ln w="9525">
              <a:noFill/>
              <a:round/>
              <a:headEnd/>
              <a:tailEnd/>
            </a:ln>
          </p:spPr>
          <p:txBody>
            <a:bodyPr/>
            <a:lstStyle/>
            <a:p>
              <a:endParaRPr lang="en-US"/>
            </a:p>
          </p:txBody>
        </p:sp>
        <p:sp>
          <p:nvSpPr>
            <p:cNvPr id="91185" name="Freeform 49"/>
            <p:cNvSpPr>
              <a:spLocks/>
            </p:cNvSpPr>
            <p:nvPr/>
          </p:nvSpPr>
          <p:spPr bwMode="auto">
            <a:xfrm>
              <a:off x="4267" y="3521"/>
              <a:ext cx="2" cy="4"/>
            </a:xfrm>
            <a:custGeom>
              <a:avLst/>
              <a:gdLst>
                <a:gd name="T0" fmla="*/ 0 w 2"/>
                <a:gd name="T1" fmla="*/ 4 h 4"/>
                <a:gd name="T2" fmla="*/ 0 w 2"/>
                <a:gd name="T3" fmla="*/ 4 h 4"/>
                <a:gd name="T4" fmla="*/ 0 w 2"/>
                <a:gd name="T5" fmla="*/ 4 h 4"/>
                <a:gd name="T6" fmla="*/ 1 w 2"/>
                <a:gd name="T7" fmla="*/ 2 h 4"/>
                <a:gd name="T8" fmla="*/ 2 w 2"/>
                <a:gd name="T9" fmla="*/ 2 h 4"/>
                <a:gd name="T10" fmla="*/ 2 w 2"/>
                <a:gd name="T11" fmla="*/ 1 h 4"/>
                <a:gd name="T12" fmla="*/ 2 w 2"/>
                <a:gd name="T13" fmla="*/ 1 h 4"/>
                <a:gd name="T14" fmla="*/ 2 w 2"/>
                <a:gd name="T15" fmla="*/ 0 h 4"/>
                <a:gd name="T16" fmla="*/ 1 w 2"/>
                <a:gd name="T17" fmla="*/ 0 h 4"/>
                <a:gd name="T18" fmla="*/ 1 w 2"/>
                <a:gd name="T19" fmla="*/ 0 h 4"/>
                <a:gd name="T20" fmla="*/ 0 w 2"/>
                <a:gd name="T21" fmla="*/ 1 h 4"/>
                <a:gd name="T22" fmla="*/ 0 w 2"/>
                <a:gd name="T23" fmla="*/ 1 h 4"/>
                <a:gd name="T24" fmla="*/ 0 w 2"/>
                <a:gd name="T25" fmla="*/ 1 h 4"/>
                <a:gd name="T26" fmla="*/ 0 w 2"/>
                <a:gd name="T27" fmla="*/ 1 h 4"/>
                <a:gd name="T28" fmla="*/ 0 w 2"/>
                <a:gd name="T29" fmla="*/ 2 h 4"/>
                <a:gd name="T30" fmla="*/ 0 w 2"/>
                <a:gd name="T31" fmla="*/ 2 h 4"/>
                <a:gd name="T32" fmla="*/ 0 w 2"/>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4"/>
                <a:gd name="T53" fmla="*/ 2 w 2"/>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4">
                  <a:moveTo>
                    <a:pt x="0" y="4"/>
                  </a:moveTo>
                  <a:lnTo>
                    <a:pt x="0" y="4"/>
                  </a:lnTo>
                  <a:lnTo>
                    <a:pt x="1" y="2"/>
                  </a:lnTo>
                  <a:lnTo>
                    <a:pt x="2" y="2"/>
                  </a:lnTo>
                  <a:lnTo>
                    <a:pt x="2" y="1"/>
                  </a:lnTo>
                  <a:lnTo>
                    <a:pt x="2" y="0"/>
                  </a:lnTo>
                  <a:lnTo>
                    <a:pt x="1" y="0"/>
                  </a:lnTo>
                  <a:lnTo>
                    <a:pt x="0" y="1"/>
                  </a:lnTo>
                  <a:lnTo>
                    <a:pt x="0" y="2"/>
                  </a:lnTo>
                  <a:lnTo>
                    <a:pt x="0" y="4"/>
                  </a:lnTo>
                  <a:close/>
                </a:path>
              </a:pathLst>
            </a:custGeom>
            <a:solidFill>
              <a:srgbClr val="F0D100"/>
            </a:solidFill>
            <a:ln w="9525">
              <a:noFill/>
              <a:round/>
              <a:headEnd/>
              <a:tailEnd/>
            </a:ln>
          </p:spPr>
          <p:txBody>
            <a:bodyPr/>
            <a:lstStyle/>
            <a:p>
              <a:endParaRPr lang="en-US"/>
            </a:p>
          </p:txBody>
        </p:sp>
        <p:sp>
          <p:nvSpPr>
            <p:cNvPr id="91186" name="Freeform 50"/>
            <p:cNvSpPr>
              <a:spLocks/>
            </p:cNvSpPr>
            <p:nvPr/>
          </p:nvSpPr>
          <p:spPr bwMode="auto">
            <a:xfrm>
              <a:off x="4237" y="3417"/>
              <a:ext cx="421" cy="108"/>
            </a:xfrm>
            <a:custGeom>
              <a:avLst/>
              <a:gdLst>
                <a:gd name="T0" fmla="*/ 380 w 421"/>
                <a:gd name="T1" fmla="*/ 94 h 108"/>
                <a:gd name="T2" fmla="*/ 386 w 421"/>
                <a:gd name="T3" fmla="*/ 86 h 108"/>
                <a:gd name="T4" fmla="*/ 396 w 421"/>
                <a:gd name="T5" fmla="*/ 79 h 108"/>
                <a:gd name="T6" fmla="*/ 409 w 421"/>
                <a:gd name="T7" fmla="*/ 85 h 108"/>
                <a:gd name="T8" fmla="*/ 411 w 421"/>
                <a:gd name="T9" fmla="*/ 96 h 108"/>
                <a:gd name="T10" fmla="*/ 414 w 421"/>
                <a:gd name="T11" fmla="*/ 104 h 108"/>
                <a:gd name="T12" fmla="*/ 418 w 421"/>
                <a:gd name="T13" fmla="*/ 101 h 108"/>
                <a:gd name="T14" fmla="*/ 418 w 421"/>
                <a:gd name="T15" fmla="*/ 88 h 108"/>
                <a:gd name="T16" fmla="*/ 402 w 421"/>
                <a:gd name="T17" fmla="*/ 75 h 108"/>
                <a:gd name="T18" fmla="*/ 387 w 421"/>
                <a:gd name="T19" fmla="*/ 73 h 108"/>
                <a:gd name="T20" fmla="*/ 380 w 421"/>
                <a:gd name="T21" fmla="*/ 69 h 108"/>
                <a:gd name="T22" fmla="*/ 365 w 421"/>
                <a:gd name="T23" fmla="*/ 46 h 108"/>
                <a:gd name="T24" fmla="*/ 346 w 421"/>
                <a:gd name="T25" fmla="*/ 25 h 108"/>
                <a:gd name="T26" fmla="*/ 321 w 421"/>
                <a:gd name="T27" fmla="*/ 21 h 108"/>
                <a:gd name="T28" fmla="*/ 294 w 421"/>
                <a:gd name="T29" fmla="*/ 31 h 108"/>
                <a:gd name="T30" fmla="*/ 262 w 421"/>
                <a:gd name="T31" fmla="*/ 43 h 108"/>
                <a:gd name="T32" fmla="*/ 245 w 421"/>
                <a:gd name="T33" fmla="*/ 48 h 108"/>
                <a:gd name="T34" fmla="*/ 238 w 421"/>
                <a:gd name="T35" fmla="*/ 51 h 108"/>
                <a:gd name="T36" fmla="*/ 235 w 421"/>
                <a:gd name="T37" fmla="*/ 51 h 108"/>
                <a:gd name="T38" fmla="*/ 212 w 421"/>
                <a:gd name="T39" fmla="*/ 48 h 108"/>
                <a:gd name="T40" fmla="*/ 200 w 421"/>
                <a:gd name="T41" fmla="*/ 36 h 108"/>
                <a:gd name="T42" fmla="*/ 184 w 421"/>
                <a:gd name="T43" fmla="*/ 20 h 108"/>
                <a:gd name="T44" fmla="*/ 158 w 421"/>
                <a:gd name="T45" fmla="*/ 5 h 108"/>
                <a:gd name="T46" fmla="*/ 135 w 421"/>
                <a:gd name="T47" fmla="*/ 0 h 108"/>
                <a:gd name="T48" fmla="*/ 115 w 421"/>
                <a:gd name="T49" fmla="*/ 1 h 108"/>
                <a:gd name="T50" fmla="*/ 77 w 421"/>
                <a:gd name="T51" fmla="*/ 20 h 108"/>
                <a:gd name="T52" fmla="*/ 66 w 421"/>
                <a:gd name="T53" fmla="*/ 28 h 108"/>
                <a:gd name="T54" fmla="*/ 65 w 421"/>
                <a:gd name="T55" fmla="*/ 33 h 108"/>
                <a:gd name="T56" fmla="*/ 66 w 421"/>
                <a:gd name="T57" fmla="*/ 33 h 108"/>
                <a:gd name="T58" fmla="*/ 63 w 421"/>
                <a:gd name="T59" fmla="*/ 33 h 108"/>
                <a:gd name="T60" fmla="*/ 46 w 421"/>
                <a:gd name="T61" fmla="*/ 51 h 108"/>
                <a:gd name="T62" fmla="*/ 26 w 421"/>
                <a:gd name="T63" fmla="*/ 65 h 108"/>
                <a:gd name="T64" fmla="*/ 8 w 421"/>
                <a:gd name="T65" fmla="*/ 70 h 108"/>
                <a:gd name="T66" fmla="*/ 0 w 421"/>
                <a:gd name="T67" fmla="*/ 85 h 108"/>
                <a:gd name="T68" fmla="*/ 3 w 421"/>
                <a:gd name="T69" fmla="*/ 89 h 108"/>
                <a:gd name="T70" fmla="*/ 1 w 421"/>
                <a:gd name="T71" fmla="*/ 93 h 108"/>
                <a:gd name="T72" fmla="*/ 20 w 421"/>
                <a:gd name="T73" fmla="*/ 66 h 108"/>
                <a:gd name="T74" fmla="*/ 30 w 421"/>
                <a:gd name="T75" fmla="*/ 70 h 108"/>
                <a:gd name="T76" fmla="*/ 49 w 421"/>
                <a:gd name="T77" fmla="*/ 60 h 108"/>
                <a:gd name="T78" fmla="*/ 76 w 421"/>
                <a:gd name="T79" fmla="*/ 44 h 108"/>
                <a:gd name="T80" fmla="*/ 107 w 421"/>
                <a:gd name="T81" fmla="*/ 27 h 108"/>
                <a:gd name="T82" fmla="*/ 158 w 421"/>
                <a:gd name="T83" fmla="*/ 31 h 108"/>
                <a:gd name="T84" fmla="*/ 189 w 421"/>
                <a:gd name="T85" fmla="*/ 47 h 108"/>
                <a:gd name="T86" fmla="*/ 202 w 421"/>
                <a:gd name="T87" fmla="*/ 60 h 108"/>
                <a:gd name="T88" fmla="*/ 207 w 421"/>
                <a:gd name="T89" fmla="*/ 73 h 108"/>
                <a:gd name="T90" fmla="*/ 227 w 421"/>
                <a:gd name="T91" fmla="*/ 85 h 108"/>
                <a:gd name="T92" fmla="*/ 241 w 421"/>
                <a:gd name="T93" fmla="*/ 79 h 108"/>
                <a:gd name="T94" fmla="*/ 242 w 421"/>
                <a:gd name="T95" fmla="*/ 74 h 108"/>
                <a:gd name="T96" fmla="*/ 242 w 421"/>
                <a:gd name="T97" fmla="*/ 67 h 108"/>
                <a:gd name="T98" fmla="*/ 243 w 421"/>
                <a:gd name="T99" fmla="*/ 65 h 108"/>
                <a:gd name="T100" fmla="*/ 299 w 421"/>
                <a:gd name="T101" fmla="*/ 44 h 108"/>
                <a:gd name="T102" fmla="*/ 317 w 421"/>
                <a:gd name="T103" fmla="*/ 44 h 108"/>
                <a:gd name="T104" fmla="*/ 331 w 421"/>
                <a:gd name="T105" fmla="*/ 46 h 108"/>
                <a:gd name="T106" fmla="*/ 345 w 421"/>
                <a:gd name="T107" fmla="*/ 54 h 108"/>
                <a:gd name="T108" fmla="*/ 360 w 421"/>
                <a:gd name="T109" fmla="*/ 60 h 108"/>
                <a:gd name="T110" fmla="*/ 371 w 421"/>
                <a:gd name="T111" fmla="*/ 70 h 108"/>
                <a:gd name="T112" fmla="*/ 376 w 421"/>
                <a:gd name="T113" fmla="*/ 77 h 108"/>
                <a:gd name="T114" fmla="*/ 372 w 421"/>
                <a:gd name="T115" fmla="*/ 93 h 108"/>
                <a:gd name="T116" fmla="*/ 373 w 421"/>
                <a:gd name="T117" fmla="*/ 104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1"/>
                <a:gd name="T178" fmla="*/ 0 h 108"/>
                <a:gd name="T179" fmla="*/ 421 w 421"/>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1" h="108">
                  <a:moveTo>
                    <a:pt x="373" y="108"/>
                  </a:moveTo>
                  <a:lnTo>
                    <a:pt x="379" y="98"/>
                  </a:lnTo>
                  <a:lnTo>
                    <a:pt x="379" y="97"/>
                  </a:lnTo>
                  <a:lnTo>
                    <a:pt x="379" y="96"/>
                  </a:lnTo>
                  <a:lnTo>
                    <a:pt x="380" y="94"/>
                  </a:lnTo>
                  <a:lnTo>
                    <a:pt x="382" y="93"/>
                  </a:lnTo>
                  <a:lnTo>
                    <a:pt x="382" y="92"/>
                  </a:lnTo>
                  <a:lnTo>
                    <a:pt x="382" y="90"/>
                  </a:lnTo>
                  <a:lnTo>
                    <a:pt x="382" y="89"/>
                  </a:lnTo>
                  <a:lnTo>
                    <a:pt x="383" y="88"/>
                  </a:lnTo>
                  <a:lnTo>
                    <a:pt x="386" y="86"/>
                  </a:lnTo>
                  <a:lnTo>
                    <a:pt x="387" y="85"/>
                  </a:lnTo>
                  <a:lnTo>
                    <a:pt x="390" y="83"/>
                  </a:lnTo>
                  <a:lnTo>
                    <a:pt x="391" y="82"/>
                  </a:lnTo>
                  <a:lnTo>
                    <a:pt x="392" y="81"/>
                  </a:lnTo>
                  <a:lnTo>
                    <a:pt x="395" y="81"/>
                  </a:lnTo>
                  <a:lnTo>
                    <a:pt x="396" y="79"/>
                  </a:lnTo>
                  <a:lnTo>
                    <a:pt x="399" y="81"/>
                  </a:lnTo>
                  <a:lnTo>
                    <a:pt x="402" y="81"/>
                  </a:lnTo>
                  <a:lnTo>
                    <a:pt x="403" y="82"/>
                  </a:lnTo>
                  <a:lnTo>
                    <a:pt x="406" y="82"/>
                  </a:lnTo>
                  <a:lnTo>
                    <a:pt x="407" y="83"/>
                  </a:lnTo>
                  <a:lnTo>
                    <a:pt x="409" y="85"/>
                  </a:lnTo>
                  <a:lnTo>
                    <a:pt x="410" y="86"/>
                  </a:lnTo>
                  <a:lnTo>
                    <a:pt x="411" y="89"/>
                  </a:lnTo>
                  <a:lnTo>
                    <a:pt x="411" y="90"/>
                  </a:lnTo>
                  <a:lnTo>
                    <a:pt x="411" y="92"/>
                  </a:lnTo>
                  <a:lnTo>
                    <a:pt x="411" y="94"/>
                  </a:lnTo>
                  <a:lnTo>
                    <a:pt x="411" y="96"/>
                  </a:lnTo>
                  <a:lnTo>
                    <a:pt x="411" y="97"/>
                  </a:lnTo>
                  <a:lnTo>
                    <a:pt x="411" y="100"/>
                  </a:lnTo>
                  <a:lnTo>
                    <a:pt x="411" y="101"/>
                  </a:lnTo>
                  <a:lnTo>
                    <a:pt x="413" y="102"/>
                  </a:lnTo>
                  <a:lnTo>
                    <a:pt x="414" y="104"/>
                  </a:lnTo>
                  <a:lnTo>
                    <a:pt x="415" y="104"/>
                  </a:lnTo>
                  <a:lnTo>
                    <a:pt x="417" y="102"/>
                  </a:lnTo>
                  <a:lnTo>
                    <a:pt x="418" y="102"/>
                  </a:lnTo>
                  <a:lnTo>
                    <a:pt x="418" y="101"/>
                  </a:lnTo>
                  <a:lnTo>
                    <a:pt x="419" y="98"/>
                  </a:lnTo>
                  <a:lnTo>
                    <a:pt x="421" y="96"/>
                  </a:lnTo>
                  <a:lnTo>
                    <a:pt x="421" y="94"/>
                  </a:lnTo>
                  <a:lnTo>
                    <a:pt x="419" y="92"/>
                  </a:lnTo>
                  <a:lnTo>
                    <a:pt x="419" y="90"/>
                  </a:lnTo>
                  <a:lnTo>
                    <a:pt x="418" y="88"/>
                  </a:lnTo>
                  <a:lnTo>
                    <a:pt x="417" y="86"/>
                  </a:lnTo>
                  <a:lnTo>
                    <a:pt x="417" y="83"/>
                  </a:lnTo>
                  <a:lnTo>
                    <a:pt x="413" y="81"/>
                  </a:lnTo>
                  <a:lnTo>
                    <a:pt x="410" y="78"/>
                  </a:lnTo>
                  <a:lnTo>
                    <a:pt x="406" y="77"/>
                  </a:lnTo>
                  <a:lnTo>
                    <a:pt x="402" y="75"/>
                  </a:lnTo>
                  <a:lnTo>
                    <a:pt x="398" y="75"/>
                  </a:lnTo>
                  <a:lnTo>
                    <a:pt x="395" y="74"/>
                  </a:lnTo>
                  <a:lnTo>
                    <a:pt x="391" y="75"/>
                  </a:lnTo>
                  <a:lnTo>
                    <a:pt x="387" y="75"/>
                  </a:lnTo>
                  <a:lnTo>
                    <a:pt x="387" y="74"/>
                  </a:lnTo>
                  <a:lnTo>
                    <a:pt x="387" y="73"/>
                  </a:lnTo>
                  <a:lnTo>
                    <a:pt x="387" y="71"/>
                  </a:lnTo>
                  <a:lnTo>
                    <a:pt x="386" y="70"/>
                  </a:lnTo>
                  <a:lnTo>
                    <a:pt x="384" y="69"/>
                  </a:lnTo>
                  <a:lnTo>
                    <a:pt x="383" y="69"/>
                  </a:lnTo>
                  <a:lnTo>
                    <a:pt x="382" y="69"/>
                  </a:lnTo>
                  <a:lnTo>
                    <a:pt x="380" y="69"/>
                  </a:lnTo>
                  <a:lnTo>
                    <a:pt x="379" y="65"/>
                  </a:lnTo>
                  <a:lnTo>
                    <a:pt x="376" y="60"/>
                  </a:lnTo>
                  <a:lnTo>
                    <a:pt x="373" y="56"/>
                  </a:lnTo>
                  <a:lnTo>
                    <a:pt x="372" y="52"/>
                  </a:lnTo>
                  <a:lnTo>
                    <a:pt x="369" y="48"/>
                  </a:lnTo>
                  <a:lnTo>
                    <a:pt x="365" y="46"/>
                  </a:lnTo>
                  <a:lnTo>
                    <a:pt x="363" y="42"/>
                  </a:lnTo>
                  <a:lnTo>
                    <a:pt x="359" y="39"/>
                  </a:lnTo>
                  <a:lnTo>
                    <a:pt x="356" y="35"/>
                  </a:lnTo>
                  <a:lnTo>
                    <a:pt x="353" y="31"/>
                  </a:lnTo>
                  <a:lnTo>
                    <a:pt x="349" y="28"/>
                  </a:lnTo>
                  <a:lnTo>
                    <a:pt x="346" y="25"/>
                  </a:lnTo>
                  <a:lnTo>
                    <a:pt x="342" y="24"/>
                  </a:lnTo>
                  <a:lnTo>
                    <a:pt x="338" y="23"/>
                  </a:lnTo>
                  <a:lnTo>
                    <a:pt x="334" y="20"/>
                  </a:lnTo>
                  <a:lnTo>
                    <a:pt x="330" y="19"/>
                  </a:lnTo>
                  <a:lnTo>
                    <a:pt x="326" y="20"/>
                  </a:lnTo>
                  <a:lnTo>
                    <a:pt x="321" y="21"/>
                  </a:lnTo>
                  <a:lnTo>
                    <a:pt x="317" y="23"/>
                  </a:lnTo>
                  <a:lnTo>
                    <a:pt x="311" y="24"/>
                  </a:lnTo>
                  <a:lnTo>
                    <a:pt x="307" y="24"/>
                  </a:lnTo>
                  <a:lnTo>
                    <a:pt x="302" y="27"/>
                  </a:lnTo>
                  <a:lnTo>
                    <a:pt x="298" y="28"/>
                  </a:lnTo>
                  <a:lnTo>
                    <a:pt x="294" y="31"/>
                  </a:lnTo>
                  <a:lnTo>
                    <a:pt x="288" y="32"/>
                  </a:lnTo>
                  <a:lnTo>
                    <a:pt x="283" y="35"/>
                  </a:lnTo>
                  <a:lnTo>
                    <a:pt x="277" y="36"/>
                  </a:lnTo>
                  <a:lnTo>
                    <a:pt x="273" y="39"/>
                  </a:lnTo>
                  <a:lnTo>
                    <a:pt x="268" y="40"/>
                  </a:lnTo>
                  <a:lnTo>
                    <a:pt x="262" y="43"/>
                  </a:lnTo>
                  <a:lnTo>
                    <a:pt x="257" y="44"/>
                  </a:lnTo>
                  <a:lnTo>
                    <a:pt x="252" y="46"/>
                  </a:lnTo>
                  <a:lnTo>
                    <a:pt x="250" y="46"/>
                  </a:lnTo>
                  <a:lnTo>
                    <a:pt x="249" y="47"/>
                  </a:lnTo>
                  <a:lnTo>
                    <a:pt x="246" y="48"/>
                  </a:lnTo>
                  <a:lnTo>
                    <a:pt x="245" y="48"/>
                  </a:lnTo>
                  <a:lnTo>
                    <a:pt x="243" y="48"/>
                  </a:lnTo>
                  <a:lnTo>
                    <a:pt x="242" y="50"/>
                  </a:lnTo>
                  <a:lnTo>
                    <a:pt x="239" y="50"/>
                  </a:lnTo>
                  <a:lnTo>
                    <a:pt x="238" y="51"/>
                  </a:lnTo>
                  <a:lnTo>
                    <a:pt x="237" y="51"/>
                  </a:lnTo>
                  <a:lnTo>
                    <a:pt x="235" y="51"/>
                  </a:lnTo>
                  <a:lnTo>
                    <a:pt x="238" y="40"/>
                  </a:lnTo>
                  <a:lnTo>
                    <a:pt x="223" y="33"/>
                  </a:lnTo>
                  <a:lnTo>
                    <a:pt x="219" y="47"/>
                  </a:lnTo>
                  <a:lnTo>
                    <a:pt x="218" y="48"/>
                  </a:lnTo>
                  <a:lnTo>
                    <a:pt x="215" y="48"/>
                  </a:lnTo>
                  <a:lnTo>
                    <a:pt x="212" y="48"/>
                  </a:lnTo>
                  <a:lnTo>
                    <a:pt x="210" y="47"/>
                  </a:lnTo>
                  <a:lnTo>
                    <a:pt x="208" y="46"/>
                  </a:lnTo>
                  <a:lnTo>
                    <a:pt x="206" y="44"/>
                  </a:lnTo>
                  <a:lnTo>
                    <a:pt x="203" y="43"/>
                  </a:lnTo>
                  <a:lnTo>
                    <a:pt x="202" y="40"/>
                  </a:lnTo>
                  <a:lnTo>
                    <a:pt x="200" y="36"/>
                  </a:lnTo>
                  <a:lnTo>
                    <a:pt x="197" y="32"/>
                  </a:lnTo>
                  <a:lnTo>
                    <a:pt x="195" y="29"/>
                  </a:lnTo>
                  <a:lnTo>
                    <a:pt x="192" y="27"/>
                  </a:lnTo>
                  <a:lnTo>
                    <a:pt x="189" y="24"/>
                  </a:lnTo>
                  <a:lnTo>
                    <a:pt x="187" y="23"/>
                  </a:lnTo>
                  <a:lnTo>
                    <a:pt x="184" y="20"/>
                  </a:lnTo>
                  <a:lnTo>
                    <a:pt x="181" y="17"/>
                  </a:lnTo>
                  <a:lnTo>
                    <a:pt x="177" y="13"/>
                  </a:lnTo>
                  <a:lnTo>
                    <a:pt x="172" y="10"/>
                  </a:lnTo>
                  <a:lnTo>
                    <a:pt x="168" y="8"/>
                  </a:lnTo>
                  <a:lnTo>
                    <a:pt x="164" y="6"/>
                  </a:lnTo>
                  <a:lnTo>
                    <a:pt x="158" y="5"/>
                  </a:lnTo>
                  <a:lnTo>
                    <a:pt x="153" y="2"/>
                  </a:lnTo>
                  <a:lnTo>
                    <a:pt x="149" y="1"/>
                  </a:lnTo>
                  <a:lnTo>
                    <a:pt x="145" y="0"/>
                  </a:lnTo>
                  <a:lnTo>
                    <a:pt x="142" y="0"/>
                  </a:lnTo>
                  <a:lnTo>
                    <a:pt x="138" y="0"/>
                  </a:lnTo>
                  <a:lnTo>
                    <a:pt x="135" y="0"/>
                  </a:lnTo>
                  <a:lnTo>
                    <a:pt x="131" y="0"/>
                  </a:lnTo>
                  <a:lnTo>
                    <a:pt x="128" y="0"/>
                  </a:lnTo>
                  <a:lnTo>
                    <a:pt x="126" y="1"/>
                  </a:lnTo>
                  <a:lnTo>
                    <a:pt x="123" y="1"/>
                  </a:lnTo>
                  <a:lnTo>
                    <a:pt x="122" y="2"/>
                  </a:lnTo>
                  <a:lnTo>
                    <a:pt x="115" y="1"/>
                  </a:lnTo>
                  <a:lnTo>
                    <a:pt x="108" y="2"/>
                  </a:lnTo>
                  <a:lnTo>
                    <a:pt x="103" y="5"/>
                  </a:lnTo>
                  <a:lnTo>
                    <a:pt x="96" y="8"/>
                  </a:lnTo>
                  <a:lnTo>
                    <a:pt x="91" y="12"/>
                  </a:lnTo>
                  <a:lnTo>
                    <a:pt x="84" y="16"/>
                  </a:lnTo>
                  <a:lnTo>
                    <a:pt x="77" y="20"/>
                  </a:lnTo>
                  <a:lnTo>
                    <a:pt x="72" y="23"/>
                  </a:lnTo>
                  <a:lnTo>
                    <a:pt x="70" y="24"/>
                  </a:lnTo>
                  <a:lnTo>
                    <a:pt x="69" y="25"/>
                  </a:lnTo>
                  <a:lnTo>
                    <a:pt x="67" y="25"/>
                  </a:lnTo>
                  <a:lnTo>
                    <a:pt x="66" y="27"/>
                  </a:lnTo>
                  <a:lnTo>
                    <a:pt x="66" y="28"/>
                  </a:lnTo>
                  <a:lnTo>
                    <a:pt x="65" y="28"/>
                  </a:lnTo>
                  <a:lnTo>
                    <a:pt x="65" y="29"/>
                  </a:lnTo>
                  <a:lnTo>
                    <a:pt x="65" y="31"/>
                  </a:lnTo>
                  <a:lnTo>
                    <a:pt x="65" y="32"/>
                  </a:lnTo>
                  <a:lnTo>
                    <a:pt x="65" y="33"/>
                  </a:lnTo>
                  <a:lnTo>
                    <a:pt x="66" y="33"/>
                  </a:lnTo>
                  <a:lnTo>
                    <a:pt x="66" y="35"/>
                  </a:lnTo>
                  <a:lnTo>
                    <a:pt x="65" y="35"/>
                  </a:lnTo>
                  <a:lnTo>
                    <a:pt x="63" y="33"/>
                  </a:lnTo>
                  <a:lnTo>
                    <a:pt x="61" y="37"/>
                  </a:lnTo>
                  <a:lnTo>
                    <a:pt x="57" y="42"/>
                  </a:lnTo>
                  <a:lnTo>
                    <a:pt x="54" y="44"/>
                  </a:lnTo>
                  <a:lnTo>
                    <a:pt x="50" y="48"/>
                  </a:lnTo>
                  <a:lnTo>
                    <a:pt x="46" y="51"/>
                  </a:lnTo>
                  <a:lnTo>
                    <a:pt x="42" y="55"/>
                  </a:lnTo>
                  <a:lnTo>
                    <a:pt x="38" y="60"/>
                  </a:lnTo>
                  <a:lnTo>
                    <a:pt x="35" y="65"/>
                  </a:lnTo>
                  <a:lnTo>
                    <a:pt x="32" y="65"/>
                  </a:lnTo>
                  <a:lnTo>
                    <a:pt x="28" y="65"/>
                  </a:lnTo>
                  <a:lnTo>
                    <a:pt x="26" y="65"/>
                  </a:lnTo>
                  <a:lnTo>
                    <a:pt x="21" y="65"/>
                  </a:lnTo>
                  <a:lnTo>
                    <a:pt x="19" y="65"/>
                  </a:lnTo>
                  <a:lnTo>
                    <a:pt x="15" y="65"/>
                  </a:lnTo>
                  <a:lnTo>
                    <a:pt x="12" y="66"/>
                  </a:lnTo>
                  <a:lnTo>
                    <a:pt x="9" y="69"/>
                  </a:lnTo>
                  <a:lnTo>
                    <a:pt x="8" y="70"/>
                  </a:lnTo>
                  <a:lnTo>
                    <a:pt x="5" y="73"/>
                  </a:lnTo>
                  <a:lnTo>
                    <a:pt x="4" y="74"/>
                  </a:lnTo>
                  <a:lnTo>
                    <a:pt x="1" y="77"/>
                  </a:lnTo>
                  <a:lnTo>
                    <a:pt x="0" y="79"/>
                  </a:lnTo>
                  <a:lnTo>
                    <a:pt x="0" y="82"/>
                  </a:lnTo>
                  <a:lnTo>
                    <a:pt x="0" y="85"/>
                  </a:lnTo>
                  <a:lnTo>
                    <a:pt x="0" y="88"/>
                  </a:lnTo>
                  <a:lnTo>
                    <a:pt x="1" y="88"/>
                  </a:lnTo>
                  <a:lnTo>
                    <a:pt x="1" y="89"/>
                  </a:lnTo>
                  <a:lnTo>
                    <a:pt x="3" y="89"/>
                  </a:lnTo>
                  <a:lnTo>
                    <a:pt x="1" y="90"/>
                  </a:lnTo>
                  <a:lnTo>
                    <a:pt x="1" y="92"/>
                  </a:lnTo>
                  <a:lnTo>
                    <a:pt x="1" y="93"/>
                  </a:lnTo>
                  <a:lnTo>
                    <a:pt x="3" y="94"/>
                  </a:lnTo>
                  <a:lnTo>
                    <a:pt x="4" y="94"/>
                  </a:lnTo>
                  <a:lnTo>
                    <a:pt x="5" y="94"/>
                  </a:lnTo>
                  <a:lnTo>
                    <a:pt x="20" y="66"/>
                  </a:lnTo>
                  <a:lnTo>
                    <a:pt x="21" y="67"/>
                  </a:lnTo>
                  <a:lnTo>
                    <a:pt x="23" y="67"/>
                  </a:lnTo>
                  <a:lnTo>
                    <a:pt x="24" y="69"/>
                  </a:lnTo>
                  <a:lnTo>
                    <a:pt x="26" y="69"/>
                  </a:lnTo>
                  <a:lnTo>
                    <a:pt x="28" y="69"/>
                  </a:lnTo>
                  <a:lnTo>
                    <a:pt x="30" y="70"/>
                  </a:lnTo>
                  <a:lnTo>
                    <a:pt x="31" y="70"/>
                  </a:lnTo>
                  <a:lnTo>
                    <a:pt x="32" y="71"/>
                  </a:lnTo>
                  <a:lnTo>
                    <a:pt x="38" y="69"/>
                  </a:lnTo>
                  <a:lnTo>
                    <a:pt x="40" y="66"/>
                  </a:lnTo>
                  <a:lnTo>
                    <a:pt x="44" y="63"/>
                  </a:lnTo>
                  <a:lnTo>
                    <a:pt x="49" y="60"/>
                  </a:lnTo>
                  <a:lnTo>
                    <a:pt x="51" y="58"/>
                  </a:lnTo>
                  <a:lnTo>
                    <a:pt x="55" y="55"/>
                  </a:lnTo>
                  <a:lnTo>
                    <a:pt x="59" y="54"/>
                  </a:lnTo>
                  <a:lnTo>
                    <a:pt x="65" y="51"/>
                  </a:lnTo>
                  <a:lnTo>
                    <a:pt x="70" y="47"/>
                  </a:lnTo>
                  <a:lnTo>
                    <a:pt x="76" y="44"/>
                  </a:lnTo>
                  <a:lnTo>
                    <a:pt x="81" y="40"/>
                  </a:lnTo>
                  <a:lnTo>
                    <a:pt x="86" y="37"/>
                  </a:lnTo>
                  <a:lnTo>
                    <a:pt x="92" y="35"/>
                  </a:lnTo>
                  <a:lnTo>
                    <a:pt x="97" y="32"/>
                  </a:lnTo>
                  <a:lnTo>
                    <a:pt x="103" y="29"/>
                  </a:lnTo>
                  <a:lnTo>
                    <a:pt x="107" y="27"/>
                  </a:lnTo>
                  <a:lnTo>
                    <a:pt x="116" y="24"/>
                  </a:lnTo>
                  <a:lnTo>
                    <a:pt x="124" y="24"/>
                  </a:lnTo>
                  <a:lnTo>
                    <a:pt x="134" y="24"/>
                  </a:lnTo>
                  <a:lnTo>
                    <a:pt x="142" y="25"/>
                  </a:lnTo>
                  <a:lnTo>
                    <a:pt x="150" y="28"/>
                  </a:lnTo>
                  <a:lnTo>
                    <a:pt x="158" y="31"/>
                  </a:lnTo>
                  <a:lnTo>
                    <a:pt x="166" y="33"/>
                  </a:lnTo>
                  <a:lnTo>
                    <a:pt x="174" y="37"/>
                  </a:lnTo>
                  <a:lnTo>
                    <a:pt x="179" y="40"/>
                  </a:lnTo>
                  <a:lnTo>
                    <a:pt x="183" y="42"/>
                  </a:lnTo>
                  <a:lnTo>
                    <a:pt x="185" y="44"/>
                  </a:lnTo>
                  <a:lnTo>
                    <a:pt x="189" y="47"/>
                  </a:lnTo>
                  <a:lnTo>
                    <a:pt x="192" y="50"/>
                  </a:lnTo>
                  <a:lnTo>
                    <a:pt x="195" y="52"/>
                  </a:lnTo>
                  <a:lnTo>
                    <a:pt x="199" y="55"/>
                  </a:lnTo>
                  <a:lnTo>
                    <a:pt x="203" y="56"/>
                  </a:lnTo>
                  <a:lnTo>
                    <a:pt x="202" y="59"/>
                  </a:lnTo>
                  <a:lnTo>
                    <a:pt x="202" y="60"/>
                  </a:lnTo>
                  <a:lnTo>
                    <a:pt x="202" y="63"/>
                  </a:lnTo>
                  <a:lnTo>
                    <a:pt x="203" y="66"/>
                  </a:lnTo>
                  <a:lnTo>
                    <a:pt x="203" y="67"/>
                  </a:lnTo>
                  <a:lnTo>
                    <a:pt x="204" y="70"/>
                  </a:lnTo>
                  <a:lnTo>
                    <a:pt x="206" y="71"/>
                  </a:lnTo>
                  <a:lnTo>
                    <a:pt x="207" y="73"/>
                  </a:lnTo>
                  <a:lnTo>
                    <a:pt x="210" y="77"/>
                  </a:lnTo>
                  <a:lnTo>
                    <a:pt x="212" y="79"/>
                  </a:lnTo>
                  <a:lnTo>
                    <a:pt x="216" y="81"/>
                  </a:lnTo>
                  <a:lnTo>
                    <a:pt x="219" y="83"/>
                  </a:lnTo>
                  <a:lnTo>
                    <a:pt x="223" y="85"/>
                  </a:lnTo>
                  <a:lnTo>
                    <a:pt x="227" y="85"/>
                  </a:lnTo>
                  <a:lnTo>
                    <a:pt x="230" y="85"/>
                  </a:lnTo>
                  <a:lnTo>
                    <a:pt x="234" y="83"/>
                  </a:lnTo>
                  <a:lnTo>
                    <a:pt x="237" y="82"/>
                  </a:lnTo>
                  <a:lnTo>
                    <a:pt x="238" y="82"/>
                  </a:lnTo>
                  <a:lnTo>
                    <a:pt x="239" y="81"/>
                  </a:lnTo>
                  <a:lnTo>
                    <a:pt x="241" y="79"/>
                  </a:lnTo>
                  <a:lnTo>
                    <a:pt x="241" y="78"/>
                  </a:lnTo>
                  <a:lnTo>
                    <a:pt x="242" y="77"/>
                  </a:lnTo>
                  <a:lnTo>
                    <a:pt x="243" y="75"/>
                  </a:lnTo>
                  <a:lnTo>
                    <a:pt x="243" y="74"/>
                  </a:lnTo>
                  <a:lnTo>
                    <a:pt x="242" y="74"/>
                  </a:lnTo>
                  <a:lnTo>
                    <a:pt x="242" y="73"/>
                  </a:lnTo>
                  <a:lnTo>
                    <a:pt x="242" y="71"/>
                  </a:lnTo>
                  <a:lnTo>
                    <a:pt x="242" y="70"/>
                  </a:lnTo>
                  <a:lnTo>
                    <a:pt x="242" y="69"/>
                  </a:lnTo>
                  <a:lnTo>
                    <a:pt x="242" y="67"/>
                  </a:lnTo>
                  <a:lnTo>
                    <a:pt x="242" y="66"/>
                  </a:lnTo>
                  <a:lnTo>
                    <a:pt x="243" y="65"/>
                  </a:lnTo>
                  <a:lnTo>
                    <a:pt x="292" y="43"/>
                  </a:lnTo>
                  <a:lnTo>
                    <a:pt x="295" y="44"/>
                  </a:lnTo>
                  <a:lnTo>
                    <a:pt x="298" y="44"/>
                  </a:lnTo>
                  <a:lnTo>
                    <a:pt x="299" y="44"/>
                  </a:lnTo>
                  <a:lnTo>
                    <a:pt x="302" y="44"/>
                  </a:lnTo>
                  <a:lnTo>
                    <a:pt x="306" y="43"/>
                  </a:lnTo>
                  <a:lnTo>
                    <a:pt x="308" y="43"/>
                  </a:lnTo>
                  <a:lnTo>
                    <a:pt x="311" y="43"/>
                  </a:lnTo>
                  <a:lnTo>
                    <a:pt x="314" y="44"/>
                  </a:lnTo>
                  <a:lnTo>
                    <a:pt x="317" y="44"/>
                  </a:lnTo>
                  <a:lnTo>
                    <a:pt x="319" y="43"/>
                  </a:lnTo>
                  <a:lnTo>
                    <a:pt x="322" y="43"/>
                  </a:lnTo>
                  <a:lnTo>
                    <a:pt x="323" y="44"/>
                  </a:lnTo>
                  <a:lnTo>
                    <a:pt x="326" y="44"/>
                  </a:lnTo>
                  <a:lnTo>
                    <a:pt x="329" y="44"/>
                  </a:lnTo>
                  <a:lnTo>
                    <a:pt x="331" y="46"/>
                  </a:lnTo>
                  <a:lnTo>
                    <a:pt x="334" y="46"/>
                  </a:lnTo>
                  <a:lnTo>
                    <a:pt x="336" y="47"/>
                  </a:lnTo>
                  <a:lnTo>
                    <a:pt x="338" y="48"/>
                  </a:lnTo>
                  <a:lnTo>
                    <a:pt x="341" y="51"/>
                  </a:lnTo>
                  <a:lnTo>
                    <a:pt x="344" y="52"/>
                  </a:lnTo>
                  <a:lnTo>
                    <a:pt x="345" y="54"/>
                  </a:lnTo>
                  <a:lnTo>
                    <a:pt x="348" y="55"/>
                  </a:lnTo>
                  <a:lnTo>
                    <a:pt x="350" y="56"/>
                  </a:lnTo>
                  <a:lnTo>
                    <a:pt x="353" y="56"/>
                  </a:lnTo>
                  <a:lnTo>
                    <a:pt x="356" y="58"/>
                  </a:lnTo>
                  <a:lnTo>
                    <a:pt x="357" y="59"/>
                  </a:lnTo>
                  <a:lnTo>
                    <a:pt x="360" y="60"/>
                  </a:lnTo>
                  <a:lnTo>
                    <a:pt x="361" y="63"/>
                  </a:lnTo>
                  <a:lnTo>
                    <a:pt x="364" y="65"/>
                  </a:lnTo>
                  <a:lnTo>
                    <a:pt x="365" y="66"/>
                  </a:lnTo>
                  <a:lnTo>
                    <a:pt x="367" y="67"/>
                  </a:lnTo>
                  <a:lnTo>
                    <a:pt x="369" y="69"/>
                  </a:lnTo>
                  <a:lnTo>
                    <a:pt x="371" y="70"/>
                  </a:lnTo>
                  <a:lnTo>
                    <a:pt x="371" y="71"/>
                  </a:lnTo>
                  <a:lnTo>
                    <a:pt x="372" y="73"/>
                  </a:lnTo>
                  <a:lnTo>
                    <a:pt x="373" y="74"/>
                  </a:lnTo>
                  <a:lnTo>
                    <a:pt x="375" y="75"/>
                  </a:lnTo>
                  <a:lnTo>
                    <a:pt x="376" y="77"/>
                  </a:lnTo>
                  <a:lnTo>
                    <a:pt x="377" y="77"/>
                  </a:lnTo>
                  <a:lnTo>
                    <a:pt x="377" y="81"/>
                  </a:lnTo>
                  <a:lnTo>
                    <a:pt x="376" y="83"/>
                  </a:lnTo>
                  <a:lnTo>
                    <a:pt x="375" y="86"/>
                  </a:lnTo>
                  <a:lnTo>
                    <a:pt x="373" y="90"/>
                  </a:lnTo>
                  <a:lnTo>
                    <a:pt x="372" y="93"/>
                  </a:lnTo>
                  <a:lnTo>
                    <a:pt x="372" y="97"/>
                  </a:lnTo>
                  <a:lnTo>
                    <a:pt x="372" y="100"/>
                  </a:lnTo>
                  <a:lnTo>
                    <a:pt x="375" y="102"/>
                  </a:lnTo>
                  <a:lnTo>
                    <a:pt x="373" y="102"/>
                  </a:lnTo>
                  <a:lnTo>
                    <a:pt x="373" y="104"/>
                  </a:lnTo>
                  <a:lnTo>
                    <a:pt x="372" y="104"/>
                  </a:lnTo>
                  <a:lnTo>
                    <a:pt x="372" y="105"/>
                  </a:lnTo>
                  <a:lnTo>
                    <a:pt x="372" y="106"/>
                  </a:lnTo>
                  <a:lnTo>
                    <a:pt x="373" y="108"/>
                  </a:lnTo>
                  <a:close/>
                </a:path>
              </a:pathLst>
            </a:custGeom>
            <a:solidFill>
              <a:srgbClr val="F0D100"/>
            </a:solidFill>
            <a:ln w="9525">
              <a:noFill/>
              <a:round/>
              <a:headEnd/>
              <a:tailEnd/>
            </a:ln>
          </p:spPr>
          <p:txBody>
            <a:bodyPr/>
            <a:lstStyle/>
            <a:p>
              <a:endParaRPr lang="en-US"/>
            </a:p>
          </p:txBody>
        </p:sp>
        <p:sp>
          <p:nvSpPr>
            <p:cNvPr id="91187" name="Freeform 51"/>
            <p:cNvSpPr>
              <a:spLocks/>
            </p:cNvSpPr>
            <p:nvPr/>
          </p:nvSpPr>
          <p:spPr bwMode="auto">
            <a:xfrm>
              <a:off x="4922" y="3464"/>
              <a:ext cx="124" cy="59"/>
            </a:xfrm>
            <a:custGeom>
              <a:avLst/>
              <a:gdLst>
                <a:gd name="T0" fmla="*/ 122 w 124"/>
                <a:gd name="T1" fmla="*/ 59 h 59"/>
                <a:gd name="T2" fmla="*/ 122 w 124"/>
                <a:gd name="T3" fmla="*/ 58 h 59"/>
                <a:gd name="T4" fmla="*/ 123 w 124"/>
                <a:gd name="T5" fmla="*/ 58 h 59"/>
                <a:gd name="T6" fmla="*/ 124 w 124"/>
                <a:gd name="T7" fmla="*/ 58 h 59"/>
                <a:gd name="T8" fmla="*/ 123 w 124"/>
                <a:gd name="T9" fmla="*/ 57 h 59"/>
                <a:gd name="T10" fmla="*/ 116 w 124"/>
                <a:gd name="T11" fmla="*/ 53 h 59"/>
                <a:gd name="T12" fmla="*/ 111 w 124"/>
                <a:gd name="T13" fmla="*/ 50 h 59"/>
                <a:gd name="T14" fmla="*/ 104 w 124"/>
                <a:gd name="T15" fmla="*/ 46 h 59"/>
                <a:gd name="T16" fmla="*/ 97 w 124"/>
                <a:gd name="T17" fmla="*/ 41 h 59"/>
                <a:gd name="T18" fmla="*/ 89 w 124"/>
                <a:gd name="T19" fmla="*/ 38 h 59"/>
                <a:gd name="T20" fmla="*/ 82 w 124"/>
                <a:gd name="T21" fmla="*/ 36 h 59"/>
                <a:gd name="T22" fmla="*/ 76 w 124"/>
                <a:gd name="T23" fmla="*/ 31 h 59"/>
                <a:gd name="T24" fmla="*/ 72 w 124"/>
                <a:gd name="T25" fmla="*/ 27 h 59"/>
                <a:gd name="T26" fmla="*/ 65 w 124"/>
                <a:gd name="T27" fmla="*/ 27 h 59"/>
                <a:gd name="T28" fmla="*/ 59 w 124"/>
                <a:gd name="T29" fmla="*/ 26 h 59"/>
                <a:gd name="T30" fmla="*/ 54 w 124"/>
                <a:gd name="T31" fmla="*/ 23 h 59"/>
                <a:gd name="T32" fmla="*/ 47 w 124"/>
                <a:gd name="T33" fmla="*/ 16 h 59"/>
                <a:gd name="T34" fmla="*/ 38 w 124"/>
                <a:gd name="T35" fmla="*/ 12 h 59"/>
                <a:gd name="T36" fmla="*/ 28 w 124"/>
                <a:gd name="T37" fmla="*/ 9 h 59"/>
                <a:gd name="T38" fmla="*/ 20 w 124"/>
                <a:gd name="T39" fmla="*/ 7 h 59"/>
                <a:gd name="T40" fmla="*/ 16 w 124"/>
                <a:gd name="T41" fmla="*/ 4 h 59"/>
                <a:gd name="T42" fmla="*/ 15 w 124"/>
                <a:gd name="T43" fmla="*/ 5 h 59"/>
                <a:gd name="T44" fmla="*/ 12 w 124"/>
                <a:gd name="T45" fmla="*/ 7 h 59"/>
                <a:gd name="T46" fmla="*/ 9 w 124"/>
                <a:gd name="T47" fmla="*/ 8 h 59"/>
                <a:gd name="T48" fmla="*/ 8 w 124"/>
                <a:gd name="T49" fmla="*/ 9 h 59"/>
                <a:gd name="T50" fmla="*/ 7 w 124"/>
                <a:gd name="T51" fmla="*/ 8 h 59"/>
                <a:gd name="T52" fmla="*/ 7 w 124"/>
                <a:gd name="T53" fmla="*/ 7 h 59"/>
                <a:gd name="T54" fmla="*/ 8 w 124"/>
                <a:gd name="T55" fmla="*/ 4 h 59"/>
                <a:gd name="T56" fmla="*/ 8 w 124"/>
                <a:gd name="T57" fmla="*/ 4 h 59"/>
                <a:gd name="T58" fmla="*/ 8 w 124"/>
                <a:gd name="T59" fmla="*/ 3 h 59"/>
                <a:gd name="T60" fmla="*/ 7 w 124"/>
                <a:gd name="T61" fmla="*/ 1 h 59"/>
                <a:gd name="T62" fmla="*/ 5 w 124"/>
                <a:gd name="T63" fmla="*/ 1 h 59"/>
                <a:gd name="T64" fmla="*/ 4 w 124"/>
                <a:gd name="T65" fmla="*/ 1 h 59"/>
                <a:gd name="T66" fmla="*/ 3 w 124"/>
                <a:gd name="T67" fmla="*/ 3 h 59"/>
                <a:gd name="T68" fmla="*/ 3 w 124"/>
                <a:gd name="T69" fmla="*/ 5 h 59"/>
                <a:gd name="T70" fmla="*/ 1 w 124"/>
                <a:gd name="T71" fmla="*/ 8 h 59"/>
                <a:gd name="T72" fmla="*/ 1 w 124"/>
                <a:gd name="T73" fmla="*/ 11 h 59"/>
                <a:gd name="T74" fmla="*/ 4 w 124"/>
                <a:gd name="T75" fmla="*/ 12 h 59"/>
                <a:gd name="T76" fmla="*/ 7 w 124"/>
                <a:gd name="T77" fmla="*/ 13 h 59"/>
                <a:gd name="T78" fmla="*/ 11 w 124"/>
                <a:gd name="T79" fmla="*/ 13 h 59"/>
                <a:gd name="T80" fmla="*/ 13 w 124"/>
                <a:gd name="T81" fmla="*/ 12 h 59"/>
                <a:gd name="T82" fmla="*/ 15 w 124"/>
                <a:gd name="T83" fmla="*/ 11 h 59"/>
                <a:gd name="T84" fmla="*/ 16 w 124"/>
                <a:gd name="T85" fmla="*/ 9 h 59"/>
                <a:gd name="T86" fmla="*/ 19 w 124"/>
                <a:gd name="T87" fmla="*/ 9 h 59"/>
                <a:gd name="T88" fmla="*/ 20 w 124"/>
                <a:gd name="T89" fmla="*/ 9 h 59"/>
                <a:gd name="T90" fmla="*/ 21 w 124"/>
                <a:gd name="T91" fmla="*/ 11 h 59"/>
                <a:gd name="T92" fmla="*/ 24 w 124"/>
                <a:gd name="T93" fmla="*/ 12 h 59"/>
                <a:gd name="T94" fmla="*/ 26 w 124"/>
                <a:gd name="T95" fmla="*/ 15 h 59"/>
                <a:gd name="T96" fmla="*/ 31 w 124"/>
                <a:gd name="T97" fmla="*/ 15 h 59"/>
                <a:gd name="T98" fmla="*/ 42 w 124"/>
                <a:gd name="T99" fmla="*/ 19 h 59"/>
                <a:gd name="T100" fmla="*/ 53 w 124"/>
                <a:gd name="T101" fmla="*/ 27 h 59"/>
                <a:gd name="T102" fmla="*/ 63 w 124"/>
                <a:gd name="T103" fmla="*/ 31 h 59"/>
                <a:gd name="T104" fmla="*/ 74 w 124"/>
                <a:gd name="T105" fmla="*/ 34 h 59"/>
                <a:gd name="T106" fmla="*/ 85 w 124"/>
                <a:gd name="T107" fmla="*/ 41 h 59"/>
                <a:gd name="T108" fmla="*/ 96 w 124"/>
                <a:gd name="T109" fmla="*/ 45 h 59"/>
                <a:gd name="T110" fmla="*/ 105 w 124"/>
                <a:gd name="T111" fmla="*/ 50 h 59"/>
                <a:gd name="T112" fmla="*/ 112 w 124"/>
                <a:gd name="T113" fmla="*/ 55 h 59"/>
                <a:gd name="T114" fmla="*/ 115 w 124"/>
                <a:gd name="T115" fmla="*/ 57 h 59"/>
                <a:gd name="T116" fmla="*/ 118 w 124"/>
                <a:gd name="T117" fmla="*/ 57 h 59"/>
                <a:gd name="T118" fmla="*/ 120 w 124"/>
                <a:gd name="T119" fmla="*/ 58 h 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
                <a:gd name="T181" fmla="*/ 0 h 59"/>
                <a:gd name="T182" fmla="*/ 124 w 124"/>
                <a:gd name="T183" fmla="*/ 59 h 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 h="59">
                  <a:moveTo>
                    <a:pt x="122" y="59"/>
                  </a:moveTo>
                  <a:lnTo>
                    <a:pt x="122" y="59"/>
                  </a:lnTo>
                  <a:lnTo>
                    <a:pt x="122" y="58"/>
                  </a:lnTo>
                  <a:lnTo>
                    <a:pt x="123" y="58"/>
                  </a:lnTo>
                  <a:lnTo>
                    <a:pt x="124" y="58"/>
                  </a:lnTo>
                  <a:lnTo>
                    <a:pt x="124" y="59"/>
                  </a:lnTo>
                  <a:lnTo>
                    <a:pt x="123" y="57"/>
                  </a:lnTo>
                  <a:lnTo>
                    <a:pt x="119" y="55"/>
                  </a:lnTo>
                  <a:lnTo>
                    <a:pt x="116" y="53"/>
                  </a:lnTo>
                  <a:lnTo>
                    <a:pt x="114" y="51"/>
                  </a:lnTo>
                  <a:lnTo>
                    <a:pt x="111" y="50"/>
                  </a:lnTo>
                  <a:lnTo>
                    <a:pt x="107" y="49"/>
                  </a:lnTo>
                  <a:lnTo>
                    <a:pt x="104" y="46"/>
                  </a:lnTo>
                  <a:lnTo>
                    <a:pt x="101" y="43"/>
                  </a:lnTo>
                  <a:lnTo>
                    <a:pt x="97" y="41"/>
                  </a:lnTo>
                  <a:lnTo>
                    <a:pt x="93" y="39"/>
                  </a:lnTo>
                  <a:lnTo>
                    <a:pt x="89" y="38"/>
                  </a:lnTo>
                  <a:lnTo>
                    <a:pt x="85" y="38"/>
                  </a:lnTo>
                  <a:lnTo>
                    <a:pt x="82" y="36"/>
                  </a:lnTo>
                  <a:lnTo>
                    <a:pt x="78" y="34"/>
                  </a:lnTo>
                  <a:lnTo>
                    <a:pt x="76" y="31"/>
                  </a:lnTo>
                  <a:lnTo>
                    <a:pt x="74" y="27"/>
                  </a:lnTo>
                  <a:lnTo>
                    <a:pt x="72" y="27"/>
                  </a:lnTo>
                  <a:lnTo>
                    <a:pt x="67" y="27"/>
                  </a:lnTo>
                  <a:lnTo>
                    <a:pt x="65" y="27"/>
                  </a:lnTo>
                  <a:lnTo>
                    <a:pt x="62" y="27"/>
                  </a:lnTo>
                  <a:lnTo>
                    <a:pt x="59" y="26"/>
                  </a:lnTo>
                  <a:lnTo>
                    <a:pt x="57" y="24"/>
                  </a:lnTo>
                  <a:lnTo>
                    <a:pt x="54" y="23"/>
                  </a:lnTo>
                  <a:lnTo>
                    <a:pt x="51" y="20"/>
                  </a:lnTo>
                  <a:lnTo>
                    <a:pt x="47" y="16"/>
                  </a:lnTo>
                  <a:lnTo>
                    <a:pt x="43" y="13"/>
                  </a:lnTo>
                  <a:lnTo>
                    <a:pt x="38" y="12"/>
                  </a:lnTo>
                  <a:lnTo>
                    <a:pt x="34" y="11"/>
                  </a:lnTo>
                  <a:lnTo>
                    <a:pt x="28" y="9"/>
                  </a:lnTo>
                  <a:lnTo>
                    <a:pt x="24" y="8"/>
                  </a:lnTo>
                  <a:lnTo>
                    <a:pt x="20" y="7"/>
                  </a:lnTo>
                  <a:lnTo>
                    <a:pt x="17" y="3"/>
                  </a:lnTo>
                  <a:lnTo>
                    <a:pt x="16" y="4"/>
                  </a:lnTo>
                  <a:lnTo>
                    <a:pt x="15" y="4"/>
                  </a:lnTo>
                  <a:lnTo>
                    <a:pt x="15" y="5"/>
                  </a:lnTo>
                  <a:lnTo>
                    <a:pt x="13" y="5"/>
                  </a:lnTo>
                  <a:lnTo>
                    <a:pt x="12" y="7"/>
                  </a:lnTo>
                  <a:lnTo>
                    <a:pt x="11" y="8"/>
                  </a:lnTo>
                  <a:lnTo>
                    <a:pt x="9" y="8"/>
                  </a:lnTo>
                  <a:lnTo>
                    <a:pt x="8" y="9"/>
                  </a:lnTo>
                  <a:lnTo>
                    <a:pt x="8" y="8"/>
                  </a:lnTo>
                  <a:lnTo>
                    <a:pt x="7" y="8"/>
                  </a:lnTo>
                  <a:lnTo>
                    <a:pt x="7" y="7"/>
                  </a:lnTo>
                  <a:lnTo>
                    <a:pt x="7" y="5"/>
                  </a:lnTo>
                  <a:lnTo>
                    <a:pt x="8" y="4"/>
                  </a:lnTo>
                  <a:lnTo>
                    <a:pt x="8" y="3"/>
                  </a:lnTo>
                  <a:lnTo>
                    <a:pt x="7" y="3"/>
                  </a:lnTo>
                  <a:lnTo>
                    <a:pt x="7" y="1"/>
                  </a:lnTo>
                  <a:lnTo>
                    <a:pt x="5" y="1"/>
                  </a:lnTo>
                  <a:lnTo>
                    <a:pt x="5" y="0"/>
                  </a:lnTo>
                  <a:lnTo>
                    <a:pt x="4" y="1"/>
                  </a:lnTo>
                  <a:lnTo>
                    <a:pt x="3" y="1"/>
                  </a:lnTo>
                  <a:lnTo>
                    <a:pt x="3" y="3"/>
                  </a:lnTo>
                  <a:lnTo>
                    <a:pt x="3" y="4"/>
                  </a:lnTo>
                  <a:lnTo>
                    <a:pt x="3" y="5"/>
                  </a:lnTo>
                  <a:lnTo>
                    <a:pt x="3" y="7"/>
                  </a:lnTo>
                  <a:lnTo>
                    <a:pt x="1" y="8"/>
                  </a:lnTo>
                  <a:lnTo>
                    <a:pt x="0" y="9"/>
                  </a:lnTo>
                  <a:lnTo>
                    <a:pt x="1" y="11"/>
                  </a:lnTo>
                  <a:lnTo>
                    <a:pt x="3" y="11"/>
                  </a:lnTo>
                  <a:lnTo>
                    <a:pt x="4" y="12"/>
                  </a:lnTo>
                  <a:lnTo>
                    <a:pt x="5" y="12"/>
                  </a:lnTo>
                  <a:lnTo>
                    <a:pt x="7" y="13"/>
                  </a:lnTo>
                  <a:lnTo>
                    <a:pt x="9" y="13"/>
                  </a:lnTo>
                  <a:lnTo>
                    <a:pt x="11" y="13"/>
                  </a:lnTo>
                  <a:lnTo>
                    <a:pt x="12" y="13"/>
                  </a:lnTo>
                  <a:lnTo>
                    <a:pt x="13" y="12"/>
                  </a:lnTo>
                  <a:lnTo>
                    <a:pt x="15" y="11"/>
                  </a:lnTo>
                  <a:lnTo>
                    <a:pt x="16" y="11"/>
                  </a:lnTo>
                  <a:lnTo>
                    <a:pt x="16" y="9"/>
                  </a:lnTo>
                  <a:lnTo>
                    <a:pt x="17" y="9"/>
                  </a:lnTo>
                  <a:lnTo>
                    <a:pt x="19" y="9"/>
                  </a:lnTo>
                  <a:lnTo>
                    <a:pt x="20" y="9"/>
                  </a:lnTo>
                  <a:lnTo>
                    <a:pt x="20" y="11"/>
                  </a:lnTo>
                  <a:lnTo>
                    <a:pt x="21" y="11"/>
                  </a:lnTo>
                  <a:lnTo>
                    <a:pt x="23" y="12"/>
                  </a:lnTo>
                  <a:lnTo>
                    <a:pt x="24" y="12"/>
                  </a:lnTo>
                  <a:lnTo>
                    <a:pt x="24" y="13"/>
                  </a:lnTo>
                  <a:lnTo>
                    <a:pt x="26" y="15"/>
                  </a:lnTo>
                  <a:lnTo>
                    <a:pt x="26" y="16"/>
                  </a:lnTo>
                  <a:lnTo>
                    <a:pt x="31" y="15"/>
                  </a:lnTo>
                  <a:lnTo>
                    <a:pt x="36" y="16"/>
                  </a:lnTo>
                  <a:lnTo>
                    <a:pt x="42" y="19"/>
                  </a:lnTo>
                  <a:lnTo>
                    <a:pt x="47" y="23"/>
                  </a:lnTo>
                  <a:lnTo>
                    <a:pt x="53" y="27"/>
                  </a:lnTo>
                  <a:lnTo>
                    <a:pt x="58" y="30"/>
                  </a:lnTo>
                  <a:lnTo>
                    <a:pt x="63" y="31"/>
                  </a:lnTo>
                  <a:lnTo>
                    <a:pt x="70" y="30"/>
                  </a:lnTo>
                  <a:lnTo>
                    <a:pt x="74" y="34"/>
                  </a:lnTo>
                  <a:lnTo>
                    <a:pt x="80" y="38"/>
                  </a:lnTo>
                  <a:lnTo>
                    <a:pt x="85" y="41"/>
                  </a:lnTo>
                  <a:lnTo>
                    <a:pt x="90" y="42"/>
                  </a:lnTo>
                  <a:lnTo>
                    <a:pt x="96" y="45"/>
                  </a:lnTo>
                  <a:lnTo>
                    <a:pt x="101" y="47"/>
                  </a:lnTo>
                  <a:lnTo>
                    <a:pt x="105" y="50"/>
                  </a:lnTo>
                  <a:lnTo>
                    <a:pt x="111" y="55"/>
                  </a:lnTo>
                  <a:lnTo>
                    <a:pt x="112" y="55"/>
                  </a:lnTo>
                  <a:lnTo>
                    <a:pt x="114" y="57"/>
                  </a:lnTo>
                  <a:lnTo>
                    <a:pt x="115" y="57"/>
                  </a:lnTo>
                  <a:lnTo>
                    <a:pt x="116" y="57"/>
                  </a:lnTo>
                  <a:lnTo>
                    <a:pt x="118" y="57"/>
                  </a:lnTo>
                  <a:lnTo>
                    <a:pt x="119" y="58"/>
                  </a:lnTo>
                  <a:lnTo>
                    <a:pt x="120" y="58"/>
                  </a:lnTo>
                  <a:lnTo>
                    <a:pt x="122" y="59"/>
                  </a:lnTo>
                  <a:close/>
                </a:path>
              </a:pathLst>
            </a:custGeom>
            <a:solidFill>
              <a:srgbClr val="000000"/>
            </a:solidFill>
            <a:ln w="9525">
              <a:noFill/>
              <a:round/>
              <a:headEnd/>
              <a:tailEnd/>
            </a:ln>
          </p:spPr>
          <p:txBody>
            <a:bodyPr/>
            <a:lstStyle/>
            <a:p>
              <a:endParaRPr lang="en-US"/>
            </a:p>
          </p:txBody>
        </p:sp>
        <p:sp>
          <p:nvSpPr>
            <p:cNvPr id="91188" name="Freeform 52"/>
            <p:cNvSpPr>
              <a:spLocks/>
            </p:cNvSpPr>
            <p:nvPr/>
          </p:nvSpPr>
          <p:spPr bwMode="auto">
            <a:xfrm>
              <a:off x="4276" y="3510"/>
              <a:ext cx="8" cy="9"/>
            </a:xfrm>
            <a:custGeom>
              <a:avLst/>
              <a:gdLst>
                <a:gd name="T0" fmla="*/ 1 w 8"/>
                <a:gd name="T1" fmla="*/ 9 h 9"/>
                <a:gd name="T2" fmla="*/ 3 w 8"/>
                <a:gd name="T3" fmla="*/ 9 h 9"/>
                <a:gd name="T4" fmla="*/ 3 w 8"/>
                <a:gd name="T5" fmla="*/ 8 h 9"/>
                <a:gd name="T6" fmla="*/ 3 w 8"/>
                <a:gd name="T7" fmla="*/ 8 h 9"/>
                <a:gd name="T8" fmla="*/ 3 w 8"/>
                <a:gd name="T9" fmla="*/ 7 h 9"/>
                <a:gd name="T10" fmla="*/ 4 w 8"/>
                <a:gd name="T11" fmla="*/ 7 h 9"/>
                <a:gd name="T12" fmla="*/ 4 w 8"/>
                <a:gd name="T13" fmla="*/ 5 h 9"/>
                <a:gd name="T14" fmla="*/ 4 w 8"/>
                <a:gd name="T15" fmla="*/ 5 h 9"/>
                <a:gd name="T16" fmla="*/ 5 w 8"/>
                <a:gd name="T17" fmla="*/ 5 h 9"/>
                <a:gd name="T18" fmla="*/ 5 w 8"/>
                <a:gd name="T19" fmla="*/ 4 h 9"/>
                <a:gd name="T20" fmla="*/ 7 w 8"/>
                <a:gd name="T21" fmla="*/ 4 h 9"/>
                <a:gd name="T22" fmla="*/ 7 w 8"/>
                <a:gd name="T23" fmla="*/ 4 h 9"/>
                <a:gd name="T24" fmla="*/ 7 w 8"/>
                <a:gd name="T25" fmla="*/ 3 h 9"/>
                <a:gd name="T26" fmla="*/ 7 w 8"/>
                <a:gd name="T27" fmla="*/ 3 h 9"/>
                <a:gd name="T28" fmla="*/ 8 w 8"/>
                <a:gd name="T29" fmla="*/ 1 h 9"/>
                <a:gd name="T30" fmla="*/ 8 w 8"/>
                <a:gd name="T31" fmla="*/ 1 h 9"/>
                <a:gd name="T32" fmla="*/ 7 w 8"/>
                <a:gd name="T33" fmla="*/ 0 h 9"/>
                <a:gd name="T34" fmla="*/ 7 w 8"/>
                <a:gd name="T35" fmla="*/ 0 h 9"/>
                <a:gd name="T36" fmla="*/ 5 w 8"/>
                <a:gd name="T37" fmla="*/ 0 h 9"/>
                <a:gd name="T38" fmla="*/ 4 w 8"/>
                <a:gd name="T39" fmla="*/ 1 h 9"/>
                <a:gd name="T40" fmla="*/ 3 w 8"/>
                <a:gd name="T41" fmla="*/ 1 h 9"/>
                <a:gd name="T42" fmla="*/ 3 w 8"/>
                <a:gd name="T43" fmla="*/ 3 h 9"/>
                <a:gd name="T44" fmla="*/ 1 w 8"/>
                <a:gd name="T45" fmla="*/ 3 h 9"/>
                <a:gd name="T46" fmla="*/ 0 w 8"/>
                <a:gd name="T47" fmla="*/ 4 h 9"/>
                <a:gd name="T48" fmla="*/ 0 w 8"/>
                <a:gd name="T49" fmla="*/ 5 h 9"/>
                <a:gd name="T50" fmla="*/ 0 w 8"/>
                <a:gd name="T51" fmla="*/ 5 h 9"/>
                <a:gd name="T52" fmla="*/ 0 w 8"/>
                <a:gd name="T53" fmla="*/ 7 h 9"/>
                <a:gd name="T54" fmla="*/ 0 w 8"/>
                <a:gd name="T55" fmla="*/ 7 h 9"/>
                <a:gd name="T56" fmla="*/ 1 w 8"/>
                <a:gd name="T57" fmla="*/ 8 h 9"/>
                <a:gd name="T58" fmla="*/ 1 w 8"/>
                <a:gd name="T59" fmla="*/ 8 h 9"/>
                <a:gd name="T60" fmla="*/ 1 w 8"/>
                <a:gd name="T61" fmla="*/ 8 h 9"/>
                <a:gd name="T62" fmla="*/ 1 w 8"/>
                <a:gd name="T63" fmla="*/ 8 h 9"/>
                <a:gd name="T64" fmla="*/ 1 w 8"/>
                <a:gd name="T65" fmla="*/ 9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9"/>
                <a:gd name="T101" fmla="*/ 8 w 8"/>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9">
                  <a:moveTo>
                    <a:pt x="1" y="9"/>
                  </a:moveTo>
                  <a:lnTo>
                    <a:pt x="3" y="9"/>
                  </a:lnTo>
                  <a:lnTo>
                    <a:pt x="3" y="8"/>
                  </a:lnTo>
                  <a:lnTo>
                    <a:pt x="3" y="7"/>
                  </a:lnTo>
                  <a:lnTo>
                    <a:pt x="4" y="7"/>
                  </a:lnTo>
                  <a:lnTo>
                    <a:pt x="4" y="5"/>
                  </a:lnTo>
                  <a:lnTo>
                    <a:pt x="5" y="5"/>
                  </a:lnTo>
                  <a:lnTo>
                    <a:pt x="5" y="4"/>
                  </a:lnTo>
                  <a:lnTo>
                    <a:pt x="7" y="4"/>
                  </a:lnTo>
                  <a:lnTo>
                    <a:pt x="7" y="3"/>
                  </a:lnTo>
                  <a:lnTo>
                    <a:pt x="8" y="1"/>
                  </a:lnTo>
                  <a:lnTo>
                    <a:pt x="7" y="0"/>
                  </a:lnTo>
                  <a:lnTo>
                    <a:pt x="5" y="0"/>
                  </a:lnTo>
                  <a:lnTo>
                    <a:pt x="4" y="1"/>
                  </a:lnTo>
                  <a:lnTo>
                    <a:pt x="3" y="1"/>
                  </a:lnTo>
                  <a:lnTo>
                    <a:pt x="3" y="3"/>
                  </a:lnTo>
                  <a:lnTo>
                    <a:pt x="1" y="3"/>
                  </a:lnTo>
                  <a:lnTo>
                    <a:pt x="0" y="4"/>
                  </a:lnTo>
                  <a:lnTo>
                    <a:pt x="0" y="5"/>
                  </a:lnTo>
                  <a:lnTo>
                    <a:pt x="0" y="7"/>
                  </a:lnTo>
                  <a:lnTo>
                    <a:pt x="1" y="8"/>
                  </a:lnTo>
                  <a:lnTo>
                    <a:pt x="1" y="9"/>
                  </a:lnTo>
                  <a:close/>
                </a:path>
              </a:pathLst>
            </a:custGeom>
            <a:solidFill>
              <a:srgbClr val="F0D100"/>
            </a:solidFill>
            <a:ln w="9525">
              <a:noFill/>
              <a:round/>
              <a:headEnd/>
              <a:tailEnd/>
            </a:ln>
          </p:spPr>
          <p:txBody>
            <a:bodyPr/>
            <a:lstStyle/>
            <a:p>
              <a:endParaRPr lang="en-US"/>
            </a:p>
          </p:txBody>
        </p:sp>
        <p:sp>
          <p:nvSpPr>
            <p:cNvPr id="91189" name="Freeform 53"/>
            <p:cNvSpPr>
              <a:spLocks/>
            </p:cNvSpPr>
            <p:nvPr/>
          </p:nvSpPr>
          <p:spPr bwMode="auto">
            <a:xfrm>
              <a:off x="4250" y="3514"/>
              <a:ext cx="4" cy="3"/>
            </a:xfrm>
            <a:custGeom>
              <a:avLst/>
              <a:gdLst>
                <a:gd name="T0" fmla="*/ 0 w 4"/>
                <a:gd name="T1" fmla="*/ 3 h 3"/>
                <a:gd name="T2" fmla="*/ 0 w 4"/>
                <a:gd name="T3" fmla="*/ 3 h 3"/>
                <a:gd name="T4" fmla="*/ 0 w 4"/>
                <a:gd name="T5" fmla="*/ 3 h 3"/>
                <a:gd name="T6" fmla="*/ 2 w 4"/>
                <a:gd name="T7" fmla="*/ 3 h 3"/>
                <a:gd name="T8" fmla="*/ 2 w 4"/>
                <a:gd name="T9" fmla="*/ 3 h 3"/>
                <a:gd name="T10" fmla="*/ 2 w 4"/>
                <a:gd name="T11" fmla="*/ 3 h 3"/>
                <a:gd name="T12" fmla="*/ 3 w 4"/>
                <a:gd name="T13" fmla="*/ 3 h 3"/>
                <a:gd name="T14" fmla="*/ 3 w 4"/>
                <a:gd name="T15" fmla="*/ 3 h 3"/>
                <a:gd name="T16" fmla="*/ 4 w 4"/>
                <a:gd name="T17" fmla="*/ 3 h 3"/>
                <a:gd name="T18" fmla="*/ 3 w 4"/>
                <a:gd name="T19" fmla="*/ 1 h 3"/>
                <a:gd name="T20" fmla="*/ 3 w 4"/>
                <a:gd name="T21" fmla="*/ 0 h 3"/>
                <a:gd name="T22" fmla="*/ 3 w 4"/>
                <a:gd name="T23" fmla="*/ 0 h 3"/>
                <a:gd name="T24" fmla="*/ 3 w 4"/>
                <a:gd name="T25" fmla="*/ 0 h 3"/>
                <a:gd name="T26" fmla="*/ 2 w 4"/>
                <a:gd name="T27" fmla="*/ 1 h 3"/>
                <a:gd name="T28" fmla="*/ 2 w 4"/>
                <a:gd name="T29" fmla="*/ 1 h 3"/>
                <a:gd name="T30" fmla="*/ 0 w 4"/>
                <a:gd name="T31" fmla="*/ 3 h 3"/>
                <a:gd name="T32" fmla="*/ 0 w 4"/>
                <a:gd name="T33" fmla="*/ 3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
                <a:gd name="T53" fmla="*/ 4 w 4"/>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
                  <a:moveTo>
                    <a:pt x="0" y="3"/>
                  </a:moveTo>
                  <a:lnTo>
                    <a:pt x="0" y="3"/>
                  </a:lnTo>
                  <a:lnTo>
                    <a:pt x="2" y="3"/>
                  </a:lnTo>
                  <a:lnTo>
                    <a:pt x="3" y="3"/>
                  </a:lnTo>
                  <a:lnTo>
                    <a:pt x="4" y="3"/>
                  </a:lnTo>
                  <a:lnTo>
                    <a:pt x="3" y="1"/>
                  </a:lnTo>
                  <a:lnTo>
                    <a:pt x="3" y="0"/>
                  </a:lnTo>
                  <a:lnTo>
                    <a:pt x="2" y="1"/>
                  </a:lnTo>
                  <a:lnTo>
                    <a:pt x="0" y="3"/>
                  </a:lnTo>
                  <a:close/>
                </a:path>
              </a:pathLst>
            </a:custGeom>
            <a:solidFill>
              <a:srgbClr val="F0D100"/>
            </a:solidFill>
            <a:ln w="9525">
              <a:noFill/>
              <a:round/>
              <a:headEnd/>
              <a:tailEnd/>
            </a:ln>
          </p:spPr>
          <p:txBody>
            <a:bodyPr/>
            <a:lstStyle/>
            <a:p>
              <a:endParaRPr lang="en-US"/>
            </a:p>
          </p:txBody>
        </p:sp>
        <p:sp>
          <p:nvSpPr>
            <p:cNvPr id="91190" name="Freeform 54"/>
            <p:cNvSpPr>
              <a:spLocks/>
            </p:cNvSpPr>
            <p:nvPr/>
          </p:nvSpPr>
          <p:spPr bwMode="auto">
            <a:xfrm>
              <a:off x="4801" y="3502"/>
              <a:ext cx="34" cy="13"/>
            </a:xfrm>
            <a:custGeom>
              <a:avLst/>
              <a:gdLst>
                <a:gd name="T0" fmla="*/ 31 w 34"/>
                <a:gd name="T1" fmla="*/ 13 h 13"/>
                <a:gd name="T2" fmla="*/ 31 w 34"/>
                <a:gd name="T3" fmla="*/ 13 h 13"/>
                <a:gd name="T4" fmla="*/ 31 w 34"/>
                <a:gd name="T5" fmla="*/ 12 h 13"/>
                <a:gd name="T6" fmla="*/ 31 w 34"/>
                <a:gd name="T7" fmla="*/ 12 h 13"/>
                <a:gd name="T8" fmla="*/ 33 w 34"/>
                <a:gd name="T9" fmla="*/ 12 h 13"/>
                <a:gd name="T10" fmla="*/ 33 w 34"/>
                <a:gd name="T11" fmla="*/ 12 h 13"/>
                <a:gd name="T12" fmla="*/ 34 w 34"/>
                <a:gd name="T13" fmla="*/ 11 h 13"/>
                <a:gd name="T14" fmla="*/ 34 w 34"/>
                <a:gd name="T15" fmla="*/ 11 h 13"/>
                <a:gd name="T16" fmla="*/ 34 w 34"/>
                <a:gd name="T17" fmla="*/ 9 h 13"/>
                <a:gd name="T18" fmla="*/ 2 w 34"/>
                <a:gd name="T19" fmla="*/ 0 h 13"/>
                <a:gd name="T20" fmla="*/ 0 w 34"/>
                <a:gd name="T21" fmla="*/ 0 h 13"/>
                <a:gd name="T22" fmla="*/ 0 w 34"/>
                <a:gd name="T23" fmla="*/ 0 h 13"/>
                <a:gd name="T24" fmla="*/ 0 w 34"/>
                <a:gd name="T25" fmla="*/ 1 h 13"/>
                <a:gd name="T26" fmla="*/ 0 w 34"/>
                <a:gd name="T27" fmla="*/ 3 h 13"/>
                <a:gd name="T28" fmla="*/ 0 w 34"/>
                <a:gd name="T29" fmla="*/ 3 h 13"/>
                <a:gd name="T30" fmla="*/ 2 w 34"/>
                <a:gd name="T31" fmla="*/ 4 h 13"/>
                <a:gd name="T32" fmla="*/ 2 w 34"/>
                <a:gd name="T33" fmla="*/ 4 h 13"/>
                <a:gd name="T34" fmla="*/ 3 w 34"/>
                <a:gd name="T35" fmla="*/ 5 h 13"/>
                <a:gd name="T36" fmla="*/ 6 w 34"/>
                <a:gd name="T37" fmla="*/ 5 h 13"/>
                <a:gd name="T38" fmla="*/ 10 w 34"/>
                <a:gd name="T39" fmla="*/ 7 h 13"/>
                <a:gd name="T40" fmla="*/ 14 w 34"/>
                <a:gd name="T41" fmla="*/ 7 h 13"/>
                <a:gd name="T42" fmla="*/ 17 w 34"/>
                <a:gd name="T43" fmla="*/ 8 h 13"/>
                <a:gd name="T44" fmla="*/ 21 w 34"/>
                <a:gd name="T45" fmla="*/ 8 h 13"/>
                <a:gd name="T46" fmla="*/ 25 w 34"/>
                <a:gd name="T47" fmla="*/ 9 h 13"/>
                <a:gd name="T48" fmla="*/ 27 w 34"/>
                <a:gd name="T49" fmla="*/ 11 h 13"/>
                <a:gd name="T50" fmla="*/ 31 w 34"/>
                <a:gd name="T51" fmla="*/ 13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
                <a:gd name="T79" fmla="*/ 0 h 13"/>
                <a:gd name="T80" fmla="*/ 34 w 34"/>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 h="13">
                  <a:moveTo>
                    <a:pt x="31" y="13"/>
                  </a:moveTo>
                  <a:lnTo>
                    <a:pt x="31" y="13"/>
                  </a:lnTo>
                  <a:lnTo>
                    <a:pt x="31" y="12"/>
                  </a:lnTo>
                  <a:lnTo>
                    <a:pt x="33" y="12"/>
                  </a:lnTo>
                  <a:lnTo>
                    <a:pt x="34" y="11"/>
                  </a:lnTo>
                  <a:lnTo>
                    <a:pt x="34" y="9"/>
                  </a:lnTo>
                  <a:lnTo>
                    <a:pt x="2" y="0"/>
                  </a:lnTo>
                  <a:lnTo>
                    <a:pt x="0" y="0"/>
                  </a:lnTo>
                  <a:lnTo>
                    <a:pt x="0" y="1"/>
                  </a:lnTo>
                  <a:lnTo>
                    <a:pt x="0" y="3"/>
                  </a:lnTo>
                  <a:lnTo>
                    <a:pt x="2" y="4"/>
                  </a:lnTo>
                  <a:lnTo>
                    <a:pt x="3" y="5"/>
                  </a:lnTo>
                  <a:lnTo>
                    <a:pt x="6" y="5"/>
                  </a:lnTo>
                  <a:lnTo>
                    <a:pt x="10" y="7"/>
                  </a:lnTo>
                  <a:lnTo>
                    <a:pt x="14" y="7"/>
                  </a:lnTo>
                  <a:lnTo>
                    <a:pt x="17" y="8"/>
                  </a:lnTo>
                  <a:lnTo>
                    <a:pt x="21" y="8"/>
                  </a:lnTo>
                  <a:lnTo>
                    <a:pt x="25" y="9"/>
                  </a:lnTo>
                  <a:lnTo>
                    <a:pt x="27" y="11"/>
                  </a:lnTo>
                  <a:lnTo>
                    <a:pt x="31" y="13"/>
                  </a:lnTo>
                  <a:close/>
                </a:path>
              </a:pathLst>
            </a:custGeom>
            <a:solidFill>
              <a:srgbClr val="000000"/>
            </a:solidFill>
            <a:ln w="9525">
              <a:noFill/>
              <a:round/>
              <a:headEnd/>
              <a:tailEnd/>
            </a:ln>
          </p:spPr>
          <p:txBody>
            <a:bodyPr/>
            <a:lstStyle/>
            <a:p>
              <a:endParaRPr lang="en-US"/>
            </a:p>
          </p:txBody>
        </p:sp>
        <p:sp>
          <p:nvSpPr>
            <p:cNvPr id="91191" name="Freeform 55"/>
            <p:cNvSpPr>
              <a:spLocks/>
            </p:cNvSpPr>
            <p:nvPr/>
          </p:nvSpPr>
          <p:spPr bwMode="auto">
            <a:xfrm>
              <a:off x="4899" y="3500"/>
              <a:ext cx="47" cy="15"/>
            </a:xfrm>
            <a:custGeom>
              <a:avLst/>
              <a:gdLst>
                <a:gd name="T0" fmla="*/ 43 w 47"/>
                <a:gd name="T1" fmla="*/ 15 h 15"/>
                <a:gd name="T2" fmla="*/ 44 w 47"/>
                <a:gd name="T3" fmla="*/ 14 h 15"/>
                <a:gd name="T4" fmla="*/ 44 w 47"/>
                <a:gd name="T5" fmla="*/ 14 h 15"/>
                <a:gd name="T6" fmla="*/ 44 w 47"/>
                <a:gd name="T7" fmla="*/ 13 h 15"/>
                <a:gd name="T8" fmla="*/ 46 w 47"/>
                <a:gd name="T9" fmla="*/ 13 h 15"/>
                <a:gd name="T10" fmla="*/ 46 w 47"/>
                <a:gd name="T11" fmla="*/ 11 h 15"/>
                <a:gd name="T12" fmla="*/ 46 w 47"/>
                <a:gd name="T13" fmla="*/ 10 h 15"/>
                <a:gd name="T14" fmla="*/ 47 w 47"/>
                <a:gd name="T15" fmla="*/ 9 h 15"/>
                <a:gd name="T16" fmla="*/ 47 w 47"/>
                <a:gd name="T17" fmla="*/ 7 h 15"/>
                <a:gd name="T18" fmla="*/ 28 w 47"/>
                <a:gd name="T19" fmla="*/ 0 h 15"/>
                <a:gd name="T20" fmla="*/ 2 w 47"/>
                <a:gd name="T21" fmla="*/ 0 h 15"/>
                <a:gd name="T22" fmla="*/ 1 w 47"/>
                <a:gd name="T23" fmla="*/ 0 h 15"/>
                <a:gd name="T24" fmla="*/ 0 w 47"/>
                <a:gd name="T25" fmla="*/ 0 h 15"/>
                <a:gd name="T26" fmla="*/ 0 w 47"/>
                <a:gd name="T27" fmla="*/ 2 h 15"/>
                <a:gd name="T28" fmla="*/ 0 w 47"/>
                <a:gd name="T29" fmla="*/ 2 h 15"/>
                <a:gd name="T30" fmla="*/ 0 w 47"/>
                <a:gd name="T31" fmla="*/ 3 h 15"/>
                <a:gd name="T32" fmla="*/ 0 w 47"/>
                <a:gd name="T33" fmla="*/ 5 h 15"/>
                <a:gd name="T34" fmla="*/ 0 w 47"/>
                <a:gd name="T35" fmla="*/ 5 h 15"/>
                <a:gd name="T36" fmla="*/ 1 w 47"/>
                <a:gd name="T37" fmla="*/ 6 h 15"/>
                <a:gd name="T38" fmla="*/ 4 w 47"/>
                <a:gd name="T39" fmla="*/ 7 h 15"/>
                <a:gd name="T40" fmla="*/ 8 w 47"/>
                <a:gd name="T41" fmla="*/ 7 h 15"/>
                <a:gd name="T42" fmla="*/ 11 w 47"/>
                <a:gd name="T43" fmla="*/ 7 h 15"/>
                <a:gd name="T44" fmla="*/ 15 w 47"/>
                <a:gd name="T45" fmla="*/ 6 h 15"/>
                <a:gd name="T46" fmla="*/ 17 w 47"/>
                <a:gd name="T47" fmla="*/ 6 h 15"/>
                <a:gd name="T48" fmla="*/ 20 w 47"/>
                <a:gd name="T49" fmla="*/ 5 h 15"/>
                <a:gd name="T50" fmla="*/ 24 w 47"/>
                <a:gd name="T51" fmla="*/ 5 h 15"/>
                <a:gd name="T52" fmla="*/ 27 w 47"/>
                <a:gd name="T53" fmla="*/ 5 h 15"/>
                <a:gd name="T54" fmla="*/ 28 w 47"/>
                <a:gd name="T55" fmla="*/ 6 h 15"/>
                <a:gd name="T56" fmla="*/ 28 w 47"/>
                <a:gd name="T57" fmla="*/ 6 h 15"/>
                <a:gd name="T58" fmla="*/ 30 w 47"/>
                <a:gd name="T59" fmla="*/ 7 h 15"/>
                <a:gd name="T60" fmla="*/ 30 w 47"/>
                <a:gd name="T61" fmla="*/ 9 h 15"/>
                <a:gd name="T62" fmla="*/ 31 w 47"/>
                <a:gd name="T63" fmla="*/ 9 h 15"/>
                <a:gd name="T64" fmla="*/ 32 w 47"/>
                <a:gd name="T65" fmla="*/ 9 h 15"/>
                <a:gd name="T66" fmla="*/ 34 w 47"/>
                <a:gd name="T67" fmla="*/ 10 h 15"/>
                <a:gd name="T68" fmla="*/ 35 w 47"/>
                <a:gd name="T69" fmla="*/ 9 h 15"/>
                <a:gd name="T70" fmla="*/ 35 w 47"/>
                <a:gd name="T71" fmla="*/ 9 h 15"/>
                <a:gd name="T72" fmla="*/ 36 w 47"/>
                <a:gd name="T73" fmla="*/ 7 h 15"/>
                <a:gd name="T74" fmla="*/ 36 w 47"/>
                <a:gd name="T75" fmla="*/ 7 h 15"/>
                <a:gd name="T76" fmla="*/ 38 w 47"/>
                <a:gd name="T77" fmla="*/ 9 h 15"/>
                <a:gd name="T78" fmla="*/ 39 w 47"/>
                <a:gd name="T79" fmla="*/ 9 h 15"/>
                <a:gd name="T80" fmla="*/ 40 w 47"/>
                <a:gd name="T81" fmla="*/ 9 h 15"/>
                <a:gd name="T82" fmla="*/ 42 w 47"/>
                <a:gd name="T83" fmla="*/ 9 h 15"/>
                <a:gd name="T84" fmla="*/ 43 w 47"/>
                <a:gd name="T85" fmla="*/ 9 h 15"/>
                <a:gd name="T86" fmla="*/ 43 w 47"/>
                <a:gd name="T87" fmla="*/ 15 h 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
                <a:gd name="T133" fmla="*/ 0 h 15"/>
                <a:gd name="T134" fmla="*/ 47 w 47"/>
                <a:gd name="T135" fmla="*/ 15 h 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 h="15">
                  <a:moveTo>
                    <a:pt x="43" y="15"/>
                  </a:moveTo>
                  <a:lnTo>
                    <a:pt x="44" y="14"/>
                  </a:lnTo>
                  <a:lnTo>
                    <a:pt x="44" y="13"/>
                  </a:lnTo>
                  <a:lnTo>
                    <a:pt x="46" y="13"/>
                  </a:lnTo>
                  <a:lnTo>
                    <a:pt x="46" y="11"/>
                  </a:lnTo>
                  <a:lnTo>
                    <a:pt x="46" y="10"/>
                  </a:lnTo>
                  <a:lnTo>
                    <a:pt x="47" y="9"/>
                  </a:lnTo>
                  <a:lnTo>
                    <a:pt x="47" y="7"/>
                  </a:lnTo>
                  <a:lnTo>
                    <a:pt x="28" y="0"/>
                  </a:lnTo>
                  <a:lnTo>
                    <a:pt x="2" y="0"/>
                  </a:lnTo>
                  <a:lnTo>
                    <a:pt x="1" y="0"/>
                  </a:lnTo>
                  <a:lnTo>
                    <a:pt x="0" y="0"/>
                  </a:lnTo>
                  <a:lnTo>
                    <a:pt x="0" y="2"/>
                  </a:lnTo>
                  <a:lnTo>
                    <a:pt x="0" y="3"/>
                  </a:lnTo>
                  <a:lnTo>
                    <a:pt x="0" y="5"/>
                  </a:lnTo>
                  <a:lnTo>
                    <a:pt x="1" y="6"/>
                  </a:lnTo>
                  <a:lnTo>
                    <a:pt x="4" y="7"/>
                  </a:lnTo>
                  <a:lnTo>
                    <a:pt x="8" y="7"/>
                  </a:lnTo>
                  <a:lnTo>
                    <a:pt x="11" y="7"/>
                  </a:lnTo>
                  <a:lnTo>
                    <a:pt x="15" y="6"/>
                  </a:lnTo>
                  <a:lnTo>
                    <a:pt x="17" y="6"/>
                  </a:lnTo>
                  <a:lnTo>
                    <a:pt x="20" y="5"/>
                  </a:lnTo>
                  <a:lnTo>
                    <a:pt x="24" y="5"/>
                  </a:lnTo>
                  <a:lnTo>
                    <a:pt x="27" y="5"/>
                  </a:lnTo>
                  <a:lnTo>
                    <a:pt x="28" y="6"/>
                  </a:lnTo>
                  <a:lnTo>
                    <a:pt x="30" y="7"/>
                  </a:lnTo>
                  <a:lnTo>
                    <a:pt x="30" y="9"/>
                  </a:lnTo>
                  <a:lnTo>
                    <a:pt x="31" y="9"/>
                  </a:lnTo>
                  <a:lnTo>
                    <a:pt x="32" y="9"/>
                  </a:lnTo>
                  <a:lnTo>
                    <a:pt x="34" y="10"/>
                  </a:lnTo>
                  <a:lnTo>
                    <a:pt x="35" y="9"/>
                  </a:lnTo>
                  <a:lnTo>
                    <a:pt x="36" y="7"/>
                  </a:lnTo>
                  <a:lnTo>
                    <a:pt x="38" y="9"/>
                  </a:lnTo>
                  <a:lnTo>
                    <a:pt x="39" y="9"/>
                  </a:lnTo>
                  <a:lnTo>
                    <a:pt x="40" y="9"/>
                  </a:lnTo>
                  <a:lnTo>
                    <a:pt x="42" y="9"/>
                  </a:lnTo>
                  <a:lnTo>
                    <a:pt x="43" y="9"/>
                  </a:lnTo>
                  <a:lnTo>
                    <a:pt x="43" y="15"/>
                  </a:lnTo>
                  <a:close/>
                </a:path>
              </a:pathLst>
            </a:custGeom>
            <a:solidFill>
              <a:srgbClr val="000000"/>
            </a:solidFill>
            <a:ln w="9525">
              <a:noFill/>
              <a:round/>
              <a:headEnd/>
              <a:tailEnd/>
            </a:ln>
          </p:spPr>
          <p:txBody>
            <a:bodyPr/>
            <a:lstStyle/>
            <a:p>
              <a:endParaRPr lang="en-US"/>
            </a:p>
          </p:txBody>
        </p:sp>
        <p:sp>
          <p:nvSpPr>
            <p:cNvPr id="91192" name="Freeform 56"/>
            <p:cNvSpPr>
              <a:spLocks/>
            </p:cNvSpPr>
            <p:nvPr/>
          </p:nvSpPr>
          <p:spPr bwMode="auto">
            <a:xfrm>
              <a:off x="4636" y="3507"/>
              <a:ext cx="2" cy="1"/>
            </a:xfrm>
            <a:custGeom>
              <a:avLst/>
              <a:gdLst>
                <a:gd name="T0" fmla="*/ 2 w 2"/>
                <a:gd name="T1" fmla="*/ 0 h 1"/>
                <a:gd name="T2" fmla="*/ 2 w 2"/>
                <a:gd name="T3" fmla="*/ 0 h 1"/>
                <a:gd name="T4" fmla="*/ 2 w 2"/>
                <a:gd name="T5" fmla="*/ 0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0 w 2"/>
                <a:gd name="T23" fmla="*/ 0 h 1"/>
                <a:gd name="T24" fmla="*/ 0 w 2"/>
                <a:gd name="T25" fmla="*/ 0 h 1"/>
                <a:gd name="T26" fmla="*/ 0 w 2"/>
                <a:gd name="T27" fmla="*/ 0 h 1"/>
                <a:gd name="T28" fmla="*/ 0 w 2"/>
                <a:gd name="T29" fmla="*/ 0 h 1"/>
                <a:gd name="T30" fmla="*/ 2 w 2"/>
                <a:gd name="T31" fmla="*/ 0 h 1"/>
                <a:gd name="T32" fmla="*/ 2 w 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
                <a:gd name="T53" fmla="*/ 2 w 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
                  <a:moveTo>
                    <a:pt x="2" y="0"/>
                  </a:moveTo>
                  <a:lnTo>
                    <a:pt x="2" y="0"/>
                  </a:lnTo>
                  <a:lnTo>
                    <a:pt x="0" y="0"/>
                  </a:lnTo>
                  <a:lnTo>
                    <a:pt x="2" y="0"/>
                  </a:lnTo>
                  <a:close/>
                </a:path>
              </a:pathLst>
            </a:custGeom>
            <a:solidFill>
              <a:srgbClr val="FFFFFF"/>
            </a:solidFill>
            <a:ln w="9525">
              <a:noFill/>
              <a:round/>
              <a:headEnd/>
              <a:tailEnd/>
            </a:ln>
          </p:spPr>
          <p:txBody>
            <a:bodyPr/>
            <a:lstStyle/>
            <a:p>
              <a:endParaRPr lang="en-US"/>
            </a:p>
          </p:txBody>
        </p:sp>
        <p:sp>
          <p:nvSpPr>
            <p:cNvPr id="91193" name="Freeform 57"/>
            <p:cNvSpPr>
              <a:spLocks/>
            </p:cNvSpPr>
            <p:nvPr/>
          </p:nvSpPr>
          <p:spPr bwMode="auto">
            <a:xfrm>
              <a:off x="4279" y="3492"/>
              <a:ext cx="4" cy="13"/>
            </a:xfrm>
            <a:custGeom>
              <a:avLst/>
              <a:gdLst>
                <a:gd name="T0" fmla="*/ 1 w 4"/>
                <a:gd name="T1" fmla="*/ 13 h 13"/>
                <a:gd name="T2" fmla="*/ 1 w 4"/>
                <a:gd name="T3" fmla="*/ 13 h 13"/>
                <a:gd name="T4" fmla="*/ 1 w 4"/>
                <a:gd name="T5" fmla="*/ 13 h 13"/>
                <a:gd name="T6" fmla="*/ 2 w 4"/>
                <a:gd name="T7" fmla="*/ 13 h 13"/>
                <a:gd name="T8" fmla="*/ 2 w 4"/>
                <a:gd name="T9" fmla="*/ 11 h 13"/>
                <a:gd name="T10" fmla="*/ 2 w 4"/>
                <a:gd name="T11" fmla="*/ 11 h 13"/>
                <a:gd name="T12" fmla="*/ 2 w 4"/>
                <a:gd name="T13" fmla="*/ 11 h 13"/>
                <a:gd name="T14" fmla="*/ 2 w 4"/>
                <a:gd name="T15" fmla="*/ 11 h 13"/>
                <a:gd name="T16" fmla="*/ 4 w 4"/>
                <a:gd name="T17" fmla="*/ 10 h 13"/>
                <a:gd name="T18" fmla="*/ 4 w 4"/>
                <a:gd name="T19" fmla="*/ 8 h 13"/>
                <a:gd name="T20" fmla="*/ 4 w 4"/>
                <a:gd name="T21" fmla="*/ 7 h 13"/>
                <a:gd name="T22" fmla="*/ 2 w 4"/>
                <a:gd name="T23" fmla="*/ 7 h 13"/>
                <a:gd name="T24" fmla="*/ 2 w 4"/>
                <a:gd name="T25" fmla="*/ 6 h 13"/>
                <a:gd name="T26" fmla="*/ 2 w 4"/>
                <a:gd name="T27" fmla="*/ 4 h 13"/>
                <a:gd name="T28" fmla="*/ 2 w 4"/>
                <a:gd name="T29" fmla="*/ 3 h 13"/>
                <a:gd name="T30" fmla="*/ 2 w 4"/>
                <a:gd name="T31" fmla="*/ 2 h 13"/>
                <a:gd name="T32" fmla="*/ 2 w 4"/>
                <a:gd name="T33" fmla="*/ 0 h 13"/>
                <a:gd name="T34" fmla="*/ 1 w 4"/>
                <a:gd name="T35" fmla="*/ 2 h 13"/>
                <a:gd name="T36" fmla="*/ 1 w 4"/>
                <a:gd name="T37" fmla="*/ 2 h 13"/>
                <a:gd name="T38" fmla="*/ 0 w 4"/>
                <a:gd name="T39" fmla="*/ 3 h 13"/>
                <a:gd name="T40" fmla="*/ 0 w 4"/>
                <a:gd name="T41" fmla="*/ 3 h 13"/>
                <a:gd name="T42" fmla="*/ 0 w 4"/>
                <a:gd name="T43" fmla="*/ 4 h 13"/>
                <a:gd name="T44" fmla="*/ 0 w 4"/>
                <a:gd name="T45" fmla="*/ 6 h 13"/>
                <a:gd name="T46" fmla="*/ 0 w 4"/>
                <a:gd name="T47" fmla="*/ 7 h 13"/>
                <a:gd name="T48" fmla="*/ 0 w 4"/>
                <a:gd name="T49" fmla="*/ 10 h 13"/>
                <a:gd name="T50" fmla="*/ 0 w 4"/>
                <a:gd name="T51" fmla="*/ 10 h 13"/>
                <a:gd name="T52" fmla="*/ 0 w 4"/>
                <a:gd name="T53" fmla="*/ 11 h 13"/>
                <a:gd name="T54" fmla="*/ 0 w 4"/>
                <a:gd name="T55" fmla="*/ 11 h 13"/>
                <a:gd name="T56" fmla="*/ 0 w 4"/>
                <a:gd name="T57" fmla="*/ 11 h 13"/>
                <a:gd name="T58" fmla="*/ 0 w 4"/>
                <a:gd name="T59" fmla="*/ 13 h 13"/>
                <a:gd name="T60" fmla="*/ 1 w 4"/>
                <a:gd name="T61" fmla="*/ 13 h 13"/>
                <a:gd name="T62" fmla="*/ 1 w 4"/>
                <a:gd name="T63" fmla="*/ 13 h 13"/>
                <a:gd name="T64" fmla="*/ 1 w 4"/>
                <a:gd name="T65" fmla="*/ 13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
                <a:gd name="T100" fmla="*/ 0 h 13"/>
                <a:gd name="T101" fmla="*/ 4 w 4"/>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 h="13">
                  <a:moveTo>
                    <a:pt x="1" y="13"/>
                  </a:moveTo>
                  <a:lnTo>
                    <a:pt x="1" y="13"/>
                  </a:lnTo>
                  <a:lnTo>
                    <a:pt x="2" y="13"/>
                  </a:lnTo>
                  <a:lnTo>
                    <a:pt x="2" y="11"/>
                  </a:lnTo>
                  <a:lnTo>
                    <a:pt x="4" y="10"/>
                  </a:lnTo>
                  <a:lnTo>
                    <a:pt x="4" y="8"/>
                  </a:lnTo>
                  <a:lnTo>
                    <a:pt x="4" y="7"/>
                  </a:lnTo>
                  <a:lnTo>
                    <a:pt x="2" y="7"/>
                  </a:lnTo>
                  <a:lnTo>
                    <a:pt x="2" y="6"/>
                  </a:lnTo>
                  <a:lnTo>
                    <a:pt x="2" y="4"/>
                  </a:lnTo>
                  <a:lnTo>
                    <a:pt x="2" y="3"/>
                  </a:lnTo>
                  <a:lnTo>
                    <a:pt x="2" y="2"/>
                  </a:lnTo>
                  <a:lnTo>
                    <a:pt x="2" y="0"/>
                  </a:lnTo>
                  <a:lnTo>
                    <a:pt x="1" y="2"/>
                  </a:lnTo>
                  <a:lnTo>
                    <a:pt x="0" y="3"/>
                  </a:lnTo>
                  <a:lnTo>
                    <a:pt x="0" y="4"/>
                  </a:lnTo>
                  <a:lnTo>
                    <a:pt x="0" y="6"/>
                  </a:lnTo>
                  <a:lnTo>
                    <a:pt x="0" y="7"/>
                  </a:lnTo>
                  <a:lnTo>
                    <a:pt x="0" y="10"/>
                  </a:lnTo>
                  <a:lnTo>
                    <a:pt x="0" y="11"/>
                  </a:lnTo>
                  <a:lnTo>
                    <a:pt x="0" y="13"/>
                  </a:lnTo>
                  <a:lnTo>
                    <a:pt x="1" y="13"/>
                  </a:lnTo>
                  <a:close/>
                </a:path>
              </a:pathLst>
            </a:custGeom>
            <a:solidFill>
              <a:srgbClr val="F0D100"/>
            </a:solidFill>
            <a:ln w="9525">
              <a:noFill/>
              <a:round/>
              <a:headEnd/>
              <a:tailEnd/>
            </a:ln>
          </p:spPr>
          <p:txBody>
            <a:bodyPr/>
            <a:lstStyle/>
            <a:p>
              <a:endParaRPr lang="en-US"/>
            </a:p>
          </p:txBody>
        </p:sp>
        <p:sp>
          <p:nvSpPr>
            <p:cNvPr id="91194" name="Freeform 58"/>
            <p:cNvSpPr>
              <a:spLocks/>
            </p:cNvSpPr>
            <p:nvPr/>
          </p:nvSpPr>
          <p:spPr bwMode="auto">
            <a:xfrm>
              <a:off x="4735" y="3503"/>
              <a:ext cx="4" cy="2"/>
            </a:xfrm>
            <a:custGeom>
              <a:avLst/>
              <a:gdLst>
                <a:gd name="T0" fmla="*/ 0 w 4"/>
                <a:gd name="T1" fmla="*/ 2 h 2"/>
                <a:gd name="T2" fmla="*/ 1 w 4"/>
                <a:gd name="T3" fmla="*/ 2 h 2"/>
                <a:gd name="T4" fmla="*/ 1 w 4"/>
                <a:gd name="T5" fmla="*/ 2 h 2"/>
                <a:gd name="T6" fmla="*/ 1 w 4"/>
                <a:gd name="T7" fmla="*/ 2 h 2"/>
                <a:gd name="T8" fmla="*/ 3 w 4"/>
                <a:gd name="T9" fmla="*/ 2 h 2"/>
                <a:gd name="T10" fmla="*/ 3 w 4"/>
                <a:gd name="T11" fmla="*/ 2 h 2"/>
                <a:gd name="T12" fmla="*/ 4 w 4"/>
                <a:gd name="T13" fmla="*/ 2 h 2"/>
                <a:gd name="T14" fmla="*/ 4 w 4"/>
                <a:gd name="T15" fmla="*/ 2 h 2"/>
                <a:gd name="T16" fmla="*/ 4 w 4"/>
                <a:gd name="T17" fmla="*/ 0 h 2"/>
                <a:gd name="T18" fmla="*/ 4 w 4"/>
                <a:gd name="T19" fmla="*/ 0 h 2"/>
                <a:gd name="T20" fmla="*/ 4 w 4"/>
                <a:gd name="T21" fmla="*/ 0 h 2"/>
                <a:gd name="T22" fmla="*/ 3 w 4"/>
                <a:gd name="T23" fmla="*/ 0 h 2"/>
                <a:gd name="T24" fmla="*/ 3 w 4"/>
                <a:gd name="T25" fmla="*/ 2 h 2"/>
                <a:gd name="T26" fmla="*/ 3 w 4"/>
                <a:gd name="T27" fmla="*/ 2 h 2"/>
                <a:gd name="T28" fmla="*/ 1 w 4"/>
                <a:gd name="T29" fmla="*/ 2 h 2"/>
                <a:gd name="T30" fmla="*/ 1 w 4"/>
                <a:gd name="T31" fmla="*/ 2 h 2"/>
                <a:gd name="T32" fmla="*/ 0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2"/>
                <a:gd name="T53" fmla="*/ 4 w 4"/>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2">
                  <a:moveTo>
                    <a:pt x="0" y="2"/>
                  </a:moveTo>
                  <a:lnTo>
                    <a:pt x="1" y="2"/>
                  </a:lnTo>
                  <a:lnTo>
                    <a:pt x="3" y="2"/>
                  </a:lnTo>
                  <a:lnTo>
                    <a:pt x="4" y="2"/>
                  </a:lnTo>
                  <a:lnTo>
                    <a:pt x="4" y="0"/>
                  </a:lnTo>
                  <a:lnTo>
                    <a:pt x="3" y="0"/>
                  </a:lnTo>
                  <a:lnTo>
                    <a:pt x="3" y="2"/>
                  </a:lnTo>
                  <a:lnTo>
                    <a:pt x="1" y="2"/>
                  </a:lnTo>
                  <a:lnTo>
                    <a:pt x="0" y="2"/>
                  </a:lnTo>
                  <a:close/>
                </a:path>
              </a:pathLst>
            </a:custGeom>
            <a:solidFill>
              <a:srgbClr val="000000"/>
            </a:solidFill>
            <a:ln w="9525">
              <a:noFill/>
              <a:round/>
              <a:headEnd/>
              <a:tailEnd/>
            </a:ln>
          </p:spPr>
          <p:txBody>
            <a:bodyPr/>
            <a:lstStyle/>
            <a:p>
              <a:endParaRPr lang="en-US"/>
            </a:p>
          </p:txBody>
        </p:sp>
        <p:sp>
          <p:nvSpPr>
            <p:cNvPr id="91195" name="Freeform 59"/>
            <p:cNvSpPr>
              <a:spLocks/>
            </p:cNvSpPr>
            <p:nvPr/>
          </p:nvSpPr>
          <p:spPr bwMode="auto">
            <a:xfrm>
              <a:off x="4723" y="3496"/>
              <a:ext cx="51" cy="6"/>
            </a:xfrm>
            <a:custGeom>
              <a:avLst/>
              <a:gdLst>
                <a:gd name="T0" fmla="*/ 0 w 51"/>
                <a:gd name="T1" fmla="*/ 6 h 6"/>
                <a:gd name="T2" fmla="*/ 3 w 51"/>
                <a:gd name="T3" fmla="*/ 6 h 6"/>
                <a:gd name="T4" fmla="*/ 4 w 51"/>
                <a:gd name="T5" fmla="*/ 6 h 6"/>
                <a:gd name="T6" fmla="*/ 7 w 51"/>
                <a:gd name="T7" fmla="*/ 6 h 6"/>
                <a:gd name="T8" fmla="*/ 9 w 51"/>
                <a:gd name="T9" fmla="*/ 4 h 6"/>
                <a:gd name="T10" fmla="*/ 12 w 51"/>
                <a:gd name="T11" fmla="*/ 4 h 6"/>
                <a:gd name="T12" fmla="*/ 13 w 51"/>
                <a:gd name="T13" fmla="*/ 4 h 6"/>
                <a:gd name="T14" fmla="*/ 16 w 51"/>
                <a:gd name="T15" fmla="*/ 4 h 6"/>
                <a:gd name="T16" fmla="*/ 19 w 51"/>
                <a:gd name="T17" fmla="*/ 6 h 6"/>
                <a:gd name="T18" fmla="*/ 51 w 51"/>
                <a:gd name="T19" fmla="*/ 0 h 6"/>
                <a:gd name="T20" fmla="*/ 0 w 51"/>
                <a:gd name="T21" fmla="*/ 3 h 6"/>
                <a:gd name="T22" fmla="*/ 0 w 51"/>
                <a:gd name="T23" fmla="*/ 3 h 6"/>
                <a:gd name="T24" fmla="*/ 0 w 51"/>
                <a:gd name="T25" fmla="*/ 3 h 6"/>
                <a:gd name="T26" fmla="*/ 0 w 51"/>
                <a:gd name="T27" fmla="*/ 3 h 6"/>
                <a:gd name="T28" fmla="*/ 0 w 51"/>
                <a:gd name="T29" fmla="*/ 4 h 6"/>
                <a:gd name="T30" fmla="*/ 0 w 51"/>
                <a:gd name="T31" fmla="*/ 4 h 6"/>
                <a:gd name="T32" fmla="*/ 0 w 51"/>
                <a:gd name="T33" fmla="*/ 4 h 6"/>
                <a:gd name="T34" fmla="*/ 0 w 51"/>
                <a:gd name="T35" fmla="*/ 6 h 6"/>
                <a:gd name="T36" fmla="*/ 0 w 51"/>
                <a:gd name="T37" fmla="*/ 6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6"/>
                <a:gd name="T59" fmla="*/ 51 w 5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6">
                  <a:moveTo>
                    <a:pt x="0" y="6"/>
                  </a:moveTo>
                  <a:lnTo>
                    <a:pt x="3" y="6"/>
                  </a:lnTo>
                  <a:lnTo>
                    <a:pt x="4" y="6"/>
                  </a:lnTo>
                  <a:lnTo>
                    <a:pt x="7" y="6"/>
                  </a:lnTo>
                  <a:lnTo>
                    <a:pt x="9" y="4"/>
                  </a:lnTo>
                  <a:lnTo>
                    <a:pt x="12" y="4"/>
                  </a:lnTo>
                  <a:lnTo>
                    <a:pt x="13" y="4"/>
                  </a:lnTo>
                  <a:lnTo>
                    <a:pt x="16" y="4"/>
                  </a:lnTo>
                  <a:lnTo>
                    <a:pt x="19" y="6"/>
                  </a:lnTo>
                  <a:lnTo>
                    <a:pt x="51" y="0"/>
                  </a:lnTo>
                  <a:lnTo>
                    <a:pt x="0" y="3"/>
                  </a:lnTo>
                  <a:lnTo>
                    <a:pt x="0" y="4"/>
                  </a:lnTo>
                  <a:lnTo>
                    <a:pt x="0" y="6"/>
                  </a:lnTo>
                  <a:close/>
                </a:path>
              </a:pathLst>
            </a:custGeom>
            <a:solidFill>
              <a:srgbClr val="000000"/>
            </a:solidFill>
            <a:ln w="9525">
              <a:noFill/>
              <a:round/>
              <a:headEnd/>
              <a:tailEnd/>
            </a:ln>
          </p:spPr>
          <p:txBody>
            <a:bodyPr/>
            <a:lstStyle/>
            <a:p>
              <a:endParaRPr lang="en-US"/>
            </a:p>
          </p:txBody>
        </p:sp>
        <p:sp>
          <p:nvSpPr>
            <p:cNvPr id="91196" name="Freeform 60"/>
            <p:cNvSpPr>
              <a:spLocks/>
            </p:cNvSpPr>
            <p:nvPr/>
          </p:nvSpPr>
          <p:spPr bwMode="auto">
            <a:xfrm>
              <a:off x="4254" y="3495"/>
              <a:ext cx="11" cy="7"/>
            </a:xfrm>
            <a:custGeom>
              <a:avLst/>
              <a:gdLst>
                <a:gd name="T0" fmla="*/ 4 w 11"/>
                <a:gd name="T1" fmla="*/ 7 h 7"/>
                <a:gd name="T2" fmla="*/ 6 w 11"/>
                <a:gd name="T3" fmla="*/ 5 h 7"/>
                <a:gd name="T4" fmla="*/ 6 w 11"/>
                <a:gd name="T5" fmla="*/ 5 h 7"/>
                <a:gd name="T6" fmla="*/ 7 w 11"/>
                <a:gd name="T7" fmla="*/ 5 h 7"/>
                <a:gd name="T8" fmla="*/ 7 w 11"/>
                <a:gd name="T9" fmla="*/ 5 h 7"/>
                <a:gd name="T10" fmla="*/ 9 w 11"/>
                <a:gd name="T11" fmla="*/ 5 h 7"/>
                <a:gd name="T12" fmla="*/ 10 w 11"/>
                <a:gd name="T13" fmla="*/ 5 h 7"/>
                <a:gd name="T14" fmla="*/ 10 w 11"/>
                <a:gd name="T15" fmla="*/ 5 h 7"/>
                <a:gd name="T16" fmla="*/ 11 w 11"/>
                <a:gd name="T17" fmla="*/ 4 h 7"/>
                <a:gd name="T18" fmla="*/ 11 w 11"/>
                <a:gd name="T19" fmla="*/ 3 h 7"/>
                <a:gd name="T20" fmla="*/ 11 w 11"/>
                <a:gd name="T21" fmla="*/ 3 h 7"/>
                <a:gd name="T22" fmla="*/ 10 w 11"/>
                <a:gd name="T23" fmla="*/ 1 h 7"/>
                <a:gd name="T24" fmla="*/ 10 w 11"/>
                <a:gd name="T25" fmla="*/ 1 h 7"/>
                <a:gd name="T26" fmla="*/ 9 w 11"/>
                <a:gd name="T27" fmla="*/ 1 h 7"/>
                <a:gd name="T28" fmla="*/ 7 w 11"/>
                <a:gd name="T29" fmla="*/ 1 h 7"/>
                <a:gd name="T30" fmla="*/ 6 w 11"/>
                <a:gd name="T31" fmla="*/ 1 h 7"/>
                <a:gd name="T32" fmla="*/ 6 w 11"/>
                <a:gd name="T33" fmla="*/ 0 h 7"/>
                <a:gd name="T34" fmla="*/ 6 w 11"/>
                <a:gd name="T35" fmla="*/ 0 h 7"/>
                <a:gd name="T36" fmla="*/ 4 w 11"/>
                <a:gd name="T37" fmla="*/ 0 h 7"/>
                <a:gd name="T38" fmla="*/ 4 w 11"/>
                <a:gd name="T39" fmla="*/ 0 h 7"/>
                <a:gd name="T40" fmla="*/ 3 w 11"/>
                <a:gd name="T41" fmla="*/ 0 h 7"/>
                <a:gd name="T42" fmla="*/ 2 w 11"/>
                <a:gd name="T43" fmla="*/ 1 h 7"/>
                <a:gd name="T44" fmla="*/ 2 w 11"/>
                <a:gd name="T45" fmla="*/ 1 h 7"/>
                <a:gd name="T46" fmla="*/ 0 w 11"/>
                <a:gd name="T47" fmla="*/ 1 h 7"/>
                <a:gd name="T48" fmla="*/ 0 w 11"/>
                <a:gd name="T49" fmla="*/ 3 h 7"/>
                <a:gd name="T50" fmla="*/ 2 w 11"/>
                <a:gd name="T51" fmla="*/ 3 h 7"/>
                <a:gd name="T52" fmla="*/ 2 w 11"/>
                <a:gd name="T53" fmla="*/ 3 h 7"/>
                <a:gd name="T54" fmla="*/ 3 w 11"/>
                <a:gd name="T55" fmla="*/ 4 h 7"/>
                <a:gd name="T56" fmla="*/ 3 w 11"/>
                <a:gd name="T57" fmla="*/ 4 h 7"/>
                <a:gd name="T58" fmla="*/ 4 w 11"/>
                <a:gd name="T59" fmla="*/ 4 h 7"/>
                <a:gd name="T60" fmla="*/ 4 w 11"/>
                <a:gd name="T61" fmla="*/ 4 h 7"/>
                <a:gd name="T62" fmla="*/ 6 w 11"/>
                <a:gd name="T63" fmla="*/ 5 h 7"/>
                <a:gd name="T64" fmla="*/ 4 w 11"/>
                <a:gd name="T65" fmla="*/ 7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7"/>
                <a:gd name="T101" fmla="*/ 11 w 11"/>
                <a:gd name="T102" fmla="*/ 7 h 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7">
                  <a:moveTo>
                    <a:pt x="4" y="7"/>
                  </a:moveTo>
                  <a:lnTo>
                    <a:pt x="6" y="5"/>
                  </a:lnTo>
                  <a:lnTo>
                    <a:pt x="7" y="5"/>
                  </a:lnTo>
                  <a:lnTo>
                    <a:pt x="9" y="5"/>
                  </a:lnTo>
                  <a:lnTo>
                    <a:pt x="10" y="5"/>
                  </a:lnTo>
                  <a:lnTo>
                    <a:pt x="11" y="4"/>
                  </a:lnTo>
                  <a:lnTo>
                    <a:pt x="11" y="3"/>
                  </a:lnTo>
                  <a:lnTo>
                    <a:pt x="10" y="1"/>
                  </a:lnTo>
                  <a:lnTo>
                    <a:pt x="9" y="1"/>
                  </a:lnTo>
                  <a:lnTo>
                    <a:pt x="7" y="1"/>
                  </a:lnTo>
                  <a:lnTo>
                    <a:pt x="6" y="1"/>
                  </a:lnTo>
                  <a:lnTo>
                    <a:pt x="6" y="0"/>
                  </a:lnTo>
                  <a:lnTo>
                    <a:pt x="4" y="0"/>
                  </a:lnTo>
                  <a:lnTo>
                    <a:pt x="3" y="0"/>
                  </a:lnTo>
                  <a:lnTo>
                    <a:pt x="2" y="1"/>
                  </a:lnTo>
                  <a:lnTo>
                    <a:pt x="0" y="1"/>
                  </a:lnTo>
                  <a:lnTo>
                    <a:pt x="0" y="3"/>
                  </a:lnTo>
                  <a:lnTo>
                    <a:pt x="2" y="3"/>
                  </a:lnTo>
                  <a:lnTo>
                    <a:pt x="3" y="4"/>
                  </a:lnTo>
                  <a:lnTo>
                    <a:pt x="4" y="4"/>
                  </a:lnTo>
                  <a:lnTo>
                    <a:pt x="6" y="5"/>
                  </a:lnTo>
                  <a:lnTo>
                    <a:pt x="4" y="7"/>
                  </a:lnTo>
                  <a:close/>
                </a:path>
              </a:pathLst>
            </a:custGeom>
            <a:solidFill>
              <a:srgbClr val="F0D100"/>
            </a:solidFill>
            <a:ln w="9525">
              <a:noFill/>
              <a:round/>
              <a:headEnd/>
              <a:tailEnd/>
            </a:ln>
          </p:spPr>
          <p:txBody>
            <a:bodyPr/>
            <a:lstStyle/>
            <a:p>
              <a:endParaRPr lang="en-US"/>
            </a:p>
          </p:txBody>
        </p:sp>
        <p:sp>
          <p:nvSpPr>
            <p:cNvPr id="91197" name="Freeform 61"/>
            <p:cNvSpPr>
              <a:spLocks/>
            </p:cNvSpPr>
            <p:nvPr/>
          </p:nvSpPr>
          <p:spPr bwMode="auto">
            <a:xfrm>
              <a:off x="4644" y="3477"/>
              <a:ext cx="6" cy="3"/>
            </a:xfrm>
            <a:custGeom>
              <a:avLst/>
              <a:gdLst>
                <a:gd name="T0" fmla="*/ 0 w 6"/>
                <a:gd name="T1" fmla="*/ 3 h 3"/>
                <a:gd name="T2" fmla="*/ 0 w 6"/>
                <a:gd name="T3" fmla="*/ 3 h 3"/>
                <a:gd name="T4" fmla="*/ 2 w 6"/>
                <a:gd name="T5" fmla="*/ 3 h 3"/>
                <a:gd name="T6" fmla="*/ 2 w 6"/>
                <a:gd name="T7" fmla="*/ 3 h 3"/>
                <a:gd name="T8" fmla="*/ 3 w 6"/>
                <a:gd name="T9" fmla="*/ 3 h 3"/>
                <a:gd name="T10" fmla="*/ 3 w 6"/>
                <a:gd name="T11" fmla="*/ 3 h 3"/>
                <a:gd name="T12" fmla="*/ 4 w 6"/>
                <a:gd name="T13" fmla="*/ 3 h 3"/>
                <a:gd name="T14" fmla="*/ 4 w 6"/>
                <a:gd name="T15" fmla="*/ 3 h 3"/>
                <a:gd name="T16" fmla="*/ 6 w 6"/>
                <a:gd name="T17" fmla="*/ 3 h 3"/>
                <a:gd name="T18" fmla="*/ 6 w 6"/>
                <a:gd name="T19" fmla="*/ 3 h 3"/>
                <a:gd name="T20" fmla="*/ 4 w 6"/>
                <a:gd name="T21" fmla="*/ 2 h 3"/>
                <a:gd name="T22" fmla="*/ 3 w 6"/>
                <a:gd name="T23" fmla="*/ 2 h 3"/>
                <a:gd name="T24" fmla="*/ 3 w 6"/>
                <a:gd name="T25" fmla="*/ 2 h 3"/>
                <a:gd name="T26" fmla="*/ 2 w 6"/>
                <a:gd name="T27" fmla="*/ 0 h 3"/>
                <a:gd name="T28" fmla="*/ 0 w 6"/>
                <a:gd name="T29" fmla="*/ 0 h 3"/>
                <a:gd name="T30" fmla="*/ 0 w 6"/>
                <a:gd name="T31" fmla="*/ 2 h 3"/>
                <a:gd name="T32" fmla="*/ 0 w 6"/>
                <a:gd name="T33" fmla="*/ 3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3"/>
                <a:gd name="T53" fmla="*/ 6 w 6"/>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3">
                  <a:moveTo>
                    <a:pt x="0" y="3"/>
                  </a:moveTo>
                  <a:lnTo>
                    <a:pt x="0" y="3"/>
                  </a:lnTo>
                  <a:lnTo>
                    <a:pt x="2" y="3"/>
                  </a:lnTo>
                  <a:lnTo>
                    <a:pt x="3" y="3"/>
                  </a:lnTo>
                  <a:lnTo>
                    <a:pt x="4" y="3"/>
                  </a:lnTo>
                  <a:lnTo>
                    <a:pt x="6" y="3"/>
                  </a:lnTo>
                  <a:lnTo>
                    <a:pt x="4" y="2"/>
                  </a:lnTo>
                  <a:lnTo>
                    <a:pt x="3" y="2"/>
                  </a:lnTo>
                  <a:lnTo>
                    <a:pt x="2" y="0"/>
                  </a:lnTo>
                  <a:lnTo>
                    <a:pt x="0" y="0"/>
                  </a:lnTo>
                  <a:lnTo>
                    <a:pt x="0" y="2"/>
                  </a:lnTo>
                  <a:lnTo>
                    <a:pt x="0" y="3"/>
                  </a:lnTo>
                  <a:close/>
                </a:path>
              </a:pathLst>
            </a:custGeom>
            <a:solidFill>
              <a:srgbClr val="99A8A8"/>
            </a:solidFill>
            <a:ln w="9525">
              <a:noFill/>
              <a:round/>
              <a:headEnd/>
              <a:tailEnd/>
            </a:ln>
          </p:spPr>
          <p:txBody>
            <a:bodyPr/>
            <a:lstStyle/>
            <a:p>
              <a:endParaRPr lang="en-US"/>
            </a:p>
          </p:txBody>
        </p:sp>
        <p:sp>
          <p:nvSpPr>
            <p:cNvPr id="91198" name="Freeform 62"/>
            <p:cNvSpPr>
              <a:spLocks/>
            </p:cNvSpPr>
            <p:nvPr/>
          </p:nvSpPr>
          <p:spPr bwMode="auto">
            <a:xfrm>
              <a:off x="4628" y="3475"/>
              <a:ext cx="5" cy="2"/>
            </a:xfrm>
            <a:custGeom>
              <a:avLst/>
              <a:gdLst>
                <a:gd name="T0" fmla="*/ 3 w 5"/>
                <a:gd name="T1" fmla="*/ 2 h 2"/>
                <a:gd name="T2" fmla="*/ 3 w 5"/>
                <a:gd name="T3" fmla="*/ 2 h 2"/>
                <a:gd name="T4" fmla="*/ 3 w 5"/>
                <a:gd name="T5" fmla="*/ 2 h 2"/>
                <a:gd name="T6" fmla="*/ 3 w 5"/>
                <a:gd name="T7" fmla="*/ 2 h 2"/>
                <a:gd name="T8" fmla="*/ 4 w 5"/>
                <a:gd name="T9" fmla="*/ 2 h 2"/>
                <a:gd name="T10" fmla="*/ 4 w 5"/>
                <a:gd name="T11" fmla="*/ 2 h 2"/>
                <a:gd name="T12" fmla="*/ 4 w 5"/>
                <a:gd name="T13" fmla="*/ 2 h 2"/>
                <a:gd name="T14" fmla="*/ 5 w 5"/>
                <a:gd name="T15" fmla="*/ 2 h 2"/>
                <a:gd name="T16" fmla="*/ 5 w 5"/>
                <a:gd name="T17" fmla="*/ 2 h 2"/>
                <a:gd name="T18" fmla="*/ 4 w 5"/>
                <a:gd name="T19" fmla="*/ 2 h 2"/>
                <a:gd name="T20" fmla="*/ 4 w 5"/>
                <a:gd name="T21" fmla="*/ 1 h 2"/>
                <a:gd name="T22" fmla="*/ 3 w 5"/>
                <a:gd name="T23" fmla="*/ 1 h 2"/>
                <a:gd name="T24" fmla="*/ 3 w 5"/>
                <a:gd name="T25" fmla="*/ 1 h 2"/>
                <a:gd name="T26" fmla="*/ 1 w 5"/>
                <a:gd name="T27" fmla="*/ 1 h 2"/>
                <a:gd name="T28" fmla="*/ 0 w 5"/>
                <a:gd name="T29" fmla="*/ 1 h 2"/>
                <a:gd name="T30" fmla="*/ 0 w 5"/>
                <a:gd name="T31" fmla="*/ 1 h 2"/>
                <a:gd name="T32" fmla="*/ 0 w 5"/>
                <a:gd name="T33" fmla="*/ 0 h 2"/>
                <a:gd name="T34" fmla="*/ 0 w 5"/>
                <a:gd name="T35" fmla="*/ 0 h 2"/>
                <a:gd name="T36" fmla="*/ 0 w 5"/>
                <a:gd name="T37" fmla="*/ 0 h 2"/>
                <a:gd name="T38" fmla="*/ 0 w 5"/>
                <a:gd name="T39" fmla="*/ 1 h 2"/>
                <a:gd name="T40" fmla="*/ 0 w 5"/>
                <a:gd name="T41" fmla="*/ 1 h 2"/>
                <a:gd name="T42" fmla="*/ 1 w 5"/>
                <a:gd name="T43" fmla="*/ 1 h 2"/>
                <a:gd name="T44" fmla="*/ 1 w 5"/>
                <a:gd name="T45" fmla="*/ 2 h 2"/>
                <a:gd name="T46" fmla="*/ 1 w 5"/>
                <a:gd name="T47" fmla="*/ 2 h 2"/>
                <a:gd name="T48" fmla="*/ 3 w 5"/>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
                <a:gd name="T76" fmla="*/ 0 h 2"/>
                <a:gd name="T77" fmla="*/ 5 w 5"/>
                <a:gd name="T78" fmla="*/ 2 h 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 h="2">
                  <a:moveTo>
                    <a:pt x="3" y="2"/>
                  </a:moveTo>
                  <a:lnTo>
                    <a:pt x="3" y="2"/>
                  </a:lnTo>
                  <a:lnTo>
                    <a:pt x="4" y="2"/>
                  </a:lnTo>
                  <a:lnTo>
                    <a:pt x="5" y="2"/>
                  </a:lnTo>
                  <a:lnTo>
                    <a:pt x="4" y="2"/>
                  </a:lnTo>
                  <a:lnTo>
                    <a:pt x="4" y="1"/>
                  </a:lnTo>
                  <a:lnTo>
                    <a:pt x="3" y="1"/>
                  </a:lnTo>
                  <a:lnTo>
                    <a:pt x="1" y="1"/>
                  </a:lnTo>
                  <a:lnTo>
                    <a:pt x="0" y="1"/>
                  </a:lnTo>
                  <a:lnTo>
                    <a:pt x="0" y="0"/>
                  </a:lnTo>
                  <a:lnTo>
                    <a:pt x="0" y="1"/>
                  </a:lnTo>
                  <a:lnTo>
                    <a:pt x="1" y="1"/>
                  </a:lnTo>
                  <a:lnTo>
                    <a:pt x="1" y="2"/>
                  </a:lnTo>
                  <a:lnTo>
                    <a:pt x="3" y="2"/>
                  </a:lnTo>
                  <a:close/>
                </a:path>
              </a:pathLst>
            </a:custGeom>
            <a:solidFill>
              <a:srgbClr val="99A8A8"/>
            </a:solidFill>
            <a:ln w="9525">
              <a:noFill/>
              <a:round/>
              <a:headEnd/>
              <a:tailEnd/>
            </a:ln>
          </p:spPr>
          <p:txBody>
            <a:bodyPr/>
            <a:lstStyle/>
            <a:p>
              <a:endParaRPr lang="en-US"/>
            </a:p>
          </p:txBody>
        </p:sp>
        <p:sp>
          <p:nvSpPr>
            <p:cNvPr id="91199" name="Freeform 63"/>
            <p:cNvSpPr>
              <a:spLocks/>
            </p:cNvSpPr>
            <p:nvPr/>
          </p:nvSpPr>
          <p:spPr bwMode="auto">
            <a:xfrm>
              <a:off x="4589" y="3314"/>
              <a:ext cx="127" cy="157"/>
            </a:xfrm>
            <a:custGeom>
              <a:avLst/>
              <a:gdLst>
                <a:gd name="T0" fmla="*/ 76 w 127"/>
                <a:gd name="T1" fmla="*/ 155 h 157"/>
                <a:gd name="T2" fmla="*/ 81 w 127"/>
                <a:gd name="T3" fmla="*/ 155 h 157"/>
                <a:gd name="T4" fmla="*/ 86 w 127"/>
                <a:gd name="T5" fmla="*/ 154 h 157"/>
                <a:gd name="T6" fmla="*/ 92 w 127"/>
                <a:gd name="T7" fmla="*/ 153 h 157"/>
                <a:gd name="T8" fmla="*/ 97 w 127"/>
                <a:gd name="T9" fmla="*/ 146 h 157"/>
                <a:gd name="T10" fmla="*/ 97 w 127"/>
                <a:gd name="T11" fmla="*/ 130 h 157"/>
                <a:gd name="T12" fmla="*/ 96 w 127"/>
                <a:gd name="T13" fmla="*/ 113 h 157"/>
                <a:gd name="T14" fmla="*/ 96 w 127"/>
                <a:gd name="T15" fmla="*/ 99 h 157"/>
                <a:gd name="T16" fmla="*/ 103 w 127"/>
                <a:gd name="T17" fmla="*/ 90 h 157"/>
                <a:gd name="T18" fmla="*/ 109 w 127"/>
                <a:gd name="T19" fmla="*/ 88 h 157"/>
                <a:gd name="T20" fmla="*/ 116 w 127"/>
                <a:gd name="T21" fmla="*/ 85 h 157"/>
                <a:gd name="T22" fmla="*/ 124 w 127"/>
                <a:gd name="T23" fmla="*/ 81 h 157"/>
                <a:gd name="T24" fmla="*/ 95 w 127"/>
                <a:gd name="T25" fmla="*/ 42 h 157"/>
                <a:gd name="T26" fmla="*/ 92 w 127"/>
                <a:gd name="T27" fmla="*/ 35 h 157"/>
                <a:gd name="T28" fmla="*/ 86 w 127"/>
                <a:gd name="T29" fmla="*/ 30 h 157"/>
                <a:gd name="T30" fmla="*/ 80 w 127"/>
                <a:gd name="T31" fmla="*/ 24 h 157"/>
                <a:gd name="T32" fmla="*/ 73 w 127"/>
                <a:gd name="T33" fmla="*/ 19 h 157"/>
                <a:gd name="T34" fmla="*/ 67 w 127"/>
                <a:gd name="T35" fmla="*/ 17 h 157"/>
                <a:gd name="T36" fmla="*/ 62 w 127"/>
                <a:gd name="T37" fmla="*/ 16 h 157"/>
                <a:gd name="T38" fmla="*/ 58 w 127"/>
                <a:gd name="T39" fmla="*/ 13 h 157"/>
                <a:gd name="T40" fmla="*/ 53 w 127"/>
                <a:gd name="T41" fmla="*/ 12 h 157"/>
                <a:gd name="T42" fmla="*/ 47 w 127"/>
                <a:gd name="T43" fmla="*/ 9 h 157"/>
                <a:gd name="T44" fmla="*/ 42 w 127"/>
                <a:gd name="T45" fmla="*/ 8 h 157"/>
                <a:gd name="T46" fmla="*/ 35 w 127"/>
                <a:gd name="T47" fmla="*/ 5 h 157"/>
                <a:gd name="T48" fmla="*/ 28 w 127"/>
                <a:gd name="T49" fmla="*/ 4 h 157"/>
                <a:gd name="T50" fmla="*/ 25 w 127"/>
                <a:gd name="T51" fmla="*/ 3 h 157"/>
                <a:gd name="T52" fmla="*/ 21 w 127"/>
                <a:gd name="T53" fmla="*/ 1 h 157"/>
                <a:gd name="T54" fmla="*/ 19 w 127"/>
                <a:gd name="T55" fmla="*/ 1 h 157"/>
                <a:gd name="T56" fmla="*/ 17 w 127"/>
                <a:gd name="T57" fmla="*/ 0 h 157"/>
                <a:gd name="T58" fmla="*/ 13 w 127"/>
                <a:gd name="T59" fmla="*/ 8 h 157"/>
                <a:gd name="T60" fmla="*/ 9 w 127"/>
                <a:gd name="T61" fmla="*/ 16 h 157"/>
                <a:gd name="T62" fmla="*/ 5 w 127"/>
                <a:gd name="T63" fmla="*/ 24 h 157"/>
                <a:gd name="T64" fmla="*/ 0 w 127"/>
                <a:gd name="T65" fmla="*/ 32 h 157"/>
                <a:gd name="T66" fmla="*/ 1 w 127"/>
                <a:gd name="T67" fmla="*/ 39 h 157"/>
                <a:gd name="T68" fmla="*/ 5 w 127"/>
                <a:gd name="T69" fmla="*/ 42 h 157"/>
                <a:gd name="T70" fmla="*/ 9 w 127"/>
                <a:gd name="T71" fmla="*/ 44 h 157"/>
                <a:gd name="T72" fmla="*/ 13 w 127"/>
                <a:gd name="T73" fmla="*/ 49 h 157"/>
                <a:gd name="T74" fmla="*/ 24 w 127"/>
                <a:gd name="T75" fmla="*/ 61 h 157"/>
                <a:gd name="T76" fmla="*/ 27 w 127"/>
                <a:gd name="T77" fmla="*/ 74 h 157"/>
                <a:gd name="T78" fmla="*/ 28 w 127"/>
                <a:gd name="T79" fmla="*/ 88 h 157"/>
                <a:gd name="T80" fmla="*/ 35 w 127"/>
                <a:gd name="T81" fmla="*/ 100 h 157"/>
                <a:gd name="T82" fmla="*/ 44 w 127"/>
                <a:gd name="T83" fmla="*/ 105 h 157"/>
                <a:gd name="T84" fmla="*/ 51 w 127"/>
                <a:gd name="T85" fmla="*/ 111 h 157"/>
                <a:gd name="T86" fmla="*/ 58 w 127"/>
                <a:gd name="T87" fmla="*/ 126 h 157"/>
                <a:gd name="T88" fmla="*/ 62 w 127"/>
                <a:gd name="T89" fmla="*/ 142 h 157"/>
                <a:gd name="T90" fmla="*/ 73 w 127"/>
                <a:gd name="T91" fmla="*/ 157 h 1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57"/>
                <a:gd name="T140" fmla="*/ 127 w 127"/>
                <a:gd name="T141" fmla="*/ 157 h 1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57">
                  <a:moveTo>
                    <a:pt x="73" y="157"/>
                  </a:moveTo>
                  <a:lnTo>
                    <a:pt x="76" y="155"/>
                  </a:lnTo>
                  <a:lnTo>
                    <a:pt x="78" y="155"/>
                  </a:lnTo>
                  <a:lnTo>
                    <a:pt x="81" y="155"/>
                  </a:lnTo>
                  <a:lnTo>
                    <a:pt x="84" y="155"/>
                  </a:lnTo>
                  <a:lnTo>
                    <a:pt x="86" y="154"/>
                  </a:lnTo>
                  <a:lnTo>
                    <a:pt x="89" y="154"/>
                  </a:lnTo>
                  <a:lnTo>
                    <a:pt x="92" y="153"/>
                  </a:lnTo>
                  <a:lnTo>
                    <a:pt x="95" y="153"/>
                  </a:lnTo>
                  <a:lnTo>
                    <a:pt x="97" y="146"/>
                  </a:lnTo>
                  <a:lnTo>
                    <a:pt x="99" y="138"/>
                  </a:lnTo>
                  <a:lnTo>
                    <a:pt x="97" y="130"/>
                  </a:lnTo>
                  <a:lnTo>
                    <a:pt x="97" y="122"/>
                  </a:lnTo>
                  <a:lnTo>
                    <a:pt x="96" y="113"/>
                  </a:lnTo>
                  <a:lnTo>
                    <a:pt x="95" y="105"/>
                  </a:lnTo>
                  <a:lnTo>
                    <a:pt x="96" y="99"/>
                  </a:lnTo>
                  <a:lnTo>
                    <a:pt x="100" y="92"/>
                  </a:lnTo>
                  <a:lnTo>
                    <a:pt x="103" y="90"/>
                  </a:lnTo>
                  <a:lnTo>
                    <a:pt x="107" y="89"/>
                  </a:lnTo>
                  <a:lnTo>
                    <a:pt x="109" y="88"/>
                  </a:lnTo>
                  <a:lnTo>
                    <a:pt x="113" y="86"/>
                  </a:lnTo>
                  <a:lnTo>
                    <a:pt x="116" y="85"/>
                  </a:lnTo>
                  <a:lnTo>
                    <a:pt x="120" y="82"/>
                  </a:lnTo>
                  <a:lnTo>
                    <a:pt x="124" y="81"/>
                  </a:lnTo>
                  <a:lnTo>
                    <a:pt x="127" y="80"/>
                  </a:lnTo>
                  <a:lnTo>
                    <a:pt x="95" y="42"/>
                  </a:lnTo>
                  <a:lnTo>
                    <a:pt x="95" y="38"/>
                  </a:lnTo>
                  <a:lnTo>
                    <a:pt x="92" y="35"/>
                  </a:lnTo>
                  <a:lnTo>
                    <a:pt x="90" y="32"/>
                  </a:lnTo>
                  <a:lnTo>
                    <a:pt x="86" y="30"/>
                  </a:lnTo>
                  <a:lnTo>
                    <a:pt x="84" y="27"/>
                  </a:lnTo>
                  <a:lnTo>
                    <a:pt x="80" y="24"/>
                  </a:lnTo>
                  <a:lnTo>
                    <a:pt x="76" y="21"/>
                  </a:lnTo>
                  <a:lnTo>
                    <a:pt x="73" y="19"/>
                  </a:lnTo>
                  <a:lnTo>
                    <a:pt x="70" y="19"/>
                  </a:lnTo>
                  <a:lnTo>
                    <a:pt x="67" y="17"/>
                  </a:lnTo>
                  <a:lnTo>
                    <a:pt x="65" y="16"/>
                  </a:lnTo>
                  <a:lnTo>
                    <a:pt x="62" y="16"/>
                  </a:lnTo>
                  <a:lnTo>
                    <a:pt x="61" y="15"/>
                  </a:lnTo>
                  <a:lnTo>
                    <a:pt x="58" y="13"/>
                  </a:lnTo>
                  <a:lnTo>
                    <a:pt x="55" y="12"/>
                  </a:lnTo>
                  <a:lnTo>
                    <a:pt x="53" y="12"/>
                  </a:lnTo>
                  <a:lnTo>
                    <a:pt x="50" y="11"/>
                  </a:lnTo>
                  <a:lnTo>
                    <a:pt x="47" y="9"/>
                  </a:lnTo>
                  <a:lnTo>
                    <a:pt x="44" y="8"/>
                  </a:lnTo>
                  <a:lnTo>
                    <a:pt x="42" y="8"/>
                  </a:lnTo>
                  <a:lnTo>
                    <a:pt x="39" y="7"/>
                  </a:lnTo>
                  <a:lnTo>
                    <a:pt x="35" y="5"/>
                  </a:lnTo>
                  <a:lnTo>
                    <a:pt x="32" y="4"/>
                  </a:lnTo>
                  <a:lnTo>
                    <a:pt x="28" y="4"/>
                  </a:lnTo>
                  <a:lnTo>
                    <a:pt x="27" y="3"/>
                  </a:lnTo>
                  <a:lnTo>
                    <a:pt x="25" y="3"/>
                  </a:lnTo>
                  <a:lnTo>
                    <a:pt x="24" y="1"/>
                  </a:lnTo>
                  <a:lnTo>
                    <a:pt x="21" y="1"/>
                  </a:lnTo>
                  <a:lnTo>
                    <a:pt x="20" y="1"/>
                  </a:lnTo>
                  <a:lnTo>
                    <a:pt x="19" y="1"/>
                  </a:lnTo>
                  <a:lnTo>
                    <a:pt x="17" y="0"/>
                  </a:lnTo>
                  <a:lnTo>
                    <a:pt x="15" y="4"/>
                  </a:lnTo>
                  <a:lnTo>
                    <a:pt x="13" y="8"/>
                  </a:lnTo>
                  <a:lnTo>
                    <a:pt x="11" y="12"/>
                  </a:lnTo>
                  <a:lnTo>
                    <a:pt x="9" y="16"/>
                  </a:lnTo>
                  <a:lnTo>
                    <a:pt x="7" y="20"/>
                  </a:lnTo>
                  <a:lnTo>
                    <a:pt x="5" y="24"/>
                  </a:lnTo>
                  <a:lnTo>
                    <a:pt x="2" y="28"/>
                  </a:lnTo>
                  <a:lnTo>
                    <a:pt x="0" y="32"/>
                  </a:lnTo>
                  <a:lnTo>
                    <a:pt x="0" y="36"/>
                  </a:lnTo>
                  <a:lnTo>
                    <a:pt x="1" y="39"/>
                  </a:lnTo>
                  <a:lnTo>
                    <a:pt x="2" y="40"/>
                  </a:lnTo>
                  <a:lnTo>
                    <a:pt x="5" y="42"/>
                  </a:lnTo>
                  <a:lnTo>
                    <a:pt x="7" y="43"/>
                  </a:lnTo>
                  <a:lnTo>
                    <a:pt x="9" y="44"/>
                  </a:lnTo>
                  <a:lnTo>
                    <a:pt x="12" y="47"/>
                  </a:lnTo>
                  <a:lnTo>
                    <a:pt x="13" y="49"/>
                  </a:lnTo>
                  <a:lnTo>
                    <a:pt x="20" y="54"/>
                  </a:lnTo>
                  <a:lnTo>
                    <a:pt x="24" y="61"/>
                  </a:lnTo>
                  <a:lnTo>
                    <a:pt x="25" y="67"/>
                  </a:lnTo>
                  <a:lnTo>
                    <a:pt x="27" y="74"/>
                  </a:lnTo>
                  <a:lnTo>
                    <a:pt x="27" y="81"/>
                  </a:lnTo>
                  <a:lnTo>
                    <a:pt x="28" y="88"/>
                  </a:lnTo>
                  <a:lnTo>
                    <a:pt x="31" y="94"/>
                  </a:lnTo>
                  <a:lnTo>
                    <a:pt x="35" y="100"/>
                  </a:lnTo>
                  <a:lnTo>
                    <a:pt x="40" y="103"/>
                  </a:lnTo>
                  <a:lnTo>
                    <a:pt x="44" y="105"/>
                  </a:lnTo>
                  <a:lnTo>
                    <a:pt x="49" y="108"/>
                  </a:lnTo>
                  <a:lnTo>
                    <a:pt x="51" y="111"/>
                  </a:lnTo>
                  <a:lnTo>
                    <a:pt x="55" y="117"/>
                  </a:lnTo>
                  <a:lnTo>
                    <a:pt x="58" y="126"/>
                  </a:lnTo>
                  <a:lnTo>
                    <a:pt x="59" y="134"/>
                  </a:lnTo>
                  <a:lnTo>
                    <a:pt x="62" y="142"/>
                  </a:lnTo>
                  <a:lnTo>
                    <a:pt x="66" y="150"/>
                  </a:lnTo>
                  <a:lnTo>
                    <a:pt x="73" y="157"/>
                  </a:lnTo>
                  <a:close/>
                </a:path>
              </a:pathLst>
            </a:custGeom>
            <a:solidFill>
              <a:srgbClr val="FFFFCC"/>
            </a:solidFill>
            <a:ln w="9525">
              <a:noFill/>
              <a:round/>
              <a:headEnd/>
              <a:tailEnd/>
            </a:ln>
          </p:spPr>
          <p:txBody>
            <a:bodyPr/>
            <a:lstStyle/>
            <a:p>
              <a:endParaRPr lang="en-US"/>
            </a:p>
          </p:txBody>
        </p:sp>
        <p:sp>
          <p:nvSpPr>
            <p:cNvPr id="91200" name="Freeform 64"/>
            <p:cNvSpPr>
              <a:spLocks/>
            </p:cNvSpPr>
            <p:nvPr/>
          </p:nvSpPr>
          <p:spPr bwMode="auto">
            <a:xfrm>
              <a:off x="4724" y="3453"/>
              <a:ext cx="41" cy="14"/>
            </a:xfrm>
            <a:custGeom>
              <a:avLst/>
              <a:gdLst>
                <a:gd name="T0" fmla="*/ 7 w 41"/>
                <a:gd name="T1" fmla="*/ 12 h 14"/>
                <a:gd name="T2" fmla="*/ 10 w 41"/>
                <a:gd name="T3" fmla="*/ 14 h 14"/>
                <a:gd name="T4" fmla="*/ 12 w 41"/>
                <a:gd name="T5" fmla="*/ 14 h 14"/>
                <a:gd name="T6" fmla="*/ 14 w 41"/>
                <a:gd name="T7" fmla="*/ 12 h 14"/>
                <a:gd name="T8" fmla="*/ 15 w 41"/>
                <a:gd name="T9" fmla="*/ 11 h 14"/>
                <a:gd name="T10" fmla="*/ 16 w 41"/>
                <a:gd name="T11" fmla="*/ 10 h 14"/>
                <a:gd name="T12" fmla="*/ 19 w 41"/>
                <a:gd name="T13" fmla="*/ 8 h 14"/>
                <a:gd name="T14" fmla="*/ 20 w 41"/>
                <a:gd name="T15" fmla="*/ 8 h 14"/>
                <a:gd name="T16" fmla="*/ 23 w 41"/>
                <a:gd name="T17" fmla="*/ 7 h 14"/>
                <a:gd name="T18" fmla="*/ 25 w 41"/>
                <a:gd name="T19" fmla="*/ 8 h 14"/>
                <a:gd name="T20" fmla="*/ 27 w 41"/>
                <a:gd name="T21" fmla="*/ 8 h 14"/>
                <a:gd name="T22" fmla="*/ 29 w 41"/>
                <a:gd name="T23" fmla="*/ 8 h 14"/>
                <a:gd name="T24" fmla="*/ 31 w 41"/>
                <a:gd name="T25" fmla="*/ 8 h 14"/>
                <a:gd name="T26" fmla="*/ 33 w 41"/>
                <a:gd name="T27" fmla="*/ 8 h 14"/>
                <a:gd name="T28" fmla="*/ 34 w 41"/>
                <a:gd name="T29" fmla="*/ 8 h 14"/>
                <a:gd name="T30" fmla="*/ 37 w 41"/>
                <a:gd name="T31" fmla="*/ 8 h 14"/>
                <a:gd name="T32" fmla="*/ 38 w 41"/>
                <a:gd name="T33" fmla="*/ 8 h 14"/>
                <a:gd name="T34" fmla="*/ 38 w 41"/>
                <a:gd name="T35" fmla="*/ 7 h 14"/>
                <a:gd name="T36" fmla="*/ 38 w 41"/>
                <a:gd name="T37" fmla="*/ 7 h 14"/>
                <a:gd name="T38" fmla="*/ 38 w 41"/>
                <a:gd name="T39" fmla="*/ 7 h 14"/>
                <a:gd name="T40" fmla="*/ 39 w 41"/>
                <a:gd name="T41" fmla="*/ 6 h 14"/>
                <a:gd name="T42" fmla="*/ 39 w 41"/>
                <a:gd name="T43" fmla="*/ 6 h 14"/>
                <a:gd name="T44" fmla="*/ 41 w 41"/>
                <a:gd name="T45" fmla="*/ 4 h 14"/>
                <a:gd name="T46" fmla="*/ 41 w 41"/>
                <a:gd name="T47" fmla="*/ 4 h 14"/>
                <a:gd name="T48" fmla="*/ 41 w 41"/>
                <a:gd name="T49" fmla="*/ 3 h 14"/>
                <a:gd name="T50" fmla="*/ 39 w 41"/>
                <a:gd name="T51" fmla="*/ 4 h 14"/>
                <a:gd name="T52" fmla="*/ 37 w 41"/>
                <a:gd name="T53" fmla="*/ 4 h 14"/>
                <a:gd name="T54" fmla="*/ 34 w 41"/>
                <a:gd name="T55" fmla="*/ 4 h 14"/>
                <a:gd name="T56" fmla="*/ 33 w 41"/>
                <a:gd name="T57" fmla="*/ 3 h 14"/>
                <a:gd name="T58" fmla="*/ 30 w 41"/>
                <a:gd name="T59" fmla="*/ 1 h 14"/>
                <a:gd name="T60" fmla="*/ 29 w 41"/>
                <a:gd name="T61" fmla="*/ 1 h 14"/>
                <a:gd name="T62" fmla="*/ 26 w 41"/>
                <a:gd name="T63" fmla="*/ 0 h 14"/>
                <a:gd name="T64" fmla="*/ 23 w 41"/>
                <a:gd name="T65" fmla="*/ 0 h 14"/>
                <a:gd name="T66" fmla="*/ 22 w 41"/>
                <a:gd name="T67" fmla="*/ 1 h 14"/>
                <a:gd name="T68" fmla="*/ 19 w 41"/>
                <a:gd name="T69" fmla="*/ 3 h 14"/>
                <a:gd name="T70" fmla="*/ 16 w 41"/>
                <a:gd name="T71" fmla="*/ 4 h 14"/>
                <a:gd name="T72" fmla="*/ 15 w 41"/>
                <a:gd name="T73" fmla="*/ 6 h 14"/>
                <a:gd name="T74" fmla="*/ 12 w 41"/>
                <a:gd name="T75" fmla="*/ 7 h 14"/>
                <a:gd name="T76" fmla="*/ 11 w 41"/>
                <a:gd name="T77" fmla="*/ 7 h 14"/>
                <a:gd name="T78" fmla="*/ 8 w 41"/>
                <a:gd name="T79" fmla="*/ 8 h 14"/>
                <a:gd name="T80" fmla="*/ 6 w 41"/>
                <a:gd name="T81" fmla="*/ 10 h 14"/>
                <a:gd name="T82" fmla="*/ 6 w 41"/>
                <a:gd name="T83" fmla="*/ 8 h 14"/>
                <a:gd name="T84" fmla="*/ 4 w 41"/>
                <a:gd name="T85" fmla="*/ 8 h 14"/>
                <a:gd name="T86" fmla="*/ 4 w 41"/>
                <a:gd name="T87" fmla="*/ 7 h 14"/>
                <a:gd name="T88" fmla="*/ 3 w 41"/>
                <a:gd name="T89" fmla="*/ 7 h 14"/>
                <a:gd name="T90" fmla="*/ 3 w 41"/>
                <a:gd name="T91" fmla="*/ 7 h 14"/>
                <a:gd name="T92" fmla="*/ 2 w 41"/>
                <a:gd name="T93" fmla="*/ 7 h 14"/>
                <a:gd name="T94" fmla="*/ 0 w 41"/>
                <a:gd name="T95" fmla="*/ 7 h 14"/>
                <a:gd name="T96" fmla="*/ 0 w 41"/>
                <a:gd name="T97" fmla="*/ 7 h 14"/>
                <a:gd name="T98" fmla="*/ 0 w 41"/>
                <a:gd name="T99" fmla="*/ 8 h 14"/>
                <a:gd name="T100" fmla="*/ 0 w 41"/>
                <a:gd name="T101" fmla="*/ 10 h 14"/>
                <a:gd name="T102" fmla="*/ 2 w 41"/>
                <a:gd name="T103" fmla="*/ 10 h 14"/>
                <a:gd name="T104" fmla="*/ 3 w 41"/>
                <a:gd name="T105" fmla="*/ 11 h 14"/>
                <a:gd name="T106" fmla="*/ 4 w 41"/>
                <a:gd name="T107" fmla="*/ 11 h 14"/>
                <a:gd name="T108" fmla="*/ 6 w 41"/>
                <a:gd name="T109" fmla="*/ 11 h 14"/>
                <a:gd name="T110" fmla="*/ 6 w 41"/>
                <a:gd name="T111" fmla="*/ 12 h 14"/>
                <a:gd name="T112" fmla="*/ 7 w 41"/>
                <a:gd name="T113" fmla="*/ 12 h 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
                <a:gd name="T172" fmla="*/ 0 h 14"/>
                <a:gd name="T173" fmla="*/ 41 w 41"/>
                <a:gd name="T174" fmla="*/ 14 h 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 h="14">
                  <a:moveTo>
                    <a:pt x="7" y="12"/>
                  </a:moveTo>
                  <a:lnTo>
                    <a:pt x="10" y="14"/>
                  </a:lnTo>
                  <a:lnTo>
                    <a:pt x="12" y="14"/>
                  </a:lnTo>
                  <a:lnTo>
                    <a:pt x="14" y="12"/>
                  </a:lnTo>
                  <a:lnTo>
                    <a:pt x="15" y="11"/>
                  </a:lnTo>
                  <a:lnTo>
                    <a:pt x="16" y="10"/>
                  </a:lnTo>
                  <a:lnTo>
                    <a:pt x="19" y="8"/>
                  </a:lnTo>
                  <a:lnTo>
                    <a:pt x="20" y="8"/>
                  </a:lnTo>
                  <a:lnTo>
                    <a:pt x="23" y="7"/>
                  </a:lnTo>
                  <a:lnTo>
                    <a:pt x="25" y="8"/>
                  </a:lnTo>
                  <a:lnTo>
                    <a:pt x="27" y="8"/>
                  </a:lnTo>
                  <a:lnTo>
                    <a:pt x="29" y="8"/>
                  </a:lnTo>
                  <a:lnTo>
                    <a:pt x="31" y="8"/>
                  </a:lnTo>
                  <a:lnTo>
                    <a:pt x="33" y="8"/>
                  </a:lnTo>
                  <a:lnTo>
                    <a:pt x="34" y="8"/>
                  </a:lnTo>
                  <a:lnTo>
                    <a:pt x="37" y="8"/>
                  </a:lnTo>
                  <a:lnTo>
                    <a:pt x="38" y="8"/>
                  </a:lnTo>
                  <a:lnTo>
                    <a:pt x="38" y="7"/>
                  </a:lnTo>
                  <a:lnTo>
                    <a:pt x="39" y="6"/>
                  </a:lnTo>
                  <a:lnTo>
                    <a:pt x="41" y="4"/>
                  </a:lnTo>
                  <a:lnTo>
                    <a:pt x="41" y="3"/>
                  </a:lnTo>
                  <a:lnTo>
                    <a:pt x="39" y="4"/>
                  </a:lnTo>
                  <a:lnTo>
                    <a:pt x="37" y="4"/>
                  </a:lnTo>
                  <a:lnTo>
                    <a:pt x="34" y="4"/>
                  </a:lnTo>
                  <a:lnTo>
                    <a:pt x="33" y="3"/>
                  </a:lnTo>
                  <a:lnTo>
                    <a:pt x="30" y="1"/>
                  </a:lnTo>
                  <a:lnTo>
                    <a:pt x="29" y="1"/>
                  </a:lnTo>
                  <a:lnTo>
                    <a:pt x="26" y="0"/>
                  </a:lnTo>
                  <a:lnTo>
                    <a:pt x="23" y="0"/>
                  </a:lnTo>
                  <a:lnTo>
                    <a:pt x="22" y="1"/>
                  </a:lnTo>
                  <a:lnTo>
                    <a:pt x="19" y="3"/>
                  </a:lnTo>
                  <a:lnTo>
                    <a:pt x="16" y="4"/>
                  </a:lnTo>
                  <a:lnTo>
                    <a:pt x="15" y="6"/>
                  </a:lnTo>
                  <a:lnTo>
                    <a:pt x="12" y="7"/>
                  </a:lnTo>
                  <a:lnTo>
                    <a:pt x="11" y="7"/>
                  </a:lnTo>
                  <a:lnTo>
                    <a:pt x="8" y="8"/>
                  </a:lnTo>
                  <a:lnTo>
                    <a:pt x="6" y="10"/>
                  </a:lnTo>
                  <a:lnTo>
                    <a:pt x="6" y="8"/>
                  </a:lnTo>
                  <a:lnTo>
                    <a:pt x="4" y="8"/>
                  </a:lnTo>
                  <a:lnTo>
                    <a:pt x="4" y="7"/>
                  </a:lnTo>
                  <a:lnTo>
                    <a:pt x="3" y="7"/>
                  </a:lnTo>
                  <a:lnTo>
                    <a:pt x="2" y="7"/>
                  </a:lnTo>
                  <a:lnTo>
                    <a:pt x="0" y="7"/>
                  </a:lnTo>
                  <a:lnTo>
                    <a:pt x="0" y="8"/>
                  </a:lnTo>
                  <a:lnTo>
                    <a:pt x="0" y="10"/>
                  </a:lnTo>
                  <a:lnTo>
                    <a:pt x="2" y="10"/>
                  </a:lnTo>
                  <a:lnTo>
                    <a:pt x="3" y="11"/>
                  </a:lnTo>
                  <a:lnTo>
                    <a:pt x="4" y="11"/>
                  </a:lnTo>
                  <a:lnTo>
                    <a:pt x="6" y="11"/>
                  </a:lnTo>
                  <a:lnTo>
                    <a:pt x="6" y="12"/>
                  </a:lnTo>
                  <a:lnTo>
                    <a:pt x="7" y="12"/>
                  </a:lnTo>
                  <a:close/>
                </a:path>
              </a:pathLst>
            </a:custGeom>
            <a:solidFill>
              <a:srgbClr val="000000"/>
            </a:solidFill>
            <a:ln w="9525">
              <a:noFill/>
              <a:round/>
              <a:headEnd/>
              <a:tailEnd/>
            </a:ln>
          </p:spPr>
          <p:txBody>
            <a:bodyPr/>
            <a:lstStyle/>
            <a:p>
              <a:endParaRPr lang="en-US"/>
            </a:p>
          </p:txBody>
        </p:sp>
        <p:sp>
          <p:nvSpPr>
            <p:cNvPr id="91201" name="Freeform 65"/>
            <p:cNvSpPr>
              <a:spLocks/>
            </p:cNvSpPr>
            <p:nvPr/>
          </p:nvSpPr>
          <p:spPr bwMode="auto">
            <a:xfrm>
              <a:off x="4888" y="3452"/>
              <a:ext cx="3" cy="4"/>
            </a:xfrm>
            <a:custGeom>
              <a:avLst/>
              <a:gdLst>
                <a:gd name="T0" fmla="*/ 0 w 3"/>
                <a:gd name="T1" fmla="*/ 4 h 4"/>
                <a:gd name="T2" fmla="*/ 0 w 3"/>
                <a:gd name="T3" fmla="*/ 4 h 4"/>
                <a:gd name="T4" fmla="*/ 0 w 3"/>
                <a:gd name="T5" fmla="*/ 2 h 4"/>
                <a:gd name="T6" fmla="*/ 0 w 3"/>
                <a:gd name="T7" fmla="*/ 2 h 4"/>
                <a:gd name="T8" fmla="*/ 1 w 3"/>
                <a:gd name="T9" fmla="*/ 1 h 4"/>
                <a:gd name="T10" fmla="*/ 3 w 3"/>
                <a:gd name="T11" fmla="*/ 1 h 4"/>
                <a:gd name="T12" fmla="*/ 3 w 3"/>
                <a:gd name="T13" fmla="*/ 1 h 4"/>
                <a:gd name="T14" fmla="*/ 3 w 3"/>
                <a:gd name="T15" fmla="*/ 1 h 4"/>
                <a:gd name="T16" fmla="*/ 3 w 3"/>
                <a:gd name="T17" fmla="*/ 1 h 4"/>
                <a:gd name="T18" fmla="*/ 3 w 3"/>
                <a:gd name="T19" fmla="*/ 1 h 4"/>
                <a:gd name="T20" fmla="*/ 3 w 3"/>
                <a:gd name="T21" fmla="*/ 0 h 4"/>
                <a:gd name="T22" fmla="*/ 3 w 3"/>
                <a:gd name="T23" fmla="*/ 0 h 4"/>
                <a:gd name="T24" fmla="*/ 1 w 3"/>
                <a:gd name="T25" fmla="*/ 1 h 4"/>
                <a:gd name="T26" fmla="*/ 1 w 3"/>
                <a:gd name="T27" fmla="*/ 1 h 4"/>
                <a:gd name="T28" fmla="*/ 1 w 3"/>
                <a:gd name="T29" fmla="*/ 2 h 4"/>
                <a:gd name="T30" fmla="*/ 0 w 3"/>
                <a:gd name="T31" fmla="*/ 4 h 4"/>
                <a:gd name="T32" fmla="*/ 0 w 3"/>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4"/>
                <a:gd name="T53" fmla="*/ 3 w 3"/>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4">
                  <a:moveTo>
                    <a:pt x="0" y="4"/>
                  </a:moveTo>
                  <a:lnTo>
                    <a:pt x="0" y="4"/>
                  </a:lnTo>
                  <a:lnTo>
                    <a:pt x="0" y="2"/>
                  </a:lnTo>
                  <a:lnTo>
                    <a:pt x="1" y="1"/>
                  </a:lnTo>
                  <a:lnTo>
                    <a:pt x="3" y="1"/>
                  </a:lnTo>
                  <a:lnTo>
                    <a:pt x="3" y="0"/>
                  </a:lnTo>
                  <a:lnTo>
                    <a:pt x="1" y="1"/>
                  </a:lnTo>
                  <a:lnTo>
                    <a:pt x="1" y="2"/>
                  </a:lnTo>
                  <a:lnTo>
                    <a:pt x="0" y="4"/>
                  </a:lnTo>
                  <a:close/>
                </a:path>
              </a:pathLst>
            </a:custGeom>
            <a:solidFill>
              <a:srgbClr val="000000"/>
            </a:solidFill>
            <a:ln w="9525">
              <a:noFill/>
              <a:round/>
              <a:headEnd/>
              <a:tailEnd/>
            </a:ln>
          </p:spPr>
          <p:txBody>
            <a:bodyPr/>
            <a:lstStyle/>
            <a:p>
              <a:endParaRPr lang="en-US"/>
            </a:p>
          </p:txBody>
        </p:sp>
        <p:sp>
          <p:nvSpPr>
            <p:cNvPr id="91202" name="Freeform 66"/>
            <p:cNvSpPr>
              <a:spLocks/>
            </p:cNvSpPr>
            <p:nvPr/>
          </p:nvSpPr>
          <p:spPr bwMode="auto">
            <a:xfrm>
              <a:off x="4719" y="3414"/>
              <a:ext cx="139" cy="42"/>
            </a:xfrm>
            <a:custGeom>
              <a:avLst/>
              <a:gdLst>
                <a:gd name="T0" fmla="*/ 135 w 139"/>
                <a:gd name="T1" fmla="*/ 42 h 42"/>
                <a:gd name="T2" fmla="*/ 138 w 139"/>
                <a:gd name="T3" fmla="*/ 42 h 42"/>
                <a:gd name="T4" fmla="*/ 122 w 139"/>
                <a:gd name="T5" fmla="*/ 28 h 42"/>
                <a:gd name="T6" fmla="*/ 119 w 139"/>
                <a:gd name="T7" fmla="*/ 27 h 42"/>
                <a:gd name="T8" fmla="*/ 115 w 139"/>
                <a:gd name="T9" fmla="*/ 26 h 42"/>
                <a:gd name="T10" fmla="*/ 108 w 139"/>
                <a:gd name="T11" fmla="*/ 19 h 42"/>
                <a:gd name="T12" fmla="*/ 101 w 139"/>
                <a:gd name="T13" fmla="*/ 20 h 42"/>
                <a:gd name="T14" fmla="*/ 96 w 139"/>
                <a:gd name="T15" fmla="*/ 20 h 42"/>
                <a:gd name="T16" fmla="*/ 92 w 139"/>
                <a:gd name="T17" fmla="*/ 13 h 42"/>
                <a:gd name="T18" fmla="*/ 82 w 139"/>
                <a:gd name="T19" fmla="*/ 7 h 42"/>
                <a:gd name="T20" fmla="*/ 81 w 139"/>
                <a:gd name="T21" fmla="*/ 3 h 42"/>
                <a:gd name="T22" fmla="*/ 82 w 139"/>
                <a:gd name="T23" fmla="*/ 1 h 42"/>
                <a:gd name="T24" fmla="*/ 80 w 139"/>
                <a:gd name="T25" fmla="*/ 3 h 42"/>
                <a:gd name="T26" fmla="*/ 76 w 139"/>
                <a:gd name="T27" fmla="*/ 0 h 42"/>
                <a:gd name="T28" fmla="*/ 67 w 139"/>
                <a:gd name="T29" fmla="*/ 4 h 42"/>
                <a:gd name="T30" fmla="*/ 55 w 139"/>
                <a:gd name="T31" fmla="*/ 4 h 42"/>
                <a:gd name="T32" fmla="*/ 46 w 139"/>
                <a:gd name="T33" fmla="*/ 0 h 42"/>
                <a:gd name="T34" fmla="*/ 39 w 139"/>
                <a:gd name="T35" fmla="*/ 0 h 42"/>
                <a:gd name="T36" fmla="*/ 35 w 139"/>
                <a:gd name="T37" fmla="*/ 3 h 42"/>
                <a:gd name="T38" fmla="*/ 32 w 139"/>
                <a:gd name="T39" fmla="*/ 8 h 42"/>
                <a:gd name="T40" fmla="*/ 28 w 139"/>
                <a:gd name="T41" fmla="*/ 7 h 42"/>
                <a:gd name="T42" fmla="*/ 24 w 139"/>
                <a:gd name="T43" fmla="*/ 4 h 42"/>
                <a:gd name="T44" fmla="*/ 19 w 139"/>
                <a:gd name="T45" fmla="*/ 8 h 42"/>
                <a:gd name="T46" fmla="*/ 15 w 139"/>
                <a:gd name="T47" fmla="*/ 16 h 42"/>
                <a:gd name="T48" fmla="*/ 8 w 139"/>
                <a:gd name="T49" fmla="*/ 16 h 42"/>
                <a:gd name="T50" fmla="*/ 4 w 139"/>
                <a:gd name="T51" fmla="*/ 16 h 42"/>
                <a:gd name="T52" fmla="*/ 1 w 139"/>
                <a:gd name="T53" fmla="*/ 17 h 42"/>
                <a:gd name="T54" fmla="*/ 0 w 139"/>
                <a:gd name="T55" fmla="*/ 19 h 42"/>
                <a:gd name="T56" fmla="*/ 0 w 139"/>
                <a:gd name="T57" fmla="*/ 22 h 42"/>
                <a:gd name="T58" fmla="*/ 1 w 139"/>
                <a:gd name="T59" fmla="*/ 24 h 42"/>
                <a:gd name="T60" fmla="*/ 5 w 139"/>
                <a:gd name="T61" fmla="*/ 24 h 42"/>
                <a:gd name="T62" fmla="*/ 12 w 139"/>
                <a:gd name="T63" fmla="*/ 26 h 42"/>
                <a:gd name="T64" fmla="*/ 17 w 139"/>
                <a:gd name="T65" fmla="*/ 20 h 42"/>
                <a:gd name="T66" fmla="*/ 20 w 139"/>
                <a:gd name="T67" fmla="*/ 13 h 42"/>
                <a:gd name="T68" fmla="*/ 25 w 139"/>
                <a:gd name="T69" fmla="*/ 12 h 42"/>
                <a:gd name="T70" fmla="*/ 30 w 139"/>
                <a:gd name="T71" fmla="*/ 13 h 42"/>
                <a:gd name="T72" fmla="*/ 32 w 139"/>
                <a:gd name="T73" fmla="*/ 15 h 42"/>
                <a:gd name="T74" fmla="*/ 34 w 139"/>
                <a:gd name="T75" fmla="*/ 15 h 42"/>
                <a:gd name="T76" fmla="*/ 34 w 139"/>
                <a:gd name="T77" fmla="*/ 16 h 42"/>
                <a:gd name="T78" fmla="*/ 36 w 139"/>
                <a:gd name="T79" fmla="*/ 13 h 42"/>
                <a:gd name="T80" fmla="*/ 39 w 139"/>
                <a:gd name="T81" fmla="*/ 11 h 42"/>
                <a:gd name="T82" fmla="*/ 40 w 139"/>
                <a:gd name="T83" fmla="*/ 7 h 42"/>
                <a:gd name="T84" fmla="*/ 47 w 139"/>
                <a:gd name="T85" fmla="*/ 7 h 42"/>
                <a:gd name="T86" fmla="*/ 57 w 139"/>
                <a:gd name="T87" fmla="*/ 8 h 42"/>
                <a:gd name="T88" fmla="*/ 62 w 139"/>
                <a:gd name="T89" fmla="*/ 9 h 42"/>
                <a:gd name="T90" fmla="*/ 65 w 139"/>
                <a:gd name="T91" fmla="*/ 11 h 42"/>
                <a:gd name="T92" fmla="*/ 66 w 139"/>
                <a:gd name="T93" fmla="*/ 11 h 42"/>
                <a:gd name="T94" fmla="*/ 67 w 139"/>
                <a:gd name="T95" fmla="*/ 8 h 42"/>
                <a:gd name="T96" fmla="*/ 70 w 139"/>
                <a:gd name="T97" fmla="*/ 5 h 42"/>
                <a:gd name="T98" fmla="*/ 74 w 139"/>
                <a:gd name="T99" fmla="*/ 7 h 42"/>
                <a:gd name="T100" fmla="*/ 80 w 139"/>
                <a:gd name="T101" fmla="*/ 11 h 42"/>
                <a:gd name="T102" fmla="*/ 90 w 139"/>
                <a:gd name="T103" fmla="*/ 17 h 42"/>
                <a:gd name="T104" fmla="*/ 99 w 139"/>
                <a:gd name="T105" fmla="*/ 23 h 42"/>
                <a:gd name="T106" fmla="*/ 105 w 139"/>
                <a:gd name="T107" fmla="*/ 23 h 42"/>
                <a:gd name="T108" fmla="*/ 112 w 139"/>
                <a:gd name="T109" fmla="*/ 31 h 42"/>
                <a:gd name="T110" fmla="*/ 126 w 139"/>
                <a:gd name="T111" fmla="*/ 3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
                <a:gd name="T169" fmla="*/ 0 h 42"/>
                <a:gd name="T170" fmla="*/ 139 w 139"/>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 h="42">
                  <a:moveTo>
                    <a:pt x="134" y="42"/>
                  </a:moveTo>
                  <a:lnTo>
                    <a:pt x="134" y="42"/>
                  </a:lnTo>
                  <a:lnTo>
                    <a:pt x="135" y="42"/>
                  </a:lnTo>
                  <a:lnTo>
                    <a:pt x="136" y="42"/>
                  </a:lnTo>
                  <a:lnTo>
                    <a:pt x="138" y="42"/>
                  </a:lnTo>
                  <a:lnTo>
                    <a:pt x="139" y="42"/>
                  </a:lnTo>
                  <a:lnTo>
                    <a:pt x="122" y="30"/>
                  </a:lnTo>
                  <a:lnTo>
                    <a:pt x="122" y="28"/>
                  </a:lnTo>
                  <a:lnTo>
                    <a:pt x="120" y="28"/>
                  </a:lnTo>
                  <a:lnTo>
                    <a:pt x="119" y="27"/>
                  </a:lnTo>
                  <a:lnTo>
                    <a:pt x="118" y="27"/>
                  </a:lnTo>
                  <a:lnTo>
                    <a:pt x="116" y="27"/>
                  </a:lnTo>
                  <a:lnTo>
                    <a:pt x="115" y="26"/>
                  </a:lnTo>
                  <a:lnTo>
                    <a:pt x="113" y="23"/>
                  </a:lnTo>
                  <a:lnTo>
                    <a:pt x="112" y="22"/>
                  </a:lnTo>
                  <a:lnTo>
                    <a:pt x="109" y="20"/>
                  </a:lnTo>
                  <a:lnTo>
                    <a:pt x="108" y="19"/>
                  </a:lnTo>
                  <a:lnTo>
                    <a:pt x="107" y="19"/>
                  </a:lnTo>
                  <a:lnTo>
                    <a:pt x="104" y="19"/>
                  </a:lnTo>
                  <a:lnTo>
                    <a:pt x="103" y="19"/>
                  </a:lnTo>
                  <a:lnTo>
                    <a:pt x="101" y="20"/>
                  </a:lnTo>
                  <a:lnTo>
                    <a:pt x="100" y="20"/>
                  </a:lnTo>
                  <a:lnTo>
                    <a:pt x="99" y="20"/>
                  </a:lnTo>
                  <a:lnTo>
                    <a:pt x="97" y="20"/>
                  </a:lnTo>
                  <a:lnTo>
                    <a:pt x="96" y="20"/>
                  </a:lnTo>
                  <a:lnTo>
                    <a:pt x="94" y="19"/>
                  </a:lnTo>
                  <a:lnTo>
                    <a:pt x="94" y="17"/>
                  </a:lnTo>
                  <a:lnTo>
                    <a:pt x="93" y="15"/>
                  </a:lnTo>
                  <a:lnTo>
                    <a:pt x="92" y="13"/>
                  </a:lnTo>
                  <a:lnTo>
                    <a:pt x="89" y="12"/>
                  </a:lnTo>
                  <a:lnTo>
                    <a:pt x="86" y="11"/>
                  </a:lnTo>
                  <a:lnTo>
                    <a:pt x="85" y="9"/>
                  </a:lnTo>
                  <a:lnTo>
                    <a:pt x="82" y="7"/>
                  </a:lnTo>
                  <a:lnTo>
                    <a:pt x="81" y="5"/>
                  </a:lnTo>
                  <a:lnTo>
                    <a:pt x="81" y="4"/>
                  </a:lnTo>
                  <a:lnTo>
                    <a:pt x="81" y="3"/>
                  </a:lnTo>
                  <a:lnTo>
                    <a:pt x="81" y="1"/>
                  </a:lnTo>
                  <a:lnTo>
                    <a:pt x="82" y="1"/>
                  </a:lnTo>
                  <a:lnTo>
                    <a:pt x="81" y="3"/>
                  </a:lnTo>
                  <a:lnTo>
                    <a:pt x="80" y="3"/>
                  </a:lnTo>
                  <a:lnTo>
                    <a:pt x="78" y="3"/>
                  </a:lnTo>
                  <a:lnTo>
                    <a:pt x="78" y="1"/>
                  </a:lnTo>
                  <a:lnTo>
                    <a:pt x="77" y="1"/>
                  </a:lnTo>
                  <a:lnTo>
                    <a:pt x="76" y="0"/>
                  </a:lnTo>
                  <a:lnTo>
                    <a:pt x="73" y="0"/>
                  </a:lnTo>
                  <a:lnTo>
                    <a:pt x="71" y="0"/>
                  </a:lnTo>
                  <a:lnTo>
                    <a:pt x="70" y="3"/>
                  </a:lnTo>
                  <a:lnTo>
                    <a:pt x="67" y="4"/>
                  </a:lnTo>
                  <a:lnTo>
                    <a:pt x="65" y="4"/>
                  </a:lnTo>
                  <a:lnTo>
                    <a:pt x="62" y="4"/>
                  </a:lnTo>
                  <a:lnTo>
                    <a:pt x="59" y="4"/>
                  </a:lnTo>
                  <a:lnTo>
                    <a:pt x="55" y="4"/>
                  </a:lnTo>
                  <a:lnTo>
                    <a:pt x="53" y="3"/>
                  </a:lnTo>
                  <a:lnTo>
                    <a:pt x="50" y="3"/>
                  </a:lnTo>
                  <a:lnTo>
                    <a:pt x="48" y="1"/>
                  </a:lnTo>
                  <a:lnTo>
                    <a:pt x="46" y="0"/>
                  </a:lnTo>
                  <a:lnTo>
                    <a:pt x="44" y="0"/>
                  </a:lnTo>
                  <a:lnTo>
                    <a:pt x="43" y="0"/>
                  </a:lnTo>
                  <a:lnTo>
                    <a:pt x="40" y="0"/>
                  </a:lnTo>
                  <a:lnTo>
                    <a:pt x="39" y="0"/>
                  </a:lnTo>
                  <a:lnTo>
                    <a:pt x="36" y="0"/>
                  </a:lnTo>
                  <a:lnTo>
                    <a:pt x="35" y="0"/>
                  </a:lnTo>
                  <a:lnTo>
                    <a:pt x="35" y="1"/>
                  </a:lnTo>
                  <a:lnTo>
                    <a:pt x="35" y="3"/>
                  </a:lnTo>
                  <a:lnTo>
                    <a:pt x="34" y="4"/>
                  </a:lnTo>
                  <a:lnTo>
                    <a:pt x="34" y="5"/>
                  </a:lnTo>
                  <a:lnTo>
                    <a:pt x="34" y="7"/>
                  </a:lnTo>
                  <a:lnTo>
                    <a:pt x="32" y="8"/>
                  </a:lnTo>
                  <a:lnTo>
                    <a:pt x="31" y="8"/>
                  </a:lnTo>
                  <a:lnTo>
                    <a:pt x="30" y="9"/>
                  </a:lnTo>
                  <a:lnTo>
                    <a:pt x="28" y="8"/>
                  </a:lnTo>
                  <a:lnTo>
                    <a:pt x="28" y="7"/>
                  </a:lnTo>
                  <a:lnTo>
                    <a:pt x="27" y="7"/>
                  </a:lnTo>
                  <a:lnTo>
                    <a:pt x="25" y="5"/>
                  </a:lnTo>
                  <a:lnTo>
                    <a:pt x="24" y="4"/>
                  </a:lnTo>
                  <a:lnTo>
                    <a:pt x="23" y="4"/>
                  </a:lnTo>
                  <a:lnTo>
                    <a:pt x="21" y="4"/>
                  </a:lnTo>
                  <a:lnTo>
                    <a:pt x="20" y="7"/>
                  </a:lnTo>
                  <a:lnTo>
                    <a:pt x="19" y="8"/>
                  </a:lnTo>
                  <a:lnTo>
                    <a:pt x="17" y="11"/>
                  </a:lnTo>
                  <a:lnTo>
                    <a:pt x="17" y="12"/>
                  </a:lnTo>
                  <a:lnTo>
                    <a:pt x="16" y="15"/>
                  </a:lnTo>
                  <a:lnTo>
                    <a:pt x="15" y="16"/>
                  </a:lnTo>
                  <a:lnTo>
                    <a:pt x="12" y="17"/>
                  </a:lnTo>
                  <a:lnTo>
                    <a:pt x="9" y="17"/>
                  </a:lnTo>
                  <a:lnTo>
                    <a:pt x="8" y="17"/>
                  </a:lnTo>
                  <a:lnTo>
                    <a:pt x="8" y="16"/>
                  </a:lnTo>
                  <a:lnTo>
                    <a:pt x="7" y="16"/>
                  </a:lnTo>
                  <a:lnTo>
                    <a:pt x="5" y="15"/>
                  </a:lnTo>
                  <a:lnTo>
                    <a:pt x="4" y="15"/>
                  </a:lnTo>
                  <a:lnTo>
                    <a:pt x="4" y="16"/>
                  </a:lnTo>
                  <a:lnTo>
                    <a:pt x="2" y="16"/>
                  </a:lnTo>
                  <a:lnTo>
                    <a:pt x="1" y="17"/>
                  </a:lnTo>
                  <a:lnTo>
                    <a:pt x="0" y="17"/>
                  </a:lnTo>
                  <a:lnTo>
                    <a:pt x="0" y="19"/>
                  </a:lnTo>
                  <a:lnTo>
                    <a:pt x="0" y="20"/>
                  </a:lnTo>
                  <a:lnTo>
                    <a:pt x="0" y="22"/>
                  </a:lnTo>
                  <a:lnTo>
                    <a:pt x="1" y="23"/>
                  </a:lnTo>
                  <a:lnTo>
                    <a:pt x="1" y="24"/>
                  </a:lnTo>
                  <a:lnTo>
                    <a:pt x="2" y="24"/>
                  </a:lnTo>
                  <a:lnTo>
                    <a:pt x="4" y="24"/>
                  </a:lnTo>
                  <a:lnTo>
                    <a:pt x="5" y="24"/>
                  </a:lnTo>
                  <a:lnTo>
                    <a:pt x="7" y="24"/>
                  </a:lnTo>
                  <a:lnTo>
                    <a:pt x="8" y="24"/>
                  </a:lnTo>
                  <a:lnTo>
                    <a:pt x="11" y="26"/>
                  </a:lnTo>
                  <a:lnTo>
                    <a:pt x="12" y="26"/>
                  </a:lnTo>
                  <a:lnTo>
                    <a:pt x="13" y="26"/>
                  </a:lnTo>
                  <a:lnTo>
                    <a:pt x="15" y="24"/>
                  </a:lnTo>
                  <a:lnTo>
                    <a:pt x="16" y="23"/>
                  </a:lnTo>
                  <a:lnTo>
                    <a:pt x="17" y="20"/>
                  </a:lnTo>
                  <a:lnTo>
                    <a:pt x="19" y="19"/>
                  </a:lnTo>
                  <a:lnTo>
                    <a:pt x="19" y="17"/>
                  </a:lnTo>
                  <a:lnTo>
                    <a:pt x="19" y="16"/>
                  </a:lnTo>
                  <a:lnTo>
                    <a:pt x="20" y="13"/>
                  </a:lnTo>
                  <a:lnTo>
                    <a:pt x="21" y="12"/>
                  </a:lnTo>
                  <a:lnTo>
                    <a:pt x="24" y="11"/>
                  </a:lnTo>
                  <a:lnTo>
                    <a:pt x="24" y="12"/>
                  </a:lnTo>
                  <a:lnTo>
                    <a:pt x="25" y="12"/>
                  </a:lnTo>
                  <a:lnTo>
                    <a:pt x="27" y="12"/>
                  </a:lnTo>
                  <a:lnTo>
                    <a:pt x="28" y="13"/>
                  </a:lnTo>
                  <a:lnTo>
                    <a:pt x="30" y="13"/>
                  </a:lnTo>
                  <a:lnTo>
                    <a:pt x="31" y="13"/>
                  </a:lnTo>
                  <a:lnTo>
                    <a:pt x="32" y="13"/>
                  </a:lnTo>
                  <a:lnTo>
                    <a:pt x="32" y="15"/>
                  </a:lnTo>
                  <a:lnTo>
                    <a:pt x="34" y="15"/>
                  </a:lnTo>
                  <a:lnTo>
                    <a:pt x="34" y="16"/>
                  </a:lnTo>
                  <a:lnTo>
                    <a:pt x="32" y="17"/>
                  </a:lnTo>
                  <a:lnTo>
                    <a:pt x="32" y="16"/>
                  </a:lnTo>
                  <a:lnTo>
                    <a:pt x="34" y="16"/>
                  </a:lnTo>
                  <a:lnTo>
                    <a:pt x="35" y="15"/>
                  </a:lnTo>
                  <a:lnTo>
                    <a:pt x="36" y="13"/>
                  </a:lnTo>
                  <a:lnTo>
                    <a:pt x="38" y="13"/>
                  </a:lnTo>
                  <a:lnTo>
                    <a:pt x="38" y="12"/>
                  </a:lnTo>
                  <a:lnTo>
                    <a:pt x="39" y="11"/>
                  </a:lnTo>
                  <a:lnTo>
                    <a:pt x="39" y="9"/>
                  </a:lnTo>
                  <a:lnTo>
                    <a:pt x="39" y="8"/>
                  </a:lnTo>
                  <a:lnTo>
                    <a:pt x="40" y="7"/>
                  </a:lnTo>
                  <a:lnTo>
                    <a:pt x="40" y="5"/>
                  </a:lnTo>
                  <a:lnTo>
                    <a:pt x="42" y="5"/>
                  </a:lnTo>
                  <a:lnTo>
                    <a:pt x="44" y="7"/>
                  </a:lnTo>
                  <a:lnTo>
                    <a:pt x="47" y="7"/>
                  </a:lnTo>
                  <a:lnTo>
                    <a:pt x="48" y="8"/>
                  </a:lnTo>
                  <a:lnTo>
                    <a:pt x="51" y="8"/>
                  </a:lnTo>
                  <a:lnTo>
                    <a:pt x="54" y="8"/>
                  </a:lnTo>
                  <a:lnTo>
                    <a:pt x="57" y="8"/>
                  </a:lnTo>
                  <a:lnTo>
                    <a:pt x="59" y="9"/>
                  </a:lnTo>
                  <a:lnTo>
                    <a:pt x="62" y="11"/>
                  </a:lnTo>
                  <a:lnTo>
                    <a:pt x="62" y="9"/>
                  </a:lnTo>
                  <a:lnTo>
                    <a:pt x="63" y="9"/>
                  </a:lnTo>
                  <a:lnTo>
                    <a:pt x="65" y="11"/>
                  </a:lnTo>
                  <a:lnTo>
                    <a:pt x="66" y="11"/>
                  </a:lnTo>
                  <a:lnTo>
                    <a:pt x="67" y="11"/>
                  </a:lnTo>
                  <a:lnTo>
                    <a:pt x="67" y="9"/>
                  </a:lnTo>
                  <a:lnTo>
                    <a:pt x="67" y="8"/>
                  </a:lnTo>
                  <a:lnTo>
                    <a:pt x="67" y="7"/>
                  </a:lnTo>
                  <a:lnTo>
                    <a:pt x="69" y="5"/>
                  </a:lnTo>
                  <a:lnTo>
                    <a:pt x="70" y="5"/>
                  </a:lnTo>
                  <a:lnTo>
                    <a:pt x="71" y="5"/>
                  </a:lnTo>
                  <a:lnTo>
                    <a:pt x="73" y="5"/>
                  </a:lnTo>
                  <a:lnTo>
                    <a:pt x="74" y="7"/>
                  </a:lnTo>
                  <a:lnTo>
                    <a:pt x="76" y="7"/>
                  </a:lnTo>
                  <a:lnTo>
                    <a:pt x="77" y="7"/>
                  </a:lnTo>
                  <a:lnTo>
                    <a:pt x="78" y="9"/>
                  </a:lnTo>
                  <a:lnTo>
                    <a:pt x="80" y="11"/>
                  </a:lnTo>
                  <a:lnTo>
                    <a:pt x="82" y="13"/>
                  </a:lnTo>
                  <a:lnTo>
                    <a:pt x="85" y="15"/>
                  </a:lnTo>
                  <a:lnTo>
                    <a:pt x="88" y="16"/>
                  </a:lnTo>
                  <a:lnTo>
                    <a:pt x="90" y="17"/>
                  </a:lnTo>
                  <a:lnTo>
                    <a:pt x="93" y="19"/>
                  </a:lnTo>
                  <a:lnTo>
                    <a:pt x="96" y="22"/>
                  </a:lnTo>
                  <a:lnTo>
                    <a:pt x="97" y="23"/>
                  </a:lnTo>
                  <a:lnTo>
                    <a:pt x="99" y="23"/>
                  </a:lnTo>
                  <a:lnTo>
                    <a:pt x="101" y="22"/>
                  </a:lnTo>
                  <a:lnTo>
                    <a:pt x="103" y="22"/>
                  </a:lnTo>
                  <a:lnTo>
                    <a:pt x="104" y="22"/>
                  </a:lnTo>
                  <a:lnTo>
                    <a:pt x="105" y="23"/>
                  </a:lnTo>
                  <a:lnTo>
                    <a:pt x="107" y="23"/>
                  </a:lnTo>
                  <a:lnTo>
                    <a:pt x="108" y="24"/>
                  </a:lnTo>
                  <a:lnTo>
                    <a:pt x="109" y="28"/>
                  </a:lnTo>
                  <a:lnTo>
                    <a:pt x="112" y="31"/>
                  </a:lnTo>
                  <a:lnTo>
                    <a:pt x="115" y="32"/>
                  </a:lnTo>
                  <a:lnTo>
                    <a:pt x="119" y="34"/>
                  </a:lnTo>
                  <a:lnTo>
                    <a:pt x="123" y="35"/>
                  </a:lnTo>
                  <a:lnTo>
                    <a:pt x="126" y="36"/>
                  </a:lnTo>
                  <a:lnTo>
                    <a:pt x="130" y="38"/>
                  </a:lnTo>
                  <a:lnTo>
                    <a:pt x="134" y="42"/>
                  </a:lnTo>
                  <a:close/>
                </a:path>
              </a:pathLst>
            </a:custGeom>
            <a:solidFill>
              <a:srgbClr val="000000"/>
            </a:solidFill>
            <a:ln w="9525">
              <a:noFill/>
              <a:round/>
              <a:headEnd/>
              <a:tailEnd/>
            </a:ln>
          </p:spPr>
          <p:txBody>
            <a:bodyPr/>
            <a:lstStyle/>
            <a:p>
              <a:endParaRPr lang="en-US"/>
            </a:p>
          </p:txBody>
        </p:sp>
        <p:sp>
          <p:nvSpPr>
            <p:cNvPr id="91203" name="Freeform 67"/>
            <p:cNvSpPr>
              <a:spLocks/>
            </p:cNvSpPr>
            <p:nvPr/>
          </p:nvSpPr>
          <p:spPr bwMode="auto">
            <a:xfrm>
              <a:off x="4490" y="3290"/>
              <a:ext cx="60" cy="162"/>
            </a:xfrm>
            <a:custGeom>
              <a:avLst/>
              <a:gdLst>
                <a:gd name="T0" fmla="*/ 4 w 60"/>
                <a:gd name="T1" fmla="*/ 160 h 162"/>
                <a:gd name="T2" fmla="*/ 12 w 60"/>
                <a:gd name="T3" fmla="*/ 158 h 162"/>
                <a:gd name="T4" fmla="*/ 22 w 60"/>
                <a:gd name="T5" fmla="*/ 152 h 162"/>
                <a:gd name="T6" fmla="*/ 30 w 60"/>
                <a:gd name="T7" fmla="*/ 147 h 162"/>
                <a:gd name="T8" fmla="*/ 32 w 60"/>
                <a:gd name="T9" fmla="*/ 141 h 162"/>
                <a:gd name="T10" fmla="*/ 32 w 60"/>
                <a:gd name="T11" fmla="*/ 136 h 162"/>
                <a:gd name="T12" fmla="*/ 32 w 60"/>
                <a:gd name="T13" fmla="*/ 131 h 162"/>
                <a:gd name="T14" fmla="*/ 32 w 60"/>
                <a:gd name="T15" fmla="*/ 127 h 162"/>
                <a:gd name="T16" fmla="*/ 27 w 60"/>
                <a:gd name="T17" fmla="*/ 128 h 162"/>
                <a:gd name="T18" fmla="*/ 26 w 60"/>
                <a:gd name="T19" fmla="*/ 124 h 162"/>
                <a:gd name="T20" fmla="*/ 26 w 60"/>
                <a:gd name="T21" fmla="*/ 120 h 162"/>
                <a:gd name="T22" fmla="*/ 27 w 60"/>
                <a:gd name="T23" fmla="*/ 116 h 162"/>
                <a:gd name="T24" fmla="*/ 30 w 60"/>
                <a:gd name="T25" fmla="*/ 112 h 162"/>
                <a:gd name="T26" fmla="*/ 41 w 60"/>
                <a:gd name="T27" fmla="*/ 98 h 162"/>
                <a:gd name="T28" fmla="*/ 49 w 60"/>
                <a:gd name="T29" fmla="*/ 82 h 162"/>
                <a:gd name="T30" fmla="*/ 54 w 60"/>
                <a:gd name="T31" fmla="*/ 67 h 162"/>
                <a:gd name="T32" fmla="*/ 60 w 60"/>
                <a:gd name="T33" fmla="*/ 51 h 162"/>
                <a:gd name="T34" fmla="*/ 60 w 60"/>
                <a:gd name="T35" fmla="*/ 44 h 162"/>
                <a:gd name="T36" fmla="*/ 60 w 60"/>
                <a:gd name="T37" fmla="*/ 36 h 162"/>
                <a:gd name="T38" fmla="*/ 58 w 60"/>
                <a:gd name="T39" fmla="*/ 29 h 162"/>
                <a:gd name="T40" fmla="*/ 57 w 60"/>
                <a:gd name="T41" fmla="*/ 22 h 162"/>
                <a:gd name="T42" fmla="*/ 55 w 60"/>
                <a:gd name="T43" fmla="*/ 17 h 162"/>
                <a:gd name="T44" fmla="*/ 53 w 60"/>
                <a:gd name="T45" fmla="*/ 10 h 162"/>
                <a:gd name="T46" fmla="*/ 50 w 60"/>
                <a:gd name="T47" fmla="*/ 5 h 162"/>
                <a:gd name="T48" fmla="*/ 46 w 60"/>
                <a:gd name="T49" fmla="*/ 1 h 162"/>
                <a:gd name="T50" fmla="*/ 39 w 60"/>
                <a:gd name="T51" fmla="*/ 0 h 162"/>
                <a:gd name="T52" fmla="*/ 34 w 60"/>
                <a:gd name="T53" fmla="*/ 0 h 162"/>
                <a:gd name="T54" fmla="*/ 28 w 60"/>
                <a:gd name="T55" fmla="*/ 0 h 162"/>
                <a:gd name="T56" fmla="*/ 23 w 60"/>
                <a:gd name="T57" fmla="*/ 2 h 162"/>
                <a:gd name="T58" fmla="*/ 26 w 60"/>
                <a:gd name="T59" fmla="*/ 13 h 162"/>
                <a:gd name="T60" fmla="*/ 32 w 60"/>
                <a:gd name="T61" fmla="*/ 24 h 162"/>
                <a:gd name="T62" fmla="*/ 38 w 60"/>
                <a:gd name="T63" fmla="*/ 35 h 162"/>
                <a:gd name="T64" fmla="*/ 39 w 60"/>
                <a:gd name="T65" fmla="*/ 47 h 162"/>
                <a:gd name="T66" fmla="*/ 37 w 60"/>
                <a:gd name="T67" fmla="*/ 55 h 162"/>
                <a:gd name="T68" fmla="*/ 31 w 60"/>
                <a:gd name="T69" fmla="*/ 60 h 162"/>
                <a:gd name="T70" fmla="*/ 24 w 60"/>
                <a:gd name="T71" fmla="*/ 64 h 162"/>
                <a:gd name="T72" fmla="*/ 20 w 60"/>
                <a:gd name="T73" fmla="*/ 70 h 162"/>
                <a:gd name="T74" fmla="*/ 18 w 60"/>
                <a:gd name="T75" fmla="*/ 71 h 162"/>
                <a:gd name="T76" fmla="*/ 16 w 60"/>
                <a:gd name="T77" fmla="*/ 71 h 162"/>
                <a:gd name="T78" fmla="*/ 15 w 60"/>
                <a:gd name="T79" fmla="*/ 73 h 162"/>
                <a:gd name="T80" fmla="*/ 13 w 60"/>
                <a:gd name="T81" fmla="*/ 73 h 162"/>
                <a:gd name="T82" fmla="*/ 15 w 60"/>
                <a:gd name="T83" fmla="*/ 77 h 162"/>
                <a:gd name="T84" fmla="*/ 16 w 60"/>
                <a:gd name="T85" fmla="*/ 82 h 162"/>
                <a:gd name="T86" fmla="*/ 16 w 60"/>
                <a:gd name="T87" fmla="*/ 87 h 162"/>
                <a:gd name="T88" fmla="*/ 15 w 60"/>
                <a:gd name="T89" fmla="*/ 93 h 162"/>
                <a:gd name="T90" fmla="*/ 13 w 60"/>
                <a:gd name="T91" fmla="*/ 96 h 162"/>
                <a:gd name="T92" fmla="*/ 13 w 60"/>
                <a:gd name="T93" fmla="*/ 98 h 162"/>
                <a:gd name="T94" fmla="*/ 13 w 60"/>
                <a:gd name="T95" fmla="*/ 100 h 162"/>
                <a:gd name="T96" fmla="*/ 13 w 60"/>
                <a:gd name="T97" fmla="*/ 101 h 162"/>
                <a:gd name="T98" fmla="*/ 12 w 60"/>
                <a:gd name="T99" fmla="*/ 106 h 162"/>
                <a:gd name="T100" fmla="*/ 11 w 60"/>
                <a:gd name="T101" fmla="*/ 110 h 162"/>
                <a:gd name="T102" fmla="*/ 8 w 60"/>
                <a:gd name="T103" fmla="*/ 113 h 162"/>
                <a:gd name="T104" fmla="*/ 5 w 60"/>
                <a:gd name="T105" fmla="*/ 116 h 162"/>
                <a:gd name="T106" fmla="*/ 7 w 60"/>
                <a:gd name="T107" fmla="*/ 127 h 162"/>
                <a:gd name="T108" fmla="*/ 7 w 60"/>
                <a:gd name="T109" fmla="*/ 139 h 162"/>
                <a:gd name="T110" fmla="*/ 4 w 60"/>
                <a:gd name="T111" fmla="*/ 150 h 162"/>
                <a:gd name="T112" fmla="*/ 0 w 60"/>
                <a:gd name="T113" fmla="*/ 160 h 162"/>
                <a:gd name="T114" fmla="*/ 0 w 60"/>
                <a:gd name="T115" fmla="*/ 160 h 162"/>
                <a:gd name="T116" fmla="*/ 0 w 60"/>
                <a:gd name="T117" fmla="*/ 162 h 162"/>
                <a:gd name="T118" fmla="*/ 0 w 60"/>
                <a:gd name="T119" fmla="*/ 162 h 162"/>
                <a:gd name="T120" fmla="*/ 0 w 60"/>
                <a:gd name="T121" fmla="*/ 162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162"/>
                <a:gd name="T185" fmla="*/ 60 w 60"/>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162">
                  <a:moveTo>
                    <a:pt x="0" y="162"/>
                  </a:moveTo>
                  <a:lnTo>
                    <a:pt x="4" y="160"/>
                  </a:lnTo>
                  <a:lnTo>
                    <a:pt x="8" y="159"/>
                  </a:lnTo>
                  <a:lnTo>
                    <a:pt x="12" y="158"/>
                  </a:lnTo>
                  <a:lnTo>
                    <a:pt x="18" y="155"/>
                  </a:lnTo>
                  <a:lnTo>
                    <a:pt x="22" y="152"/>
                  </a:lnTo>
                  <a:lnTo>
                    <a:pt x="26" y="150"/>
                  </a:lnTo>
                  <a:lnTo>
                    <a:pt x="30" y="147"/>
                  </a:lnTo>
                  <a:lnTo>
                    <a:pt x="32" y="144"/>
                  </a:lnTo>
                  <a:lnTo>
                    <a:pt x="32" y="141"/>
                  </a:lnTo>
                  <a:lnTo>
                    <a:pt x="32" y="139"/>
                  </a:lnTo>
                  <a:lnTo>
                    <a:pt x="32" y="136"/>
                  </a:lnTo>
                  <a:lnTo>
                    <a:pt x="32" y="133"/>
                  </a:lnTo>
                  <a:lnTo>
                    <a:pt x="32" y="131"/>
                  </a:lnTo>
                  <a:lnTo>
                    <a:pt x="32" y="128"/>
                  </a:lnTo>
                  <a:lnTo>
                    <a:pt x="32" y="127"/>
                  </a:lnTo>
                  <a:lnTo>
                    <a:pt x="34" y="124"/>
                  </a:lnTo>
                  <a:lnTo>
                    <a:pt x="27" y="128"/>
                  </a:lnTo>
                  <a:lnTo>
                    <a:pt x="26" y="125"/>
                  </a:lnTo>
                  <a:lnTo>
                    <a:pt x="26" y="124"/>
                  </a:lnTo>
                  <a:lnTo>
                    <a:pt x="26" y="121"/>
                  </a:lnTo>
                  <a:lnTo>
                    <a:pt x="26" y="120"/>
                  </a:lnTo>
                  <a:lnTo>
                    <a:pt x="27" y="117"/>
                  </a:lnTo>
                  <a:lnTo>
                    <a:pt x="27" y="116"/>
                  </a:lnTo>
                  <a:lnTo>
                    <a:pt x="28" y="113"/>
                  </a:lnTo>
                  <a:lnTo>
                    <a:pt x="30" y="112"/>
                  </a:lnTo>
                  <a:lnTo>
                    <a:pt x="35" y="105"/>
                  </a:lnTo>
                  <a:lnTo>
                    <a:pt x="41" y="98"/>
                  </a:lnTo>
                  <a:lnTo>
                    <a:pt x="45" y="90"/>
                  </a:lnTo>
                  <a:lnTo>
                    <a:pt x="49" y="82"/>
                  </a:lnTo>
                  <a:lnTo>
                    <a:pt x="51" y="75"/>
                  </a:lnTo>
                  <a:lnTo>
                    <a:pt x="54" y="67"/>
                  </a:lnTo>
                  <a:lnTo>
                    <a:pt x="57" y="59"/>
                  </a:lnTo>
                  <a:lnTo>
                    <a:pt x="60" y="51"/>
                  </a:lnTo>
                  <a:lnTo>
                    <a:pt x="60" y="47"/>
                  </a:lnTo>
                  <a:lnTo>
                    <a:pt x="60" y="44"/>
                  </a:lnTo>
                  <a:lnTo>
                    <a:pt x="60" y="40"/>
                  </a:lnTo>
                  <a:lnTo>
                    <a:pt x="60" y="36"/>
                  </a:lnTo>
                  <a:lnTo>
                    <a:pt x="60" y="33"/>
                  </a:lnTo>
                  <a:lnTo>
                    <a:pt x="58" y="29"/>
                  </a:lnTo>
                  <a:lnTo>
                    <a:pt x="58" y="27"/>
                  </a:lnTo>
                  <a:lnTo>
                    <a:pt x="57" y="22"/>
                  </a:lnTo>
                  <a:lnTo>
                    <a:pt x="57" y="20"/>
                  </a:lnTo>
                  <a:lnTo>
                    <a:pt x="55" y="17"/>
                  </a:lnTo>
                  <a:lnTo>
                    <a:pt x="54" y="13"/>
                  </a:lnTo>
                  <a:lnTo>
                    <a:pt x="53" y="10"/>
                  </a:lnTo>
                  <a:lnTo>
                    <a:pt x="51" y="8"/>
                  </a:lnTo>
                  <a:lnTo>
                    <a:pt x="50" y="5"/>
                  </a:lnTo>
                  <a:lnTo>
                    <a:pt x="47" y="4"/>
                  </a:lnTo>
                  <a:lnTo>
                    <a:pt x="46" y="1"/>
                  </a:lnTo>
                  <a:lnTo>
                    <a:pt x="43" y="1"/>
                  </a:lnTo>
                  <a:lnTo>
                    <a:pt x="39" y="0"/>
                  </a:lnTo>
                  <a:lnTo>
                    <a:pt x="37" y="0"/>
                  </a:lnTo>
                  <a:lnTo>
                    <a:pt x="34" y="0"/>
                  </a:lnTo>
                  <a:lnTo>
                    <a:pt x="31" y="0"/>
                  </a:lnTo>
                  <a:lnTo>
                    <a:pt x="28" y="0"/>
                  </a:lnTo>
                  <a:lnTo>
                    <a:pt x="26" y="1"/>
                  </a:lnTo>
                  <a:lnTo>
                    <a:pt x="23" y="2"/>
                  </a:lnTo>
                  <a:lnTo>
                    <a:pt x="24" y="8"/>
                  </a:lnTo>
                  <a:lnTo>
                    <a:pt x="26" y="13"/>
                  </a:lnTo>
                  <a:lnTo>
                    <a:pt x="28" y="18"/>
                  </a:lnTo>
                  <a:lnTo>
                    <a:pt x="32" y="24"/>
                  </a:lnTo>
                  <a:lnTo>
                    <a:pt x="35" y="29"/>
                  </a:lnTo>
                  <a:lnTo>
                    <a:pt x="38" y="35"/>
                  </a:lnTo>
                  <a:lnTo>
                    <a:pt x="39" y="40"/>
                  </a:lnTo>
                  <a:lnTo>
                    <a:pt x="39" y="47"/>
                  </a:lnTo>
                  <a:lnTo>
                    <a:pt x="38" y="51"/>
                  </a:lnTo>
                  <a:lnTo>
                    <a:pt x="37" y="55"/>
                  </a:lnTo>
                  <a:lnTo>
                    <a:pt x="34" y="58"/>
                  </a:lnTo>
                  <a:lnTo>
                    <a:pt x="31" y="60"/>
                  </a:lnTo>
                  <a:lnTo>
                    <a:pt x="28" y="63"/>
                  </a:lnTo>
                  <a:lnTo>
                    <a:pt x="24" y="64"/>
                  </a:lnTo>
                  <a:lnTo>
                    <a:pt x="22" y="67"/>
                  </a:lnTo>
                  <a:lnTo>
                    <a:pt x="20" y="70"/>
                  </a:lnTo>
                  <a:lnTo>
                    <a:pt x="19" y="71"/>
                  </a:lnTo>
                  <a:lnTo>
                    <a:pt x="18" y="71"/>
                  </a:lnTo>
                  <a:lnTo>
                    <a:pt x="16" y="71"/>
                  </a:lnTo>
                  <a:lnTo>
                    <a:pt x="15" y="71"/>
                  </a:lnTo>
                  <a:lnTo>
                    <a:pt x="15" y="73"/>
                  </a:lnTo>
                  <a:lnTo>
                    <a:pt x="13" y="73"/>
                  </a:lnTo>
                  <a:lnTo>
                    <a:pt x="15" y="75"/>
                  </a:lnTo>
                  <a:lnTo>
                    <a:pt x="15" y="77"/>
                  </a:lnTo>
                  <a:lnTo>
                    <a:pt x="15" y="79"/>
                  </a:lnTo>
                  <a:lnTo>
                    <a:pt x="16" y="82"/>
                  </a:lnTo>
                  <a:lnTo>
                    <a:pt x="16" y="85"/>
                  </a:lnTo>
                  <a:lnTo>
                    <a:pt x="16" y="87"/>
                  </a:lnTo>
                  <a:lnTo>
                    <a:pt x="16" y="90"/>
                  </a:lnTo>
                  <a:lnTo>
                    <a:pt x="15" y="93"/>
                  </a:lnTo>
                  <a:lnTo>
                    <a:pt x="15" y="94"/>
                  </a:lnTo>
                  <a:lnTo>
                    <a:pt x="13" y="96"/>
                  </a:lnTo>
                  <a:lnTo>
                    <a:pt x="13" y="97"/>
                  </a:lnTo>
                  <a:lnTo>
                    <a:pt x="13" y="98"/>
                  </a:lnTo>
                  <a:lnTo>
                    <a:pt x="13" y="100"/>
                  </a:lnTo>
                  <a:lnTo>
                    <a:pt x="13" y="101"/>
                  </a:lnTo>
                  <a:lnTo>
                    <a:pt x="13" y="104"/>
                  </a:lnTo>
                  <a:lnTo>
                    <a:pt x="12" y="106"/>
                  </a:lnTo>
                  <a:lnTo>
                    <a:pt x="12" y="108"/>
                  </a:lnTo>
                  <a:lnTo>
                    <a:pt x="11" y="110"/>
                  </a:lnTo>
                  <a:lnTo>
                    <a:pt x="9" y="112"/>
                  </a:lnTo>
                  <a:lnTo>
                    <a:pt x="8" y="113"/>
                  </a:lnTo>
                  <a:lnTo>
                    <a:pt x="7" y="114"/>
                  </a:lnTo>
                  <a:lnTo>
                    <a:pt x="5" y="116"/>
                  </a:lnTo>
                  <a:lnTo>
                    <a:pt x="7" y="121"/>
                  </a:lnTo>
                  <a:lnTo>
                    <a:pt x="7" y="127"/>
                  </a:lnTo>
                  <a:lnTo>
                    <a:pt x="7" y="133"/>
                  </a:lnTo>
                  <a:lnTo>
                    <a:pt x="7" y="139"/>
                  </a:lnTo>
                  <a:lnTo>
                    <a:pt x="5" y="144"/>
                  </a:lnTo>
                  <a:lnTo>
                    <a:pt x="4" y="150"/>
                  </a:lnTo>
                  <a:lnTo>
                    <a:pt x="1" y="155"/>
                  </a:lnTo>
                  <a:lnTo>
                    <a:pt x="0" y="160"/>
                  </a:lnTo>
                  <a:lnTo>
                    <a:pt x="0" y="162"/>
                  </a:lnTo>
                  <a:close/>
                </a:path>
              </a:pathLst>
            </a:custGeom>
            <a:solidFill>
              <a:srgbClr val="FFCFA8"/>
            </a:solidFill>
            <a:ln w="9525">
              <a:noFill/>
              <a:round/>
              <a:headEnd/>
              <a:tailEnd/>
            </a:ln>
          </p:spPr>
          <p:txBody>
            <a:bodyPr/>
            <a:lstStyle/>
            <a:p>
              <a:endParaRPr lang="en-US"/>
            </a:p>
          </p:txBody>
        </p:sp>
        <p:sp>
          <p:nvSpPr>
            <p:cNvPr id="91204" name="Freeform 68"/>
            <p:cNvSpPr>
              <a:spLocks/>
            </p:cNvSpPr>
            <p:nvPr/>
          </p:nvSpPr>
          <p:spPr bwMode="auto">
            <a:xfrm>
              <a:off x="4441" y="3396"/>
              <a:ext cx="45" cy="48"/>
            </a:xfrm>
            <a:custGeom>
              <a:avLst/>
              <a:gdLst>
                <a:gd name="T0" fmla="*/ 31 w 45"/>
                <a:gd name="T1" fmla="*/ 46 h 48"/>
                <a:gd name="T2" fmla="*/ 37 w 45"/>
                <a:gd name="T3" fmla="*/ 44 h 48"/>
                <a:gd name="T4" fmla="*/ 41 w 45"/>
                <a:gd name="T5" fmla="*/ 40 h 48"/>
                <a:gd name="T6" fmla="*/ 44 w 45"/>
                <a:gd name="T7" fmla="*/ 34 h 48"/>
                <a:gd name="T8" fmla="*/ 45 w 45"/>
                <a:gd name="T9" fmla="*/ 29 h 48"/>
                <a:gd name="T10" fmla="*/ 45 w 45"/>
                <a:gd name="T11" fmla="*/ 25 h 48"/>
                <a:gd name="T12" fmla="*/ 45 w 45"/>
                <a:gd name="T13" fmla="*/ 21 h 48"/>
                <a:gd name="T14" fmla="*/ 45 w 45"/>
                <a:gd name="T15" fmla="*/ 17 h 48"/>
                <a:gd name="T16" fmla="*/ 42 w 45"/>
                <a:gd name="T17" fmla="*/ 15 h 48"/>
                <a:gd name="T18" fmla="*/ 35 w 45"/>
                <a:gd name="T19" fmla="*/ 17 h 48"/>
                <a:gd name="T20" fmla="*/ 30 w 45"/>
                <a:gd name="T21" fmla="*/ 17 h 48"/>
                <a:gd name="T22" fmla="*/ 25 w 45"/>
                <a:gd name="T23" fmla="*/ 15 h 48"/>
                <a:gd name="T24" fmla="*/ 19 w 45"/>
                <a:gd name="T25" fmla="*/ 12 h 48"/>
                <a:gd name="T26" fmla="*/ 14 w 45"/>
                <a:gd name="T27" fmla="*/ 10 h 48"/>
                <a:gd name="T28" fmla="*/ 10 w 45"/>
                <a:gd name="T29" fmla="*/ 7 h 48"/>
                <a:gd name="T30" fmla="*/ 7 w 45"/>
                <a:gd name="T31" fmla="*/ 3 h 48"/>
                <a:gd name="T32" fmla="*/ 4 w 45"/>
                <a:gd name="T33" fmla="*/ 0 h 48"/>
                <a:gd name="T34" fmla="*/ 4 w 45"/>
                <a:gd name="T35" fmla="*/ 0 h 48"/>
                <a:gd name="T36" fmla="*/ 3 w 45"/>
                <a:gd name="T37" fmla="*/ 0 h 48"/>
                <a:gd name="T38" fmla="*/ 3 w 45"/>
                <a:gd name="T39" fmla="*/ 0 h 48"/>
                <a:gd name="T40" fmla="*/ 2 w 45"/>
                <a:gd name="T41" fmla="*/ 4 h 48"/>
                <a:gd name="T42" fmla="*/ 0 w 45"/>
                <a:gd name="T43" fmla="*/ 11 h 48"/>
                <a:gd name="T44" fmla="*/ 2 w 45"/>
                <a:gd name="T45" fmla="*/ 18 h 48"/>
                <a:gd name="T46" fmla="*/ 4 w 45"/>
                <a:gd name="T47" fmla="*/ 25 h 48"/>
                <a:gd name="T48" fmla="*/ 7 w 45"/>
                <a:gd name="T49" fmla="*/ 30 h 48"/>
                <a:gd name="T50" fmla="*/ 10 w 45"/>
                <a:gd name="T51" fmla="*/ 34 h 48"/>
                <a:gd name="T52" fmla="*/ 14 w 45"/>
                <a:gd name="T53" fmla="*/ 37 h 48"/>
                <a:gd name="T54" fmla="*/ 16 w 45"/>
                <a:gd name="T55" fmla="*/ 40 h 48"/>
                <a:gd name="T56" fmla="*/ 19 w 45"/>
                <a:gd name="T57" fmla="*/ 42 h 48"/>
                <a:gd name="T58" fmla="*/ 21 w 45"/>
                <a:gd name="T59" fmla="*/ 44 h 48"/>
                <a:gd name="T60" fmla="*/ 25 w 45"/>
                <a:gd name="T61" fmla="*/ 45 h 48"/>
                <a:gd name="T62" fmla="*/ 27 w 45"/>
                <a:gd name="T63" fmla="*/ 46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
                <a:gd name="T97" fmla="*/ 0 h 48"/>
                <a:gd name="T98" fmla="*/ 45 w 45"/>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 h="48">
                  <a:moveTo>
                    <a:pt x="29" y="48"/>
                  </a:moveTo>
                  <a:lnTo>
                    <a:pt x="31" y="46"/>
                  </a:lnTo>
                  <a:lnTo>
                    <a:pt x="34" y="45"/>
                  </a:lnTo>
                  <a:lnTo>
                    <a:pt x="37" y="44"/>
                  </a:lnTo>
                  <a:lnTo>
                    <a:pt x="39" y="42"/>
                  </a:lnTo>
                  <a:lnTo>
                    <a:pt x="41" y="40"/>
                  </a:lnTo>
                  <a:lnTo>
                    <a:pt x="44" y="37"/>
                  </a:lnTo>
                  <a:lnTo>
                    <a:pt x="44" y="34"/>
                  </a:lnTo>
                  <a:lnTo>
                    <a:pt x="45" y="30"/>
                  </a:lnTo>
                  <a:lnTo>
                    <a:pt x="45" y="29"/>
                  </a:lnTo>
                  <a:lnTo>
                    <a:pt x="45" y="26"/>
                  </a:lnTo>
                  <a:lnTo>
                    <a:pt x="45" y="25"/>
                  </a:lnTo>
                  <a:lnTo>
                    <a:pt x="45" y="22"/>
                  </a:lnTo>
                  <a:lnTo>
                    <a:pt x="45" y="21"/>
                  </a:lnTo>
                  <a:lnTo>
                    <a:pt x="45" y="19"/>
                  </a:lnTo>
                  <a:lnTo>
                    <a:pt x="45" y="17"/>
                  </a:lnTo>
                  <a:lnTo>
                    <a:pt x="45" y="15"/>
                  </a:lnTo>
                  <a:lnTo>
                    <a:pt x="42" y="15"/>
                  </a:lnTo>
                  <a:lnTo>
                    <a:pt x="39" y="17"/>
                  </a:lnTo>
                  <a:lnTo>
                    <a:pt x="35" y="17"/>
                  </a:lnTo>
                  <a:lnTo>
                    <a:pt x="33" y="17"/>
                  </a:lnTo>
                  <a:lnTo>
                    <a:pt x="30" y="17"/>
                  </a:lnTo>
                  <a:lnTo>
                    <a:pt x="27" y="17"/>
                  </a:lnTo>
                  <a:lnTo>
                    <a:pt x="25" y="15"/>
                  </a:lnTo>
                  <a:lnTo>
                    <a:pt x="22" y="14"/>
                  </a:lnTo>
                  <a:lnTo>
                    <a:pt x="19" y="12"/>
                  </a:lnTo>
                  <a:lnTo>
                    <a:pt x="16" y="11"/>
                  </a:lnTo>
                  <a:lnTo>
                    <a:pt x="14" y="10"/>
                  </a:lnTo>
                  <a:lnTo>
                    <a:pt x="12" y="8"/>
                  </a:lnTo>
                  <a:lnTo>
                    <a:pt x="10" y="7"/>
                  </a:lnTo>
                  <a:lnTo>
                    <a:pt x="8" y="4"/>
                  </a:lnTo>
                  <a:lnTo>
                    <a:pt x="7" y="3"/>
                  </a:lnTo>
                  <a:lnTo>
                    <a:pt x="4" y="0"/>
                  </a:lnTo>
                  <a:lnTo>
                    <a:pt x="3" y="0"/>
                  </a:lnTo>
                  <a:lnTo>
                    <a:pt x="2" y="4"/>
                  </a:lnTo>
                  <a:lnTo>
                    <a:pt x="2" y="7"/>
                  </a:lnTo>
                  <a:lnTo>
                    <a:pt x="0" y="11"/>
                  </a:lnTo>
                  <a:lnTo>
                    <a:pt x="0" y="14"/>
                  </a:lnTo>
                  <a:lnTo>
                    <a:pt x="2" y="18"/>
                  </a:lnTo>
                  <a:lnTo>
                    <a:pt x="3" y="22"/>
                  </a:lnTo>
                  <a:lnTo>
                    <a:pt x="4" y="25"/>
                  </a:lnTo>
                  <a:lnTo>
                    <a:pt x="6" y="29"/>
                  </a:lnTo>
                  <a:lnTo>
                    <a:pt x="7" y="30"/>
                  </a:lnTo>
                  <a:lnTo>
                    <a:pt x="8" y="31"/>
                  </a:lnTo>
                  <a:lnTo>
                    <a:pt x="10" y="34"/>
                  </a:lnTo>
                  <a:lnTo>
                    <a:pt x="11" y="35"/>
                  </a:lnTo>
                  <a:lnTo>
                    <a:pt x="14" y="37"/>
                  </a:lnTo>
                  <a:lnTo>
                    <a:pt x="15" y="38"/>
                  </a:lnTo>
                  <a:lnTo>
                    <a:pt x="16" y="40"/>
                  </a:lnTo>
                  <a:lnTo>
                    <a:pt x="19" y="41"/>
                  </a:lnTo>
                  <a:lnTo>
                    <a:pt x="19" y="42"/>
                  </a:lnTo>
                  <a:lnTo>
                    <a:pt x="19" y="44"/>
                  </a:lnTo>
                  <a:lnTo>
                    <a:pt x="21" y="44"/>
                  </a:lnTo>
                  <a:lnTo>
                    <a:pt x="22" y="44"/>
                  </a:lnTo>
                  <a:lnTo>
                    <a:pt x="25" y="45"/>
                  </a:lnTo>
                  <a:lnTo>
                    <a:pt x="26" y="45"/>
                  </a:lnTo>
                  <a:lnTo>
                    <a:pt x="27" y="46"/>
                  </a:lnTo>
                  <a:lnTo>
                    <a:pt x="29" y="48"/>
                  </a:lnTo>
                  <a:close/>
                </a:path>
              </a:pathLst>
            </a:custGeom>
            <a:solidFill>
              <a:srgbClr val="FFCFA8"/>
            </a:solidFill>
            <a:ln w="9525">
              <a:noFill/>
              <a:round/>
              <a:headEnd/>
              <a:tailEnd/>
            </a:ln>
          </p:spPr>
          <p:txBody>
            <a:bodyPr/>
            <a:lstStyle/>
            <a:p>
              <a:endParaRPr lang="en-US"/>
            </a:p>
          </p:txBody>
        </p:sp>
        <p:sp>
          <p:nvSpPr>
            <p:cNvPr id="91205" name="Freeform 69"/>
            <p:cNvSpPr>
              <a:spLocks/>
            </p:cNvSpPr>
            <p:nvPr/>
          </p:nvSpPr>
          <p:spPr bwMode="auto">
            <a:xfrm>
              <a:off x="4934" y="3433"/>
              <a:ext cx="8" cy="3"/>
            </a:xfrm>
            <a:custGeom>
              <a:avLst/>
              <a:gdLst>
                <a:gd name="T0" fmla="*/ 4 w 8"/>
                <a:gd name="T1" fmla="*/ 3 h 3"/>
                <a:gd name="T2" fmla="*/ 4 w 8"/>
                <a:gd name="T3" fmla="*/ 3 h 3"/>
                <a:gd name="T4" fmla="*/ 5 w 8"/>
                <a:gd name="T5" fmla="*/ 3 h 3"/>
                <a:gd name="T6" fmla="*/ 5 w 8"/>
                <a:gd name="T7" fmla="*/ 3 h 3"/>
                <a:gd name="T8" fmla="*/ 7 w 8"/>
                <a:gd name="T9" fmla="*/ 3 h 3"/>
                <a:gd name="T10" fmla="*/ 7 w 8"/>
                <a:gd name="T11" fmla="*/ 3 h 3"/>
                <a:gd name="T12" fmla="*/ 7 w 8"/>
                <a:gd name="T13" fmla="*/ 3 h 3"/>
                <a:gd name="T14" fmla="*/ 8 w 8"/>
                <a:gd name="T15" fmla="*/ 3 h 3"/>
                <a:gd name="T16" fmla="*/ 8 w 8"/>
                <a:gd name="T17" fmla="*/ 1 h 3"/>
                <a:gd name="T18" fmla="*/ 0 w 8"/>
                <a:gd name="T19" fmla="*/ 0 h 3"/>
                <a:gd name="T20" fmla="*/ 0 w 8"/>
                <a:gd name="T21" fmla="*/ 1 h 3"/>
                <a:gd name="T22" fmla="*/ 0 w 8"/>
                <a:gd name="T23" fmla="*/ 1 h 3"/>
                <a:gd name="T24" fmla="*/ 0 w 8"/>
                <a:gd name="T25" fmla="*/ 1 h 3"/>
                <a:gd name="T26" fmla="*/ 1 w 8"/>
                <a:gd name="T27" fmla="*/ 1 h 3"/>
                <a:gd name="T28" fmla="*/ 1 w 8"/>
                <a:gd name="T29" fmla="*/ 1 h 3"/>
                <a:gd name="T30" fmla="*/ 3 w 8"/>
                <a:gd name="T31" fmla="*/ 1 h 3"/>
                <a:gd name="T32" fmla="*/ 3 w 8"/>
                <a:gd name="T33" fmla="*/ 1 h 3"/>
                <a:gd name="T34" fmla="*/ 4 w 8"/>
                <a:gd name="T35" fmla="*/ 3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3"/>
                <a:gd name="T56" fmla="*/ 8 w 8"/>
                <a:gd name="T57" fmla="*/ 3 h 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3">
                  <a:moveTo>
                    <a:pt x="4" y="3"/>
                  </a:moveTo>
                  <a:lnTo>
                    <a:pt x="4" y="3"/>
                  </a:lnTo>
                  <a:lnTo>
                    <a:pt x="5" y="3"/>
                  </a:lnTo>
                  <a:lnTo>
                    <a:pt x="7" y="3"/>
                  </a:lnTo>
                  <a:lnTo>
                    <a:pt x="8" y="3"/>
                  </a:lnTo>
                  <a:lnTo>
                    <a:pt x="8" y="1"/>
                  </a:lnTo>
                  <a:lnTo>
                    <a:pt x="0" y="0"/>
                  </a:lnTo>
                  <a:lnTo>
                    <a:pt x="0" y="1"/>
                  </a:lnTo>
                  <a:lnTo>
                    <a:pt x="1" y="1"/>
                  </a:lnTo>
                  <a:lnTo>
                    <a:pt x="3" y="1"/>
                  </a:lnTo>
                  <a:lnTo>
                    <a:pt x="4" y="3"/>
                  </a:lnTo>
                  <a:close/>
                </a:path>
              </a:pathLst>
            </a:custGeom>
            <a:solidFill>
              <a:srgbClr val="D9D9D9"/>
            </a:solidFill>
            <a:ln w="9525">
              <a:noFill/>
              <a:round/>
              <a:headEnd/>
              <a:tailEnd/>
            </a:ln>
          </p:spPr>
          <p:txBody>
            <a:bodyPr/>
            <a:lstStyle/>
            <a:p>
              <a:endParaRPr lang="en-US"/>
            </a:p>
          </p:txBody>
        </p:sp>
        <p:sp>
          <p:nvSpPr>
            <p:cNvPr id="91206" name="Freeform 70"/>
            <p:cNvSpPr>
              <a:spLocks/>
            </p:cNvSpPr>
            <p:nvPr/>
          </p:nvSpPr>
          <p:spPr bwMode="auto">
            <a:xfrm>
              <a:off x="4927" y="3433"/>
              <a:ext cx="2" cy="3"/>
            </a:xfrm>
            <a:custGeom>
              <a:avLst/>
              <a:gdLst>
                <a:gd name="T0" fmla="*/ 2 w 2"/>
                <a:gd name="T1" fmla="*/ 3 h 3"/>
                <a:gd name="T2" fmla="*/ 2 w 2"/>
                <a:gd name="T3" fmla="*/ 1 h 3"/>
                <a:gd name="T4" fmla="*/ 2 w 2"/>
                <a:gd name="T5" fmla="*/ 1 h 3"/>
                <a:gd name="T6" fmla="*/ 2 w 2"/>
                <a:gd name="T7" fmla="*/ 1 h 3"/>
                <a:gd name="T8" fmla="*/ 2 w 2"/>
                <a:gd name="T9" fmla="*/ 0 h 3"/>
                <a:gd name="T10" fmla="*/ 2 w 2"/>
                <a:gd name="T11" fmla="*/ 0 h 3"/>
                <a:gd name="T12" fmla="*/ 2 w 2"/>
                <a:gd name="T13" fmla="*/ 0 h 3"/>
                <a:gd name="T14" fmla="*/ 0 w 2"/>
                <a:gd name="T15" fmla="*/ 0 h 3"/>
                <a:gd name="T16" fmla="*/ 0 w 2"/>
                <a:gd name="T17" fmla="*/ 0 h 3"/>
                <a:gd name="T18" fmla="*/ 0 w 2"/>
                <a:gd name="T19" fmla="*/ 0 h 3"/>
                <a:gd name="T20" fmla="*/ 0 w 2"/>
                <a:gd name="T21" fmla="*/ 0 h 3"/>
                <a:gd name="T22" fmla="*/ 0 w 2"/>
                <a:gd name="T23" fmla="*/ 0 h 3"/>
                <a:gd name="T24" fmla="*/ 0 w 2"/>
                <a:gd name="T25" fmla="*/ 1 h 3"/>
                <a:gd name="T26" fmla="*/ 0 w 2"/>
                <a:gd name="T27" fmla="*/ 1 h 3"/>
                <a:gd name="T28" fmla="*/ 2 w 2"/>
                <a:gd name="T29" fmla="*/ 1 h 3"/>
                <a:gd name="T30" fmla="*/ 2 w 2"/>
                <a:gd name="T31" fmla="*/ 1 h 3"/>
                <a:gd name="T32" fmla="*/ 2 w 2"/>
                <a:gd name="T33" fmla="*/ 3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3"/>
                <a:gd name="T53" fmla="*/ 2 w 2"/>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3">
                  <a:moveTo>
                    <a:pt x="2" y="3"/>
                  </a:moveTo>
                  <a:lnTo>
                    <a:pt x="2" y="1"/>
                  </a:lnTo>
                  <a:lnTo>
                    <a:pt x="2" y="0"/>
                  </a:lnTo>
                  <a:lnTo>
                    <a:pt x="0" y="0"/>
                  </a:lnTo>
                  <a:lnTo>
                    <a:pt x="0" y="1"/>
                  </a:lnTo>
                  <a:lnTo>
                    <a:pt x="2" y="1"/>
                  </a:lnTo>
                  <a:lnTo>
                    <a:pt x="2" y="3"/>
                  </a:lnTo>
                  <a:close/>
                </a:path>
              </a:pathLst>
            </a:custGeom>
            <a:solidFill>
              <a:srgbClr val="D9D9D9"/>
            </a:solidFill>
            <a:ln w="9525">
              <a:noFill/>
              <a:round/>
              <a:headEnd/>
              <a:tailEnd/>
            </a:ln>
          </p:spPr>
          <p:txBody>
            <a:bodyPr/>
            <a:lstStyle/>
            <a:p>
              <a:endParaRPr lang="en-US"/>
            </a:p>
          </p:txBody>
        </p:sp>
        <p:sp>
          <p:nvSpPr>
            <p:cNvPr id="91207" name="Freeform 71"/>
            <p:cNvSpPr>
              <a:spLocks/>
            </p:cNvSpPr>
            <p:nvPr/>
          </p:nvSpPr>
          <p:spPr bwMode="auto">
            <a:xfrm>
              <a:off x="4531" y="3414"/>
              <a:ext cx="23" cy="17"/>
            </a:xfrm>
            <a:custGeom>
              <a:avLst/>
              <a:gdLst>
                <a:gd name="T0" fmla="*/ 4 w 23"/>
                <a:gd name="T1" fmla="*/ 17 h 17"/>
                <a:gd name="T2" fmla="*/ 23 w 23"/>
                <a:gd name="T3" fmla="*/ 13 h 17"/>
                <a:gd name="T4" fmla="*/ 0 w 23"/>
                <a:gd name="T5" fmla="*/ 0 h 17"/>
                <a:gd name="T6" fmla="*/ 4 w 23"/>
                <a:gd name="T7" fmla="*/ 17 h 17"/>
                <a:gd name="T8" fmla="*/ 0 60000 65536"/>
                <a:gd name="T9" fmla="*/ 0 60000 65536"/>
                <a:gd name="T10" fmla="*/ 0 60000 65536"/>
                <a:gd name="T11" fmla="*/ 0 60000 65536"/>
                <a:gd name="T12" fmla="*/ 0 w 23"/>
                <a:gd name="T13" fmla="*/ 0 h 17"/>
                <a:gd name="T14" fmla="*/ 23 w 23"/>
                <a:gd name="T15" fmla="*/ 17 h 17"/>
              </a:gdLst>
              <a:ahLst/>
              <a:cxnLst>
                <a:cxn ang="T8">
                  <a:pos x="T0" y="T1"/>
                </a:cxn>
                <a:cxn ang="T9">
                  <a:pos x="T2" y="T3"/>
                </a:cxn>
                <a:cxn ang="T10">
                  <a:pos x="T4" y="T5"/>
                </a:cxn>
                <a:cxn ang="T11">
                  <a:pos x="T6" y="T7"/>
                </a:cxn>
              </a:cxnLst>
              <a:rect l="T12" t="T13" r="T14" b="T15"/>
              <a:pathLst>
                <a:path w="23" h="17">
                  <a:moveTo>
                    <a:pt x="4" y="17"/>
                  </a:moveTo>
                  <a:lnTo>
                    <a:pt x="23" y="13"/>
                  </a:lnTo>
                  <a:lnTo>
                    <a:pt x="0" y="0"/>
                  </a:lnTo>
                  <a:lnTo>
                    <a:pt x="4" y="17"/>
                  </a:lnTo>
                  <a:close/>
                </a:path>
              </a:pathLst>
            </a:custGeom>
            <a:solidFill>
              <a:srgbClr val="99A8A8"/>
            </a:solidFill>
            <a:ln w="9525">
              <a:noFill/>
              <a:round/>
              <a:headEnd/>
              <a:tailEnd/>
            </a:ln>
          </p:spPr>
          <p:txBody>
            <a:bodyPr/>
            <a:lstStyle/>
            <a:p>
              <a:endParaRPr lang="en-US"/>
            </a:p>
          </p:txBody>
        </p:sp>
        <p:sp>
          <p:nvSpPr>
            <p:cNvPr id="91208" name="Freeform 72"/>
            <p:cNvSpPr>
              <a:spLocks/>
            </p:cNvSpPr>
            <p:nvPr/>
          </p:nvSpPr>
          <p:spPr bwMode="auto">
            <a:xfrm>
              <a:off x="4841" y="3187"/>
              <a:ext cx="157" cy="243"/>
            </a:xfrm>
            <a:custGeom>
              <a:avLst/>
              <a:gdLst>
                <a:gd name="T0" fmla="*/ 74 w 157"/>
                <a:gd name="T1" fmla="*/ 238 h 243"/>
                <a:gd name="T2" fmla="*/ 107 w 157"/>
                <a:gd name="T3" fmla="*/ 240 h 243"/>
                <a:gd name="T4" fmla="*/ 113 w 157"/>
                <a:gd name="T5" fmla="*/ 238 h 243"/>
                <a:gd name="T6" fmla="*/ 112 w 157"/>
                <a:gd name="T7" fmla="*/ 234 h 243"/>
                <a:gd name="T8" fmla="*/ 111 w 157"/>
                <a:gd name="T9" fmla="*/ 231 h 243"/>
                <a:gd name="T10" fmla="*/ 112 w 157"/>
                <a:gd name="T11" fmla="*/ 230 h 243"/>
                <a:gd name="T12" fmla="*/ 113 w 157"/>
                <a:gd name="T13" fmla="*/ 228 h 243"/>
                <a:gd name="T14" fmla="*/ 117 w 157"/>
                <a:gd name="T15" fmla="*/ 220 h 243"/>
                <a:gd name="T16" fmla="*/ 121 w 157"/>
                <a:gd name="T17" fmla="*/ 220 h 243"/>
                <a:gd name="T18" fmla="*/ 124 w 157"/>
                <a:gd name="T19" fmla="*/ 216 h 243"/>
                <a:gd name="T20" fmla="*/ 125 w 157"/>
                <a:gd name="T21" fmla="*/ 215 h 243"/>
                <a:gd name="T22" fmla="*/ 125 w 157"/>
                <a:gd name="T23" fmla="*/ 212 h 243"/>
                <a:gd name="T24" fmla="*/ 124 w 157"/>
                <a:gd name="T25" fmla="*/ 212 h 243"/>
                <a:gd name="T26" fmla="*/ 123 w 157"/>
                <a:gd name="T27" fmla="*/ 215 h 243"/>
                <a:gd name="T28" fmla="*/ 123 w 157"/>
                <a:gd name="T29" fmla="*/ 209 h 243"/>
                <a:gd name="T30" fmla="*/ 123 w 157"/>
                <a:gd name="T31" fmla="*/ 201 h 243"/>
                <a:gd name="T32" fmla="*/ 119 w 157"/>
                <a:gd name="T33" fmla="*/ 188 h 243"/>
                <a:gd name="T34" fmla="*/ 121 w 157"/>
                <a:gd name="T35" fmla="*/ 171 h 243"/>
                <a:gd name="T36" fmla="*/ 131 w 157"/>
                <a:gd name="T37" fmla="*/ 159 h 243"/>
                <a:gd name="T38" fmla="*/ 140 w 157"/>
                <a:gd name="T39" fmla="*/ 148 h 243"/>
                <a:gd name="T40" fmla="*/ 143 w 157"/>
                <a:gd name="T41" fmla="*/ 143 h 243"/>
                <a:gd name="T42" fmla="*/ 144 w 157"/>
                <a:gd name="T43" fmla="*/ 139 h 243"/>
                <a:gd name="T44" fmla="*/ 143 w 157"/>
                <a:gd name="T45" fmla="*/ 130 h 243"/>
                <a:gd name="T46" fmla="*/ 142 w 157"/>
                <a:gd name="T47" fmla="*/ 121 h 243"/>
                <a:gd name="T48" fmla="*/ 140 w 157"/>
                <a:gd name="T49" fmla="*/ 117 h 243"/>
                <a:gd name="T50" fmla="*/ 140 w 157"/>
                <a:gd name="T51" fmla="*/ 115 h 243"/>
                <a:gd name="T52" fmla="*/ 138 w 157"/>
                <a:gd name="T53" fmla="*/ 113 h 243"/>
                <a:gd name="T54" fmla="*/ 135 w 157"/>
                <a:gd name="T55" fmla="*/ 113 h 243"/>
                <a:gd name="T56" fmla="*/ 135 w 157"/>
                <a:gd name="T57" fmla="*/ 104 h 243"/>
                <a:gd name="T58" fmla="*/ 138 w 157"/>
                <a:gd name="T59" fmla="*/ 89 h 243"/>
                <a:gd name="T60" fmla="*/ 142 w 157"/>
                <a:gd name="T61" fmla="*/ 77 h 243"/>
                <a:gd name="T62" fmla="*/ 147 w 157"/>
                <a:gd name="T63" fmla="*/ 69 h 243"/>
                <a:gd name="T64" fmla="*/ 153 w 157"/>
                <a:gd name="T65" fmla="*/ 59 h 243"/>
                <a:gd name="T66" fmla="*/ 157 w 157"/>
                <a:gd name="T67" fmla="*/ 50 h 243"/>
                <a:gd name="T68" fmla="*/ 155 w 157"/>
                <a:gd name="T69" fmla="*/ 46 h 243"/>
                <a:gd name="T70" fmla="*/ 155 w 157"/>
                <a:gd name="T71" fmla="*/ 43 h 243"/>
                <a:gd name="T72" fmla="*/ 153 w 157"/>
                <a:gd name="T73" fmla="*/ 42 h 243"/>
                <a:gd name="T74" fmla="*/ 154 w 157"/>
                <a:gd name="T75" fmla="*/ 39 h 243"/>
                <a:gd name="T76" fmla="*/ 153 w 157"/>
                <a:gd name="T77" fmla="*/ 35 h 243"/>
                <a:gd name="T78" fmla="*/ 150 w 157"/>
                <a:gd name="T79" fmla="*/ 28 h 243"/>
                <a:gd name="T80" fmla="*/ 148 w 157"/>
                <a:gd name="T81" fmla="*/ 17 h 243"/>
                <a:gd name="T82" fmla="*/ 151 w 157"/>
                <a:gd name="T83" fmla="*/ 8 h 243"/>
                <a:gd name="T84" fmla="*/ 153 w 157"/>
                <a:gd name="T85" fmla="*/ 4 h 243"/>
                <a:gd name="T86" fmla="*/ 154 w 157"/>
                <a:gd name="T87" fmla="*/ 1 h 243"/>
                <a:gd name="T88" fmla="*/ 147 w 157"/>
                <a:gd name="T89" fmla="*/ 2 h 243"/>
                <a:gd name="T90" fmla="*/ 140 w 157"/>
                <a:gd name="T91" fmla="*/ 8 h 243"/>
                <a:gd name="T92" fmla="*/ 130 w 157"/>
                <a:gd name="T93" fmla="*/ 9 h 243"/>
                <a:gd name="T94" fmla="*/ 120 w 157"/>
                <a:gd name="T95" fmla="*/ 11 h 243"/>
                <a:gd name="T96" fmla="*/ 123 w 157"/>
                <a:gd name="T97" fmla="*/ 52 h 243"/>
                <a:gd name="T98" fmla="*/ 124 w 157"/>
                <a:gd name="T99" fmla="*/ 98 h 243"/>
                <a:gd name="T100" fmla="*/ 100 w 157"/>
                <a:gd name="T101" fmla="*/ 130 h 243"/>
                <a:gd name="T102" fmla="*/ 40 w 157"/>
                <a:gd name="T103" fmla="*/ 173 h 243"/>
                <a:gd name="T104" fmla="*/ 51 w 157"/>
                <a:gd name="T105" fmla="*/ 243 h 2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
                <a:gd name="T160" fmla="*/ 0 h 243"/>
                <a:gd name="T161" fmla="*/ 157 w 157"/>
                <a:gd name="T162" fmla="*/ 243 h 2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 h="243">
                  <a:moveTo>
                    <a:pt x="51" y="243"/>
                  </a:moveTo>
                  <a:lnTo>
                    <a:pt x="59" y="240"/>
                  </a:lnTo>
                  <a:lnTo>
                    <a:pt x="67" y="239"/>
                  </a:lnTo>
                  <a:lnTo>
                    <a:pt x="74" y="238"/>
                  </a:lnTo>
                  <a:lnTo>
                    <a:pt x="82" y="238"/>
                  </a:lnTo>
                  <a:lnTo>
                    <a:pt x="90" y="238"/>
                  </a:lnTo>
                  <a:lnTo>
                    <a:pt x="98" y="239"/>
                  </a:lnTo>
                  <a:lnTo>
                    <a:pt x="107" y="240"/>
                  </a:lnTo>
                  <a:lnTo>
                    <a:pt x="115" y="242"/>
                  </a:lnTo>
                  <a:lnTo>
                    <a:pt x="113" y="240"/>
                  </a:lnTo>
                  <a:lnTo>
                    <a:pt x="113" y="239"/>
                  </a:lnTo>
                  <a:lnTo>
                    <a:pt x="113" y="238"/>
                  </a:lnTo>
                  <a:lnTo>
                    <a:pt x="113" y="236"/>
                  </a:lnTo>
                  <a:lnTo>
                    <a:pt x="113" y="235"/>
                  </a:lnTo>
                  <a:lnTo>
                    <a:pt x="112" y="234"/>
                  </a:lnTo>
                  <a:lnTo>
                    <a:pt x="111" y="234"/>
                  </a:lnTo>
                  <a:lnTo>
                    <a:pt x="111" y="232"/>
                  </a:lnTo>
                  <a:lnTo>
                    <a:pt x="111" y="231"/>
                  </a:lnTo>
                  <a:lnTo>
                    <a:pt x="111" y="230"/>
                  </a:lnTo>
                  <a:lnTo>
                    <a:pt x="112" y="230"/>
                  </a:lnTo>
                  <a:lnTo>
                    <a:pt x="112" y="228"/>
                  </a:lnTo>
                  <a:lnTo>
                    <a:pt x="112" y="230"/>
                  </a:lnTo>
                  <a:lnTo>
                    <a:pt x="113" y="228"/>
                  </a:lnTo>
                  <a:lnTo>
                    <a:pt x="115" y="226"/>
                  </a:lnTo>
                  <a:lnTo>
                    <a:pt x="116" y="224"/>
                  </a:lnTo>
                  <a:lnTo>
                    <a:pt x="116" y="221"/>
                  </a:lnTo>
                  <a:lnTo>
                    <a:pt x="117" y="220"/>
                  </a:lnTo>
                  <a:lnTo>
                    <a:pt x="119" y="219"/>
                  </a:lnTo>
                  <a:lnTo>
                    <a:pt x="120" y="219"/>
                  </a:lnTo>
                  <a:lnTo>
                    <a:pt x="120" y="220"/>
                  </a:lnTo>
                  <a:lnTo>
                    <a:pt x="121" y="220"/>
                  </a:lnTo>
                  <a:lnTo>
                    <a:pt x="123" y="219"/>
                  </a:lnTo>
                  <a:lnTo>
                    <a:pt x="124" y="217"/>
                  </a:lnTo>
                  <a:lnTo>
                    <a:pt x="124" y="216"/>
                  </a:lnTo>
                  <a:lnTo>
                    <a:pt x="125" y="215"/>
                  </a:lnTo>
                  <a:lnTo>
                    <a:pt x="125" y="213"/>
                  </a:lnTo>
                  <a:lnTo>
                    <a:pt x="125" y="212"/>
                  </a:lnTo>
                  <a:lnTo>
                    <a:pt x="124" y="212"/>
                  </a:lnTo>
                  <a:lnTo>
                    <a:pt x="124" y="213"/>
                  </a:lnTo>
                  <a:lnTo>
                    <a:pt x="123" y="215"/>
                  </a:lnTo>
                  <a:lnTo>
                    <a:pt x="123" y="213"/>
                  </a:lnTo>
                  <a:lnTo>
                    <a:pt x="123" y="212"/>
                  </a:lnTo>
                  <a:lnTo>
                    <a:pt x="123" y="209"/>
                  </a:lnTo>
                  <a:lnTo>
                    <a:pt x="123" y="208"/>
                  </a:lnTo>
                  <a:lnTo>
                    <a:pt x="124" y="205"/>
                  </a:lnTo>
                  <a:lnTo>
                    <a:pt x="124" y="204"/>
                  </a:lnTo>
                  <a:lnTo>
                    <a:pt x="123" y="201"/>
                  </a:lnTo>
                  <a:lnTo>
                    <a:pt x="121" y="199"/>
                  </a:lnTo>
                  <a:lnTo>
                    <a:pt x="120" y="196"/>
                  </a:lnTo>
                  <a:lnTo>
                    <a:pt x="120" y="192"/>
                  </a:lnTo>
                  <a:lnTo>
                    <a:pt x="119" y="188"/>
                  </a:lnTo>
                  <a:lnTo>
                    <a:pt x="120" y="184"/>
                  </a:lnTo>
                  <a:lnTo>
                    <a:pt x="120" y="180"/>
                  </a:lnTo>
                  <a:lnTo>
                    <a:pt x="120" y="176"/>
                  </a:lnTo>
                  <a:lnTo>
                    <a:pt x="121" y="171"/>
                  </a:lnTo>
                  <a:lnTo>
                    <a:pt x="123" y="169"/>
                  </a:lnTo>
                  <a:lnTo>
                    <a:pt x="125" y="165"/>
                  </a:lnTo>
                  <a:lnTo>
                    <a:pt x="128" y="162"/>
                  </a:lnTo>
                  <a:lnTo>
                    <a:pt x="131" y="159"/>
                  </a:lnTo>
                  <a:lnTo>
                    <a:pt x="134" y="157"/>
                  </a:lnTo>
                  <a:lnTo>
                    <a:pt x="136" y="154"/>
                  </a:lnTo>
                  <a:lnTo>
                    <a:pt x="138" y="151"/>
                  </a:lnTo>
                  <a:lnTo>
                    <a:pt x="140" y="148"/>
                  </a:lnTo>
                  <a:lnTo>
                    <a:pt x="140" y="144"/>
                  </a:lnTo>
                  <a:lnTo>
                    <a:pt x="142" y="144"/>
                  </a:lnTo>
                  <a:lnTo>
                    <a:pt x="143" y="144"/>
                  </a:lnTo>
                  <a:lnTo>
                    <a:pt x="143" y="143"/>
                  </a:lnTo>
                  <a:lnTo>
                    <a:pt x="144" y="143"/>
                  </a:lnTo>
                  <a:lnTo>
                    <a:pt x="144" y="142"/>
                  </a:lnTo>
                  <a:lnTo>
                    <a:pt x="144" y="140"/>
                  </a:lnTo>
                  <a:lnTo>
                    <a:pt x="144" y="139"/>
                  </a:lnTo>
                  <a:lnTo>
                    <a:pt x="144" y="138"/>
                  </a:lnTo>
                  <a:lnTo>
                    <a:pt x="144" y="135"/>
                  </a:lnTo>
                  <a:lnTo>
                    <a:pt x="144" y="132"/>
                  </a:lnTo>
                  <a:lnTo>
                    <a:pt x="143" y="130"/>
                  </a:lnTo>
                  <a:lnTo>
                    <a:pt x="142" y="128"/>
                  </a:lnTo>
                  <a:lnTo>
                    <a:pt x="142" y="125"/>
                  </a:lnTo>
                  <a:lnTo>
                    <a:pt x="142" y="123"/>
                  </a:lnTo>
                  <a:lnTo>
                    <a:pt x="142" y="121"/>
                  </a:lnTo>
                  <a:lnTo>
                    <a:pt x="142" y="119"/>
                  </a:lnTo>
                  <a:lnTo>
                    <a:pt x="140" y="117"/>
                  </a:lnTo>
                  <a:lnTo>
                    <a:pt x="140" y="116"/>
                  </a:lnTo>
                  <a:lnTo>
                    <a:pt x="140" y="115"/>
                  </a:lnTo>
                  <a:lnTo>
                    <a:pt x="139" y="113"/>
                  </a:lnTo>
                  <a:lnTo>
                    <a:pt x="138" y="113"/>
                  </a:lnTo>
                  <a:lnTo>
                    <a:pt x="136" y="113"/>
                  </a:lnTo>
                  <a:lnTo>
                    <a:pt x="135" y="113"/>
                  </a:lnTo>
                  <a:lnTo>
                    <a:pt x="135" y="115"/>
                  </a:lnTo>
                  <a:lnTo>
                    <a:pt x="135" y="111"/>
                  </a:lnTo>
                  <a:lnTo>
                    <a:pt x="135" y="107"/>
                  </a:lnTo>
                  <a:lnTo>
                    <a:pt x="135" y="104"/>
                  </a:lnTo>
                  <a:lnTo>
                    <a:pt x="136" y="100"/>
                  </a:lnTo>
                  <a:lnTo>
                    <a:pt x="136" y="96"/>
                  </a:lnTo>
                  <a:lnTo>
                    <a:pt x="138" y="93"/>
                  </a:lnTo>
                  <a:lnTo>
                    <a:pt x="138" y="89"/>
                  </a:lnTo>
                  <a:lnTo>
                    <a:pt x="138" y="85"/>
                  </a:lnTo>
                  <a:lnTo>
                    <a:pt x="139" y="82"/>
                  </a:lnTo>
                  <a:lnTo>
                    <a:pt x="140" y="80"/>
                  </a:lnTo>
                  <a:lnTo>
                    <a:pt x="142" y="77"/>
                  </a:lnTo>
                  <a:lnTo>
                    <a:pt x="143" y="74"/>
                  </a:lnTo>
                  <a:lnTo>
                    <a:pt x="144" y="73"/>
                  </a:lnTo>
                  <a:lnTo>
                    <a:pt x="146" y="70"/>
                  </a:lnTo>
                  <a:lnTo>
                    <a:pt x="147" y="69"/>
                  </a:lnTo>
                  <a:lnTo>
                    <a:pt x="150" y="67"/>
                  </a:lnTo>
                  <a:lnTo>
                    <a:pt x="150" y="65"/>
                  </a:lnTo>
                  <a:lnTo>
                    <a:pt x="151" y="62"/>
                  </a:lnTo>
                  <a:lnTo>
                    <a:pt x="153" y="59"/>
                  </a:lnTo>
                  <a:lnTo>
                    <a:pt x="154" y="57"/>
                  </a:lnTo>
                  <a:lnTo>
                    <a:pt x="155" y="55"/>
                  </a:lnTo>
                  <a:lnTo>
                    <a:pt x="157" y="52"/>
                  </a:lnTo>
                  <a:lnTo>
                    <a:pt x="157" y="50"/>
                  </a:lnTo>
                  <a:lnTo>
                    <a:pt x="157" y="47"/>
                  </a:lnTo>
                  <a:lnTo>
                    <a:pt x="155" y="46"/>
                  </a:lnTo>
                  <a:lnTo>
                    <a:pt x="155" y="44"/>
                  </a:lnTo>
                  <a:lnTo>
                    <a:pt x="155" y="43"/>
                  </a:lnTo>
                  <a:lnTo>
                    <a:pt x="155" y="42"/>
                  </a:lnTo>
                  <a:lnTo>
                    <a:pt x="154" y="43"/>
                  </a:lnTo>
                  <a:lnTo>
                    <a:pt x="153" y="43"/>
                  </a:lnTo>
                  <a:lnTo>
                    <a:pt x="153" y="42"/>
                  </a:lnTo>
                  <a:lnTo>
                    <a:pt x="153" y="40"/>
                  </a:lnTo>
                  <a:lnTo>
                    <a:pt x="154" y="39"/>
                  </a:lnTo>
                  <a:lnTo>
                    <a:pt x="154" y="38"/>
                  </a:lnTo>
                  <a:lnTo>
                    <a:pt x="153" y="38"/>
                  </a:lnTo>
                  <a:lnTo>
                    <a:pt x="153" y="36"/>
                  </a:lnTo>
                  <a:lnTo>
                    <a:pt x="153" y="35"/>
                  </a:lnTo>
                  <a:lnTo>
                    <a:pt x="151" y="34"/>
                  </a:lnTo>
                  <a:lnTo>
                    <a:pt x="151" y="31"/>
                  </a:lnTo>
                  <a:lnTo>
                    <a:pt x="150" y="29"/>
                  </a:lnTo>
                  <a:lnTo>
                    <a:pt x="150" y="28"/>
                  </a:lnTo>
                  <a:lnTo>
                    <a:pt x="148" y="27"/>
                  </a:lnTo>
                  <a:lnTo>
                    <a:pt x="148" y="24"/>
                  </a:lnTo>
                  <a:lnTo>
                    <a:pt x="148" y="20"/>
                  </a:lnTo>
                  <a:lnTo>
                    <a:pt x="148" y="17"/>
                  </a:lnTo>
                  <a:lnTo>
                    <a:pt x="150" y="15"/>
                  </a:lnTo>
                  <a:lnTo>
                    <a:pt x="150" y="13"/>
                  </a:lnTo>
                  <a:lnTo>
                    <a:pt x="150" y="11"/>
                  </a:lnTo>
                  <a:lnTo>
                    <a:pt x="151" y="8"/>
                  </a:lnTo>
                  <a:lnTo>
                    <a:pt x="151" y="5"/>
                  </a:lnTo>
                  <a:lnTo>
                    <a:pt x="153" y="4"/>
                  </a:lnTo>
                  <a:lnTo>
                    <a:pt x="153" y="2"/>
                  </a:lnTo>
                  <a:lnTo>
                    <a:pt x="154" y="1"/>
                  </a:lnTo>
                  <a:lnTo>
                    <a:pt x="154" y="0"/>
                  </a:lnTo>
                  <a:lnTo>
                    <a:pt x="151" y="0"/>
                  </a:lnTo>
                  <a:lnTo>
                    <a:pt x="150" y="1"/>
                  </a:lnTo>
                  <a:lnTo>
                    <a:pt x="147" y="2"/>
                  </a:lnTo>
                  <a:lnTo>
                    <a:pt x="146" y="4"/>
                  </a:lnTo>
                  <a:lnTo>
                    <a:pt x="144" y="6"/>
                  </a:lnTo>
                  <a:lnTo>
                    <a:pt x="142" y="8"/>
                  </a:lnTo>
                  <a:lnTo>
                    <a:pt x="140" y="8"/>
                  </a:lnTo>
                  <a:lnTo>
                    <a:pt x="138" y="9"/>
                  </a:lnTo>
                  <a:lnTo>
                    <a:pt x="135" y="9"/>
                  </a:lnTo>
                  <a:lnTo>
                    <a:pt x="132" y="9"/>
                  </a:lnTo>
                  <a:lnTo>
                    <a:pt x="130" y="9"/>
                  </a:lnTo>
                  <a:lnTo>
                    <a:pt x="127" y="9"/>
                  </a:lnTo>
                  <a:lnTo>
                    <a:pt x="124" y="9"/>
                  </a:lnTo>
                  <a:lnTo>
                    <a:pt x="121" y="11"/>
                  </a:lnTo>
                  <a:lnTo>
                    <a:pt x="120" y="11"/>
                  </a:lnTo>
                  <a:lnTo>
                    <a:pt x="117" y="12"/>
                  </a:lnTo>
                  <a:lnTo>
                    <a:pt x="119" y="25"/>
                  </a:lnTo>
                  <a:lnTo>
                    <a:pt x="120" y="39"/>
                  </a:lnTo>
                  <a:lnTo>
                    <a:pt x="123" y="52"/>
                  </a:lnTo>
                  <a:lnTo>
                    <a:pt x="125" y="66"/>
                  </a:lnTo>
                  <a:lnTo>
                    <a:pt x="127" y="80"/>
                  </a:lnTo>
                  <a:lnTo>
                    <a:pt x="125" y="92"/>
                  </a:lnTo>
                  <a:lnTo>
                    <a:pt x="124" y="98"/>
                  </a:lnTo>
                  <a:lnTo>
                    <a:pt x="121" y="104"/>
                  </a:lnTo>
                  <a:lnTo>
                    <a:pt x="117" y="111"/>
                  </a:lnTo>
                  <a:lnTo>
                    <a:pt x="113" y="116"/>
                  </a:lnTo>
                  <a:lnTo>
                    <a:pt x="100" y="130"/>
                  </a:lnTo>
                  <a:lnTo>
                    <a:pt x="85" y="142"/>
                  </a:lnTo>
                  <a:lnTo>
                    <a:pt x="70" y="153"/>
                  </a:lnTo>
                  <a:lnTo>
                    <a:pt x="55" y="162"/>
                  </a:lnTo>
                  <a:lnTo>
                    <a:pt x="40" y="173"/>
                  </a:lnTo>
                  <a:lnTo>
                    <a:pt x="25" y="184"/>
                  </a:lnTo>
                  <a:lnTo>
                    <a:pt x="12" y="196"/>
                  </a:lnTo>
                  <a:lnTo>
                    <a:pt x="0" y="208"/>
                  </a:lnTo>
                  <a:lnTo>
                    <a:pt x="51" y="243"/>
                  </a:lnTo>
                  <a:close/>
                </a:path>
              </a:pathLst>
            </a:custGeom>
            <a:solidFill>
              <a:srgbClr val="FFFFCC"/>
            </a:solidFill>
            <a:ln w="9525">
              <a:noFill/>
              <a:round/>
              <a:headEnd/>
              <a:tailEnd/>
            </a:ln>
          </p:spPr>
          <p:txBody>
            <a:bodyPr/>
            <a:lstStyle/>
            <a:p>
              <a:endParaRPr lang="en-US"/>
            </a:p>
          </p:txBody>
        </p:sp>
        <p:sp>
          <p:nvSpPr>
            <p:cNvPr id="91209" name="Freeform 73"/>
            <p:cNvSpPr>
              <a:spLocks/>
            </p:cNvSpPr>
            <p:nvPr/>
          </p:nvSpPr>
          <p:spPr bwMode="auto">
            <a:xfrm>
              <a:off x="4440" y="3335"/>
              <a:ext cx="57" cy="67"/>
            </a:xfrm>
            <a:custGeom>
              <a:avLst/>
              <a:gdLst>
                <a:gd name="T0" fmla="*/ 36 w 57"/>
                <a:gd name="T1" fmla="*/ 67 h 67"/>
                <a:gd name="T2" fmla="*/ 40 w 57"/>
                <a:gd name="T3" fmla="*/ 65 h 67"/>
                <a:gd name="T4" fmla="*/ 43 w 57"/>
                <a:gd name="T5" fmla="*/ 64 h 67"/>
                <a:gd name="T6" fmla="*/ 47 w 57"/>
                <a:gd name="T7" fmla="*/ 61 h 67"/>
                <a:gd name="T8" fmla="*/ 50 w 57"/>
                <a:gd name="T9" fmla="*/ 57 h 67"/>
                <a:gd name="T10" fmla="*/ 51 w 57"/>
                <a:gd name="T11" fmla="*/ 53 h 67"/>
                <a:gd name="T12" fmla="*/ 54 w 57"/>
                <a:gd name="T13" fmla="*/ 51 h 67"/>
                <a:gd name="T14" fmla="*/ 55 w 57"/>
                <a:gd name="T15" fmla="*/ 46 h 67"/>
                <a:gd name="T16" fmla="*/ 57 w 57"/>
                <a:gd name="T17" fmla="*/ 42 h 67"/>
                <a:gd name="T18" fmla="*/ 57 w 57"/>
                <a:gd name="T19" fmla="*/ 40 h 67"/>
                <a:gd name="T20" fmla="*/ 57 w 57"/>
                <a:gd name="T21" fmla="*/ 38 h 67"/>
                <a:gd name="T22" fmla="*/ 57 w 57"/>
                <a:gd name="T23" fmla="*/ 38 h 67"/>
                <a:gd name="T24" fmla="*/ 57 w 57"/>
                <a:gd name="T25" fmla="*/ 37 h 67"/>
                <a:gd name="T26" fmla="*/ 55 w 57"/>
                <a:gd name="T27" fmla="*/ 36 h 67"/>
                <a:gd name="T28" fmla="*/ 55 w 57"/>
                <a:gd name="T29" fmla="*/ 34 h 67"/>
                <a:gd name="T30" fmla="*/ 55 w 57"/>
                <a:gd name="T31" fmla="*/ 33 h 67"/>
                <a:gd name="T32" fmla="*/ 55 w 57"/>
                <a:gd name="T33" fmla="*/ 32 h 67"/>
                <a:gd name="T34" fmla="*/ 15 w 57"/>
                <a:gd name="T35" fmla="*/ 6 h 67"/>
                <a:gd name="T36" fmla="*/ 13 w 57"/>
                <a:gd name="T37" fmla="*/ 7 h 67"/>
                <a:gd name="T38" fmla="*/ 12 w 57"/>
                <a:gd name="T39" fmla="*/ 7 h 67"/>
                <a:gd name="T40" fmla="*/ 12 w 57"/>
                <a:gd name="T41" fmla="*/ 6 h 67"/>
                <a:gd name="T42" fmla="*/ 13 w 57"/>
                <a:gd name="T43" fmla="*/ 5 h 67"/>
                <a:gd name="T44" fmla="*/ 13 w 57"/>
                <a:gd name="T45" fmla="*/ 5 h 67"/>
                <a:gd name="T46" fmla="*/ 13 w 57"/>
                <a:gd name="T47" fmla="*/ 3 h 67"/>
                <a:gd name="T48" fmla="*/ 13 w 57"/>
                <a:gd name="T49" fmla="*/ 2 h 67"/>
                <a:gd name="T50" fmla="*/ 12 w 57"/>
                <a:gd name="T51" fmla="*/ 0 h 67"/>
                <a:gd name="T52" fmla="*/ 3 w 57"/>
                <a:gd name="T53" fmla="*/ 0 h 67"/>
                <a:gd name="T54" fmla="*/ 1 w 57"/>
                <a:gd name="T55" fmla="*/ 5 h 67"/>
                <a:gd name="T56" fmla="*/ 0 w 57"/>
                <a:gd name="T57" fmla="*/ 7 h 67"/>
                <a:gd name="T58" fmla="*/ 0 w 57"/>
                <a:gd name="T59" fmla="*/ 11 h 67"/>
                <a:gd name="T60" fmla="*/ 0 w 57"/>
                <a:gd name="T61" fmla="*/ 15 h 67"/>
                <a:gd name="T62" fmla="*/ 0 w 57"/>
                <a:gd name="T63" fmla="*/ 19 h 67"/>
                <a:gd name="T64" fmla="*/ 0 w 57"/>
                <a:gd name="T65" fmla="*/ 23 h 67"/>
                <a:gd name="T66" fmla="*/ 0 w 57"/>
                <a:gd name="T67" fmla="*/ 28 h 67"/>
                <a:gd name="T68" fmla="*/ 0 w 57"/>
                <a:gd name="T69" fmla="*/ 32 h 67"/>
                <a:gd name="T70" fmla="*/ 1 w 57"/>
                <a:gd name="T71" fmla="*/ 34 h 67"/>
                <a:gd name="T72" fmla="*/ 3 w 57"/>
                <a:gd name="T73" fmla="*/ 36 h 67"/>
                <a:gd name="T74" fmla="*/ 3 w 57"/>
                <a:gd name="T75" fmla="*/ 38 h 67"/>
                <a:gd name="T76" fmla="*/ 4 w 57"/>
                <a:gd name="T77" fmla="*/ 41 h 67"/>
                <a:gd name="T78" fmla="*/ 5 w 57"/>
                <a:gd name="T79" fmla="*/ 42 h 67"/>
                <a:gd name="T80" fmla="*/ 5 w 57"/>
                <a:gd name="T81" fmla="*/ 45 h 67"/>
                <a:gd name="T82" fmla="*/ 7 w 57"/>
                <a:gd name="T83" fmla="*/ 46 h 67"/>
                <a:gd name="T84" fmla="*/ 9 w 57"/>
                <a:gd name="T85" fmla="*/ 49 h 67"/>
                <a:gd name="T86" fmla="*/ 11 w 57"/>
                <a:gd name="T87" fmla="*/ 52 h 67"/>
                <a:gd name="T88" fmla="*/ 12 w 57"/>
                <a:gd name="T89" fmla="*/ 55 h 67"/>
                <a:gd name="T90" fmla="*/ 13 w 57"/>
                <a:gd name="T91" fmla="*/ 57 h 67"/>
                <a:gd name="T92" fmla="*/ 16 w 57"/>
                <a:gd name="T93" fmla="*/ 60 h 67"/>
                <a:gd name="T94" fmla="*/ 17 w 57"/>
                <a:gd name="T95" fmla="*/ 61 h 67"/>
                <a:gd name="T96" fmla="*/ 20 w 57"/>
                <a:gd name="T97" fmla="*/ 64 h 67"/>
                <a:gd name="T98" fmla="*/ 23 w 57"/>
                <a:gd name="T99" fmla="*/ 64 h 67"/>
                <a:gd name="T100" fmla="*/ 27 w 57"/>
                <a:gd name="T101" fmla="*/ 65 h 67"/>
                <a:gd name="T102" fmla="*/ 28 w 57"/>
                <a:gd name="T103" fmla="*/ 65 h 67"/>
                <a:gd name="T104" fmla="*/ 30 w 57"/>
                <a:gd name="T105" fmla="*/ 65 h 67"/>
                <a:gd name="T106" fmla="*/ 31 w 57"/>
                <a:gd name="T107" fmla="*/ 65 h 67"/>
                <a:gd name="T108" fmla="*/ 32 w 57"/>
                <a:gd name="T109" fmla="*/ 65 h 67"/>
                <a:gd name="T110" fmla="*/ 34 w 57"/>
                <a:gd name="T111" fmla="*/ 65 h 67"/>
                <a:gd name="T112" fmla="*/ 34 w 57"/>
                <a:gd name="T113" fmla="*/ 67 h 67"/>
                <a:gd name="T114" fmla="*/ 35 w 57"/>
                <a:gd name="T115" fmla="*/ 67 h 67"/>
                <a:gd name="T116" fmla="*/ 36 w 57"/>
                <a:gd name="T117" fmla="*/ 67 h 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
                <a:gd name="T178" fmla="*/ 0 h 67"/>
                <a:gd name="T179" fmla="*/ 57 w 57"/>
                <a:gd name="T180" fmla="*/ 67 h 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 h="67">
                  <a:moveTo>
                    <a:pt x="36" y="67"/>
                  </a:moveTo>
                  <a:lnTo>
                    <a:pt x="40" y="65"/>
                  </a:lnTo>
                  <a:lnTo>
                    <a:pt x="43" y="64"/>
                  </a:lnTo>
                  <a:lnTo>
                    <a:pt x="47" y="61"/>
                  </a:lnTo>
                  <a:lnTo>
                    <a:pt x="50" y="57"/>
                  </a:lnTo>
                  <a:lnTo>
                    <a:pt x="51" y="53"/>
                  </a:lnTo>
                  <a:lnTo>
                    <a:pt x="54" y="51"/>
                  </a:lnTo>
                  <a:lnTo>
                    <a:pt x="55" y="46"/>
                  </a:lnTo>
                  <a:lnTo>
                    <a:pt x="57" y="42"/>
                  </a:lnTo>
                  <a:lnTo>
                    <a:pt x="57" y="40"/>
                  </a:lnTo>
                  <a:lnTo>
                    <a:pt x="57" y="38"/>
                  </a:lnTo>
                  <a:lnTo>
                    <a:pt x="57" y="37"/>
                  </a:lnTo>
                  <a:lnTo>
                    <a:pt x="55" y="36"/>
                  </a:lnTo>
                  <a:lnTo>
                    <a:pt x="55" y="34"/>
                  </a:lnTo>
                  <a:lnTo>
                    <a:pt x="55" y="33"/>
                  </a:lnTo>
                  <a:lnTo>
                    <a:pt x="55" y="32"/>
                  </a:lnTo>
                  <a:lnTo>
                    <a:pt x="15" y="6"/>
                  </a:lnTo>
                  <a:lnTo>
                    <a:pt x="13" y="7"/>
                  </a:lnTo>
                  <a:lnTo>
                    <a:pt x="12" y="7"/>
                  </a:lnTo>
                  <a:lnTo>
                    <a:pt x="12" y="6"/>
                  </a:lnTo>
                  <a:lnTo>
                    <a:pt x="13" y="5"/>
                  </a:lnTo>
                  <a:lnTo>
                    <a:pt x="13" y="3"/>
                  </a:lnTo>
                  <a:lnTo>
                    <a:pt x="13" y="2"/>
                  </a:lnTo>
                  <a:lnTo>
                    <a:pt x="12" y="0"/>
                  </a:lnTo>
                  <a:lnTo>
                    <a:pt x="3" y="0"/>
                  </a:lnTo>
                  <a:lnTo>
                    <a:pt x="1" y="5"/>
                  </a:lnTo>
                  <a:lnTo>
                    <a:pt x="0" y="7"/>
                  </a:lnTo>
                  <a:lnTo>
                    <a:pt x="0" y="11"/>
                  </a:lnTo>
                  <a:lnTo>
                    <a:pt x="0" y="15"/>
                  </a:lnTo>
                  <a:lnTo>
                    <a:pt x="0" y="19"/>
                  </a:lnTo>
                  <a:lnTo>
                    <a:pt x="0" y="23"/>
                  </a:lnTo>
                  <a:lnTo>
                    <a:pt x="0" y="28"/>
                  </a:lnTo>
                  <a:lnTo>
                    <a:pt x="0" y="32"/>
                  </a:lnTo>
                  <a:lnTo>
                    <a:pt x="1" y="34"/>
                  </a:lnTo>
                  <a:lnTo>
                    <a:pt x="3" y="36"/>
                  </a:lnTo>
                  <a:lnTo>
                    <a:pt x="3" y="38"/>
                  </a:lnTo>
                  <a:lnTo>
                    <a:pt x="4" y="41"/>
                  </a:lnTo>
                  <a:lnTo>
                    <a:pt x="5" y="42"/>
                  </a:lnTo>
                  <a:lnTo>
                    <a:pt x="5" y="45"/>
                  </a:lnTo>
                  <a:lnTo>
                    <a:pt x="7" y="46"/>
                  </a:lnTo>
                  <a:lnTo>
                    <a:pt x="9" y="49"/>
                  </a:lnTo>
                  <a:lnTo>
                    <a:pt x="11" y="52"/>
                  </a:lnTo>
                  <a:lnTo>
                    <a:pt x="12" y="55"/>
                  </a:lnTo>
                  <a:lnTo>
                    <a:pt x="13" y="57"/>
                  </a:lnTo>
                  <a:lnTo>
                    <a:pt x="16" y="60"/>
                  </a:lnTo>
                  <a:lnTo>
                    <a:pt x="17" y="61"/>
                  </a:lnTo>
                  <a:lnTo>
                    <a:pt x="20" y="64"/>
                  </a:lnTo>
                  <a:lnTo>
                    <a:pt x="23" y="64"/>
                  </a:lnTo>
                  <a:lnTo>
                    <a:pt x="27" y="65"/>
                  </a:lnTo>
                  <a:lnTo>
                    <a:pt x="28" y="65"/>
                  </a:lnTo>
                  <a:lnTo>
                    <a:pt x="30" y="65"/>
                  </a:lnTo>
                  <a:lnTo>
                    <a:pt x="31" y="65"/>
                  </a:lnTo>
                  <a:lnTo>
                    <a:pt x="32" y="65"/>
                  </a:lnTo>
                  <a:lnTo>
                    <a:pt x="34" y="65"/>
                  </a:lnTo>
                  <a:lnTo>
                    <a:pt x="34" y="67"/>
                  </a:lnTo>
                  <a:lnTo>
                    <a:pt x="35" y="67"/>
                  </a:lnTo>
                  <a:lnTo>
                    <a:pt x="36" y="67"/>
                  </a:lnTo>
                  <a:close/>
                </a:path>
              </a:pathLst>
            </a:custGeom>
            <a:solidFill>
              <a:srgbClr val="FFCFA8"/>
            </a:solidFill>
            <a:ln w="9525">
              <a:noFill/>
              <a:round/>
              <a:headEnd/>
              <a:tailEnd/>
            </a:ln>
          </p:spPr>
          <p:txBody>
            <a:bodyPr/>
            <a:lstStyle/>
            <a:p>
              <a:endParaRPr lang="en-US"/>
            </a:p>
          </p:txBody>
        </p:sp>
        <p:sp>
          <p:nvSpPr>
            <p:cNvPr id="91210" name="Freeform 74"/>
            <p:cNvSpPr>
              <a:spLocks/>
            </p:cNvSpPr>
            <p:nvPr/>
          </p:nvSpPr>
          <p:spPr bwMode="auto">
            <a:xfrm>
              <a:off x="4560" y="3160"/>
              <a:ext cx="396" cy="231"/>
            </a:xfrm>
            <a:custGeom>
              <a:avLst/>
              <a:gdLst>
                <a:gd name="T0" fmla="*/ 295 w 396"/>
                <a:gd name="T1" fmla="*/ 204 h 231"/>
                <a:gd name="T2" fmla="*/ 339 w 396"/>
                <a:gd name="T3" fmla="*/ 173 h 231"/>
                <a:gd name="T4" fmla="*/ 359 w 396"/>
                <a:gd name="T5" fmla="*/ 159 h 231"/>
                <a:gd name="T6" fmla="*/ 370 w 396"/>
                <a:gd name="T7" fmla="*/ 151 h 231"/>
                <a:gd name="T8" fmla="*/ 389 w 396"/>
                <a:gd name="T9" fmla="*/ 127 h 231"/>
                <a:gd name="T10" fmla="*/ 394 w 396"/>
                <a:gd name="T11" fmla="*/ 93 h 231"/>
                <a:gd name="T12" fmla="*/ 389 w 396"/>
                <a:gd name="T13" fmla="*/ 67 h 231"/>
                <a:gd name="T14" fmla="*/ 386 w 396"/>
                <a:gd name="T15" fmla="*/ 44 h 231"/>
                <a:gd name="T16" fmla="*/ 366 w 396"/>
                <a:gd name="T17" fmla="*/ 38 h 231"/>
                <a:gd name="T18" fmla="*/ 341 w 396"/>
                <a:gd name="T19" fmla="*/ 32 h 231"/>
                <a:gd name="T20" fmla="*/ 323 w 396"/>
                <a:gd name="T21" fmla="*/ 24 h 231"/>
                <a:gd name="T22" fmla="*/ 305 w 396"/>
                <a:gd name="T23" fmla="*/ 19 h 231"/>
                <a:gd name="T24" fmla="*/ 295 w 396"/>
                <a:gd name="T25" fmla="*/ 16 h 231"/>
                <a:gd name="T26" fmla="*/ 290 w 396"/>
                <a:gd name="T27" fmla="*/ 15 h 231"/>
                <a:gd name="T28" fmla="*/ 277 w 396"/>
                <a:gd name="T29" fmla="*/ 15 h 231"/>
                <a:gd name="T30" fmla="*/ 262 w 396"/>
                <a:gd name="T31" fmla="*/ 15 h 231"/>
                <a:gd name="T32" fmla="*/ 252 w 396"/>
                <a:gd name="T33" fmla="*/ 15 h 231"/>
                <a:gd name="T34" fmla="*/ 244 w 396"/>
                <a:gd name="T35" fmla="*/ 15 h 231"/>
                <a:gd name="T36" fmla="*/ 236 w 396"/>
                <a:gd name="T37" fmla="*/ 12 h 231"/>
                <a:gd name="T38" fmla="*/ 229 w 396"/>
                <a:gd name="T39" fmla="*/ 11 h 231"/>
                <a:gd name="T40" fmla="*/ 201 w 396"/>
                <a:gd name="T41" fmla="*/ 5 h 231"/>
                <a:gd name="T42" fmla="*/ 167 w 396"/>
                <a:gd name="T43" fmla="*/ 1 h 231"/>
                <a:gd name="T44" fmla="*/ 163 w 396"/>
                <a:gd name="T45" fmla="*/ 4 h 231"/>
                <a:gd name="T46" fmla="*/ 168 w 396"/>
                <a:gd name="T47" fmla="*/ 9 h 231"/>
                <a:gd name="T48" fmla="*/ 160 w 396"/>
                <a:gd name="T49" fmla="*/ 12 h 231"/>
                <a:gd name="T50" fmla="*/ 148 w 396"/>
                <a:gd name="T51" fmla="*/ 6 h 231"/>
                <a:gd name="T52" fmla="*/ 133 w 396"/>
                <a:gd name="T53" fmla="*/ 4 h 231"/>
                <a:gd name="T54" fmla="*/ 118 w 396"/>
                <a:gd name="T55" fmla="*/ 8 h 231"/>
                <a:gd name="T56" fmla="*/ 130 w 396"/>
                <a:gd name="T57" fmla="*/ 19 h 231"/>
                <a:gd name="T58" fmla="*/ 155 w 396"/>
                <a:gd name="T59" fmla="*/ 21 h 231"/>
                <a:gd name="T60" fmla="*/ 152 w 396"/>
                <a:gd name="T61" fmla="*/ 29 h 231"/>
                <a:gd name="T62" fmla="*/ 138 w 396"/>
                <a:gd name="T63" fmla="*/ 29 h 231"/>
                <a:gd name="T64" fmla="*/ 122 w 396"/>
                <a:gd name="T65" fmla="*/ 27 h 231"/>
                <a:gd name="T66" fmla="*/ 109 w 396"/>
                <a:gd name="T67" fmla="*/ 17 h 231"/>
                <a:gd name="T68" fmla="*/ 106 w 396"/>
                <a:gd name="T69" fmla="*/ 9 h 231"/>
                <a:gd name="T70" fmla="*/ 107 w 396"/>
                <a:gd name="T71" fmla="*/ 6 h 231"/>
                <a:gd name="T72" fmla="*/ 98 w 396"/>
                <a:gd name="T73" fmla="*/ 4 h 231"/>
                <a:gd name="T74" fmla="*/ 82 w 396"/>
                <a:gd name="T75" fmla="*/ 6 h 231"/>
                <a:gd name="T76" fmla="*/ 65 w 396"/>
                <a:gd name="T77" fmla="*/ 17 h 231"/>
                <a:gd name="T78" fmla="*/ 49 w 396"/>
                <a:gd name="T79" fmla="*/ 28 h 231"/>
                <a:gd name="T80" fmla="*/ 27 w 396"/>
                <a:gd name="T81" fmla="*/ 43 h 231"/>
                <a:gd name="T82" fmla="*/ 10 w 396"/>
                <a:gd name="T83" fmla="*/ 67 h 231"/>
                <a:gd name="T84" fmla="*/ 6 w 396"/>
                <a:gd name="T85" fmla="*/ 81 h 231"/>
                <a:gd name="T86" fmla="*/ 3 w 396"/>
                <a:gd name="T87" fmla="*/ 88 h 231"/>
                <a:gd name="T88" fmla="*/ 3 w 396"/>
                <a:gd name="T89" fmla="*/ 88 h 231"/>
                <a:gd name="T90" fmla="*/ 3 w 396"/>
                <a:gd name="T91" fmla="*/ 86 h 231"/>
                <a:gd name="T92" fmla="*/ 0 w 396"/>
                <a:gd name="T93" fmla="*/ 97 h 231"/>
                <a:gd name="T94" fmla="*/ 3 w 396"/>
                <a:gd name="T95" fmla="*/ 115 h 231"/>
                <a:gd name="T96" fmla="*/ 21 w 396"/>
                <a:gd name="T97" fmla="*/ 131 h 231"/>
                <a:gd name="T98" fmla="*/ 45 w 396"/>
                <a:gd name="T99" fmla="*/ 140 h 231"/>
                <a:gd name="T100" fmla="*/ 79 w 396"/>
                <a:gd name="T101" fmla="*/ 148 h 231"/>
                <a:gd name="T102" fmla="*/ 111 w 396"/>
                <a:gd name="T103" fmla="*/ 165 h 231"/>
                <a:gd name="T104" fmla="*/ 133 w 396"/>
                <a:gd name="T105" fmla="*/ 182 h 231"/>
                <a:gd name="T106" fmla="*/ 148 w 396"/>
                <a:gd name="T107" fmla="*/ 200 h 231"/>
                <a:gd name="T108" fmla="*/ 157 w 396"/>
                <a:gd name="T109" fmla="*/ 215 h 231"/>
                <a:gd name="T110" fmla="*/ 168 w 396"/>
                <a:gd name="T111" fmla="*/ 226 h 231"/>
                <a:gd name="T112" fmla="*/ 190 w 396"/>
                <a:gd name="T113" fmla="*/ 224 h 231"/>
                <a:gd name="T114" fmla="*/ 214 w 396"/>
                <a:gd name="T115" fmla="*/ 220 h 231"/>
                <a:gd name="T116" fmla="*/ 240 w 396"/>
                <a:gd name="T117" fmla="*/ 221 h 231"/>
                <a:gd name="T118" fmla="*/ 262 w 396"/>
                <a:gd name="T119" fmla="*/ 228 h 2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6"/>
                <a:gd name="T181" fmla="*/ 0 h 231"/>
                <a:gd name="T182" fmla="*/ 396 w 396"/>
                <a:gd name="T183" fmla="*/ 231 h 2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6" h="231">
                  <a:moveTo>
                    <a:pt x="267" y="231"/>
                  </a:moveTo>
                  <a:lnTo>
                    <a:pt x="275" y="221"/>
                  </a:lnTo>
                  <a:lnTo>
                    <a:pt x="285" y="212"/>
                  </a:lnTo>
                  <a:lnTo>
                    <a:pt x="295" y="204"/>
                  </a:lnTo>
                  <a:lnTo>
                    <a:pt x="306" y="196"/>
                  </a:lnTo>
                  <a:lnTo>
                    <a:pt x="317" y="188"/>
                  </a:lnTo>
                  <a:lnTo>
                    <a:pt x="328" y="181"/>
                  </a:lnTo>
                  <a:lnTo>
                    <a:pt x="339" y="173"/>
                  </a:lnTo>
                  <a:lnTo>
                    <a:pt x="350" y="165"/>
                  </a:lnTo>
                  <a:lnTo>
                    <a:pt x="354" y="162"/>
                  </a:lnTo>
                  <a:lnTo>
                    <a:pt x="356" y="161"/>
                  </a:lnTo>
                  <a:lnTo>
                    <a:pt x="359" y="159"/>
                  </a:lnTo>
                  <a:lnTo>
                    <a:pt x="362" y="157"/>
                  </a:lnTo>
                  <a:lnTo>
                    <a:pt x="365" y="155"/>
                  </a:lnTo>
                  <a:lnTo>
                    <a:pt x="367" y="152"/>
                  </a:lnTo>
                  <a:lnTo>
                    <a:pt x="370" y="151"/>
                  </a:lnTo>
                  <a:lnTo>
                    <a:pt x="373" y="148"/>
                  </a:lnTo>
                  <a:lnTo>
                    <a:pt x="378" y="142"/>
                  </a:lnTo>
                  <a:lnTo>
                    <a:pt x="383" y="134"/>
                  </a:lnTo>
                  <a:lnTo>
                    <a:pt x="389" y="127"/>
                  </a:lnTo>
                  <a:lnTo>
                    <a:pt x="392" y="119"/>
                  </a:lnTo>
                  <a:lnTo>
                    <a:pt x="394" y="109"/>
                  </a:lnTo>
                  <a:lnTo>
                    <a:pt x="396" y="101"/>
                  </a:lnTo>
                  <a:lnTo>
                    <a:pt x="394" y="93"/>
                  </a:lnTo>
                  <a:lnTo>
                    <a:pt x="393" y="85"/>
                  </a:lnTo>
                  <a:lnTo>
                    <a:pt x="390" y="79"/>
                  </a:lnTo>
                  <a:lnTo>
                    <a:pt x="389" y="73"/>
                  </a:lnTo>
                  <a:lnTo>
                    <a:pt x="389" y="67"/>
                  </a:lnTo>
                  <a:lnTo>
                    <a:pt x="388" y="62"/>
                  </a:lnTo>
                  <a:lnTo>
                    <a:pt x="388" y="56"/>
                  </a:lnTo>
                  <a:lnTo>
                    <a:pt x="386" y="50"/>
                  </a:lnTo>
                  <a:lnTo>
                    <a:pt x="386" y="44"/>
                  </a:lnTo>
                  <a:lnTo>
                    <a:pt x="385" y="39"/>
                  </a:lnTo>
                  <a:lnTo>
                    <a:pt x="378" y="39"/>
                  </a:lnTo>
                  <a:lnTo>
                    <a:pt x="373" y="38"/>
                  </a:lnTo>
                  <a:lnTo>
                    <a:pt x="366" y="38"/>
                  </a:lnTo>
                  <a:lnTo>
                    <a:pt x="360" y="36"/>
                  </a:lnTo>
                  <a:lnTo>
                    <a:pt x="354" y="35"/>
                  </a:lnTo>
                  <a:lnTo>
                    <a:pt x="347" y="33"/>
                  </a:lnTo>
                  <a:lnTo>
                    <a:pt x="341" y="32"/>
                  </a:lnTo>
                  <a:lnTo>
                    <a:pt x="335" y="31"/>
                  </a:lnTo>
                  <a:lnTo>
                    <a:pt x="331" y="28"/>
                  </a:lnTo>
                  <a:lnTo>
                    <a:pt x="327" y="27"/>
                  </a:lnTo>
                  <a:lnTo>
                    <a:pt x="323" y="24"/>
                  </a:lnTo>
                  <a:lnTo>
                    <a:pt x="317" y="23"/>
                  </a:lnTo>
                  <a:lnTo>
                    <a:pt x="313" y="21"/>
                  </a:lnTo>
                  <a:lnTo>
                    <a:pt x="309" y="20"/>
                  </a:lnTo>
                  <a:lnTo>
                    <a:pt x="305" y="19"/>
                  </a:lnTo>
                  <a:lnTo>
                    <a:pt x="301" y="16"/>
                  </a:lnTo>
                  <a:lnTo>
                    <a:pt x="298" y="16"/>
                  </a:lnTo>
                  <a:lnTo>
                    <a:pt x="297" y="16"/>
                  </a:lnTo>
                  <a:lnTo>
                    <a:pt x="295" y="16"/>
                  </a:lnTo>
                  <a:lnTo>
                    <a:pt x="293" y="15"/>
                  </a:lnTo>
                  <a:lnTo>
                    <a:pt x="291" y="15"/>
                  </a:lnTo>
                  <a:lnTo>
                    <a:pt x="290" y="15"/>
                  </a:lnTo>
                  <a:lnTo>
                    <a:pt x="289" y="15"/>
                  </a:lnTo>
                  <a:lnTo>
                    <a:pt x="285" y="15"/>
                  </a:lnTo>
                  <a:lnTo>
                    <a:pt x="281" y="15"/>
                  </a:lnTo>
                  <a:lnTo>
                    <a:pt x="277" y="15"/>
                  </a:lnTo>
                  <a:lnTo>
                    <a:pt x="272" y="15"/>
                  </a:lnTo>
                  <a:lnTo>
                    <a:pt x="270" y="15"/>
                  </a:lnTo>
                  <a:lnTo>
                    <a:pt x="266" y="15"/>
                  </a:lnTo>
                  <a:lnTo>
                    <a:pt x="262" y="15"/>
                  </a:lnTo>
                  <a:lnTo>
                    <a:pt x="259" y="15"/>
                  </a:lnTo>
                  <a:lnTo>
                    <a:pt x="256" y="15"/>
                  </a:lnTo>
                  <a:lnTo>
                    <a:pt x="255" y="15"/>
                  </a:lnTo>
                  <a:lnTo>
                    <a:pt x="252" y="15"/>
                  </a:lnTo>
                  <a:lnTo>
                    <a:pt x="251" y="15"/>
                  </a:lnTo>
                  <a:lnTo>
                    <a:pt x="248" y="15"/>
                  </a:lnTo>
                  <a:lnTo>
                    <a:pt x="247" y="15"/>
                  </a:lnTo>
                  <a:lnTo>
                    <a:pt x="244" y="15"/>
                  </a:lnTo>
                  <a:lnTo>
                    <a:pt x="241" y="13"/>
                  </a:lnTo>
                  <a:lnTo>
                    <a:pt x="240" y="13"/>
                  </a:lnTo>
                  <a:lnTo>
                    <a:pt x="237" y="12"/>
                  </a:lnTo>
                  <a:lnTo>
                    <a:pt x="236" y="12"/>
                  </a:lnTo>
                  <a:lnTo>
                    <a:pt x="233" y="12"/>
                  </a:lnTo>
                  <a:lnTo>
                    <a:pt x="232" y="11"/>
                  </a:lnTo>
                  <a:lnTo>
                    <a:pt x="230" y="11"/>
                  </a:lnTo>
                  <a:lnTo>
                    <a:pt x="229" y="11"/>
                  </a:lnTo>
                  <a:lnTo>
                    <a:pt x="228" y="9"/>
                  </a:lnTo>
                  <a:lnTo>
                    <a:pt x="218" y="8"/>
                  </a:lnTo>
                  <a:lnTo>
                    <a:pt x="210" y="6"/>
                  </a:lnTo>
                  <a:lnTo>
                    <a:pt x="201" y="5"/>
                  </a:lnTo>
                  <a:lnTo>
                    <a:pt x="193" y="4"/>
                  </a:lnTo>
                  <a:lnTo>
                    <a:pt x="183" y="2"/>
                  </a:lnTo>
                  <a:lnTo>
                    <a:pt x="175" y="1"/>
                  </a:lnTo>
                  <a:lnTo>
                    <a:pt x="167" y="1"/>
                  </a:lnTo>
                  <a:lnTo>
                    <a:pt x="159" y="0"/>
                  </a:lnTo>
                  <a:lnTo>
                    <a:pt x="160" y="1"/>
                  </a:lnTo>
                  <a:lnTo>
                    <a:pt x="161" y="2"/>
                  </a:lnTo>
                  <a:lnTo>
                    <a:pt x="163" y="4"/>
                  </a:lnTo>
                  <a:lnTo>
                    <a:pt x="166" y="5"/>
                  </a:lnTo>
                  <a:lnTo>
                    <a:pt x="167" y="6"/>
                  </a:lnTo>
                  <a:lnTo>
                    <a:pt x="168" y="8"/>
                  </a:lnTo>
                  <a:lnTo>
                    <a:pt x="168" y="9"/>
                  </a:lnTo>
                  <a:lnTo>
                    <a:pt x="168" y="12"/>
                  </a:lnTo>
                  <a:lnTo>
                    <a:pt x="166" y="13"/>
                  </a:lnTo>
                  <a:lnTo>
                    <a:pt x="163" y="12"/>
                  </a:lnTo>
                  <a:lnTo>
                    <a:pt x="160" y="12"/>
                  </a:lnTo>
                  <a:lnTo>
                    <a:pt x="157" y="11"/>
                  </a:lnTo>
                  <a:lnTo>
                    <a:pt x="153" y="9"/>
                  </a:lnTo>
                  <a:lnTo>
                    <a:pt x="151" y="8"/>
                  </a:lnTo>
                  <a:lnTo>
                    <a:pt x="148" y="6"/>
                  </a:lnTo>
                  <a:lnTo>
                    <a:pt x="144" y="6"/>
                  </a:lnTo>
                  <a:lnTo>
                    <a:pt x="141" y="5"/>
                  </a:lnTo>
                  <a:lnTo>
                    <a:pt x="137" y="4"/>
                  </a:lnTo>
                  <a:lnTo>
                    <a:pt x="133" y="4"/>
                  </a:lnTo>
                  <a:lnTo>
                    <a:pt x="129" y="4"/>
                  </a:lnTo>
                  <a:lnTo>
                    <a:pt x="125" y="5"/>
                  </a:lnTo>
                  <a:lnTo>
                    <a:pt x="121" y="6"/>
                  </a:lnTo>
                  <a:lnTo>
                    <a:pt x="118" y="8"/>
                  </a:lnTo>
                  <a:lnTo>
                    <a:pt x="115" y="11"/>
                  </a:lnTo>
                  <a:lnTo>
                    <a:pt x="119" y="15"/>
                  </a:lnTo>
                  <a:lnTo>
                    <a:pt x="125" y="17"/>
                  </a:lnTo>
                  <a:lnTo>
                    <a:pt x="130" y="19"/>
                  </a:lnTo>
                  <a:lnTo>
                    <a:pt x="137" y="19"/>
                  </a:lnTo>
                  <a:lnTo>
                    <a:pt x="142" y="20"/>
                  </a:lnTo>
                  <a:lnTo>
                    <a:pt x="149" y="20"/>
                  </a:lnTo>
                  <a:lnTo>
                    <a:pt x="155" y="21"/>
                  </a:lnTo>
                  <a:lnTo>
                    <a:pt x="160" y="24"/>
                  </a:lnTo>
                  <a:lnTo>
                    <a:pt x="157" y="27"/>
                  </a:lnTo>
                  <a:lnTo>
                    <a:pt x="155" y="28"/>
                  </a:lnTo>
                  <a:lnTo>
                    <a:pt x="152" y="29"/>
                  </a:lnTo>
                  <a:lnTo>
                    <a:pt x="149" y="29"/>
                  </a:lnTo>
                  <a:lnTo>
                    <a:pt x="145" y="29"/>
                  </a:lnTo>
                  <a:lnTo>
                    <a:pt x="142" y="29"/>
                  </a:lnTo>
                  <a:lnTo>
                    <a:pt x="138" y="29"/>
                  </a:lnTo>
                  <a:lnTo>
                    <a:pt x="136" y="31"/>
                  </a:lnTo>
                  <a:lnTo>
                    <a:pt x="132" y="29"/>
                  </a:lnTo>
                  <a:lnTo>
                    <a:pt x="126" y="28"/>
                  </a:lnTo>
                  <a:lnTo>
                    <a:pt x="122" y="27"/>
                  </a:lnTo>
                  <a:lnTo>
                    <a:pt x="118" y="25"/>
                  </a:lnTo>
                  <a:lnTo>
                    <a:pt x="114" y="23"/>
                  </a:lnTo>
                  <a:lnTo>
                    <a:pt x="111" y="21"/>
                  </a:lnTo>
                  <a:lnTo>
                    <a:pt x="109" y="17"/>
                  </a:lnTo>
                  <a:lnTo>
                    <a:pt x="106" y="13"/>
                  </a:lnTo>
                  <a:lnTo>
                    <a:pt x="106" y="12"/>
                  </a:lnTo>
                  <a:lnTo>
                    <a:pt x="106" y="11"/>
                  </a:lnTo>
                  <a:lnTo>
                    <a:pt x="106" y="9"/>
                  </a:lnTo>
                  <a:lnTo>
                    <a:pt x="106" y="8"/>
                  </a:lnTo>
                  <a:lnTo>
                    <a:pt x="106" y="6"/>
                  </a:lnTo>
                  <a:lnTo>
                    <a:pt x="107" y="6"/>
                  </a:lnTo>
                  <a:lnTo>
                    <a:pt x="107" y="5"/>
                  </a:lnTo>
                  <a:lnTo>
                    <a:pt x="105" y="4"/>
                  </a:lnTo>
                  <a:lnTo>
                    <a:pt x="102" y="4"/>
                  </a:lnTo>
                  <a:lnTo>
                    <a:pt x="98" y="4"/>
                  </a:lnTo>
                  <a:lnTo>
                    <a:pt x="94" y="4"/>
                  </a:lnTo>
                  <a:lnTo>
                    <a:pt x="90" y="5"/>
                  </a:lnTo>
                  <a:lnTo>
                    <a:pt x="86" y="5"/>
                  </a:lnTo>
                  <a:lnTo>
                    <a:pt x="82" y="6"/>
                  </a:lnTo>
                  <a:lnTo>
                    <a:pt x="76" y="6"/>
                  </a:lnTo>
                  <a:lnTo>
                    <a:pt x="73" y="11"/>
                  </a:lnTo>
                  <a:lnTo>
                    <a:pt x="69" y="13"/>
                  </a:lnTo>
                  <a:lnTo>
                    <a:pt x="65" y="17"/>
                  </a:lnTo>
                  <a:lnTo>
                    <a:pt x="61" y="20"/>
                  </a:lnTo>
                  <a:lnTo>
                    <a:pt x="57" y="23"/>
                  </a:lnTo>
                  <a:lnTo>
                    <a:pt x="53" y="25"/>
                  </a:lnTo>
                  <a:lnTo>
                    <a:pt x="49" y="28"/>
                  </a:lnTo>
                  <a:lnTo>
                    <a:pt x="45" y="32"/>
                  </a:lnTo>
                  <a:lnTo>
                    <a:pt x="40" y="35"/>
                  </a:lnTo>
                  <a:lnTo>
                    <a:pt x="33" y="39"/>
                  </a:lnTo>
                  <a:lnTo>
                    <a:pt x="27" y="43"/>
                  </a:lnTo>
                  <a:lnTo>
                    <a:pt x="22" y="50"/>
                  </a:lnTo>
                  <a:lnTo>
                    <a:pt x="18" y="55"/>
                  </a:lnTo>
                  <a:lnTo>
                    <a:pt x="14" y="62"/>
                  </a:lnTo>
                  <a:lnTo>
                    <a:pt x="10" y="67"/>
                  </a:lnTo>
                  <a:lnTo>
                    <a:pt x="6" y="74"/>
                  </a:lnTo>
                  <a:lnTo>
                    <a:pt x="6" y="75"/>
                  </a:lnTo>
                  <a:lnTo>
                    <a:pt x="6" y="78"/>
                  </a:lnTo>
                  <a:lnTo>
                    <a:pt x="6" y="81"/>
                  </a:lnTo>
                  <a:lnTo>
                    <a:pt x="4" y="84"/>
                  </a:lnTo>
                  <a:lnTo>
                    <a:pt x="4" y="85"/>
                  </a:lnTo>
                  <a:lnTo>
                    <a:pt x="4" y="86"/>
                  </a:lnTo>
                  <a:lnTo>
                    <a:pt x="3" y="88"/>
                  </a:lnTo>
                  <a:lnTo>
                    <a:pt x="3" y="89"/>
                  </a:lnTo>
                  <a:lnTo>
                    <a:pt x="3" y="88"/>
                  </a:lnTo>
                  <a:lnTo>
                    <a:pt x="3" y="86"/>
                  </a:lnTo>
                  <a:lnTo>
                    <a:pt x="2" y="89"/>
                  </a:lnTo>
                  <a:lnTo>
                    <a:pt x="0" y="93"/>
                  </a:lnTo>
                  <a:lnTo>
                    <a:pt x="0" y="97"/>
                  </a:lnTo>
                  <a:lnTo>
                    <a:pt x="0" y="101"/>
                  </a:lnTo>
                  <a:lnTo>
                    <a:pt x="0" y="105"/>
                  </a:lnTo>
                  <a:lnTo>
                    <a:pt x="2" y="111"/>
                  </a:lnTo>
                  <a:lnTo>
                    <a:pt x="3" y="115"/>
                  </a:lnTo>
                  <a:lnTo>
                    <a:pt x="6" y="119"/>
                  </a:lnTo>
                  <a:lnTo>
                    <a:pt x="10" y="123"/>
                  </a:lnTo>
                  <a:lnTo>
                    <a:pt x="15" y="128"/>
                  </a:lnTo>
                  <a:lnTo>
                    <a:pt x="21" y="131"/>
                  </a:lnTo>
                  <a:lnTo>
                    <a:pt x="27" y="134"/>
                  </a:lnTo>
                  <a:lnTo>
                    <a:pt x="33" y="136"/>
                  </a:lnTo>
                  <a:lnTo>
                    <a:pt x="40" y="139"/>
                  </a:lnTo>
                  <a:lnTo>
                    <a:pt x="45" y="140"/>
                  </a:lnTo>
                  <a:lnTo>
                    <a:pt x="50" y="142"/>
                  </a:lnTo>
                  <a:lnTo>
                    <a:pt x="60" y="144"/>
                  </a:lnTo>
                  <a:lnTo>
                    <a:pt x="69" y="146"/>
                  </a:lnTo>
                  <a:lnTo>
                    <a:pt x="79" y="148"/>
                  </a:lnTo>
                  <a:lnTo>
                    <a:pt x="87" y="151"/>
                  </a:lnTo>
                  <a:lnTo>
                    <a:pt x="95" y="155"/>
                  </a:lnTo>
                  <a:lnTo>
                    <a:pt x="103" y="159"/>
                  </a:lnTo>
                  <a:lnTo>
                    <a:pt x="111" y="165"/>
                  </a:lnTo>
                  <a:lnTo>
                    <a:pt x="119" y="170"/>
                  </a:lnTo>
                  <a:lnTo>
                    <a:pt x="124" y="174"/>
                  </a:lnTo>
                  <a:lnTo>
                    <a:pt x="129" y="177"/>
                  </a:lnTo>
                  <a:lnTo>
                    <a:pt x="133" y="182"/>
                  </a:lnTo>
                  <a:lnTo>
                    <a:pt x="137" y="186"/>
                  </a:lnTo>
                  <a:lnTo>
                    <a:pt x="140" y="190"/>
                  </a:lnTo>
                  <a:lnTo>
                    <a:pt x="144" y="196"/>
                  </a:lnTo>
                  <a:lnTo>
                    <a:pt x="148" y="200"/>
                  </a:lnTo>
                  <a:lnTo>
                    <a:pt x="151" y="204"/>
                  </a:lnTo>
                  <a:lnTo>
                    <a:pt x="153" y="207"/>
                  </a:lnTo>
                  <a:lnTo>
                    <a:pt x="155" y="211"/>
                  </a:lnTo>
                  <a:lnTo>
                    <a:pt x="157" y="215"/>
                  </a:lnTo>
                  <a:lnTo>
                    <a:pt x="159" y="217"/>
                  </a:lnTo>
                  <a:lnTo>
                    <a:pt x="161" y="220"/>
                  </a:lnTo>
                  <a:lnTo>
                    <a:pt x="164" y="223"/>
                  </a:lnTo>
                  <a:lnTo>
                    <a:pt x="168" y="226"/>
                  </a:lnTo>
                  <a:lnTo>
                    <a:pt x="171" y="228"/>
                  </a:lnTo>
                  <a:lnTo>
                    <a:pt x="178" y="227"/>
                  </a:lnTo>
                  <a:lnTo>
                    <a:pt x="183" y="226"/>
                  </a:lnTo>
                  <a:lnTo>
                    <a:pt x="190" y="224"/>
                  </a:lnTo>
                  <a:lnTo>
                    <a:pt x="197" y="223"/>
                  </a:lnTo>
                  <a:lnTo>
                    <a:pt x="202" y="221"/>
                  </a:lnTo>
                  <a:lnTo>
                    <a:pt x="209" y="221"/>
                  </a:lnTo>
                  <a:lnTo>
                    <a:pt x="214" y="220"/>
                  </a:lnTo>
                  <a:lnTo>
                    <a:pt x="221" y="219"/>
                  </a:lnTo>
                  <a:lnTo>
                    <a:pt x="228" y="219"/>
                  </a:lnTo>
                  <a:lnTo>
                    <a:pt x="233" y="220"/>
                  </a:lnTo>
                  <a:lnTo>
                    <a:pt x="240" y="221"/>
                  </a:lnTo>
                  <a:lnTo>
                    <a:pt x="245" y="223"/>
                  </a:lnTo>
                  <a:lnTo>
                    <a:pt x="251" y="224"/>
                  </a:lnTo>
                  <a:lnTo>
                    <a:pt x="256" y="227"/>
                  </a:lnTo>
                  <a:lnTo>
                    <a:pt x="262" y="228"/>
                  </a:lnTo>
                  <a:lnTo>
                    <a:pt x="267" y="231"/>
                  </a:lnTo>
                  <a:close/>
                </a:path>
              </a:pathLst>
            </a:custGeom>
            <a:solidFill>
              <a:srgbClr val="FFCFA8"/>
            </a:solidFill>
            <a:ln w="9525">
              <a:noFill/>
              <a:round/>
              <a:headEnd/>
              <a:tailEnd/>
            </a:ln>
          </p:spPr>
          <p:txBody>
            <a:bodyPr/>
            <a:lstStyle/>
            <a:p>
              <a:endParaRPr lang="en-US"/>
            </a:p>
          </p:txBody>
        </p:sp>
        <p:sp>
          <p:nvSpPr>
            <p:cNvPr id="91211" name="Freeform 75"/>
            <p:cNvSpPr>
              <a:spLocks/>
            </p:cNvSpPr>
            <p:nvPr/>
          </p:nvSpPr>
          <p:spPr bwMode="auto">
            <a:xfrm>
              <a:off x="4447" y="3283"/>
              <a:ext cx="66" cy="71"/>
            </a:xfrm>
            <a:custGeom>
              <a:avLst/>
              <a:gdLst>
                <a:gd name="T0" fmla="*/ 46 w 66"/>
                <a:gd name="T1" fmla="*/ 70 h 71"/>
                <a:gd name="T2" fmla="*/ 50 w 66"/>
                <a:gd name="T3" fmla="*/ 71 h 71"/>
                <a:gd name="T4" fmla="*/ 52 w 66"/>
                <a:gd name="T5" fmla="*/ 71 h 71"/>
                <a:gd name="T6" fmla="*/ 55 w 66"/>
                <a:gd name="T7" fmla="*/ 71 h 71"/>
                <a:gd name="T8" fmla="*/ 56 w 66"/>
                <a:gd name="T9" fmla="*/ 69 h 71"/>
                <a:gd name="T10" fmla="*/ 61 w 66"/>
                <a:gd name="T11" fmla="*/ 67 h 71"/>
                <a:gd name="T12" fmla="*/ 62 w 66"/>
                <a:gd name="T13" fmla="*/ 66 h 71"/>
                <a:gd name="T14" fmla="*/ 65 w 66"/>
                <a:gd name="T15" fmla="*/ 63 h 71"/>
                <a:gd name="T16" fmla="*/ 65 w 66"/>
                <a:gd name="T17" fmla="*/ 58 h 71"/>
                <a:gd name="T18" fmla="*/ 66 w 66"/>
                <a:gd name="T19" fmla="*/ 50 h 71"/>
                <a:gd name="T20" fmla="*/ 66 w 66"/>
                <a:gd name="T21" fmla="*/ 43 h 71"/>
                <a:gd name="T22" fmla="*/ 65 w 66"/>
                <a:gd name="T23" fmla="*/ 36 h 71"/>
                <a:gd name="T24" fmla="*/ 62 w 66"/>
                <a:gd name="T25" fmla="*/ 31 h 71"/>
                <a:gd name="T26" fmla="*/ 59 w 66"/>
                <a:gd name="T27" fmla="*/ 27 h 71"/>
                <a:gd name="T28" fmla="*/ 55 w 66"/>
                <a:gd name="T29" fmla="*/ 23 h 71"/>
                <a:gd name="T30" fmla="*/ 51 w 66"/>
                <a:gd name="T31" fmla="*/ 20 h 71"/>
                <a:gd name="T32" fmla="*/ 47 w 66"/>
                <a:gd name="T33" fmla="*/ 16 h 71"/>
                <a:gd name="T34" fmla="*/ 44 w 66"/>
                <a:gd name="T35" fmla="*/ 15 h 71"/>
                <a:gd name="T36" fmla="*/ 42 w 66"/>
                <a:gd name="T37" fmla="*/ 15 h 71"/>
                <a:gd name="T38" fmla="*/ 39 w 66"/>
                <a:gd name="T39" fmla="*/ 13 h 71"/>
                <a:gd name="T40" fmla="*/ 36 w 66"/>
                <a:gd name="T41" fmla="*/ 12 h 71"/>
                <a:gd name="T42" fmla="*/ 38 w 66"/>
                <a:gd name="T43" fmla="*/ 11 h 71"/>
                <a:gd name="T44" fmla="*/ 39 w 66"/>
                <a:gd name="T45" fmla="*/ 9 h 71"/>
                <a:gd name="T46" fmla="*/ 40 w 66"/>
                <a:gd name="T47" fmla="*/ 9 h 71"/>
                <a:gd name="T48" fmla="*/ 39 w 66"/>
                <a:gd name="T49" fmla="*/ 9 h 71"/>
                <a:gd name="T50" fmla="*/ 36 w 66"/>
                <a:gd name="T51" fmla="*/ 8 h 71"/>
                <a:gd name="T52" fmla="*/ 32 w 66"/>
                <a:gd name="T53" fmla="*/ 5 h 71"/>
                <a:gd name="T54" fmla="*/ 31 w 66"/>
                <a:gd name="T55" fmla="*/ 2 h 71"/>
                <a:gd name="T56" fmla="*/ 29 w 66"/>
                <a:gd name="T57" fmla="*/ 0 h 71"/>
                <a:gd name="T58" fmla="*/ 27 w 66"/>
                <a:gd name="T59" fmla="*/ 0 h 71"/>
                <a:gd name="T60" fmla="*/ 24 w 66"/>
                <a:gd name="T61" fmla="*/ 1 h 71"/>
                <a:gd name="T62" fmla="*/ 21 w 66"/>
                <a:gd name="T63" fmla="*/ 2 h 71"/>
                <a:gd name="T64" fmla="*/ 16 w 66"/>
                <a:gd name="T65" fmla="*/ 5 h 71"/>
                <a:gd name="T66" fmla="*/ 9 w 66"/>
                <a:gd name="T67" fmla="*/ 9 h 71"/>
                <a:gd name="T68" fmla="*/ 4 w 66"/>
                <a:gd name="T69" fmla="*/ 15 h 71"/>
                <a:gd name="T70" fmla="*/ 0 w 66"/>
                <a:gd name="T71" fmla="*/ 20 h 71"/>
                <a:gd name="T72" fmla="*/ 1 w 66"/>
                <a:gd name="T73" fmla="*/ 27 h 71"/>
                <a:gd name="T74" fmla="*/ 4 w 66"/>
                <a:gd name="T75" fmla="*/ 32 h 71"/>
                <a:gd name="T76" fmla="*/ 5 w 66"/>
                <a:gd name="T77" fmla="*/ 36 h 71"/>
                <a:gd name="T78" fmla="*/ 8 w 66"/>
                <a:gd name="T79" fmla="*/ 40 h 71"/>
                <a:gd name="T80" fmla="*/ 9 w 66"/>
                <a:gd name="T81" fmla="*/ 46 h 71"/>
                <a:gd name="T82" fmla="*/ 10 w 66"/>
                <a:gd name="T83" fmla="*/ 50 h 71"/>
                <a:gd name="T84" fmla="*/ 13 w 66"/>
                <a:gd name="T85" fmla="*/ 54 h 71"/>
                <a:gd name="T86" fmla="*/ 17 w 66"/>
                <a:gd name="T87" fmla="*/ 55 h 71"/>
                <a:gd name="T88" fmla="*/ 23 w 66"/>
                <a:gd name="T89" fmla="*/ 58 h 71"/>
                <a:gd name="T90" fmla="*/ 28 w 66"/>
                <a:gd name="T91" fmla="*/ 61 h 71"/>
                <a:gd name="T92" fmla="*/ 33 w 66"/>
                <a:gd name="T93" fmla="*/ 66 h 71"/>
                <a:gd name="T94" fmla="*/ 40 w 66"/>
                <a:gd name="T95" fmla="*/ 70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
                <a:gd name="T145" fmla="*/ 0 h 71"/>
                <a:gd name="T146" fmla="*/ 66 w 66"/>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 h="71">
                  <a:moveTo>
                    <a:pt x="44" y="71"/>
                  </a:moveTo>
                  <a:lnTo>
                    <a:pt x="46" y="70"/>
                  </a:lnTo>
                  <a:lnTo>
                    <a:pt x="47" y="70"/>
                  </a:lnTo>
                  <a:lnTo>
                    <a:pt x="50" y="71"/>
                  </a:lnTo>
                  <a:lnTo>
                    <a:pt x="51" y="71"/>
                  </a:lnTo>
                  <a:lnTo>
                    <a:pt x="52" y="71"/>
                  </a:lnTo>
                  <a:lnTo>
                    <a:pt x="54" y="71"/>
                  </a:lnTo>
                  <a:lnTo>
                    <a:pt x="55" y="71"/>
                  </a:lnTo>
                  <a:lnTo>
                    <a:pt x="56" y="70"/>
                  </a:lnTo>
                  <a:lnTo>
                    <a:pt x="56" y="69"/>
                  </a:lnTo>
                  <a:lnTo>
                    <a:pt x="58" y="69"/>
                  </a:lnTo>
                  <a:lnTo>
                    <a:pt x="61" y="67"/>
                  </a:lnTo>
                  <a:lnTo>
                    <a:pt x="62" y="66"/>
                  </a:lnTo>
                  <a:lnTo>
                    <a:pt x="63" y="65"/>
                  </a:lnTo>
                  <a:lnTo>
                    <a:pt x="65" y="63"/>
                  </a:lnTo>
                  <a:lnTo>
                    <a:pt x="65" y="62"/>
                  </a:lnTo>
                  <a:lnTo>
                    <a:pt x="65" y="58"/>
                  </a:lnTo>
                  <a:lnTo>
                    <a:pt x="66" y="54"/>
                  </a:lnTo>
                  <a:lnTo>
                    <a:pt x="66" y="50"/>
                  </a:lnTo>
                  <a:lnTo>
                    <a:pt x="66" y="46"/>
                  </a:lnTo>
                  <a:lnTo>
                    <a:pt x="66" y="43"/>
                  </a:lnTo>
                  <a:lnTo>
                    <a:pt x="65" y="39"/>
                  </a:lnTo>
                  <a:lnTo>
                    <a:pt x="65" y="36"/>
                  </a:lnTo>
                  <a:lnTo>
                    <a:pt x="63" y="34"/>
                  </a:lnTo>
                  <a:lnTo>
                    <a:pt x="62" y="31"/>
                  </a:lnTo>
                  <a:lnTo>
                    <a:pt x="61" y="28"/>
                  </a:lnTo>
                  <a:lnTo>
                    <a:pt x="59" y="27"/>
                  </a:lnTo>
                  <a:lnTo>
                    <a:pt x="56" y="24"/>
                  </a:lnTo>
                  <a:lnTo>
                    <a:pt x="55" y="23"/>
                  </a:lnTo>
                  <a:lnTo>
                    <a:pt x="52" y="21"/>
                  </a:lnTo>
                  <a:lnTo>
                    <a:pt x="51" y="20"/>
                  </a:lnTo>
                  <a:lnTo>
                    <a:pt x="48" y="17"/>
                  </a:lnTo>
                  <a:lnTo>
                    <a:pt x="47" y="16"/>
                  </a:lnTo>
                  <a:lnTo>
                    <a:pt x="46" y="16"/>
                  </a:lnTo>
                  <a:lnTo>
                    <a:pt x="44" y="15"/>
                  </a:lnTo>
                  <a:lnTo>
                    <a:pt x="43" y="15"/>
                  </a:lnTo>
                  <a:lnTo>
                    <a:pt x="42" y="15"/>
                  </a:lnTo>
                  <a:lnTo>
                    <a:pt x="40" y="13"/>
                  </a:lnTo>
                  <a:lnTo>
                    <a:pt x="39" y="13"/>
                  </a:lnTo>
                  <a:lnTo>
                    <a:pt x="38" y="12"/>
                  </a:lnTo>
                  <a:lnTo>
                    <a:pt x="36" y="12"/>
                  </a:lnTo>
                  <a:lnTo>
                    <a:pt x="38" y="12"/>
                  </a:lnTo>
                  <a:lnTo>
                    <a:pt x="38" y="11"/>
                  </a:lnTo>
                  <a:lnTo>
                    <a:pt x="39" y="9"/>
                  </a:lnTo>
                  <a:lnTo>
                    <a:pt x="40" y="9"/>
                  </a:lnTo>
                  <a:lnTo>
                    <a:pt x="40" y="11"/>
                  </a:lnTo>
                  <a:lnTo>
                    <a:pt x="39" y="9"/>
                  </a:lnTo>
                  <a:lnTo>
                    <a:pt x="38" y="9"/>
                  </a:lnTo>
                  <a:lnTo>
                    <a:pt x="36" y="8"/>
                  </a:lnTo>
                  <a:lnTo>
                    <a:pt x="35" y="7"/>
                  </a:lnTo>
                  <a:lnTo>
                    <a:pt x="32" y="5"/>
                  </a:lnTo>
                  <a:lnTo>
                    <a:pt x="32" y="4"/>
                  </a:lnTo>
                  <a:lnTo>
                    <a:pt x="31" y="2"/>
                  </a:lnTo>
                  <a:lnTo>
                    <a:pt x="31" y="0"/>
                  </a:lnTo>
                  <a:lnTo>
                    <a:pt x="29" y="0"/>
                  </a:lnTo>
                  <a:lnTo>
                    <a:pt x="28" y="0"/>
                  </a:lnTo>
                  <a:lnTo>
                    <a:pt x="27" y="0"/>
                  </a:lnTo>
                  <a:lnTo>
                    <a:pt x="25" y="1"/>
                  </a:lnTo>
                  <a:lnTo>
                    <a:pt x="24" y="1"/>
                  </a:lnTo>
                  <a:lnTo>
                    <a:pt x="23" y="2"/>
                  </a:lnTo>
                  <a:lnTo>
                    <a:pt x="21" y="2"/>
                  </a:lnTo>
                  <a:lnTo>
                    <a:pt x="19" y="2"/>
                  </a:lnTo>
                  <a:lnTo>
                    <a:pt x="16" y="5"/>
                  </a:lnTo>
                  <a:lnTo>
                    <a:pt x="13" y="8"/>
                  </a:lnTo>
                  <a:lnTo>
                    <a:pt x="9" y="9"/>
                  </a:lnTo>
                  <a:lnTo>
                    <a:pt x="6" y="12"/>
                  </a:lnTo>
                  <a:lnTo>
                    <a:pt x="4" y="15"/>
                  </a:lnTo>
                  <a:lnTo>
                    <a:pt x="1" y="17"/>
                  </a:lnTo>
                  <a:lnTo>
                    <a:pt x="0" y="20"/>
                  </a:lnTo>
                  <a:lnTo>
                    <a:pt x="1" y="24"/>
                  </a:lnTo>
                  <a:lnTo>
                    <a:pt x="1" y="27"/>
                  </a:lnTo>
                  <a:lnTo>
                    <a:pt x="2" y="29"/>
                  </a:lnTo>
                  <a:lnTo>
                    <a:pt x="4" y="32"/>
                  </a:lnTo>
                  <a:lnTo>
                    <a:pt x="4" y="35"/>
                  </a:lnTo>
                  <a:lnTo>
                    <a:pt x="5" y="36"/>
                  </a:lnTo>
                  <a:lnTo>
                    <a:pt x="6" y="39"/>
                  </a:lnTo>
                  <a:lnTo>
                    <a:pt x="8" y="40"/>
                  </a:lnTo>
                  <a:lnTo>
                    <a:pt x="9" y="43"/>
                  </a:lnTo>
                  <a:lnTo>
                    <a:pt x="9" y="46"/>
                  </a:lnTo>
                  <a:lnTo>
                    <a:pt x="9" y="47"/>
                  </a:lnTo>
                  <a:lnTo>
                    <a:pt x="10" y="50"/>
                  </a:lnTo>
                  <a:lnTo>
                    <a:pt x="12" y="51"/>
                  </a:lnTo>
                  <a:lnTo>
                    <a:pt x="13" y="54"/>
                  </a:lnTo>
                  <a:lnTo>
                    <a:pt x="16" y="55"/>
                  </a:lnTo>
                  <a:lnTo>
                    <a:pt x="17" y="55"/>
                  </a:lnTo>
                  <a:lnTo>
                    <a:pt x="20" y="57"/>
                  </a:lnTo>
                  <a:lnTo>
                    <a:pt x="23" y="58"/>
                  </a:lnTo>
                  <a:lnTo>
                    <a:pt x="25" y="59"/>
                  </a:lnTo>
                  <a:lnTo>
                    <a:pt x="28" y="61"/>
                  </a:lnTo>
                  <a:lnTo>
                    <a:pt x="31" y="63"/>
                  </a:lnTo>
                  <a:lnTo>
                    <a:pt x="33" y="66"/>
                  </a:lnTo>
                  <a:lnTo>
                    <a:pt x="36" y="67"/>
                  </a:lnTo>
                  <a:lnTo>
                    <a:pt x="40" y="70"/>
                  </a:lnTo>
                  <a:lnTo>
                    <a:pt x="44" y="71"/>
                  </a:lnTo>
                  <a:close/>
                </a:path>
              </a:pathLst>
            </a:custGeom>
            <a:solidFill>
              <a:srgbClr val="FFCFA8"/>
            </a:solidFill>
            <a:ln w="9525">
              <a:noFill/>
              <a:round/>
              <a:headEnd/>
              <a:tailEnd/>
            </a:ln>
          </p:spPr>
          <p:txBody>
            <a:bodyPr/>
            <a:lstStyle/>
            <a:p>
              <a:endParaRPr lang="en-US"/>
            </a:p>
          </p:txBody>
        </p:sp>
        <p:sp>
          <p:nvSpPr>
            <p:cNvPr id="91212" name="Freeform 76"/>
            <p:cNvSpPr>
              <a:spLocks/>
            </p:cNvSpPr>
            <p:nvPr/>
          </p:nvSpPr>
          <p:spPr bwMode="auto">
            <a:xfrm>
              <a:off x="4524" y="3334"/>
              <a:ext cx="1" cy="7"/>
            </a:xfrm>
            <a:custGeom>
              <a:avLst/>
              <a:gdLst>
                <a:gd name="T0" fmla="*/ 0 w 1"/>
                <a:gd name="T1" fmla="*/ 7 h 7"/>
                <a:gd name="T2" fmla="*/ 0 w 1"/>
                <a:gd name="T3" fmla="*/ 6 h 7"/>
                <a:gd name="T4" fmla="*/ 0 w 1"/>
                <a:gd name="T5" fmla="*/ 6 h 7"/>
                <a:gd name="T6" fmla="*/ 0 w 1"/>
                <a:gd name="T7" fmla="*/ 4 h 7"/>
                <a:gd name="T8" fmla="*/ 1 w 1"/>
                <a:gd name="T9" fmla="*/ 4 h 7"/>
                <a:gd name="T10" fmla="*/ 1 w 1"/>
                <a:gd name="T11" fmla="*/ 3 h 7"/>
                <a:gd name="T12" fmla="*/ 1 w 1"/>
                <a:gd name="T13" fmla="*/ 3 h 7"/>
                <a:gd name="T14" fmla="*/ 1 w 1"/>
                <a:gd name="T15" fmla="*/ 1 h 7"/>
                <a:gd name="T16" fmla="*/ 1 w 1"/>
                <a:gd name="T17" fmla="*/ 0 h 7"/>
                <a:gd name="T18" fmla="*/ 0 w 1"/>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7"/>
                <a:gd name="T32" fmla="*/ 1 w 1"/>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7">
                  <a:moveTo>
                    <a:pt x="0" y="7"/>
                  </a:moveTo>
                  <a:lnTo>
                    <a:pt x="0" y="6"/>
                  </a:lnTo>
                  <a:lnTo>
                    <a:pt x="0" y="4"/>
                  </a:lnTo>
                  <a:lnTo>
                    <a:pt x="1" y="4"/>
                  </a:lnTo>
                  <a:lnTo>
                    <a:pt x="1" y="3"/>
                  </a:lnTo>
                  <a:lnTo>
                    <a:pt x="1" y="1"/>
                  </a:lnTo>
                  <a:lnTo>
                    <a:pt x="1" y="0"/>
                  </a:lnTo>
                  <a:lnTo>
                    <a:pt x="0" y="7"/>
                  </a:lnTo>
                  <a:close/>
                </a:path>
              </a:pathLst>
            </a:custGeom>
            <a:solidFill>
              <a:srgbClr val="FFFFFF"/>
            </a:solidFill>
            <a:ln w="9525">
              <a:noFill/>
              <a:round/>
              <a:headEnd/>
              <a:tailEnd/>
            </a:ln>
          </p:spPr>
          <p:txBody>
            <a:bodyPr/>
            <a:lstStyle/>
            <a:p>
              <a:endParaRPr lang="en-US"/>
            </a:p>
          </p:txBody>
        </p:sp>
        <p:sp>
          <p:nvSpPr>
            <p:cNvPr id="91213" name="Freeform 77"/>
            <p:cNvSpPr>
              <a:spLocks/>
            </p:cNvSpPr>
            <p:nvPr/>
          </p:nvSpPr>
          <p:spPr bwMode="auto">
            <a:xfrm>
              <a:off x="4715" y="3272"/>
              <a:ext cx="86" cy="20"/>
            </a:xfrm>
            <a:custGeom>
              <a:avLst/>
              <a:gdLst>
                <a:gd name="T0" fmla="*/ 20 w 86"/>
                <a:gd name="T1" fmla="*/ 20 h 20"/>
                <a:gd name="T2" fmla="*/ 28 w 86"/>
                <a:gd name="T3" fmla="*/ 20 h 20"/>
                <a:gd name="T4" fmla="*/ 35 w 86"/>
                <a:gd name="T5" fmla="*/ 20 h 20"/>
                <a:gd name="T6" fmla="*/ 43 w 86"/>
                <a:gd name="T7" fmla="*/ 19 h 20"/>
                <a:gd name="T8" fmla="*/ 50 w 86"/>
                <a:gd name="T9" fmla="*/ 18 h 20"/>
                <a:gd name="T10" fmla="*/ 58 w 86"/>
                <a:gd name="T11" fmla="*/ 16 h 20"/>
                <a:gd name="T12" fmla="*/ 65 w 86"/>
                <a:gd name="T13" fmla="*/ 15 h 20"/>
                <a:gd name="T14" fmla="*/ 71 w 86"/>
                <a:gd name="T15" fmla="*/ 13 h 20"/>
                <a:gd name="T16" fmla="*/ 80 w 86"/>
                <a:gd name="T17" fmla="*/ 11 h 20"/>
                <a:gd name="T18" fmla="*/ 80 w 86"/>
                <a:gd name="T19" fmla="*/ 11 h 20"/>
                <a:gd name="T20" fmla="*/ 81 w 86"/>
                <a:gd name="T21" fmla="*/ 9 h 20"/>
                <a:gd name="T22" fmla="*/ 82 w 86"/>
                <a:gd name="T23" fmla="*/ 9 h 20"/>
                <a:gd name="T24" fmla="*/ 84 w 86"/>
                <a:gd name="T25" fmla="*/ 8 h 20"/>
                <a:gd name="T26" fmla="*/ 84 w 86"/>
                <a:gd name="T27" fmla="*/ 8 h 20"/>
                <a:gd name="T28" fmla="*/ 85 w 86"/>
                <a:gd name="T29" fmla="*/ 7 h 20"/>
                <a:gd name="T30" fmla="*/ 85 w 86"/>
                <a:gd name="T31" fmla="*/ 5 h 20"/>
                <a:gd name="T32" fmla="*/ 86 w 86"/>
                <a:gd name="T33" fmla="*/ 5 h 20"/>
                <a:gd name="T34" fmla="*/ 85 w 86"/>
                <a:gd name="T35" fmla="*/ 5 h 20"/>
                <a:gd name="T36" fmla="*/ 85 w 86"/>
                <a:gd name="T37" fmla="*/ 4 h 20"/>
                <a:gd name="T38" fmla="*/ 85 w 86"/>
                <a:gd name="T39" fmla="*/ 4 h 20"/>
                <a:gd name="T40" fmla="*/ 85 w 86"/>
                <a:gd name="T41" fmla="*/ 4 h 20"/>
                <a:gd name="T42" fmla="*/ 85 w 86"/>
                <a:gd name="T43" fmla="*/ 3 h 20"/>
                <a:gd name="T44" fmla="*/ 85 w 86"/>
                <a:gd name="T45" fmla="*/ 3 h 20"/>
                <a:gd name="T46" fmla="*/ 85 w 86"/>
                <a:gd name="T47" fmla="*/ 1 h 20"/>
                <a:gd name="T48" fmla="*/ 84 w 86"/>
                <a:gd name="T49" fmla="*/ 0 h 20"/>
                <a:gd name="T50" fmla="*/ 0 w 86"/>
                <a:gd name="T51" fmla="*/ 8 h 20"/>
                <a:gd name="T52" fmla="*/ 0 w 86"/>
                <a:gd name="T53" fmla="*/ 9 h 20"/>
                <a:gd name="T54" fmla="*/ 0 w 86"/>
                <a:gd name="T55" fmla="*/ 11 h 20"/>
                <a:gd name="T56" fmla="*/ 0 w 86"/>
                <a:gd name="T57" fmla="*/ 12 h 20"/>
                <a:gd name="T58" fmla="*/ 0 w 86"/>
                <a:gd name="T59" fmla="*/ 13 h 20"/>
                <a:gd name="T60" fmla="*/ 0 w 86"/>
                <a:gd name="T61" fmla="*/ 15 h 20"/>
                <a:gd name="T62" fmla="*/ 1 w 86"/>
                <a:gd name="T63" fmla="*/ 16 h 20"/>
                <a:gd name="T64" fmla="*/ 1 w 86"/>
                <a:gd name="T65" fmla="*/ 16 h 20"/>
                <a:gd name="T66" fmla="*/ 2 w 86"/>
                <a:gd name="T67" fmla="*/ 18 h 20"/>
                <a:gd name="T68" fmla="*/ 5 w 86"/>
                <a:gd name="T69" fmla="*/ 19 h 20"/>
                <a:gd name="T70" fmla="*/ 8 w 86"/>
                <a:gd name="T71" fmla="*/ 19 h 20"/>
                <a:gd name="T72" fmla="*/ 9 w 86"/>
                <a:gd name="T73" fmla="*/ 19 h 20"/>
                <a:gd name="T74" fmla="*/ 12 w 86"/>
                <a:gd name="T75" fmla="*/ 19 h 20"/>
                <a:gd name="T76" fmla="*/ 15 w 86"/>
                <a:gd name="T77" fmla="*/ 19 h 20"/>
                <a:gd name="T78" fmla="*/ 16 w 86"/>
                <a:gd name="T79" fmla="*/ 20 h 20"/>
                <a:gd name="T80" fmla="*/ 19 w 86"/>
                <a:gd name="T81" fmla="*/ 20 h 20"/>
                <a:gd name="T82" fmla="*/ 20 w 86"/>
                <a:gd name="T83" fmla="*/ 20 h 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20"/>
                <a:gd name="T128" fmla="*/ 86 w 86"/>
                <a:gd name="T129" fmla="*/ 20 h 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20">
                  <a:moveTo>
                    <a:pt x="20" y="20"/>
                  </a:moveTo>
                  <a:lnTo>
                    <a:pt x="28" y="20"/>
                  </a:lnTo>
                  <a:lnTo>
                    <a:pt x="35" y="20"/>
                  </a:lnTo>
                  <a:lnTo>
                    <a:pt x="43" y="19"/>
                  </a:lnTo>
                  <a:lnTo>
                    <a:pt x="50" y="18"/>
                  </a:lnTo>
                  <a:lnTo>
                    <a:pt x="58" y="16"/>
                  </a:lnTo>
                  <a:lnTo>
                    <a:pt x="65" y="15"/>
                  </a:lnTo>
                  <a:lnTo>
                    <a:pt x="71" y="13"/>
                  </a:lnTo>
                  <a:lnTo>
                    <a:pt x="80" y="11"/>
                  </a:lnTo>
                  <a:lnTo>
                    <a:pt x="81" y="9"/>
                  </a:lnTo>
                  <a:lnTo>
                    <a:pt x="82" y="9"/>
                  </a:lnTo>
                  <a:lnTo>
                    <a:pt x="84" y="8"/>
                  </a:lnTo>
                  <a:lnTo>
                    <a:pt x="85" y="7"/>
                  </a:lnTo>
                  <a:lnTo>
                    <a:pt x="85" y="5"/>
                  </a:lnTo>
                  <a:lnTo>
                    <a:pt x="86" y="5"/>
                  </a:lnTo>
                  <a:lnTo>
                    <a:pt x="85" y="5"/>
                  </a:lnTo>
                  <a:lnTo>
                    <a:pt x="85" y="4"/>
                  </a:lnTo>
                  <a:lnTo>
                    <a:pt x="85" y="3"/>
                  </a:lnTo>
                  <a:lnTo>
                    <a:pt x="85" y="1"/>
                  </a:lnTo>
                  <a:lnTo>
                    <a:pt x="84" y="0"/>
                  </a:lnTo>
                  <a:lnTo>
                    <a:pt x="0" y="8"/>
                  </a:lnTo>
                  <a:lnTo>
                    <a:pt x="0" y="9"/>
                  </a:lnTo>
                  <a:lnTo>
                    <a:pt x="0" y="11"/>
                  </a:lnTo>
                  <a:lnTo>
                    <a:pt x="0" y="12"/>
                  </a:lnTo>
                  <a:lnTo>
                    <a:pt x="0" y="13"/>
                  </a:lnTo>
                  <a:lnTo>
                    <a:pt x="0" y="15"/>
                  </a:lnTo>
                  <a:lnTo>
                    <a:pt x="1" y="16"/>
                  </a:lnTo>
                  <a:lnTo>
                    <a:pt x="2" y="18"/>
                  </a:lnTo>
                  <a:lnTo>
                    <a:pt x="5" y="19"/>
                  </a:lnTo>
                  <a:lnTo>
                    <a:pt x="8" y="19"/>
                  </a:lnTo>
                  <a:lnTo>
                    <a:pt x="9" y="19"/>
                  </a:lnTo>
                  <a:lnTo>
                    <a:pt x="12" y="19"/>
                  </a:lnTo>
                  <a:lnTo>
                    <a:pt x="15" y="19"/>
                  </a:lnTo>
                  <a:lnTo>
                    <a:pt x="16" y="20"/>
                  </a:lnTo>
                  <a:lnTo>
                    <a:pt x="19" y="20"/>
                  </a:lnTo>
                  <a:lnTo>
                    <a:pt x="20" y="20"/>
                  </a:lnTo>
                  <a:close/>
                </a:path>
              </a:pathLst>
            </a:custGeom>
            <a:solidFill>
              <a:srgbClr val="000000"/>
            </a:solidFill>
            <a:ln w="9525">
              <a:noFill/>
              <a:round/>
              <a:headEnd/>
              <a:tailEnd/>
            </a:ln>
          </p:spPr>
          <p:txBody>
            <a:bodyPr/>
            <a:lstStyle/>
            <a:p>
              <a:endParaRPr lang="en-US"/>
            </a:p>
          </p:txBody>
        </p:sp>
        <p:sp>
          <p:nvSpPr>
            <p:cNvPr id="91214" name="Freeform 78"/>
            <p:cNvSpPr>
              <a:spLocks/>
            </p:cNvSpPr>
            <p:nvPr/>
          </p:nvSpPr>
          <p:spPr bwMode="auto">
            <a:xfrm>
              <a:off x="4472" y="3291"/>
              <a:ext cx="2" cy="1"/>
            </a:xfrm>
            <a:custGeom>
              <a:avLst/>
              <a:gdLst>
                <a:gd name="T0" fmla="*/ 0 w 2"/>
                <a:gd name="T1" fmla="*/ 0 h 1"/>
                <a:gd name="T2" fmla="*/ 0 w 2"/>
                <a:gd name="T3" fmla="*/ 0 h 1"/>
                <a:gd name="T4" fmla="*/ 0 w 2"/>
                <a:gd name="T5" fmla="*/ 0 h 1"/>
                <a:gd name="T6" fmla="*/ 0 w 2"/>
                <a:gd name="T7" fmla="*/ 0 h 1"/>
                <a:gd name="T8" fmla="*/ 2 w 2"/>
                <a:gd name="T9" fmla="*/ 0 h 1"/>
                <a:gd name="T10" fmla="*/ 2 w 2"/>
                <a:gd name="T11" fmla="*/ 0 h 1"/>
                <a:gd name="T12" fmla="*/ 2 w 2"/>
                <a:gd name="T13" fmla="*/ 0 h 1"/>
                <a:gd name="T14" fmla="*/ 2 w 2"/>
                <a:gd name="T15" fmla="*/ 0 h 1"/>
                <a:gd name="T16" fmla="*/ 2 w 2"/>
                <a:gd name="T17" fmla="*/ 0 h 1"/>
                <a:gd name="T18" fmla="*/ 2 w 2"/>
                <a:gd name="T19" fmla="*/ 0 h 1"/>
                <a:gd name="T20" fmla="*/ 2 w 2"/>
                <a:gd name="T21" fmla="*/ 0 h 1"/>
                <a:gd name="T22" fmla="*/ 2 w 2"/>
                <a:gd name="T23" fmla="*/ 0 h 1"/>
                <a:gd name="T24" fmla="*/ 2 w 2"/>
                <a:gd name="T25" fmla="*/ 0 h 1"/>
                <a:gd name="T26" fmla="*/ 2 w 2"/>
                <a:gd name="T27" fmla="*/ 0 h 1"/>
                <a:gd name="T28" fmla="*/ 2 w 2"/>
                <a:gd name="T29" fmla="*/ 0 h 1"/>
                <a:gd name="T30" fmla="*/ 0 w 2"/>
                <a:gd name="T31" fmla="*/ 0 h 1"/>
                <a:gd name="T32" fmla="*/ 0 w 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
                <a:gd name="T53" fmla="*/ 2 w 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
                  <a:moveTo>
                    <a:pt x="0" y="0"/>
                  </a:moveTo>
                  <a:lnTo>
                    <a:pt x="0" y="0"/>
                  </a:lnTo>
                  <a:lnTo>
                    <a:pt x="2" y="0"/>
                  </a:lnTo>
                  <a:lnTo>
                    <a:pt x="0" y="0"/>
                  </a:lnTo>
                  <a:close/>
                </a:path>
              </a:pathLst>
            </a:custGeom>
            <a:solidFill>
              <a:srgbClr val="000000"/>
            </a:solidFill>
            <a:ln w="9525">
              <a:noFill/>
              <a:round/>
              <a:headEnd/>
              <a:tailEnd/>
            </a:ln>
          </p:spPr>
          <p:txBody>
            <a:bodyPr/>
            <a:lstStyle/>
            <a:p>
              <a:endParaRPr lang="en-US"/>
            </a:p>
          </p:txBody>
        </p:sp>
        <p:sp>
          <p:nvSpPr>
            <p:cNvPr id="91215" name="Freeform 79"/>
            <p:cNvSpPr>
              <a:spLocks/>
            </p:cNvSpPr>
            <p:nvPr/>
          </p:nvSpPr>
          <p:spPr bwMode="auto">
            <a:xfrm>
              <a:off x="4476" y="3187"/>
              <a:ext cx="34" cy="98"/>
            </a:xfrm>
            <a:custGeom>
              <a:avLst/>
              <a:gdLst>
                <a:gd name="T0" fmla="*/ 23 w 34"/>
                <a:gd name="T1" fmla="*/ 98 h 98"/>
                <a:gd name="T2" fmla="*/ 25 w 34"/>
                <a:gd name="T3" fmla="*/ 98 h 98"/>
                <a:gd name="T4" fmla="*/ 26 w 34"/>
                <a:gd name="T5" fmla="*/ 98 h 98"/>
                <a:gd name="T6" fmla="*/ 27 w 34"/>
                <a:gd name="T7" fmla="*/ 98 h 98"/>
                <a:gd name="T8" fmla="*/ 30 w 34"/>
                <a:gd name="T9" fmla="*/ 93 h 98"/>
                <a:gd name="T10" fmla="*/ 32 w 34"/>
                <a:gd name="T11" fmla="*/ 82 h 98"/>
                <a:gd name="T12" fmla="*/ 33 w 34"/>
                <a:gd name="T13" fmla="*/ 71 h 98"/>
                <a:gd name="T14" fmla="*/ 34 w 34"/>
                <a:gd name="T15" fmla="*/ 61 h 98"/>
                <a:gd name="T16" fmla="*/ 34 w 34"/>
                <a:gd name="T17" fmla="*/ 47 h 98"/>
                <a:gd name="T18" fmla="*/ 34 w 34"/>
                <a:gd name="T19" fmla="*/ 32 h 98"/>
                <a:gd name="T20" fmla="*/ 32 w 34"/>
                <a:gd name="T21" fmla="*/ 19 h 98"/>
                <a:gd name="T22" fmla="*/ 27 w 34"/>
                <a:gd name="T23" fmla="*/ 5 h 98"/>
                <a:gd name="T24" fmla="*/ 21 w 34"/>
                <a:gd name="T25" fmla="*/ 0 h 98"/>
                <a:gd name="T26" fmla="*/ 15 w 34"/>
                <a:gd name="T27" fmla="*/ 1 h 98"/>
                <a:gd name="T28" fmla="*/ 11 w 34"/>
                <a:gd name="T29" fmla="*/ 4 h 98"/>
                <a:gd name="T30" fmla="*/ 9 w 34"/>
                <a:gd name="T31" fmla="*/ 8 h 98"/>
                <a:gd name="T32" fmla="*/ 7 w 34"/>
                <a:gd name="T33" fmla="*/ 12 h 98"/>
                <a:gd name="T34" fmla="*/ 6 w 34"/>
                <a:gd name="T35" fmla="*/ 17 h 98"/>
                <a:gd name="T36" fmla="*/ 4 w 34"/>
                <a:gd name="T37" fmla="*/ 23 h 98"/>
                <a:gd name="T38" fmla="*/ 3 w 34"/>
                <a:gd name="T39" fmla="*/ 28 h 98"/>
                <a:gd name="T40" fmla="*/ 2 w 34"/>
                <a:gd name="T41" fmla="*/ 38 h 98"/>
                <a:gd name="T42" fmla="*/ 0 w 34"/>
                <a:gd name="T43" fmla="*/ 51 h 98"/>
                <a:gd name="T44" fmla="*/ 2 w 34"/>
                <a:gd name="T45" fmla="*/ 63 h 98"/>
                <a:gd name="T46" fmla="*/ 0 w 34"/>
                <a:gd name="T47" fmla="*/ 77 h 98"/>
                <a:gd name="T48" fmla="*/ 0 w 34"/>
                <a:gd name="T49" fmla="*/ 85 h 98"/>
                <a:gd name="T50" fmla="*/ 2 w 34"/>
                <a:gd name="T51" fmla="*/ 86 h 98"/>
                <a:gd name="T52" fmla="*/ 2 w 34"/>
                <a:gd name="T53" fmla="*/ 88 h 98"/>
                <a:gd name="T54" fmla="*/ 2 w 34"/>
                <a:gd name="T55" fmla="*/ 89 h 98"/>
                <a:gd name="T56" fmla="*/ 3 w 34"/>
                <a:gd name="T57" fmla="*/ 90 h 98"/>
                <a:gd name="T58" fmla="*/ 4 w 34"/>
                <a:gd name="T59" fmla="*/ 90 h 98"/>
                <a:gd name="T60" fmla="*/ 6 w 34"/>
                <a:gd name="T61" fmla="*/ 92 h 98"/>
                <a:gd name="T62" fmla="*/ 7 w 34"/>
                <a:gd name="T63" fmla="*/ 92 h 98"/>
                <a:gd name="T64" fmla="*/ 10 w 34"/>
                <a:gd name="T65" fmla="*/ 93 h 98"/>
                <a:gd name="T66" fmla="*/ 13 w 34"/>
                <a:gd name="T67" fmla="*/ 94 h 98"/>
                <a:gd name="T68" fmla="*/ 17 w 34"/>
                <a:gd name="T69" fmla="*/ 96 h 98"/>
                <a:gd name="T70" fmla="*/ 21 w 34"/>
                <a:gd name="T71" fmla="*/ 9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98"/>
                <a:gd name="T110" fmla="*/ 34 w 3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98">
                  <a:moveTo>
                    <a:pt x="23" y="98"/>
                  </a:moveTo>
                  <a:lnTo>
                    <a:pt x="23" y="98"/>
                  </a:lnTo>
                  <a:lnTo>
                    <a:pt x="25" y="98"/>
                  </a:lnTo>
                  <a:lnTo>
                    <a:pt x="26" y="98"/>
                  </a:lnTo>
                  <a:lnTo>
                    <a:pt x="27" y="98"/>
                  </a:lnTo>
                  <a:lnTo>
                    <a:pt x="29" y="98"/>
                  </a:lnTo>
                  <a:lnTo>
                    <a:pt x="30" y="93"/>
                  </a:lnTo>
                  <a:lnTo>
                    <a:pt x="30" y="88"/>
                  </a:lnTo>
                  <a:lnTo>
                    <a:pt x="32" y="82"/>
                  </a:lnTo>
                  <a:lnTo>
                    <a:pt x="32" y="77"/>
                  </a:lnTo>
                  <a:lnTo>
                    <a:pt x="33" y="71"/>
                  </a:lnTo>
                  <a:lnTo>
                    <a:pt x="33" y="66"/>
                  </a:lnTo>
                  <a:lnTo>
                    <a:pt x="34" y="61"/>
                  </a:lnTo>
                  <a:lnTo>
                    <a:pt x="34" y="54"/>
                  </a:lnTo>
                  <a:lnTo>
                    <a:pt x="34" y="47"/>
                  </a:lnTo>
                  <a:lnTo>
                    <a:pt x="34" y="40"/>
                  </a:lnTo>
                  <a:lnTo>
                    <a:pt x="34" y="32"/>
                  </a:lnTo>
                  <a:lnTo>
                    <a:pt x="33" y="25"/>
                  </a:lnTo>
                  <a:lnTo>
                    <a:pt x="32" y="19"/>
                  </a:lnTo>
                  <a:lnTo>
                    <a:pt x="30" y="12"/>
                  </a:lnTo>
                  <a:lnTo>
                    <a:pt x="27" y="5"/>
                  </a:lnTo>
                  <a:lnTo>
                    <a:pt x="23" y="0"/>
                  </a:lnTo>
                  <a:lnTo>
                    <a:pt x="21" y="0"/>
                  </a:lnTo>
                  <a:lnTo>
                    <a:pt x="18" y="0"/>
                  </a:lnTo>
                  <a:lnTo>
                    <a:pt x="15" y="1"/>
                  </a:lnTo>
                  <a:lnTo>
                    <a:pt x="13" y="2"/>
                  </a:lnTo>
                  <a:lnTo>
                    <a:pt x="11" y="4"/>
                  </a:lnTo>
                  <a:lnTo>
                    <a:pt x="9" y="6"/>
                  </a:lnTo>
                  <a:lnTo>
                    <a:pt x="9" y="8"/>
                  </a:lnTo>
                  <a:lnTo>
                    <a:pt x="7" y="9"/>
                  </a:lnTo>
                  <a:lnTo>
                    <a:pt x="7" y="12"/>
                  </a:lnTo>
                  <a:lnTo>
                    <a:pt x="6" y="15"/>
                  </a:lnTo>
                  <a:lnTo>
                    <a:pt x="6" y="17"/>
                  </a:lnTo>
                  <a:lnTo>
                    <a:pt x="4" y="20"/>
                  </a:lnTo>
                  <a:lnTo>
                    <a:pt x="4" y="23"/>
                  </a:lnTo>
                  <a:lnTo>
                    <a:pt x="4" y="25"/>
                  </a:lnTo>
                  <a:lnTo>
                    <a:pt x="3" y="28"/>
                  </a:lnTo>
                  <a:lnTo>
                    <a:pt x="3" y="29"/>
                  </a:lnTo>
                  <a:lnTo>
                    <a:pt x="2" y="38"/>
                  </a:lnTo>
                  <a:lnTo>
                    <a:pt x="0" y="44"/>
                  </a:lnTo>
                  <a:lnTo>
                    <a:pt x="0" y="51"/>
                  </a:lnTo>
                  <a:lnTo>
                    <a:pt x="0" y="58"/>
                  </a:lnTo>
                  <a:lnTo>
                    <a:pt x="2" y="63"/>
                  </a:lnTo>
                  <a:lnTo>
                    <a:pt x="2" y="70"/>
                  </a:lnTo>
                  <a:lnTo>
                    <a:pt x="0" y="77"/>
                  </a:lnTo>
                  <a:lnTo>
                    <a:pt x="0" y="84"/>
                  </a:lnTo>
                  <a:lnTo>
                    <a:pt x="0" y="85"/>
                  </a:lnTo>
                  <a:lnTo>
                    <a:pt x="2" y="85"/>
                  </a:lnTo>
                  <a:lnTo>
                    <a:pt x="2" y="86"/>
                  </a:lnTo>
                  <a:lnTo>
                    <a:pt x="2" y="88"/>
                  </a:lnTo>
                  <a:lnTo>
                    <a:pt x="2" y="89"/>
                  </a:lnTo>
                  <a:lnTo>
                    <a:pt x="2" y="90"/>
                  </a:lnTo>
                  <a:lnTo>
                    <a:pt x="3" y="90"/>
                  </a:lnTo>
                  <a:lnTo>
                    <a:pt x="4" y="90"/>
                  </a:lnTo>
                  <a:lnTo>
                    <a:pt x="6" y="92"/>
                  </a:lnTo>
                  <a:lnTo>
                    <a:pt x="7" y="92"/>
                  </a:lnTo>
                  <a:lnTo>
                    <a:pt x="9" y="90"/>
                  </a:lnTo>
                  <a:lnTo>
                    <a:pt x="10" y="93"/>
                  </a:lnTo>
                  <a:lnTo>
                    <a:pt x="11" y="94"/>
                  </a:lnTo>
                  <a:lnTo>
                    <a:pt x="13" y="94"/>
                  </a:lnTo>
                  <a:lnTo>
                    <a:pt x="14" y="96"/>
                  </a:lnTo>
                  <a:lnTo>
                    <a:pt x="17" y="96"/>
                  </a:lnTo>
                  <a:lnTo>
                    <a:pt x="19" y="97"/>
                  </a:lnTo>
                  <a:lnTo>
                    <a:pt x="21" y="97"/>
                  </a:lnTo>
                  <a:lnTo>
                    <a:pt x="23" y="98"/>
                  </a:lnTo>
                  <a:close/>
                </a:path>
              </a:pathLst>
            </a:custGeom>
            <a:solidFill>
              <a:srgbClr val="F0D100"/>
            </a:solidFill>
            <a:ln w="9525">
              <a:noFill/>
              <a:round/>
              <a:headEnd/>
              <a:tailEnd/>
            </a:ln>
          </p:spPr>
          <p:txBody>
            <a:bodyPr/>
            <a:lstStyle/>
            <a:p>
              <a:endParaRPr lang="en-US"/>
            </a:p>
          </p:txBody>
        </p:sp>
        <p:sp>
          <p:nvSpPr>
            <p:cNvPr id="91216" name="Freeform 80"/>
            <p:cNvSpPr>
              <a:spLocks/>
            </p:cNvSpPr>
            <p:nvPr/>
          </p:nvSpPr>
          <p:spPr bwMode="auto">
            <a:xfrm>
              <a:off x="5045" y="3149"/>
              <a:ext cx="68" cy="128"/>
            </a:xfrm>
            <a:custGeom>
              <a:avLst/>
              <a:gdLst>
                <a:gd name="T0" fmla="*/ 51 w 68"/>
                <a:gd name="T1" fmla="*/ 126 h 128"/>
                <a:gd name="T2" fmla="*/ 51 w 68"/>
                <a:gd name="T3" fmla="*/ 119 h 128"/>
                <a:gd name="T4" fmla="*/ 51 w 68"/>
                <a:gd name="T5" fmla="*/ 111 h 128"/>
                <a:gd name="T6" fmla="*/ 51 w 68"/>
                <a:gd name="T7" fmla="*/ 103 h 128"/>
                <a:gd name="T8" fmla="*/ 53 w 68"/>
                <a:gd name="T9" fmla="*/ 96 h 128"/>
                <a:gd name="T10" fmla="*/ 55 w 68"/>
                <a:gd name="T11" fmla="*/ 89 h 128"/>
                <a:gd name="T12" fmla="*/ 58 w 68"/>
                <a:gd name="T13" fmla="*/ 82 h 128"/>
                <a:gd name="T14" fmla="*/ 61 w 68"/>
                <a:gd name="T15" fmla="*/ 76 h 128"/>
                <a:gd name="T16" fmla="*/ 64 w 68"/>
                <a:gd name="T17" fmla="*/ 67 h 128"/>
                <a:gd name="T18" fmla="*/ 66 w 68"/>
                <a:gd name="T19" fmla="*/ 55 h 128"/>
                <a:gd name="T20" fmla="*/ 68 w 68"/>
                <a:gd name="T21" fmla="*/ 44 h 128"/>
                <a:gd name="T22" fmla="*/ 66 w 68"/>
                <a:gd name="T23" fmla="*/ 32 h 128"/>
                <a:gd name="T24" fmla="*/ 64 w 68"/>
                <a:gd name="T25" fmla="*/ 23 h 128"/>
                <a:gd name="T26" fmla="*/ 61 w 68"/>
                <a:gd name="T27" fmla="*/ 17 h 128"/>
                <a:gd name="T28" fmla="*/ 57 w 68"/>
                <a:gd name="T29" fmla="*/ 13 h 128"/>
                <a:gd name="T30" fmla="*/ 51 w 68"/>
                <a:gd name="T31" fmla="*/ 9 h 128"/>
                <a:gd name="T32" fmla="*/ 46 w 68"/>
                <a:gd name="T33" fmla="*/ 7 h 128"/>
                <a:gd name="T34" fmla="*/ 41 w 68"/>
                <a:gd name="T35" fmla="*/ 4 h 128"/>
                <a:gd name="T36" fmla="*/ 37 w 68"/>
                <a:gd name="T37" fmla="*/ 1 h 128"/>
                <a:gd name="T38" fmla="*/ 32 w 68"/>
                <a:gd name="T39" fmla="*/ 0 h 128"/>
                <a:gd name="T40" fmla="*/ 28 w 68"/>
                <a:gd name="T41" fmla="*/ 12 h 128"/>
                <a:gd name="T42" fmla="*/ 37 w 68"/>
                <a:gd name="T43" fmla="*/ 20 h 128"/>
                <a:gd name="T44" fmla="*/ 43 w 68"/>
                <a:gd name="T45" fmla="*/ 32 h 128"/>
                <a:gd name="T46" fmla="*/ 49 w 68"/>
                <a:gd name="T47" fmla="*/ 44 h 128"/>
                <a:gd name="T48" fmla="*/ 50 w 68"/>
                <a:gd name="T49" fmla="*/ 58 h 128"/>
                <a:gd name="T50" fmla="*/ 49 w 68"/>
                <a:gd name="T51" fmla="*/ 62 h 128"/>
                <a:gd name="T52" fmla="*/ 46 w 68"/>
                <a:gd name="T53" fmla="*/ 67 h 128"/>
                <a:gd name="T54" fmla="*/ 43 w 68"/>
                <a:gd name="T55" fmla="*/ 72 h 128"/>
                <a:gd name="T56" fmla="*/ 39 w 68"/>
                <a:gd name="T57" fmla="*/ 73 h 128"/>
                <a:gd name="T58" fmla="*/ 38 w 68"/>
                <a:gd name="T59" fmla="*/ 73 h 128"/>
                <a:gd name="T60" fmla="*/ 35 w 68"/>
                <a:gd name="T61" fmla="*/ 72 h 128"/>
                <a:gd name="T62" fmla="*/ 34 w 68"/>
                <a:gd name="T63" fmla="*/ 72 h 128"/>
                <a:gd name="T64" fmla="*/ 32 w 68"/>
                <a:gd name="T65" fmla="*/ 70 h 128"/>
                <a:gd name="T66" fmla="*/ 31 w 68"/>
                <a:gd name="T67" fmla="*/ 72 h 128"/>
                <a:gd name="T68" fmla="*/ 30 w 68"/>
                <a:gd name="T69" fmla="*/ 72 h 128"/>
                <a:gd name="T70" fmla="*/ 28 w 68"/>
                <a:gd name="T71" fmla="*/ 70 h 128"/>
                <a:gd name="T72" fmla="*/ 27 w 68"/>
                <a:gd name="T73" fmla="*/ 67 h 128"/>
                <a:gd name="T74" fmla="*/ 26 w 68"/>
                <a:gd name="T75" fmla="*/ 61 h 128"/>
                <a:gd name="T76" fmla="*/ 23 w 68"/>
                <a:gd name="T77" fmla="*/ 54 h 128"/>
                <a:gd name="T78" fmla="*/ 22 w 68"/>
                <a:gd name="T79" fmla="*/ 47 h 128"/>
                <a:gd name="T80" fmla="*/ 19 w 68"/>
                <a:gd name="T81" fmla="*/ 40 h 128"/>
                <a:gd name="T82" fmla="*/ 19 w 68"/>
                <a:gd name="T83" fmla="*/ 35 h 128"/>
                <a:gd name="T84" fmla="*/ 18 w 68"/>
                <a:gd name="T85" fmla="*/ 32 h 128"/>
                <a:gd name="T86" fmla="*/ 16 w 68"/>
                <a:gd name="T87" fmla="*/ 28 h 128"/>
                <a:gd name="T88" fmla="*/ 14 w 68"/>
                <a:gd name="T89" fmla="*/ 24 h 128"/>
                <a:gd name="T90" fmla="*/ 0 w 68"/>
                <a:gd name="T91" fmla="*/ 32 h 128"/>
                <a:gd name="T92" fmla="*/ 1 w 68"/>
                <a:gd name="T93" fmla="*/ 44 h 128"/>
                <a:gd name="T94" fmla="*/ 3 w 68"/>
                <a:gd name="T95" fmla="*/ 57 h 128"/>
                <a:gd name="T96" fmla="*/ 3 w 68"/>
                <a:gd name="T97" fmla="*/ 70 h 128"/>
                <a:gd name="T98" fmla="*/ 5 w 68"/>
                <a:gd name="T99" fmla="*/ 80 h 128"/>
                <a:gd name="T100" fmla="*/ 11 w 68"/>
                <a:gd name="T101" fmla="*/ 86 h 128"/>
                <a:gd name="T102" fmla="*/ 15 w 68"/>
                <a:gd name="T103" fmla="*/ 92 h 128"/>
                <a:gd name="T104" fmla="*/ 18 w 68"/>
                <a:gd name="T105" fmla="*/ 97 h 128"/>
                <a:gd name="T106" fmla="*/ 24 w 68"/>
                <a:gd name="T107" fmla="*/ 104 h 128"/>
                <a:gd name="T108" fmla="*/ 32 w 68"/>
                <a:gd name="T109" fmla="*/ 111 h 128"/>
                <a:gd name="T110" fmla="*/ 41 w 68"/>
                <a:gd name="T111" fmla="*/ 118 h 128"/>
                <a:gd name="T112" fmla="*/ 47 w 68"/>
                <a:gd name="T113" fmla="*/ 124 h 1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128"/>
                <a:gd name="T173" fmla="*/ 68 w 68"/>
                <a:gd name="T174" fmla="*/ 128 h 1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128">
                  <a:moveTo>
                    <a:pt x="50" y="128"/>
                  </a:moveTo>
                  <a:lnTo>
                    <a:pt x="51" y="126"/>
                  </a:lnTo>
                  <a:lnTo>
                    <a:pt x="51" y="122"/>
                  </a:lnTo>
                  <a:lnTo>
                    <a:pt x="51" y="119"/>
                  </a:lnTo>
                  <a:lnTo>
                    <a:pt x="51" y="115"/>
                  </a:lnTo>
                  <a:lnTo>
                    <a:pt x="51" y="111"/>
                  </a:lnTo>
                  <a:lnTo>
                    <a:pt x="51" y="107"/>
                  </a:lnTo>
                  <a:lnTo>
                    <a:pt x="51" y="103"/>
                  </a:lnTo>
                  <a:lnTo>
                    <a:pt x="51" y="99"/>
                  </a:lnTo>
                  <a:lnTo>
                    <a:pt x="53" y="96"/>
                  </a:lnTo>
                  <a:lnTo>
                    <a:pt x="54" y="92"/>
                  </a:lnTo>
                  <a:lnTo>
                    <a:pt x="55" y="89"/>
                  </a:lnTo>
                  <a:lnTo>
                    <a:pt x="57" y="85"/>
                  </a:lnTo>
                  <a:lnTo>
                    <a:pt x="58" y="82"/>
                  </a:lnTo>
                  <a:lnTo>
                    <a:pt x="60" y="78"/>
                  </a:lnTo>
                  <a:lnTo>
                    <a:pt x="61" y="76"/>
                  </a:lnTo>
                  <a:lnTo>
                    <a:pt x="62" y="73"/>
                  </a:lnTo>
                  <a:lnTo>
                    <a:pt x="64" y="67"/>
                  </a:lnTo>
                  <a:lnTo>
                    <a:pt x="65" y="61"/>
                  </a:lnTo>
                  <a:lnTo>
                    <a:pt x="66" y="55"/>
                  </a:lnTo>
                  <a:lnTo>
                    <a:pt x="68" y="50"/>
                  </a:lnTo>
                  <a:lnTo>
                    <a:pt x="68" y="44"/>
                  </a:lnTo>
                  <a:lnTo>
                    <a:pt x="68" y="38"/>
                  </a:lnTo>
                  <a:lnTo>
                    <a:pt x="66" y="32"/>
                  </a:lnTo>
                  <a:lnTo>
                    <a:pt x="65" y="26"/>
                  </a:lnTo>
                  <a:lnTo>
                    <a:pt x="64" y="23"/>
                  </a:lnTo>
                  <a:lnTo>
                    <a:pt x="62" y="20"/>
                  </a:lnTo>
                  <a:lnTo>
                    <a:pt x="61" y="17"/>
                  </a:lnTo>
                  <a:lnTo>
                    <a:pt x="58" y="15"/>
                  </a:lnTo>
                  <a:lnTo>
                    <a:pt x="57" y="13"/>
                  </a:lnTo>
                  <a:lnTo>
                    <a:pt x="54" y="11"/>
                  </a:lnTo>
                  <a:lnTo>
                    <a:pt x="51" y="9"/>
                  </a:lnTo>
                  <a:lnTo>
                    <a:pt x="49" y="8"/>
                  </a:lnTo>
                  <a:lnTo>
                    <a:pt x="46" y="7"/>
                  </a:lnTo>
                  <a:lnTo>
                    <a:pt x="43" y="5"/>
                  </a:lnTo>
                  <a:lnTo>
                    <a:pt x="41" y="4"/>
                  </a:lnTo>
                  <a:lnTo>
                    <a:pt x="39" y="3"/>
                  </a:lnTo>
                  <a:lnTo>
                    <a:pt x="37" y="1"/>
                  </a:lnTo>
                  <a:lnTo>
                    <a:pt x="34" y="1"/>
                  </a:lnTo>
                  <a:lnTo>
                    <a:pt x="32" y="0"/>
                  </a:lnTo>
                  <a:lnTo>
                    <a:pt x="30" y="0"/>
                  </a:lnTo>
                  <a:lnTo>
                    <a:pt x="28" y="12"/>
                  </a:lnTo>
                  <a:lnTo>
                    <a:pt x="32" y="16"/>
                  </a:lnTo>
                  <a:lnTo>
                    <a:pt x="37" y="20"/>
                  </a:lnTo>
                  <a:lnTo>
                    <a:pt x="39" y="26"/>
                  </a:lnTo>
                  <a:lnTo>
                    <a:pt x="43" y="32"/>
                  </a:lnTo>
                  <a:lnTo>
                    <a:pt x="46" y="38"/>
                  </a:lnTo>
                  <a:lnTo>
                    <a:pt x="49" y="44"/>
                  </a:lnTo>
                  <a:lnTo>
                    <a:pt x="50" y="51"/>
                  </a:lnTo>
                  <a:lnTo>
                    <a:pt x="50" y="58"/>
                  </a:lnTo>
                  <a:lnTo>
                    <a:pt x="50" y="59"/>
                  </a:lnTo>
                  <a:lnTo>
                    <a:pt x="49" y="62"/>
                  </a:lnTo>
                  <a:lnTo>
                    <a:pt x="47" y="65"/>
                  </a:lnTo>
                  <a:lnTo>
                    <a:pt x="46" y="67"/>
                  </a:lnTo>
                  <a:lnTo>
                    <a:pt x="45" y="70"/>
                  </a:lnTo>
                  <a:lnTo>
                    <a:pt x="43" y="72"/>
                  </a:lnTo>
                  <a:lnTo>
                    <a:pt x="41" y="73"/>
                  </a:lnTo>
                  <a:lnTo>
                    <a:pt x="39" y="73"/>
                  </a:lnTo>
                  <a:lnTo>
                    <a:pt x="38" y="73"/>
                  </a:lnTo>
                  <a:lnTo>
                    <a:pt x="37" y="73"/>
                  </a:lnTo>
                  <a:lnTo>
                    <a:pt x="35" y="72"/>
                  </a:lnTo>
                  <a:lnTo>
                    <a:pt x="34" y="72"/>
                  </a:lnTo>
                  <a:lnTo>
                    <a:pt x="32" y="70"/>
                  </a:lnTo>
                  <a:lnTo>
                    <a:pt x="31" y="72"/>
                  </a:lnTo>
                  <a:lnTo>
                    <a:pt x="30" y="72"/>
                  </a:lnTo>
                  <a:lnTo>
                    <a:pt x="28" y="70"/>
                  </a:lnTo>
                  <a:lnTo>
                    <a:pt x="27" y="69"/>
                  </a:lnTo>
                  <a:lnTo>
                    <a:pt x="27" y="67"/>
                  </a:lnTo>
                  <a:lnTo>
                    <a:pt x="26" y="65"/>
                  </a:lnTo>
                  <a:lnTo>
                    <a:pt x="26" y="61"/>
                  </a:lnTo>
                  <a:lnTo>
                    <a:pt x="24" y="57"/>
                  </a:lnTo>
                  <a:lnTo>
                    <a:pt x="23" y="54"/>
                  </a:lnTo>
                  <a:lnTo>
                    <a:pt x="22" y="50"/>
                  </a:lnTo>
                  <a:lnTo>
                    <a:pt x="22" y="47"/>
                  </a:lnTo>
                  <a:lnTo>
                    <a:pt x="20" y="43"/>
                  </a:lnTo>
                  <a:lnTo>
                    <a:pt x="19" y="40"/>
                  </a:lnTo>
                  <a:lnTo>
                    <a:pt x="19" y="38"/>
                  </a:lnTo>
                  <a:lnTo>
                    <a:pt x="19" y="35"/>
                  </a:lnTo>
                  <a:lnTo>
                    <a:pt x="18" y="34"/>
                  </a:lnTo>
                  <a:lnTo>
                    <a:pt x="18" y="32"/>
                  </a:lnTo>
                  <a:lnTo>
                    <a:pt x="16" y="30"/>
                  </a:lnTo>
                  <a:lnTo>
                    <a:pt x="16" y="28"/>
                  </a:lnTo>
                  <a:lnTo>
                    <a:pt x="15" y="26"/>
                  </a:lnTo>
                  <a:lnTo>
                    <a:pt x="14" y="24"/>
                  </a:lnTo>
                  <a:lnTo>
                    <a:pt x="0" y="26"/>
                  </a:lnTo>
                  <a:lnTo>
                    <a:pt x="0" y="32"/>
                  </a:lnTo>
                  <a:lnTo>
                    <a:pt x="0" y="39"/>
                  </a:lnTo>
                  <a:lnTo>
                    <a:pt x="1" y="44"/>
                  </a:lnTo>
                  <a:lnTo>
                    <a:pt x="1" y="51"/>
                  </a:lnTo>
                  <a:lnTo>
                    <a:pt x="3" y="57"/>
                  </a:lnTo>
                  <a:lnTo>
                    <a:pt x="3" y="63"/>
                  </a:lnTo>
                  <a:lnTo>
                    <a:pt x="3" y="70"/>
                  </a:lnTo>
                  <a:lnTo>
                    <a:pt x="4" y="76"/>
                  </a:lnTo>
                  <a:lnTo>
                    <a:pt x="5" y="80"/>
                  </a:lnTo>
                  <a:lnTo>
                    <a:pt x="8" y="82"/>
                  </a:lnTo>
                  <a:lnTo>
                    <a:pt x="11" y="86"/>
                  </a:lnTo>
                  <a:lnTo>
                    <a:pt x="12" y="89"/>
                  </a:lnTo>
                  <a:lnTo>
                    <a:pt x="15" y="92"/>
                  </a:lnTo>
                  <a:lnTo>
                    <a:pt x="16" y="95"/>
                  </a:lnTo>
                  <a:lnTo>
                    <a:pt x="18" y="97"/>
                  </a:lnTo>
                  <a:lnTo>
                    <a:pt x="20" y="101"/>
                  </a:lnTo>
                  <a:lnTo>
                    <a:pt x="24" y="104"/>
                  </a:lnTo>
                  <a:lnTo>
                    <a:pt x="28" y="107"/>
                  </a:lnTo>
                  <a:lnTo>
                    <a:pt x="32" y="111"/>
                  </a:lnTo>
                  <a:lnTo>
                    <a:pt x="38" y="113"/>
                  </a:lnTo>
                  <a:lnTo>
                    <a:pt x="41" y="118"/>
                  </a:lnTo>
                  <a:lnTo>
                    <a:pt x="45" y="120"/>
                  </a:lnTo>
                  <a:lnTo>
                    <a:pt x="47" y="124"/>
                  </a:lnTo>
                  <a:lnTo>
                    <a:pt x="50" y="128"/>
                  </a:lnTo>
                  <a:close/>
                </a:path>
              </a:pathLst>
            </a:custGeom>
            <a:solidFill>
              <a:srgbClr val="777777"/>
            </a:solidFill>
            <a:ln w="9525">
              <a:noFill/>
              <a:round/>
              <a:headEnd/>
              <a:tailEnd/>
            </a:ln>
          </p:spPr>
          <p:txBody>
            <a:bodyPr/>
            <a:lstStyle/>
            <a:p>
              <a:endParaRPr lang="en-US"/>
            </a:p>
          </p:txBody>
        </p:sp>
        <p:sp>
          <p:nvSpPr>
            <p:cNvPr id="91217" name="Freeform 81"/>
            <p:cNvSpPr>
              <a:spLocks/>
            </p:cNvSpPr>
            <p:nvPr/>
          </p:nvSpPr>
          <p:spPr bwMode="auto">
            <a:xfrm>
              <a:off x="5072" y="3179"/>
              <a:ext cx="12" cy="29"/>
            </a:xfrm>
            <a:custGeom>
              <a:avLst/>
              <a:gdLst>
                <a:gd name="T0" fmla="*/ 10 w 12"/>
                <a:gd name="T1" fmla="*/ 29 h 29"/>
                <a:gd name="T2" fmla="*/ 11 w 12"/>
                <a:gd name="T3" fmla="*/ 28 h 29"/>
                <a:gd name="T4" fmla="*/ 12 w 12"/>
                <a:gd name="T5" fmla="*/ 25 h 29"/>
                <a:gd name="T6" fmla="*/ 12 w 12"/>
                <a:gd name="T7" fmla="*/ 24 h 29"/>
                <a:gd name="T8" fmla="*/ 12 w 12"/>
                <a:gd name="T9" fmla="*/ 21 h 29"/>
                <a:gd name="T10" fmla="*/ 11 w 12"/>
                <a:gd name="T11" fmla="*/ 20 h 29"/>
                <a:gd name="T12" fmla="*/ 11 w 12"/>
                <a:gd name="T13" fmla="*/ 17 h 29"/>
                <a:gd name="T14" fmla="*/ 11 w 12"/>
                <a:gd name="T15" fmla="*/ 14 h 29"/>
                <a:gd name="T16" fmla="*/ 10 w 12"/>
                <a:gd name="T17" fmla="*/ 13 h 29"/>
                <a:gd name="T18" fmla="*/ 8 w 12"/>
                <a:gd name="T19" fmla="*/ 12 h 29"/>
                <a:gd name="T20" fmla="*/ 7 w 12"/>
                <a:gd name="T21" fmla="*/ 10 h 29"/>
                <a:gd name="T22" fmla="*/ 5 w 12"/>
                <a:gd name="T23" fmla="*/ 9 h 29"/>
                <a:gd name="T24" fmla="*/ 5 w 12"/>
                <a:gd name="T25" fmla="*/ 8 h 29"/>
                <a:gd name="T26" fmla="*/ 4 w 12"/>
                <a:gd name="T27" fmla="*/ 5 h 29"/>
                <a:gd name="T28" fmla="*/ 3 w 12"/>
                <a:gd name="T29" fmla="*/ 4 h 29"/>
                <a:gd name="T30" fmla="*/ 1 w 12"/>
                <a:gd name="T31" fmla="*/ 2 h 29"/>
                <a:gd name="T32" fmla="*/ 0 w 12"/>
                <a:gd name="T33" fmla="*/ 0 h 29"/>
                <a:gd name="T34" fmla="*/ 10 w 12"/>
                <a:gd name="T35" fmla="*/ 29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29"/>
                <a:gd name="T56" fmla="*/ 12 w 1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29">
                  <a:moveTo>
                    <a:pt x="10" y="29"/>
                  </a:moveTo>
                  <a:lnTo>
                    <a:pt x="11" y="28"/>
                  </a:lnTo>
                  <a:lnTo>
                    <a:pt x="12" y="25"/>
                  </a:lnTo>
                  <a:lnTo>
                    <a:pt x="12" y="24"/>
                  </a:lnTo>
                  <a:lnTo>
                    <a:pt x="12" y="21"/>
                  </a:lnTo>
                  <a:lnTo>
                    <a:pt x="11" y="20"/>
                  </a:lnTo>
                  <a:lnTo>
                    <a:pt x="11" y="17"/>
                  </a:lnTo>
                  <a:lnTo>
                    <a:pt x="11" y="14"/>
                  </a:lnTo>
                  <a:lnTo>
                    <a:pt x="10" y="13"/>
                  </a:lnTo>
                  <a:lnTo>
                    <a:pt x="8" y="12"/>
                  </a:lnTo>
                  <a:lnTo>
                    <a:pt x="7" y="10"/>
                  </a:lnTo>
                  <a:lnTo>
                    <a:pt x="5" y="9"/>
                  </a:lnTo>
                  <a:lnTo>
                    <a:pt x="5" y="8"/>
                  </a:lnTo>
                  <a:lnTo>
                    <a:pt x="4" y="5"/>
                  </a:lnTo>
                  <a:lnTo>
                    <a:pt x="3" y="4"/>
                  </a:lnTo>
                  <a:lnTo>
                    <a:pt x="1" y="2"/>
                  </a:lnTo>
                  <a:lnTo>
                    <a:pt x="0" y="0"/>
                  </a:lnTo>
                  <a:lnTo>
                    <a:pt x="10" y="29"/>
                  </a:lnTo>
                  <a:close/>
                </a:path>
              </a:pathLst>
            </a:custGeom>
            <a:solidFill>
              <a:srgbClr val="777777"/>
            </a:solidFill>
            <a:ln w="9525">
              <a:noFill/>
              <a:round/>
              <a:headEnd/>
              <a:tailEnd/>
            </a:ln>
          </p:spPr>
          <p:txBody>
            <a:bodyPr/>
            <a:lstStyle/>
            <a:p>
              <a:endParaRPr lang="en-US"/>
            </a:p>
          </p:txBody>
        </p:sp>
        <p:sp>
          <p:nvSpPr>
            <p:cNvPr id="91218" name="Freeform 82"/>
            <p:cNvSpPr>
              <a:spLocks/>
            </p:cNvSpPr>
            <p:nvPr/>
          </p:nvSpPr>
          <p:spPr bwMode="auto">
            <a:xfrm>
              <a:off x="4606" y="3020"/>
              <a:ext cx="415" cy="167"/>
            </a:xfrm>
            <a:custGeom>
              <a:avLst/>
              <a:gdLst>
                <a:gd name="T0" fmla="*/ 369 w 415"/>
                <a:gd name="T1" fmla="*/ 161 h 167"/>
                <a:gd name="T2" fmla="*/ 398 w 415"/>
                <a:gd name="T3" fmla="*/ 149 h 167"/>
                <a:gd name="T4" fmla="*/ 401 w 415"/>
                <a:gd name="T5" fmla="*/ 145 h 167"/>
                <a:gd name="T6" fmla="*/ 400 w 415"/>
                <a:gd name="T7" fmla="*/ 137 h 167"/>
                <a:gd name="T8" fmla="*/ 402 w 415"/>
                <a:gd name="T9" fmla="*/ 130 h 167"/>
                <a:gd name="T10" fmla="*/ 402 w 415"/>
                <a:gd name="T11" fmla="*/ 107 h 167"/>
                <a:gd name="T12" fmla="*/ 411 w 415"/>
                <a:gd name="T13" fmla="*/ 92 h 167"/>
                <a:gd name="T14" fmla="*/ 415 w 415"/>
                <a:gd name="T15" fmla="*/ 90 h 167"/>
                <a:gd name="T16" fmla="*/ 412 w 415"/>
                <a:gd name="T17" fmla="*/ 91 h 167"/>
                <a:gd name="T18" fmla="*/ 409 w 415"/>
                <a:gd name="T19" fmla="*/ 90 h 167"/>
                <a:gd name="T20" fmla="*/ 411 w 415"/>
                <a:gd name="T21" fmla="*/ 86 h 167"/>
                <a:gd name="T22" fmla="*/ 396 w 415"/>
                <a:gd name="T23" fmla="*/ 72 h 167"/>
                <a:gd name="T24" fmla="*/ 369 w 415"/>
                <a:gd name="T25" fmla="*/ 61 h 167"/>
                <a:gd name="T26" fmla="*/ 335 w 415"/>
                <a:gd name="T27" fmla="*/ 59 h 167"/>
                <a:gd name="T28" fmla="*/ 306 w 415"/>
                <a:gd name="T29" fmla="*/ 56 h 167"/>
                <a:gd name="T30" fmla="*/ 286 w 415"/>
                <a:gd name="T31" fmla="*/ 54 h 167"/>
                <a:gd name="T32" fmla="*/ 272 w 415"/>
                <a:gd name="T33" fmla="*/ 53 h 167"/>
                <a:gd name="T34" fmla="*/ 262 w 415"/>
                <a:gd name="T35" fmla="*/ 53 h 167"/>
                <a:gd name="T36" fmla="*/ 260 w 415"/>
                <a:gd name="T37" fmla="*/ 50 h 167"/>
                <a:gd name="T38" fmla="*/ 259 w 415"/>
                <a:gd name="T39" fmla="*/ 52 h 167"/>
                <a:gd name="T40" fmla="*/ 256 w 415"/>
                <a:gd name="T41" fmla="*/ 53 h 167"/>
                <a:gd name="T42" fmla="*/ 254 w 415"/>
                <a:gd name="T43" fmla="*/ 50 h 167"/>
                <a:gd name="T44" fmla="*/ 226 w 415"/>
                <a:gd name="T45" fmla="*/ 48 h 167"/>
                <a:gd name="T46" fmla="*/ 218 w 415"/>
                <a:gd name="T47" fmla="*/ 48 h 167"/>
                <a:gd name="T48" fmla="*/ 216 w 415"/>
                <a:gd name="T49" fmla="*/ 45 h 167"/>
                <a:gd name="T50" fmla="*/ 212 w 415"/>
                <a:gd name="T51" fmla="*/ 44 h 167"/>
                <a:gd name="T52" fmla="*/ 199 w 415"/>
                <a:gd name="T53" fmla="*/ 42 h 167"/>
                <a:gd name="T54" fmla="*/ 186 w 415"/>
                <a:gd name="T55" fmla="*/ 41 h 167"/>
                <a:gd name="T56" fmla="*/ 171 w 415"/>
                <a:gd name="T57" fmla="*/ 38 h 167"/>
                <a:gd name="T58" fmla="*/ 134 w 415"/>
                <a:gd name="T59" fmla="*/ 33 h 167"/>
                <a:gd name="T60" fmla="*/ 94 w 415"/>
                <a:gd name="T61" fmla="*/ 22 h 167"/>
                <a:gd name="T62" fmla="*/ 42 w 415"/>
                <a:gd name="T63" fmla="*/ 10 h 167"/>
                <a:gd name="T64" fmla="*/ 22 w 415"/>
                <a:gd name="T65" fmla="*/ 0 h 167"/>
                <a:gd name="T66" fmla="*/ 17 w 415"/>
                <a:gd name="T67" fmla="*/ 2 h 167"/>
                <a:gd name="T68" fmla="*/ 10 w 415"/>
                <a:gd name="T69" fmla="*/ 13 h 167"/>
                <a:gd name="T70" fmla="*/ 2 w 415"/>
                <a:gd name="T71" fmla="*/ 25 h 167"/>
                <a:gd name="T72" fmla="*/ 0 w 415"/>
                <a:gd name="T73" fmla="*/ 42 h 167"/>
                <a:gd name="T74" fmla="*/ 4 w 415"/>
                <a:gd name="T75" fmla="*/ 53 h 167"/>
                <a:gd name="T76" fmla="*/ 11 w 415"/>
                <a:gd name="T77" fmla="*/ 63 h 167"/>
                <a:gd name="T78" fmla="*/ 18 w 415"/>
                <a:gd name="T79" fmla="*/ 67 h 167"/>
                <a:gd name="T80" fmla="*/ 22 w 415"/>
                <a:gd name="T81" fmla="*/ 72 h 167"/>
                <a:gd name="T82" fmla="*/ 26 w 415"/>
                <a:gd name="T83" fmla="*/ 76 h 167"/>
                <a:gd name="T84" fmla="*/ 10 w 415"/>
                <a:gd name="T85" fmla="*/ 84 h 167"/>
                <a:gd name="T86" fmla="*/ 6 w 415"/>
                <a:gd name="T87" fmla="*/ 98 h 167"/>
                <a:gd name="T88" fmla="*/ 6 w 415"/>
                <a:gd name="T89" fmla="*/ 117 h 167"/>
                <a:gd name="T90" fmla="*/ 15 w 415"/>
                <a:gd name="T91" fmla="*/ 128 h 167"/>
                <a:gd name="T92" fmla="*/ 22 w 415"/>
                <a:gd name="T93" fmla="*/ 130 h 167"/>
                <a:gd name="T94" fmla="*/ 121 w 415"/>
                <a:gd name="T95" fmla="*/ 129 h 167"/>
                <a:gd name="T96" fmla="*/ 220 w 415"/>
                <a:gd name="T97" fmla="*/ 142 h 167"/>
                <a:gd name="T98" fmla="*/ 256 w 415"/>
                <a:gd name="T99" fmla="*/ 145 h 167"/>
                <a:gd name="T100" fmla="*/ 277 w 415"/>
                <a:gd name="T101" fmla="*/ 152 h 167"/>
                <a:gd name="T102" fmla="*/ 289 w 415"/>
                <a:gd name="T103" fmla="*/ 157 h 167"/>
                <a:gd name="T104" fmla="*/ 320 w 415"/>
                <a:gd name="T105" fmla="*/ 164 h 1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5"/>
                <a:gd name="T160" fmla="*/ 0 h 167"/>
                <a:gd name="T161" fmla="*/ 415 w 415"/>
                <a:gd name="T162" fmla="*/ 167 h 1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5" h="167">
                  <a:moveTo>
                    <a:pt x="339" y="167"/>
                  </a:moveTo>
                  <a:lnTo>
                    <a:pt x="347" y="167"/>
                  </a:lnTo>
                  <a:lnTo>
                    <a:pt x="354" y="165"/>
                  </a:lnTo>
                  <a:lnTo>
                    <a:pt x="362" y="164"/>
                  </a:lnTo>
                  <a:lnTo>
                    <a:pt x="369" y="161"/>
                  </a:lnTo>
                  <a:lnTo>
                    <a:pt x="375" y="159"/>
                  </a:lnTo>
                  <a:lnTo>
                    <a:pt x="383" y="156"/>
                  </a:lnTo>
                  <a:lnTo>
                    <a:pt x="390" y="153"/>
                  </a:lnTo>
                  <a:lnTo>
                    <a:pt x="397" y="149"/>
                  </a:lnTo>
                  <a:lnTo>
                    <a:pt x="398" y="149"/>
                  </a:lnTo>
                  <a:lnTo>
                    <a:pt x="398" y="148"/>
                  </a:lnTo>
                  <a:lnTo>
                    <a:pt x="400" y="148"/>
                  </a:lnTo>
                  <a:lnTo>
                    <a:pt x="401" y="146"/>
                  </a:lnTo>
                  <a:lnTo>
                    <a:pt x="401" y="145"/>
                  </a:lnTo>
                  <a:lnTo>
                    <a:pt x="401" y="144"/>
                  </a:lnTo>
                  <a:lnTo>
                    <a:pt x="400" y="141"/>
                  </a:lnTo>
                  <a:lnTo>
                    <a:pt x="400" y="140"/>
                  </a:lnTo>
                  <a:lnTo>
                    <a:pt x="400" y="137"/>
                  </a:lnTo>
                  <a:lnTo>
                    <a:pt x="400" y="136"/>
                  </a:lnTo>
                  <a:lnTo>
                    <a:pt x="401" y="134"/>
                  </a:lnTo>
                  <a:lnTo>
                    <a:pt x="401" y="133"/>
                  </a:lnTo>
                  <a:lnTo>
                    <a:pt x="401" y="132"/>
                  </a:lnTo>
                  <a:lnTo>
                    <a:pt x="402" y="130"/>
                  </a:lnTo>
                  <a:lnTo>
                    <a:pt x="402" y="126"/>
                  </a:lnTo>
                  <a:lnTo>
                    <a:pt x="402" y="122"/>
                  </a:lnTo>
                  <a:lnTo>
                    <a:pt x="402" y="117"/>
                  </a:lnTo>
                  <a:lnTo>
                    <a:pt x="402" y="113"/>
                  </a:lnTo>
                  <a:lnTo>
                    <a:pt x="402" y="107"/>
                  </a:lnTo>
                  <a:lnTo>
                    <a:pt x="404" y="103"/>
                  </a:lnTo>
                  <a:lnTo>
                    <a:pt x="405" y="99"/>
                  </a:lnTo>
                  <a:lnTo>
                    <a:pt x="409" y="95"/>
                  </a:lnTo>
                  <a:lnTo>
                    <a:pt x="411" y="94"/>
                  </a:lnTo>
                  <a:lnTo>
                    <a:pt x="411" y="92"/>
                  </a:lnTo>
                  <a:lnTo>
                    <a:pt x="412" y="92"/>
                  </a:lnTo>
                  <a:lnTo>
                    <a:pt x="413" y="91"/>
                  </a:lnTo>
                  <a:lnTo>
                    <a:pt x="415" y="91"/>
                  </a:lnTo>
                  <a:lnTo>
                    <a:pt x="415" y="90"/>
                  </a:lnTo>
                  <a:lnTo>
                    <a:pt x="413" y="88"/>
                  </a:lnTo>
                  <a:lnTo>
                    <a:pt x="413" y="90"/>
                  </a:lnTo>
                  <a:lnTo>
                    <a:pt x="412" y="90"/>
                  </a:lnTo>
                  <a:lnTo>
                    <a:pt x="412" y="91"/>
                  </a:lnTo>
                  <a:lnTo>
                    <a:pt x="411" y="91"/>
                  </a:lnTo>
                  <a:lnTo>
                    <a:pt x="409" y="91"/>
                  </a:lnTo>
                  <a:lnTo>
                    <a:pt x="409" y="90"/>
                  </a:lnTo>
                  <a:lnTo>
                    <a:pt x="411" y="88"/>
                  </a:lnTo>
                  <a:lnTo>
                    <a:pt x="411" y="87"/>
                  </a:lnTo>
                  <a:lnTo>
                    <a:pt x="411" y="86"/>
                  </a:lnTo>
                  <a:lnTo>
                    <a:pt x="411" y="84"/>
                  </a:lnTo>
                  <a:lnTo>
                    <a:pt x="409" y="83"/>
                  </a:lnTo>
                  <a:lnTo>
                    <a:pt x="405" y="79"/>
                  </a:lnTo>
                  <a:lnTo>
                    <a:pt x="400" y="75"/>
                  </a:lnTo>
                  <a:lnTo>
                    <a:pt x="396" y="72"/>
                  </a:lnTo>
                  <a:lnTo>
                    <a:pt x="390" y="69"/>
                  </a:lnTo>
                  <a:lnTo>
                    <a:pt x="385" y="67"/>
                  </a:lnTo>
                  <a:lnTo>
                    <a:pt x="379" y="65"/>
                  </a:lnTo>
                  <a:lnTo>
                    <a:pt x="374" y="63"/>
                  </a:lnTo>
                  <a:lnTo>
                    <a:pt x="369" y="61"/>
                  </a:lnTo>
                  <a:lnTo>
                    <a:pt x="362" y="61"/>
                  </a:lnTo>
                  <a:lnTo>
                    <a:pt x="355" y="60"/>
                  </a:lnTo>
                  <a:lnTo>
                    <a:pt x="348" y="60"/>
                  </a:lnTo>
                  <a:lnTo>
                    <a:pt x="342" y="59"/>
                  </a:lnTo>
                  <a:lnTo>
                    <a:pt x="335" y="59"/>
                  </a:lnTo>
                  <a:lnTo>
                    <a:pt x="328" y="59"/>
                  </a:lnTo>
                  <a:lnTo>
                    <a:pt x="323" y="57"/>
                  </a:lnTo>
                  <a:lnTo>
                    <a:pt x="316" y="57"/>
                  </a:lnTo>
                  <a:lnTo>
                    <a:pt x="310" y="56"/>
                  </a:lnTo>
                  <a:lnTo>
                    <a:pt x="306" y="56"/>
                  </a:lnTo>
                  <a:lnTo>
                    <a:pt x="302" y="56"/>
                  </a:lnTo>
                  <a:lnTo>
                    <a:pt x="298" y="56"/>
                  </a:lnTo>
                  <a:lnTo>
                    <a:pt x="294" y="54"/>
                  </a:lnTo>
                  <a:lnTo>
                    <a:pt x="290" y="54"/>
                  </a:lnTo>
                  <a:lnTo>
                    <a:pt x="286" y="54"/>
                  </a:lnTo>
                  <a:lnTo>
                    <a:pt x="282" y="54"/>
                  </a:lnTo>
                  <a:lnTo>
                    <a:pt x="279" y="54"/>
                  </a:lnTo>
                  <a:lnTo>
                    <a:pt x="277" y="54"/>
                  </a:lnTo>
                  <a:lnTo>
                    <a:pt x="274" y="54"/>
                  </a:lnTo>
                  <a:lnTo>
                    <a:pt x="272" y="53"/>
                  </a:lnTo>
                  <a:lnTo>
                    <a:pt x="270" y="53"/>
                  </a:lnTo>
                  <a:lnTo>
                    <a:pt x="267" y="53"/>
                  </a:lnTo>
                  <a:lnTo>
                    <a:pt x="264" y="53"/>
                  </a:lnTo>
                  <a:lnTo>
                    <a:pt x="262" y="53"/>
                  </a:lnTo>
                  <a:lnTo>
                    <a:pt x="262" y="52"/>
                  </a:lnTo>
                  <a:lnTo>
                    <a:pt x="260" y="52"/>
                  </a:lnTo>
                  <a:lnTo>
                    <a:pt x="260" y="50"/>
                  </a:lnTo>
                  <a:lnTo>
                    <a:pt x="259" y="50"/>
                  </a:lnTo>
                  <a:lnTo>
                    <a:pt x="259" y="52"/>
                  </a:lnTo>
                  <a:lnTo>
                    <a:pt x="258" y="52"/>
                  </a:lnTo>
                  <a:lnTo>
                    <a:pt x="258" y="53"/>
                  </a:lnTo>
                  <a:lnTo>
                    <a:pt x="256" y="53"/>
                  </a:lnTo>
                  <a:lnTo>
                    <a:pt x="256" y="52"/>
                  </a:lnTo>
                  <a:lnTo>
                    <a:pt x="255" y="52"/>
                  </a:lnTo>
                  <a:lnTo>
                    <a:pt x="254" y="50"/>
                  </a:lnTo>
                  <a:lnTo>
                    <a:pt x="252" y="50"/>
                  </a:lnTo>
                  <a:lnTo>
                    <a:pt x="252" y="52"/>
                  </a:lnTo>
                  <a:lnTo>
                    <a:pt x="252" y="53"/>
                  </a:lnTo>
                  <a:lnTo>
                    <a:pt x="226" y="48"/>
                  </a:lnTo>
                  <a:lnTo>
                    <a:pt x="225" y="49"/>
                  </a:lnTo>
                  <a:lnTo>
                    <a:pt x="224" y="49"/>
                  </a:lnTo>
                  <a:lnTo>
                    <a:pt x="222" y="49"/>
                  </a:lnTo>
                  <a:lnTo>
                    <a:pt x="220" y="49"/>
                  </a:lnTo>
                  <a:lnTo>
                    <a:pt x="218" y="48"/>
                  </a:lnTo>
                  <a:lnTo>
                    <a:pt x="216" y="48"/>
                  </a:lnTo>
                  <a:lnTo>
                    <a:pt x="214" y="46"/>
                  </a:lnTo>
                  <a:lnTo>
                    <a:pt x="216" y="46"/>
                  </a:lnTo>
                  <a:lnTo>
                    <a:pt x="216" y="45"/>
                  </a:lnTo>
                  <a:lnTo>
                    <a:pt x="214" y="45"/>
                  </a:lnTo>
                  <a:lnTo>
                    <a:pt x="214" y="44"/>
                  </a:lnTo>
                  <a:lnTo>
                    <a:pt x="213" y="44"/>
                  </a:lnTo>
                  <a:lnTo>
                    <a:pt x="212" y="44"/>
                  </a:lnTo>
                  <a:lnTo>
                    <a:pt x="210" y="45"/>
                  </a:lnTo>
                  <a:lnTo>
                    <a:pt x="207" y="44"/>
                  </a:lnTo>
                  <a:lnTo>
                    <a:pt x="205" y="44"/>
                  </a:lnTo>
                  <a:lnTo>
                    <a:pt x="202" y="42"/>
                  </a:lnTo>
                  <a:lnTo>
                    <a:pt x="199" y="42"/>
                  </a:lnTo>
                  <a:lnTo>
                    <a:pt x="197" y="42"/>
                  </a:lnTo>
                  <a:lnTo>
                    <a:pt x="195" y="41"/>
                  </a:lnTo>
                  <a:lnTo>
                    <a:pt x="193" y="41"/>
                  </a:lnTo>
                  <a:lnTo>
                    <a:pt x="189" y="41"/>
                  </a:lnTo>
                  <a:lnTo>
                    <a:pt x="186" y="41"/>
                  </a:lnTo>
                  <a:lnTo>
                    <a:pt x="183" y="40"/>
                  </a:lnTo>
                  <a:lnTo>
                    <a:pt x="179" y="40"/>
                  </a:lnTo>
                  <a:lnTo>
                    <a:pt x="176" y="40"/>
                  </a:lnTo>
                  <a:lnTo>
                    <a:pt x="174" y="38"/>
                  </a:lnTo>
                  <a:lnTo>
                    <a:pt x="171" y="38"/>
                  </a:lnTo>
                  <a:lnTo>
                    <a:pt x="167" y="38"/>
                  </a:lnTo>
                  <a:lnTo>
                    <a:pt x="159" y="37"/>
                  </a:lnTo>
                  <a:lnTo>
                    <a:pt x="151" y="36"/>
                  </a:lnTo>
                  <a:lnTo>
                    <a:pt x="143" y="34"/>
                  </a:lnTo>
                  <a:lnTo>
                    <a:pt x="134" y="33"/>
                  </a:lnTo>
                  <a:lnTo>
                    <a:pt x="126" y="32"/>
                  </a:lnTo>
                  <a:lnTo>
                    <a:pt x="118" y="30"/>
                  </a:lnTo>
                  <a:lnTo>
                    <a:pt x="110" y="29"/>
                  </a:lnTo>
                  <a:lnTo>
                    <a:pt x="103" y="26"/>
                  </a:lnTo>
                  <a:lnTo>
                    <a:pt x="94" y="22"/>
                  </a:lnTo>
                  <a:lnTo>
                    <a:pt x="83" y="19"/>
                  </a:lnTo>
                  <a:lnTo>
                    <a:pt x="73" y="18"/>
                  </a:lnTo>
                  <a:lnTo>
                    <a:pt x="63" y="15"/>
                  </a:lnTo>
                  <a:lnTo>
                    <a:pt x="52" y="13"/>
                  </a:lnTo>
                  <a:lnTo>
                    <a:pt x="42" y="10"/>
                  </a:lnTo>
                  <a:lnTo>
                    <a:pt x="33" y="6"/>
                  </a:lnTo>
                  <a:lnTo>
                    <a:pt x="25" y="0"/>
                  </a:lnTo>
                  <a:lnTo>
                    <a:pt x="23" y="0"/>
                  </a:lnTo>
                  <a:lnTo>
                    <a:pt x="22" y="0"/>
                  </a:lnTo>
                  <a:lnTo>
                    <a:pt x="21" y="0"/>
                  </a:lnTo>
                  <a:lnTo>
                    <a:pt x="19" y="0"/>
                  </a:lnTo>
                  <a:lnTo>
                    <a:pt x="18" y="0"/>
                  </a:lnTo>
                  <a:lnTo>
                    <a:pt x="17" y="2"/>
                  </a:lnTo>
                  <a:lnTo>
                    <a:pt x="17" y="4"/>
                  </a:lnTo>
                  <a:lnTo>
                    <a:pt x="15" y="6"/>
                  </a:lnTo>
                  <a:lnTo>
                    <a:pt x="14" y="9"/>
                  </a:lnTo>
                  <a:lnTo>
                    <a:pt x="13" y="10"/>
                  </a:lnTo>
                  <a:lnTo>
                    <a:pt x="10" y="13"/>
                  </a:lnTo>
                  <a:lnTo>
                    <a:pt x="8" y="14"/>
                  </a:lnTo>
                  <a:lnTo>
                    <a:pt x="6" y="17"/>
                  </a:lnTo>
                  <a:lnTo>
                    <a:pt x="4" y="19"/>
                  </a:lnTo>
                  <a:lnTo>
                    <a:pt x="3" y="22"/>
                  </a:lnTo>
                  <a:lnTo>
                    <a:pt x="2" y="25"/>
                  </a:lnTo>
                  <a:lnTo>
                    <a:pt x="0" y="29"/>
                  </a:lnTo>
                  <a:lnTo>
                    <a:pt x="0" y="32"/>
                  </a:lnTo>
                  <a:lnTo>
                    <a:pt x="0" y="36"/>
                  </a:lnTo>
                  <a:lnTo>
                    <a:pt x="0" y="38"/>
                  </a:lnTo>
                  <a:lnTo>
                    <a:pt x="0" y="42"/>
                  </a:lnTo>
                  <a:lnTo>
                    <a:pt x="0" y="45"/>
                  </a:lnTo>
                  <a:lnTo>
                    <a:pt x="0" y="48"/>
                  </a:lnTo>
                  <a:lnTo>
                    <a:pt x="2" y="49"/>
                  </a:lnTo>
                  <a:lnTo>
                    <a:pt x="3" y="52"/>
                  </a:lnTo>
                  <a:lnTo>
                    <a:pt x="4" y="53"/>
                  </a:lnTo>
                  <a:lnTo>
                    <a:pt x="6" y="54"/>
                  </a:lnTo>
                  <a:lnTo>
                    <a:pt x="7" y="57"/>
                  </a:lnTo>
                  <a:lnTo>
                    <a:pt x="8" y="59"/>
                  </a:lnTo>
                  <a:lnTo>
                    <a:pt x="10" y="61"/>
                  </a:lnTo>
                  <a:lnTo>
                    <a:pt x="11" y="63"/>
                  </a:lnTo>
                  <a:lnTo>
                    <a:pt x="13" y="64"/>
                  </a:lnTo>
                  <a:lnTo>
                    <a:pt x="14" y="64"/>
                  </a:lnTo>
                  <a:lnTo>
                    <a:pt x="15" y="65"/>
                  </a:lnTo>
                  <a:lnTo>
                    <a:pt x="17" y="65"/>
                  </a:lnTo>
                  <a:lnTo>
                    <a:pt x="18" y="67"/>
                  </a:lnTo>
                  <a:lnTo>
                    <a:pt x="19" y="68"/>
                  </a:lnTo>
                  <a:lnTo>
                    <a:pt x="19" y="69"/>
                  </a:lnTo>
                  <a:lnTo>
                    <a:pt x="21" y="71"/>
                  </a:lnTo>
                  <a:lnTo>
                    <a:pt x="21" y="72"/>
                  </a:lnTo>
                  <a:lnTo>
                    <a:pt x="22" y="72"/>
                  </a:lnTo>
                  <a:lnTo>
                    <a:pt x="22" y="73"/>
                  </a:lnTo>
                  <a:lnTo>
                    <a:pt x="23" y="73"/>
                  </a:lnTo>
                  <a:lnTo>
                    <a:pt x="23" y="75"/>
                  </a:lnTo>
                  <a:lnTo>
                    <a:pt x="25" y="75"/>
                  </a:lnTo>
                  <a:lnTo>
                    <a:pt x="26" y="76"/>
                  </a:lnTo>
                  <a:lnTo>
                    <a:pt x="25" y="86"/>
                  </a:lnTo>
                  <a:lnTo>
                    <a:pt x="10" y="76"/>
                  </a:lnTo>
                  <a:lnTo>
                    <a:pt x="11" y="79"/>
                  </a:lnTo>
                  <a:lnTo>
                    <a:pt x="11" y="82"/>
                  </a:lnTo>
                  <a:lnTo>
                    <a:pt x="10" y="84"/>
                  </a:lnTo>
                  <a:lnTo>
                    <a:pt x="8" y="87"/>
                  </a:lnTo>
                  <a:lnTo>
                    <a:pt x="7" y="88"/>
                  </a:lnTo>
                  <a:lnTo>
                    <a:pt x="6" y="91"/>
                  </a:lnTo>
                  <a:lnTo>
                    <a:pt x="6" y="94"/>
                  </a:lnTo>
                  <a:lnTo>
                    <a:pt x="6" y="98"/>
                  </a:lnTo>
                  <a:lnTo>
                    <a:pt x="4" y="102"/>
                  </a:lnTo>
                  <a:lnTo>
                    <a:pt x="4" y="106"/>
                  </a:lnTo>
                  <a:lnTo>
                    <a:pt x="4" y="110"/>
                  </a:lnTo>
                  <a:lnTo>
                    <a:pt x="4" y="114"/>
                  </a:lnTo>
                  <a:lnTo>
                    <a:pt x="6" y="117"/>
                  </a:lnTo>
                  <a:lnTo>
                    <a:pt x="7" y="121"/>
                  </a:lnTo>
                  <a:lnTo>
                    <a:pt x="8" y="123"/>
                  </a:lnTo>
                  <a:lnTo>
                    <a:pt x="11" y="126"/>
                  </a:lnTo>
                  <a:lnTo>
                    <a:pt x="13" y="128"/>
                  </a:lnTo>
                  <a:lnTo>
                    <a:pt x="15" y="128"/>
                  </a:lnTo>
                  <a:lnTo>
                    <a:pt x="17" y="129"/>
                  </a:lnTo>
                  <a:lnTo>
                    <a:pt x="18" y="129"/>
                  </a:lnTo>
                  <a:lnTo>
                    <a:pt x="19" y="129"/>
                  </a:lnTo>
                  <a:lnTo>
                    <a:pt x="21" y="130"/>
                  </a:lnTo>
                  <a:lnTo>
                    <a:pt x="22" y="130"/>
                  </a:lnTo>
                  <a:lnTo>
                    <a:pt x="23" y="132"/>
                  </a:lnTo>
                  <a:lnTo>
                    <a:pt x="48" y="129"/>
                  </a:lnTo>
                  <a:lnTo>
                    <a:pt x="72" y="128"/>
                  </a:lnTo>
                  <a:lnTo>
                    <a:pt x="96" y="128"/>
                  </a:lnTo>
                  <a:lnTo>
                    <a:pt x="121" y="129"/>
                  </a:lnTo>
                  <a:lnTo>
                    <a:pt x="144" y="130"/>
                  </a:lnTo>
                  <a:lnTo>
                    <a:pt x="167" y="133"/>
                  </a:lnTo>
                  <a:lnTo>
                    <a:pt x="190" y="137"/>
                  </a:lnTo>
                  <a:lnTo>
                    <a:pt x="213" y="141"/>
                  </a:lnTo>
                  <a:lnTo>
                    <a:pt x="220" y="142"/>
                  </a:lnTo>
                  <a:lnTo>
                    <a:pt x="228" y="142"/>
                  </a:lnTo>
                  <a:lnTo>
                    <a:pt x="235" y="142"/>
                  </a:lnTo>
                  <a:lnTo>
                    <a:pt x="241" y="142"/>
                  </a:lnTo>
                  <a:lnTo>
                    <a:pt x="249" y="144"/>
                  </a:lnTo>
                  <a:lnTo>
                    <a:pt x="256" y="145"/>
                  </a:lnTo>
                  <a:lnTo>
                    <a:pt x="263" y="148"/>
                  </a:lnTo>
                  <a:lnTo>
                    <a:pt x="270" y="149"/>
                  </a:lnTo>
                  <a:lnTo>
                    <a:pt x="272" y="151"/>
                  </a:lnTo>
                  <a:lnTo>
                    <a:pt x="274" y="152"/>
                  </a:lnTo>
                  <a:lnTo>
                    <a:pt x="277" y="152"/>
                  </a:lnTo>
                  <a:lnTo>
                    <a:pt x="279" y="153"/>
                  </a:lnTo>
                  <a:lnTo>
                    <a:pt x="281" y="155"/>
                  </a:lnTo>
                  <a:lnTo>
                    <a:pt x="283" y="155"/>
                  </a:lnTo>
                  <a:lnTo>
                    <a:pt x="286" y="156"/>
                  </a:lnTo>
                  <a:lnTo>
                    <a:pt x="289" y="157"/>
                  </a:lnTo>
                  <a:lnTo>
                    <a:pt x="294" y="159"/>
                  </a:lnTo>
                  <a:lnTo>
                    <a:pt x="301" y="160"/>
                  </a:lnTo>
                  <a:lnTo>
                    <a:pt x="308" y="161"/>
                  </a:lnTo>
                  <a:lnTo>
                    <a:pt x="313" y="163"/>
                  </a:lnTo>
                  <a:lnTo>
                    <a:pt x="320" y="164"/>
                  </a:lnTo>
                  <a:lnTo>
                    <a:pt x="327" y="165"/>
                  </a:lnTo>
                  <a:lnTo>
                    <a:pt x="332" y="165"/>
                  </a:lnTo>
                  <a:lnTo>
                    <a:pt x="339" y="167"/>
                  </a:lnTo>
                  <a:close/>
                </a:path>
              </a:pathLst>
            </a:custGeom>
            <a:solidFill>
              <a:srgbClr val="777777"/>
            </a:solidFill>
            <a:ln w="9525">
              <a:noFill/>
              <a:round/>
              <a:headEnd/>
              <a:tailEnd/>
            </a:ln>
          </p:spPr>
          <p:txBody>
            <a:bodyPr/>
            <a:lstStyle/>
            <a:p>
              <a:endParaRPr lang="en-US"/>
            </a:p>
          </p:txBody>
        </p:sp>
        <p:sp>
          <p:nvSpPr>
            <p:cNvPr id="91219" name="Freeform 83"/>
            <p:cNvSpPr>
              <a:spLocks/>
            </p:cNvSpPr>
            <p:nvPr/>
          </p:nvSpPr>
          <p:spPr bwMode="auto">
            <a:xfrm>
              <a:off x="5023" y="3141"/>
              <a:ext cx="41" cy="24"/>
            </a:xfrm>
            <a:custGeom>
              <a:avLst/>
              <a:gdLst>
                <a:gd name="T0" fmla="*/ 14 w 41"/>
                <a:gd name="T1" fmla="*/ 24 h 24"/>
                <a:gd name="T2" fmla="*/ 40 w 41"/>
                <a:gd name="T3" fmla="*/ 16 h 24"/>
                <a:gd name="T4" fmla="*/ 40 w 41"/>
                <a:gd name="T5" fmla="*/ 15 h 24"/>
                <a:gd name="T6" fmla="*/ 40 w 41"/>
                <a:gd name="T7" fmla="*/ 12 h 24"/>
                <a:gd name="T8" fmla="*/ 41 w 41"/>
                <a:gd name="T9" fmla="*/ 11 h 24"/>
                <a:gd name="T10" fmla="*/ 41 w 41"/>
                <a:gd name="T11" fmla="*/ 8 h 24"/>
                <a:gd name="T12" fmla="*/ 41 w 41"/>
                <a:gd name="T13" fmla="*/ 7 h 24"/>
                <a:gd name="T14" fmla="*/ 41 w 41"/>
                <a:gd name="T15" fmla="*/ 4 h 24"/>
                <a:gd name="T16" fmla="*/ 40 w 41"/>
                <a:gd name="T17" fmla="*/ 2 h 24"/>
                <a:gd name="T18" fmla="*/ 38 w 41"/>
                <a:gd name="T19" fmla="*/ 0 h 24"/>
                <a:gd name="T20" fmla="*/ 36 w 41"/>
                <a:gd name="T21" fmla="*/ 0 h 24"/>
                <a:gd name="T22" fmla="*/ 33 w 41"/>
                <a:gd name="T23" fmla="*/ 0 h 24"/>
                <a:gd name="T24" fmla="*/ 30 w 41"/>
                <a:gd name="T25" fmla="*/ 0 h 24"/>
                <a:gd name="T26" fmla="*/ 27 w 41"/>
                <a:gd name="T27" fmla="*/ 0 h 24"/>
                <a:gd name="T28" fmla="*/ 25 w 41"/>
                <a:gd name="T29" fmla="*/ 1 h 24"/>
                <a:gd name="T30" fmla="*/ 23 w 41"/>
                <a:gd name="T31" fmla="*/ 1 h 24"/>
                <a:gd name="T32" fmla="*/ 21 w 41"/>
                <a:gd name="T33" fmla="*/ 2 h 24"/>
                <a:gd name="T34" fmla="*/ 19 w 41"/>
                <a:gd name="T35" fmla="*/ 2 h 24"/>
                <a:gd name="T36" fmla="*/ 17 w 41"/>
                <a:gd name="T37" fmla="*/ 4 h 24"/>
                <a:gd name="T38" fmla="*/ 14 w 41"/>
                <a:gd name="T39" fmla="*/ 5 h 24"/>
                <a:gd name="T40" fmla="*/ 11 w 41"/>
                <a:gd name="T41" fmla="*/ 7 h 24"/>
                <a:gd name="T42" fmla="*/ 8 w 41"/>
                <a:gd name="T43" fmla="*/ 7 h 24"/>
                <a:gd name="T44" fmla="*/ 6 w 41"/>
                <a:gd name="T45" fmla="*/ 8 h 24"/>
                <a:gd name="T46" fmla="*/ 3 w 41"/>
                <a:gd name="T47" fmla="*/ 9 h 24"/>
                <a:gd name="T48" fmla="*/ 2 w 41"/>
                <a:gd name="T49" fmla="*/ 12 h 24"/>
                <a:gd name="T50" fmla="*/ 0 w 41"/>
                <a:gd name="T51" fmla="*/ 13 h 24"/>
                <a:gd name="T52" fmla="*/ 0 w 41"/>
                <a:gd name="T53" fmla="*/ 15 h 24"/>
                <a:gd name="T54" fmla="*/ 0 w 41"/>
                <a:gd name="T55" fmla="*/ 16 h 24"/>
                <a:gd name="T56" fmla="*/ 2 w 41"/>
                <a:gd name="T57" fmla="*/ 17 h 24"/>
                <a:gd name="T58" fmla="*/ 2 w 41"/>
                <a:gd name="T59" fmla="*/ 19 h 24"/>
                <a:gd name="T60" fmla="*/ 2 w 41"/>
                <a:gd name="T61" fmla="*/ 20 h 24"/>
                <a:gd name="T62" fmla="*/ 2 w 41"/>
                <a:gd name="T63" fmla="*/ 21 h 24"/>
                <a:gd name="T64" fmla="*/ 3 w 41"/>
                <a:gd name="T65" fmla="*/ 23 h 24"/>
                <a:gd name="T66" fmla="*/ 3 w 41"/>
                <a:gd name="T67" fmla="*/ 23 h 24"/>
                <a:gd name="T68" fmla="*/ 6 w 41"/>
                <a:gd name="T69" fmla="*/ 23 h 24"/>
                <a:gd name="T70" fmla="*/ 7 w 41"/>
                <a:gd name="T71" fmla="*/ 23 h 24"/>
                <a:gd name="T72" fmla="*/ 8 w 41"/>
                <a:gd name="T73" fmla="*/ 23 h 24"/>
                <a:gd name="T74" fmla="*/ 10 w 41"/>
                <a:gd name="T75" fmla="*/ 23 h 24"/>
                <a:gd name="T76" fmla="*/ 11 w 41"/>
                <a:gd name="T77" fmla="*/ 21 h 24"/>
                <a:gd name="T78" fmla="*/ 13 w 41"/>
                <a:gd name="T79" fmla="*/ 23 h 24"/>
                <a:gd name="T80" fmla="*/ 13 w 41"/>
                <a:gd name="T81" fmla="*/ 23 h 24"/>
                <a:gd name="T82" fmla="*/ 14 w 41"/>
                <a:gd name="T83" fmla="*/ 24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24"/>
                <a:gd name="T128" fmla="*/ 41 w 41"/>
                <a:gd name="T129" fmla="*/ 24 h 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24">
                  <a:moveTo>
                    <a:pt x="14" y="24"/>
                  </a:moveTo>
                  <a:lnTo>
                    <a:pt x="40" y="16"/>
                  </a:lnTo>
                  <a:lnTo>
                    <a:pt x="40" y="15"/>
                  </a:lnTo>
                  <a:lnTo>
                    <a:pt x="40" y="12"/>
                  </a:lnTo>
                  <a:lnTo>
                    <a:pt x="41" y="11"/>
                  </a:lnTo>
                  <a:lnTo>
                    <a:pt x="41" y="8"/>
                  </a:lnTo>
                  <a:lnTo>
                    <a:pt x="41" y="7"/>
                  </a:lnTo>
                  <a:lnTo>
                    <a:pt x="41" y="4"/>
                  </a:lnTo>
                  <a:lnTo>
                    <a:pt x="40" y="2"/>
                  </a:lnTo>
                  <a:lnTo>
                    <a:pt x="38" y="0"/>
                  </a:lnTo>
                  <a:lnTo>
                    <a:pt x="36" y="0"/>
                  </a:lnTo>
                  <a:lnTo>
                    <a:pt x="33" y="0"/>
                  </a:lnTo>
                  <a:lnTo>
                    <a:pt x="30" y="0"/>
                  </a:lnTo>
                  <a:lnTo>
                    <a:pt x="27" y="0"/>
                  </a:lnTo>
                  <a:lnTo>
                    <a:pt x="25" y="1"/>
                  </a:lnTo>
                  <a:lnTo>
                    <a:pt x="23" y="1"/>
                  </a:lnTo>
                  <a:lnTo>
                    <a:pt x="21" y="2"/>
                  </a:lnTo>
                  <a:lnTo>
                    <a:pt x="19" y="2"/>
                  </a:lnTo>
                  <a:lnTo>
                    <a:pt x="17" y="4"/>
                  </a:lnTo>
                  <a:lnTo>
                    <a:pt x="14" y="5"/>
                  </a:lnTo>
                  <a:lnTo>
                    <a:pt x="11" y="7"/>
                  </a:lnTo>
                  <a:lnTo>
                    <a:pt x="8" y="7"/>
                  </a:lnTo>
                  <a:lnTo>
                    <a:pt x="6" y="8"/>
                  </a:lnTo>
                  <a:lnTo>
                    <a:pt x="3" y="9"/>
                  </a:lnTo>
                  <a:lnTo>
                    <a:pt x="2" y="12"/>
                  </a:lnTo>
                  <a:lnTo>
                    <a:pt x="0" y="13"/>
                  </a:lnTo>
                  <a:lnTo>
                    <a:pt x="0" y="15"/>
                  </a:lnTo>
                  <a:lnTo>
                    <a:pt x="0" y="16"/>
                  </a:lnTo>
                  <a:lnTo>
                    <a:pt x="2" y="17"/>
                  </a:lnTo>
                  <a:lnTo>
                    <a:pt x="2" y="19"/>
                  </a:lnTo>
                  <a:lnTo>
                    <a:pt x="2" y="20"/>
                  </a:lnTo>
                  <a:lnTo>
                    <a:pt x="2" y="21"/>
                  </a:lnTo>
                  <a:lnTo>
                    <a:pt x="3" y="23"/>
                  </a:lnTo>
                  <a:lnTo>
                    <a:pt x="6" y="23"/>
                  </a:lnTo>
                  <a:lnTo>
                    <a:pt x="7" y="23"/>
                  </a:lnTo>
                  <a:lnTo>
                    <a:pt x="8" y="23"/>
                  </a:lnTo>
                  <a:lnTo>
                    <a:pt x="10" y="23"/>
                  </a:lnTo>
                  <a:lnTo>
                    <a:pt x="11" y="21"/>
                  </a:lnTo>
                  <a:lnTo>
                    <a:pt x="13" y="23"/>
                  </a:lnTo>
                  <a:lnTo>
                    <a:pt x="14" y="24"/>
                  </a:lnTo>
                  <a:close/>
                </a:path>
              </a:pathLst>
            </a:custGeom>
            <a:solidFill>
              <a:srgbClr val="777777"/>
            </a:solidFill>
            <a:ln w="9525">
              <a:noFill/>
              <a:round/>
              <a:headEnd/>
              <a:tailEnd/>
            </a:ln>
          </p:spPr>
          <p:txBody>
            <a:bodyPr/>
            <a:lstStyle/>
            <a:p>
              <a:endParaRPr lang="en-US"/>
            </a:p>
          </p:txBody>
        </p:sp>
        <p:sp>
          <p:nvSpPr>
            <p:cNvPr id="91220" name="Freeform 84"/>
            <p:cNvSpPr>
              <a:spLocks/>
            </p:cNvSpPr>
            <p:nvPr/>
          </p:nvSpPr>
          <p:spPr bwMode="auto">
            <a:xfrm>
              <a:off x="5019" y="3116"/>
              <a:ext cx="30" cy="26"/>
            </a:xfrm>
            <a:custGeom>
              <a:avLst/>
              <a:gdLst>
                <a:gd name="T0" fmla="*/ 8 w 30"/>
                <a:gd name="T1" fmla="*/ 26 h 26"/>
                <a:gd name="T2" fmla="*/ 30 w 30"/>
                <a:gd name="T3" fmla="*/ 3 h 26"/>
                <a:gd name="T4" fmla="*/ 29 w 30"/>
                <a:gd name="T5" fmla="*/ 0 h 26"/>
                <a:gd name="T6" fmla="*/ 27 w 30"/>
                <a:gd name="T7" fmla="*/ 0 h 26"/>
                <a:gd name="T8" fmla="*/ 26 w 30"/>
                <a:gd name="T9" fmla="*/ 0 h 26"/>
                <a:gd name="T10" fmla="*/ 23 w 30"/>
                <a:gd name="T11" fmla="*/ 0 h 26"/>
                <a:gd name="T12" fmla="*/ 22 w 30"/>
                <a:gd name="T13" fmla="*/ 0 h 26"/>
                <a:gd name="T14" fmla="*/ 19 w 30"/>
                <a:gd name="T15" fmla="*/ 0 h 26"/>
                <a:gd name="T16" fmla="*/ 17 w 30"/>
                <a:gd name="T17" fmla="*/ 0 h 26"/>
                <a:gd name="T18" fmla="*/ 15 w 30"/>
                <a:gd name="T19" fmla="*/ 0 h 26"/>
                <a:gd name="T20" fmla="*/ 0 w 30"/>
                <a:gd name="T21" fmla="*/ 18 h 26"/>
                <a:gd name="T22" fmla="*/ 0 w 30"/>
                <a:gd name="T23" fmla="*/ 18 h 26"/>
                <a:gd name="T24" fmla="*/ 0 w 30"/>
                <a:gd name="T25" fmla="*/ 18 h 26"/>
                <a:gd name="T26" fmla="*/ 0 w 30"/>
                <a:gd name="T27" fmla="*/ 18 h 26"/>
                <a:gd name="T28" fmla="*/ 0 w 30"/>
                <a:gd name="T29" fmla="*/ 18 h 26"/>
                <a:gd name="T30" fmla="*/ 0 w 30"/>
                <a:gd name="T31" fmla="*/ 18 h 26"/>
                <a:gd name="T32" fmla="*/ 0 w 30"/>
                <a:gd name="T33" fmla="*/ 18 h 26"/>
                <a:gd name="T34" fmla="*/ 0 w 30"/>
                <a:gd name="T35" fmla="*/ 19 h 26"/>
                <a:gd name="T36" fmla="*/ 0 w 30"/>
                <a:gd name="T37" fmla="*/ 19 h 26"/>
                <a:gd name="T38" fmla="*/ 2 w 30"/>
                <a:gd name="T39" fmla="*/ 19 h 26"/>
                <a:gd name="T40" fmla="*/ 3 w 30"/>
                <a:gd name="T41" fmla="*/ 19 h 26"/>
                <a:gd name="T42" fmla="*/ 3 w 30"/>
                <a:gd name="T43" fmla="*/ 19 h 26"/>
                <a:gd name="T44" fmla="*/ 4 w 30"/>
                <a:gd name="T45" fmla="*/ 19 h 26"/>
                <a:gd name="T46" fmla="*/ 6 w 30"/>
                <a:gd name="T47" fmla="*/ 21 h 26"/>
                <a:gd name="T48" fmla="*/ 6 w 30"/>
                <a:gd name="T49" fmla="*/ 22 h 26"/>
                <a:gd name="T50" fmla="*/ 7 w 30"/>
                <a:gd name="T51" fmla="*/ 22 h 26"/>
                <a:gd name="T52" fmla="*/ 7 w 30"/>
                <a:gd name="T53" fmla="*/ 25 h 26"/>
                <a:gd name="T54" fmla="*/ 7 w 30"/>
                <a:gd name="T55" fmla="*/ 25 h 26"/>
                <a:gd name="T56" fmla="*/ 8 w 30"/>
                <a:gd name="T57" fmla="*/ 25 h 26"/>
                <a:gd name="T58" fmla="*/ 8 w 30"/>
                <a:gd name="T59" fmla="*/ 26 h 26"/>
                <a:gd name="T60" fmla="*/ 8 w 30"/>
                <a:gd name="T61" fmla="*/ 26 h 26"/>
                <a:gd name="T62" fmla="*/ 8 w 30"/>
                <a:gd name="T63" fmla="*/ 26 h 26"/>
                <a:gd name="T64" fmla="*/ 8 w 30"/>
                <a:gd name="T65" fmla="*/ 26 h 26"/>
                <a:gd name="T66" fmla="*/ 8 w 30"/>
                <a:gd name="T67" fmla="*/ 26 h 26"/>
                <a:gd name="T68" fmla="*/ 8 w 30"/>
                <a:gd name="T69" fmla="*/ 26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
                <a:gd name="T106" fmla="*/ 0 h 26"/>
                <a:gd name="T107" fmla="*/ 30 w 30"/>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 h="26">
                  <a:moveTo>
                    <a:pt x="8" y="26"/>
                  </a:moveTo>
                  <a:lnTo>
                    <a:pt x="30" y="3"/>
                  </a:lnTo>
                  <a:lnTo>
                    <a:pt x="29" y="0"/>
                  </a:lnTo>
                  <a:lnTo>
                    <a:pt x="27" y="0"/>
                  </a:lnTo>
                  <a:lnTo>
                    <a:pt x="26" y="0"/>
                  </a:lnTo>
                  <a:lnTo>
                    <a:pt x="23" y="0"/>
                  </a:lnTo>
                  <a:lnTo>
                    <a:pt x="22" y="0"/>
                  </a:lnTo>
                  <a:lnTo>
                    <a:pt x="19" y="0"/>
                  </a:lnTo>
                  <a:lnTo>
                    <a:pt x="17" y="0"/>
                  </a:lnTo>
                  <a:lnTo>
                    <a:pt x="15" y="0"/>
                  </a:lnTo>
                  <a:lnTo>
                    <a:pt x="0" y="18"/>
                  </a:lnTo>
                  <a:lnTo>
                    <a:pt x="0" y="19"/>
                  </a:lnTo>
                  <a:lnTo>
                    <a:pt x="2" y="19"/>
                  </a:lnTo>
                  <a:lnTo>
                    <a:pt x="3" y="19"/>
                  </a:lnTo>
                  <a:lnTo>
                    <a:pt x="4" y="19"/>
                  </a:lnTo>
                  <a:lnTo>
                    <a:pt x="6" y="21"/>
                  </a:lnTo>
                  <a:lnTo>
                    <a:pt x="6" y="22"/>
                  </a:lnTo>
                  <a:lnTo>
                    <a:pt x="7" y="22"/>
                  </a:lnTo>
                  <a:lnTo>
                    <a:pt x="7" y="25"/>
                  </a:lnTo>
                  <a:lnTo>
                    <a:pt x="8" y="25"/>
                  </a:lnTo>
                  <a:lnTo>
                    <a:pt x="8" y="26"/>
                  </a:lnTo>
                  <a:close/>
                </a:path>
              </a:pathLst>
            </a:custGeom>
            <a:solidFill>
              <a:srgbClr val="777777"/>
            </a:solidFill>
            <a:ln w="9525">
              <a:noFill/>
              <a:round/>
              <a:headEnd/>
              <a:tailEnd/>
            </a:ln>
          </p:spPr>
          <p:txBody>
            <a:bodyPr/>
            <a:lstStyle/>
            <a:p>
              <a:endParaRPr lang="en-US"/>
            </a:p>
          </p:txBody>
        </p:sp>
        <p:sp>
          <p:nvSpPr>
            <p:cNvPr id="91221" name="Freeform 85"/>
            <p:cNvSpPr>
              <a:spLocks/>
            </p:cNvSpPr>
            <p:nvPr/>
          </p:nvSpPr>
          <p:spPr bwMode="auto">
            <a:xfrm>
              <a:off x="5033" y="3024"/>
              <a:ext cx="116" cy="79"/>
            </a:xfrm>
            <a:custGeom>
              <a:avLst/>
              <a:gdLst>
                <a:gd name="T0" fmla="*/ 42 w 116"/>
                <a:gd name="T1" fmla="*/ 79 h 79"/>
                <a:gd name="T2" fmla="*/ 50 w 116"/>
                <a:gd name="T3" fmla="*/ 78 h 79"/>
                <a:gd name="T4" fmla="*/ 58 w 116"/>
                <a:gd name="T5" fmla="*/ 76 h 79"/>
                <a:gd name="T6" fmla="*/ 66 w 116"/>
                <a:gd name="T7" fmla="*/ 73 h 79"/>
                <a:gd name="T8" fmla="*/ 74 w 116"/>
                <a:gd name="T9" fmla="*/ 71 h 79"/>
                <a:gd name="T10" fmla="*/ 84 w 116"/>
                <a:gd name="T11" fmla="*/ 65 h 79"/>
                <a:gd name="T12" fmla="*/ 92 w 116"/>
                <a:gd name="T13" fmla="*/ 59 h 79"/>
                <a:gd name="T14" fmla="*/ 96 w 116"/>
                <a:gd name="T15" fmla="*/ 50 h 79"/>
                <a:gd name="T16" fmla="*/ 100 w 116"/>
                <a:gd name="T17" fmla="*/ 42 h 79"/>
                <a:gd name="T18" fmla="*/ 104 w 116"/>
                <a:gd name="T19" fmla="*/ 34 h 79"/>
                <a:gd name="T20" fmla="*/ 108 w 116"/>
                <a:gd name="T21" fmla="*/ 26 h 79"/>
                <a:gd name="T22" fmla="*/ 112 w 116"/>
                <a:gd name="T23" fmla="*/ 18 h 79"/>
                <a:gd name="T24" fmla="*/ 114 w 116"/>
                <a:gd name="T25" fmla="*/ 11 h 79"/>
                <a:gd name="T26" fmla="*/ 114 w 116"/>
                <a:gd name="T27" fmla="*/ 9 h 79"/>
                <a:gd name="T28" fmla="*/ 115 w 116"/>
                <a:gd name="T29" fmla="*/ 5 h 79"/>
                <a:gd name="T30" fmla="*/ 116 w 116"/>
                <a:gd name="T31" fmla="*/ 2 h 79"/>
                <a:gd name="T32" fmla="*/ 109 w 116"/>
                <a:gd name="T33" fmla="*/ 5 h 79"/>
                <a:gd name="T34" fmla="*/ 96 w 116"/>
                <a:gd name="T35" fmla="*/ 11 h 79"/>
                <a:gd name="T36" fmla="*/ 81 w 116"/>
                <a:gd name="T37" fmla="*/ 18 h 79"/>
                <a:gd name="T38" fmla="*/ 65 w 116"/>
                <a:gd name="T39" fmla="*/ 23 h 79"/>
                <a:gd name="T40" fmla="*/ 54 w 116"/>
                <a:gd name="T41" fmla="*/ 28 h 79"/>
                <a:gd name="T42" fmla="*/ 47 w 116"/>
                <a:gd name="T43" fmla="*/ 30 h 79"/>
                <a:gd name="T44" fmla="*/ 40 w 116"/>
                <a:gd name="T45" fmla="*/ 33 h 79"/>
                <a:gd name="T46" fmla="*/ 34 w 116"/>
                <a:gd name="T47" fmla="*/ 36 h 79"/>
                <a:gd name="T48" fmla="*/ 30 w 116"/>
                <a:gd name="T49" fmla="*/ 37 h 79"/>
                <a:gd name="T50" fmla="*/ 27 w 116"/>
                <a:gd name="T51" fmla="*/ 37 h 79"/>
                <a:gd name="T52" fmla="*/ 26 w 116"/>
                <a:gd name="T53" fmla="*/ 40 h 79"/>
                <a:gd name="T54" fmla="*/ 23 w 116"/>
                <a:gd name="T55" fmla="*/ 41 h 79"/>
                <a:gd name="T56" fmla="*/ 19 w 116"/>
                <a:gd name="T57" fmla="*/ 45 h 79"/>
                <a:gd name="T58" fmla="*/ 13 w 116"/>
                <a:gd name="T59" fmla="*/ 53 h 79"/>
                <a:gd name="T60" fmla="*/ 7 w 116"/>
                <a:gd name="T61" fmla="*/ 63 h 79"/>
                <a:gd name="T62" fmla="*/ 1 w 116"/>
                <a:gd name="T63" fmla="*/ 71 h 79"/>
                <a:gd name="T64" fmla="*/ 0 w 116"/>
                <a:gd name="T65" fmla="*/ 76 h 79"/>
                <a:gd name="T66" fmla="*/ 1 w 116"/>
                <a:gd name="T67" fmla="*/ 76 h 79"/>
                <a:gd name="T68" fmla="*/ 3 w 116"/>
                <a:gd name="T69" fmla="*/ 78 h 79"/>
                <a:gd name="T70" fmla="*/ 3 w 116"/>
                <a:gd name="T71" fmla="*/ 78 h 79"/>
                <a:gd name="T72" fmla="*/ 3 w 116"/>
                <a:gd name="T73" fmla="*/ 76 h 79"/>
                <a:gd name="T74" fmla="*/ 4 w 116"/>
                <a:gd name="T75" fmla="*/ 76 h 79"/>
                <a:gd name="T76" fmla="*/ 4 w 116"/>
                <a:gd name="T77" fmla="*/ 76 h 79"/>
                <a:gd name="T78" fmla="*/ 5 w 116"/>
                <a:gd name="T79" fmla="*/ 76 h 79"/>
                <a:gd name="T80" fmla="*/ 7 w 116"/>
                <a:gd name="T81" fmla="*/ 76 h 79"/>
                <a:gd name="T82" fmla="*/ 9 w 116"/>
                <a:gd name="T83" fmla="*/ 78 h 79"/>
                <a:gd name="T84" fmla="*/ 13 w 116"/>
                <a:gd name="T85" fmla="*/ 76 h 79"/>
                <a:gd name="T86" fmla="*/ 16 w 116"/>
                <a:gd name="T87" fmla="*/ 75 h 79"/>
                <a:gd name="T88" fmla="*/ 21 w 116"/>
                <a:gd name="T89" fmla="*/ 69 h 79"/>
                <a:gd name="T90" fmla="*/ 31 w 116"/>
                <a:gd name="T91" fmla="*/ 57 h 79"/>
                <a:gd name="T92" fmla="*/ 39 w 116"/>
                <a:gd name="T93" fmla="*/ 46 h 79"/>
                <a:gd name="T94" fmla="*/ 50 w 116"/>
                <a:gd name="T95" fmla="*/ 38 h 79"/>
                <a:gd name="T96" fmla="*/ 59 w 116"/>
                <a:gd name="T97" fmla="*/ 37 h 79"/>
                <a:gd name="T98" fmla="*/ 62 w 116"/>
                <a:gd name="T99" fmla="*/ 37 h 79"/>
                <a:gd name="T100" fmla="*/ 66 w 116"/>
                <a:gd name="T101" fmla="*/ 38 h 79"/>
                <a:gd name="T102" fmla="*/ 69 w 116"/>
                <a:gd name="T103" fmla="*/ 38 h 79"/>
                <a:gd name="T104" fmla="*/ 70 w 116"/>
                <a:gd name="T105" fmla="*/ 40 h 79"/>
                <a:gd name="T106" fmla="*/ 73 w 116"/>
                <a:gd name="T107" fmla="*/ 44 h 79"/>
                <a:gd name="T108" fmla="*/ 73 w 116"/>
                <a:gd name="T109" fmla="*/ 48 h 79"/>
                <a:gd name="T110" fmla="*/ 72 w 116"/>
                <a:gd name="T111" fmla="*/ 52 h 79"/>
                <a:gd name="T112" fmla="*/ 66 w 116"/>
                <a:gd name="T113" fmla="*/ 57 h 79"/>
                <a:gd name="T114" fmla="*/ 57 w 116"/>
                <a:gd name="T115" fmla="*/ 64 h 79"/>
                <a:gd name="T116" fmla="*/ 49 w 116"/>
                <a:gd name="T117" fmla="*/ 69 h 79"/>
                <a:gd name="T118" fmla="*/ 40 w 116"/>
                <a:gd name="T119" fmla="*/ 75 h 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
                <a:gd name="T181" fmla="*/ 0 h 79"/>
                <a:gd name="T182" fmla="*/ 116 w 116"/>
                <a:gd name="T183" fmla="*/ 79 h 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 h="79">
                  <a:moveTo>
                    <a:pt x="38" y="79"/>
                  </a:moveTo>
                  <a:lnTo>
                    <a:pt x="42" y="79"/>
                  </a:lnTo>
                  <a:lnTo>
                    <a:pt x="46" y="78"/>
                  </a:lnTo>
                  <a:lnTo>
                    <a:pt x="50" y="78"/>
                  </a:lnTo>
                  <a:lnTo>
                    <a:pt x="54" y="76"/>
                  </a:lnTo>
                  <a:lnTo>
                    <a:pt x="58" y="76"/>
                  </a:lnTo>
                  <a:lnTo>
                    <a:pt x="62" y="75"/>
                  </a:lnTo>
                  <a:lnTo>
                    <a:pt x="66" y="73"/>
                  </a:lnTo>
                  <a:lnTo>
                    <a:pt x="70" y="73"/>
                  </a:lnTo>
                  <a:lnTo>
                    <a:pt x="74" y="71"/>
                  </a:lnTo>
                  <a:lnTo>
                    <a:pt x="80" y="68"/>
                  </a:lnTo>
                  <a:lnTo>
                    <a:pt x="84" y="65"/>
                  </a:lnTo>
                  <a:lnTo>
                    <a:pt x="88" y="63"/>
                  </a:lnTo>
                  <a:lnTo>
                    <a:pt x="92" y="59"/>
                  </a:lnTo>
                  <a:lnTo>
                    <a:pt x="95" y="55"/>
                  </a:lnTo>
                  <a:lnTo>
                    <a:pt x="96" y="50"/>
                  </a:lnTo>
                  <a:lnTo>
                    <a:pt x="97" y="46"/>
                  </a:lnTo>
                  <a:lnTo>
                    <a:pt x="100" y="42"/>
                  </a:lnTo>
                  <a:lnTo>
                    <a:pt x="103" y="38"/>
                  </a:lnTo>
                  <a:lnTo>
                    <a:pt x="104" y="34"/>
                  </a:lnTo>
                  <a:lnTo>
                    <a:pt x="107" y="30"/>
                  </a:lnTo>
                  <a:lnTo>
                    <a:pt x="108" y="26"/>
                  </a:lnTo>
                  <a:lnTo>
                    <a:pt x="109" y="22"/>
                  </a:lnTo>
                  <a:lnTo>
                    <a:pt x="112" y="18"/>
                  </a:lnTo>
                  <a:lnTo>
                    <a:pt x="114" y="13"/>
                  </a:lnTo>
                  <a:lnTo>
                    <a:pt x="114" y="11"/>
                  </a:lnTo>
                  <a:lnTo>
                    <a:pt x="114" y="10"/>
                  </a:lnTo>
                  <a:lnTo>
                    <a:pt x="114" y="9"/>
                  </a:lnTo>
                  <a:lnTo>
                    <a:pt x="114" y="6"/>
                  </a:lnTo>
                  <a:lnTo>
                    <a:pt x="115" y="5"/>
                  </a:lnTo>
                  <a:lnTo>
                    <a:pt x="115" y="3"/>
                  </a:lnTo>
                  <a:lnTo>
                    <a:pt x="116" y="2"/>
                  </a:lnTo>
                  <a:lnTo>
                    <a:pt x="116" y="0"/>
                  </a:lnTo>
                  <a:lnTo>
                    <a:pt x="109" y="5"/>
                  </a:lnTo>
                  <a:lnTo>
                    <a:pt x="103" y="9"/>
                  </a:lnTo>
                  <a:lnTo>
                    <a:pt x="96" y="11"/>
                  </a:lnTo>
                  <a:lnTo>
                    <a:pt x="88" y="15"/>
                  </a:lnTo>
                  <a:lnTo>
                    <a:pt x="81" y="18"/>
                  </a:lnTo>
                  <a:lnTo>
                    <a:pt x="73" y="21"/>
                  </a:lnTo>
                  <a:lnTo>
                    <a:pt x="65" y="23"/>
                  </a:lnTo>
                  <a:lnTo>
                    <a:pt x="57" y="26"/>
                  </a:lnTo>
                  <a:lnTo>
                    <a:pt x="54" y="28"/>
                  </a:lnTo>
                  <a:lnTo>
                    <a:pt x="50" y="29"/>
                  </a:lnTo>
                  <a:lnTo>
                    <a:pt x="47" y="30"/>
                  </a:lnTo>
                  <a:lnTo>
                    <a:pt x="43" y="32"/>
                  </a:lnTo>
                  <a:lnTo>
                    <a:pt x="40" y="33"/>
                  </a:lnTo>
                  <a:lnTo>
                    <a:pt x="36" y="34"/>
                  </a:lnTo>
                  <a:lnTo>
                    <a:pt x="34" y="36"/>
                  </a:lnTo>
                  <a:lnTo>
                    <a:pt x="31" y="37"/>
                  </a:lnTo>
                  <a:lnTo>
                    <a:pt x="30" y="37"/>
                  </a:lnTo>
                  <a:lnTo>
                    <a:pt x="28" y="37"/>
                  </a:lnTo>
                  <a:lnTo>
                    <a:pt x="27" y="37"/>
                  </a:lnTo>
                  <a:lnTo>
                    <a:pt x="26" y="38"/>
                  </a:lnTo>
                  <a:lnTo>
                    <a:pt x="26" y="40"/>
                  </a:lnTo>
                  <a:lnTo>
                    <a:pt x="24" y="40"/>
                  </a:lnTo>
                  <a:lnTo>
                    <a:pt x="23" y="41"/>
                  </a:lnTo>
                  <a:lnTo>
                    <a:pt x="23" y="42"/>
                  </a:lnTo>
                  <a:lnTo>
                    <a:pt x="19" y="45"/>
                  </a:lnTo>
                  <a:lnTo>
                    <a:pt x="16" y="49"/>
                  </a:lnTo>
                  <a:lnTo>
                    <a:pt x="13" y="53"/>
                  </a:lnTo>
                  <a:lnTo>
                    <a:pt x="9" y="57"/>
                  </a:lnTo>
                  <a:lnTo>
                    <a:pt x="7" y="63"/>
                  </a:lnTo>
                  <a:lnTo>
                    <a:pt x="4" y="67"/>
                  </a:lnTo>
                  <a:lnTo>
                    <a:pt x="1" y="71"/>
                  </a:lnTo>
                  <a:lnTo>
                    <a:pt x="0" y="75"/>
                  </a:lnTo>
                  <a:lnTo>
                    <a:pt x="0" y="76"/>
                  </a:lnTo>
                  <a:lnTo>
                    <a:pt x="1" y="76"/>
                  </a:lnTo>
                  <a:lnTo>
                    <a:pt x="1" y="78"/>
                  </a:lnTo>
                  <a:lnTo>
                    <a:pt x="3" y="78"/>
                  </a:lnTo>
                  <a:lnTo>
                    <a:pt x="3" y="76"/>
                  </a:lnTo>
                  <a:lnTo>
                    <a:pt x="4" y="76"/>
                  </a:lnTo>
                  <a:lnTo>
                    <a:pt x="5" y="76"/>
                  </a:lnTo>
                  <a:lnTo>
                    <a:pt x="5" y="75"/>
                  </a:lnTo>
                  <a:lnTo>
                    <a:pt x="7" y="76"/>
                  </a:lnTo>
                  <a:lnTo>
                    <a:pt x="8" y="78"/>
                  </a:lnTo>
                  <a:lnTo>
                    <a:pt x="9" y="78"/>
                  </a:lnTo>
                  <a:lnTo>
                    <a:pt x="11" y="76"/>
                  </a:lnTo>
                  <a:lnTo>
                    <a:pt x="13" y="76"/>
                  </a:lnTo>
                  <a:lnTo>
                    <a:pt x="15" y="76"/>
                  </a:lnTo>
                  <a:lnTo>
                    <a:pt x="16" y="75"/>
                  </a:lnTo>
                  <a:lnTo>
                    <a:pt x="17" y="75"/>
                  </a:lnTo>
                  <a:lnTo>
                    <a:pt x="21" y="69"/>
                  </a:lnTo>
                  <a:lnTo>
                    <a:pt x="26" y="63"/>
                  </a:lnTo>
                  <a:lnTo>
                    <a:pt x="31" y="57"/>
                  </a:lnTo>
                  <a:lnTo>
                    <a:pt x="35" y="52"/>
                  </a:lnTo>
                  <a:lnTo>
                    <a:pt x="39" y="46"/>
                  </a:lnTo>
                  <a:lnTo>
                    <a:pt x="44" y="42"/>
                  </a:lnTo>
                  <a:lnTo>
                    <a:pt x="50" y="38"/>
                  </a:lnTo>
                  <a:lnTo>
                    <a:pt x="57" y="37"/>
                  </a:lnTo>
                  <a:lnTo>
                    <a:pt x="59" y="37"/>
                  </a:lnTo>
                  <a:lnTo>
                    <a:pt x="61" y="37"/>
                  </a:lnTo>
                  <a:lnTo>
                    <a:pt x="62" y="37"/>
                  </a:lnTo>
                  <a:lnTo>
                    <a:pt x="63" y="38"/>
                  </a:lnTo>
                  <a:lnTo>
                    <a:pt x="66" y="38"/>
                  </a:lnTo>
                  <a:lnTo>
                    <a:pt x="67" y="38"/>
                  </a:lnTo>
                  <a:lnTo>
                    <a:pt x="69" y="38"/>
                  </a:lnTo>
                  <a:lnTo>
                    <a:pt x="70" y="38"/>
                  </a:lnTo>
                  <a:lnTo>
                    <a:pt x="70" y="40"/>
                  </a:lnTo>
                  <a:lnTo>
                    <a:pt x="72" y="41"/>
                  </a:lnTo>
                  <a:lnTo>
                    <a:pt x="73" y="44"/>
                  </a:lnTo>
                  <a:lnTo>
                    <a:pt x="73" y="46"/>
                  </a:lnTo>
                  <a:lnTo>
                    <a:pt x="73" y="48"/>
                  </a:lnTo>
                  <a:lnTo>
                    <a:pt x="73" y="50"/>
                  </a:lnTo>
                  <a:lnTo>
                    <a:pt x="72" y="52"/>
                  </a:lnTo>
                  <a:lnTo>
                    <a:pt x="70" y="55"/>
                  </a:lnTo>
                  <a:lnTo>
                    <a:pt x="66" y="57"/>
                  </a:lnTo>
                  <a:lnTo>
                    <a:pt x="61" y="60"/>
                  </a:lnTo>
                  <a:lnTo>
                    <a:pt x="57" y="64"/>
                  </a:lnTo>
                  <a:lnTo>
                    <a:pt x="53" y="67"/>
                  </a:lnTo>
                  <a:lnTo>
                    <a:pt x="49" y="69"/>
                  </a:lnTo>
                  <a:lnTo>
                    <a:pt x="44" y="72"/>
                  </a:lnTo>
                  <a:lnTo>
                    <a:pt x="40" y="75"/>
                  </a:lnTo>
                  <a:lnTo>
                    <a:pt x="38" y="79"/>
                  </a:lnTo>
                  <a:close/>
                </a:path>
              </a:pathLst>
            </a:custGeom>
            <a:solidFill>
              <a:srgbClr val="777777"/>
            </a:solidFill>
            <a:ln w="9525">
              <a:noFill/>
              <a:round/>
              <a:headEnd/>
              <a:tailEnd/>
            </a:ln>
          </p:spPr>
          <p:txBody>
            <a:bodyPr/>
            <a:lstStyle/>
            <a:p>
              <a:endParaRPr lang="en-US"/>
            </a:p>
          </p:txBody>
        </p:sp>
        <p:sp>
          <p:nvSpPr>
            <p:cNvPr id="91222" name="Freeform 86"/>
            <p:cNvSpPr>
              <a:spLocks/>
            </p:cNvSpPr>
            <p:nvPr/>
          </p:nvSpPr>
          <p:spPr bwMode="auto">
            <a:xfrm>
              <a:off x="5040" y="3093"/>
              <a:ext cx="2" cy="4"/>
            </a:xfrm>
            <a:custGeom>
              <a:avLst/>
              <a:gdLst>
                <a:gd name="T0" fmla="*/ 2 w 2"/>
                <a:gd name="T1" fmla="*/ 4 h 4"/>
                <a:gd name="T2" fmla="*/ 2 w 2"/>
                <a:gd name="T3" fmla="*/ 4 h 4"/>
                <a:gd name="T4" fmla="*/ 2 w 2"/>
                <a:gd name="T5" fmla="*/ 3 h 4"/>
                <a:gd name="T6" fmla="*/ 2 w 2"/>
                <a:gd name="T7" fmla="*/ 3 h 4"/>
                <a:gd name="T8" fmla="*/ 1 w 2"/>
                <a:gd name="T9" fmla="*/ 2 h 4"/>
                <a:gd name="T10" fmla="*/ 0 w 2"/>
                <a:gd name="T11" fmla="*/ 2 h 4"/>
                <a:gd name="T12" fmla="*/ 0 w 2"/>
                <a:gd name="T13" fmla="*/ 0 h 4"/>
                <a:gd name="T14" fmla="*/ 0 w 2"/>
                <a:gd name="T15" fmla="*/ 2 h 4"/>
                <a:gd name="T16" fmla="*/ 0 w 2"/>
                <a:gd name="T17" fmla="*/ 3 h 4"/>
                <a:gd name="T18" fmla="*/ 0 w 2"/>
                <a:gd name="T19" fmla="*/ 3 h 4"/>
                <a:gd name="T20" fmla="*/ 0 w 2"/>
                <a:gd name="T21" fmla="*/ 3 h 4"/>
                <a:gd name="T22" fmla="*/ 1 w 2"/>
                <a:gd name="T23" fmla="*/ 3 h 4"/>
                <a:gd name="T24" fmla="*/ 1 w 2"/>
                <a:gd name="T25" fmla="*/ 3 h 4"/>
                <a:gd name="T26" fmla="*/ 1 w 2"/>
                <a:gd name="T27" fmla="*/ 3 h 4"/>
                <a:gd name="T28" fmla="*/ 2 w 2"/>
                <a:gd name="T29" fmla="*/ 3 h 4"/>
                <a:gd name="T30" fmla="*/ 2 w 2"/>
                <a:gd name="T31" fmla="*/ 3 h 4"/>
                <a:gd name="T32" fmla="*/ 2 w 2"/>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4"/>
                <a:gd name="T53" fmla="*/ 2 w 2"/>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4">
                  <a:moveTo>
                    <a:pt x="2" y="4"/>
                  </a:moveTo>
                  <a:lnTo>
                    <a:pt x="2" y="4"/>
                  </a:lnTo>
                  <a:lnTo>
                    <a:pt x="2" y="3"/>
                  </a:lnTo>
                  <a:lnTo>
                    <a:pt x="1" y="2"/>
                  </a:lnTo>
                  <a:lnTo>
                    <a:pt x="0" y="2"/>
                  </a:lnTo>
                  <a:lnTo>
                    <a:pt x="0" y="0"/>
                  </a:lnTo>
                  <a:lnTo>
                    <a:pt x="0" y="2"/>
                  </a:lnTo>
                  <a:lnTo>
                    <a:pt x="0" y="3"/>
                  </a:lnTo>
                  <a:lnTo>
                    <a:pt x="1" y="3"/>
                  </a:lnTo>
                  <a:lnTo>
                    <a:pt x="2" y="3"/>
                  </a:lnTo>
                  <a:lnTo>
                    <a:pt x="2" y="4"/>
                  </a:lnTo>
                  <a:close/>
                </a:path>
              </a:pathLst>
            </a:custGeom>
            <a:solidFill>
              <a:srgbClr val="000000"/>
            </a:solidFill>
            <a:ln w="9525">
              <a:noFill/>
              <a:round/>
              <a:headEnd/>
              <a:tailEnd/>
            </a:ln>
          </p:spPr>
          <p:txBody>
            <a:bodyPr/>
            <a:lstStyle/>
            <a:p>
              <a:endParaRPr lang="en-US"/>
            </a:p>
          </p:txBody>
        </p:sp>
        <p:sp>
          <p:nvSpPr>
            <p:cNvPr id="91223" name="Freeform 87"/>
            <p:cNvSpPr>
              <a:spLocks/>
            </p:cNvSpPr>
            <p:nvPr/>
          </p:nvSpPr>
          <p:spPr bwMode="auto">
            <a:xfrm>
              <a:off x="4640" y="2800"/>
              <a:ext cx="400" cy="280"/>
            </a:xfrm>
            <a:custGeom>
              <a:avLst/>
              <a:gdLst>
                <a:gd name="T0" fmla="*/ 378 w 400"/>
                <a:gd name="T1" fmla="*/ 242 h 280"/>
                <a:gd name="T2" fmla="*/ 397 w 400"/>
                <a:gd name="T3" fmla="*/ 191 h 280"/>
                <a:gd name="T4" fmla="*/ 398 w 400"/>
                <a:gd name="T5" fmla="*/ 174 h 280"/>
                <a:gd name="T6" fmla="*/ 400 w 400"/>
                <a:gd name="T7" fmla="*/ 172 h 280"/>
                <a:gd name="T8" fmla="*/ 397 w 400"/>
                <a:gd name="T9" fmla="*/ 149 h 280"/>
                <a:gd name="T10" fmla="*/ 386 w 400"/>
                <a:gd name="T11" fmla="*/ 122 h 280"/>
                <a:gd name="T12" fmla="*/ 377 w 400"/>
                <a:gd name="T13" fmla="*/ 105 h 280"/>
                <a:gd name="T14" fmla="*/ 360 w 400"/>
                <a:gd name="T15" fmla="*/ 96 h 280"/>
                <a:gd name="T16" fmla="*/ 355 w 400"/>
                <a:gd name="T17" fmla="*/ 95 h 280"/>
                <a:gd name="T18" fmla="*/ 354 w 400"/>
                <a:gd name="T19" fmla="*/ 95 h 280"/>
                <a:gd name="T20" fmla="*/ 344 w 400"/>
                <a:gd name="T21" fmla="*/ 87 h 280"/>
                <a:gd name="T22" fmla="*/ 332 w 400"/>
                <a:gd name="T23" fmla="*/ 73 h 280"/>
                <a:gd name="T24" fmla="*/ 326 w 400"/>
                <a:gd name="T25" fmla="*/ 45 h 280"/>
                <a:gd name="T26" fmla="*/ 314 w 400"/>
                <a:gd name="T27" fmla="*/ 18 h 280"/>
                <a:gd name="T28" fmla="*/ 255 w 400"/>
                <a:gd name="T29" fmla="*/ 0 h 280"/>
                <a:gd name="T30" fmla="*/ 248 w 400"/>
                <a:gd name="T31" fmla="*/ 4 h 280"/>
                <a:gd name="T32" fmla="*/ 238 w 400"/>
                <a:gd name="T33" fmla="*/ 7 h 280"/>
                <a:gd name="T34" fmla="*/ 222 w 400"/>
                <a:gd name="T35" fmla="*/ 9 h 280"/>
                <a:gd name="T36" fmla="*/ 209 w 400"/>
                <a:gd name="T37" fmla="*/ 12 h 280"/>
                <a:gd name="T38" fmla="*/ 194 w 400"/>
                <a:gd name="T39" fmla="*/ 8 h 280"/>
                <a:gd name="T40" fmla="*/ 179 w 400"/>
                <a:gd name="T41" fmla="*/ 5 h 280"/>
                <a:gd name="T42" fmla="*/ 165 w 400"/>
                <a:gd name="T43" fmla="*/ 8 h 280"/>
                <a:gd name="T44" fmla="*/ 152 w 400"/>
                <a:gd name="T45" fmla="*/ 16 h 280"/>
                <a:gd name="T46" fmla="*/ 126 w 400"/>
                <a:gd name="T47" fmla="*/ 20 h 280"/>
                <a:gd name="T48" fmla="*/ 83 w 400"/>
                <a:gd name="T49" fmla="*/ 19 h 280"/>
                <a:gd name="T50" fmla="*/ 64 w 400"/>
                <a:gd name="T51" fmla="*/ 31 h 280"/>
                <a:gd name="T52" fmla="*/ 56 w 400"/>
                <a:gd name="T53" fmla="*/ 47 h 280"/>
                <a:gd name="T54" fmla="*/ 48 w 400"/>
                <a:gd name="T55" fmla="*/ 59 h 280"/>
                <a:gd name="T56" fmla="*/ 39 w 400"/>
                <a:gd name="T57" fmla="*/ 70 h 280"/>
                <a:gd name="T58" fmla="*/ 30 w 400"/>
                <a:gd name="T59" fmla="*/ 92 h 280"/>
                <a:gd name="T60" fmla="*/ 33 w 400"/>
                <a:gd name="T61" fmla="*/ 118 h 280"/>
                <a:gd name="T62" fmla="*/ 30 w 400"/>
                <a:gd name="T63" fmla="*/ 137 h 280"/>
                <a:gd name="T64" fmla="*/ 26 w 400"/>
                <a:gd name="T65" fmla="*/ 151 h 280"/>
                <a:gd name="T66" fmla="*/ 23 w 400"/>
                <a:gd name="T67" fmla="*/ 161 h 280"/>
                <a:gd name="T68" fmla="*/ 23 w 400"/>
                <a:gd name="T69" fmla="*/ 169 h 280"/>
                <a:gd name="T70" fmla="*/ 22 w 400"/>
                <a:gd name="T71" fmla="*/ 180 h 280"/>
                <a:gd name="T72" fmla="*/ 19 w 400"/>
                <a:gd name="T73" fmla="*/ 191 h 280"/>
                <a:gd name="T74" fmla="*/ 12 w 400"/>
                <a:gd name="T75" fmla="*/ 203 h 280"/>
                <a:gd name="T76" fmla="*/ 3 w 400"/>
                <a:gd name="T77" fmla="*/ 211 h 280"/>
                <a:gd name="T78" fmla="*/ 4 w 400"/>
                <a:gd name="T79" fmla="*/ 215 h 280"/>
                <a:gd name="T80" fmla="*/ 11 w 400"/>
                <a:gd name="T81" fmla="*/ 216 h 280"/>
                <a:gd name="T82" fmla="*/ 25 w 400"/>
                <a:gd name="T83" fmla="*/ 199 h 280"/>
                <a:gd name="T84" fmla="*/ 30 w 400"/>
                <a:gd name="T85" fmla="*/ 191 h 280"/>
                <a:gd name="T86" fmla="*/ 64 w 400"/>
                <a:gd name="T87" fmla="*/ 170 h 280"/>
                <a:gd name="T88" fmla="*/ 121 w 400"/>
                <a:gd name="T89" fmla="*/ 135 h 280"/>
                <a:gd name="T90" fmla="*/ 148 w 400"/>
                <a:gd name="T91" fmla="*/ 111 h 280"/>
                <a:gd name="T92" fmla="*/ 150 w 400"/>
                <a:gd name="T93" fmla="*/ 114 h 280"/>
                <a:gd name="T94" fmla="*/ 163 w 400"/>
                <a:gd name="T95" fmla="*/ 72 h 280"/>
                <a:gd name="T96" fmla="*/ 168 w 400"/>
                <a:gd name="T97" fmla="*/ 76 h 280"/>
                <a:gd name="T98" fmla="*/ 171 w 400"/>
                <a:gd name="T99" fmla="*/ 87 h 280"/>
                <a:gd name="T100" fmla="*/ 164 w 400"/>
                <a:gd name="T101" fmla="*/ 112 h 280"/>
                <a:gd name="T102" fmla="*/ 179 w 400"/>
                <a:gd name="T103" fmla="*/ 137 h 280"/>
                <a:gd name="T104" fmla="*/ 209 w 400"/>
                <a:gd name="T105" fmla="*/ 169 h 280"/>
                <a:gd name="T106" fmla="*/ 233 w 400"/>
                <a:gd name="T107" fmla="*/ 224 h 280"/>
                <a:gd name="T108" fmla="*/ 253 w 400"/>
                <a:gd name="T109" fmla="*/ 245 h 280"/>
                <a:gd name="T110" fmla="*/ 260 w 400"/>
                <a:gd name="T111" fmla="*/ 254 h 280"/>
                <a:gd name="T112" fmla="*/ 275 w 400"/>
                <a:gd name="T113" fmla="*/ 262 h 280"/>
                <a:gd name="T114" fmla="*/ 312 w 400"/>
                <a:gd name="T115" fmla="*/ 265 h 280"/>
                <a:gd name="T116" fmla="*/ 343 w 400"/>
                <a:gd name="T117" fmla="*/ 270 h 280"/>
                <a:gd name="T118" fmla="*/ 356 w 400"/>
                <a:gd name="T119" fmla="*/ 274 h 2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0"/>
                <a:gd name="T181" fmla="*/ 0 h 280"/>
                <a:gd name="T182" fmla="*/ 400 w 400"/>
                <a:gd name="T183" fmla="*/ 280 h 2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0" h="280">
                  <a:moveTo>
                    <a:pt x="367" y="280"/>
                  </a:moveTo>
                  <a:lnTo>
                    <a:pt x="368" y="268"/>
                  </a:lnTo>
                  <a:lnTo>
                    <a:pt x="374" y="254"/>
                  </a:lnTo>
                  <a:lnTo>
                    <a:pt x="378" y="242"/>
                  </a:lnTo>
                  <a:lnTo>
                    <a:pt x="383" y="230"/>
                  </a:lnTo>
                  <a:lnTo>
                    <a:pt x="389" y="216"/>
                  </a:lnTo>
                  <a:lnTo>
                    <a:pt x="394" y="204"/>
                  </a:lnTo>
                  <a:lnTo>
                    <a:pt x="397" y="191"/>
                  </a:lnTo>
                  <a:lnTo>
                    <a:pt x="398" y="177"/>
                  </a:lnTo>
                  <a:lnTo>
                    <a:pt x="398" y="176"/>
                  </a:lnTo>
                  <a:lnTo>
                    <a:pt x="398" y="174"/>
                  </a:lnTo>
                  <a:lnTo>
                    <a:pt x="400" y="173"/>
                  </a:lnTo>
                  <a:lnTo>
                    <a:pt x="400" y="172"/>
                  </a:lnTo>
                  <a:lnTo>
                    <a:pt x="400" y="170"/>
                  </a:lnTo>
                  <a:lnTo>
                    <a:pt x="400" y="162"/>
                  </a:lnTo>
                  <a:lnTo>
                    <a:pt x="400" y="155"/>
                  </a:lnTo>
                  <a:lnTo>
                    <a:pt x="397" y="149"/>
                  </a:lnTo>
                  <a:lnTo>
                    <a:pt x="394" y="142"/>
                  </a:lnTo>
                  <a:lnTo>
                    <a:pt x="391" y="135"/>
                  </a:lnTo>
                  <a:lnTo>
                    <a:pt x="389" y="128"/>
                  </a:lnTo>
                  <a:lnTo>
                    <a:pt x="386" y="122"/>
                  </a:lnTo>
                  <a:lnTo>
                    <a:pt x="385" y="116"/>
                  </a:lnTo>
                  <a:lnTo>
                    <a:pt x="383" y="112"/>
                  </a:lnTo>
                  <a:lnTo>
                    <a:pt x="379" y="108"/>
                  </a:lnTo>
                  <a:lnTo>
                    <a:pt x="377" y="105"/>
                  </a:lnTo>
                  <a:lnTo>
                    <a:pt x="372" y="103"/>
                  </a:lnTo>
                  <a:lnTo>
                    <a:pt x="368" y="100"/>
                  </a:lnTo>
                  <a:lnTo>
                    <a:pt x="364" y="97"/>
                  </a:lnTo>
                  <a:lnTo>
                    <a:pt x="360" y="96"/>
                  </a:lnTo>
                  <a:lnTo>
                    <a:pt x="356" y="95"/>
                  </a:lnTo>
                  <a:lnTo>
                    <a:pt x="355" y="95"/>
                  </a:lnTo>
                  <a:lnTo>
                    <a:pt x="354" y="95"/>
                  </a:lnTo>
                  <a:lnTo>
                    <a:pt x="351" y="92"/>
                  </a:lnTo>
                  <a:lnTo>
                    <a:pt x="347" y="89"/>
                  </a:lnTo>
                  <a:lnTo>
                    <a:pt x="344" y="87"/>
                  </a:lnTo>
                  <a:lnTo>
                    <a:pt x="340" y="84"/>
                  </a:lnTo>
                  <a:lnTo>
                    <a:pt x="337" y="80"/>
                  </a:lnTo>
                  <a:lnTo>
                    <a:pt x="333" y="77"/>
                  </a:lnTo>
                  <a:lnTo>
                    <a:pt x="332" y="73"/>
                  </a:lnTo>
                  <a:lnTo>
                    <a:pt x="332" y="69"/>
                  </a:lnTo>
                  <a:lnTo>
                    <a:pt x="329" y="61"/>
                  </a:lnTo>
                  <a:lnTo>
                    <a:pt x="328" y="53"/>
                  </a:lnTo>
                  <a:lnTo>
                    <a:pt x="326" y="45"/>
                  </a:lnTo>
                  <a:lnTo>
                    <a:pt x="325" y="36"/>
                  </a:lnTo>
                  <a:lnTo>
                    <a:pt x="322" y="30"/>
                  </a:lnTo>
                  <a:lnTo>
                    <a:pt x="318" y="23"/>
                  </a:lnTo>
                  <a:lnTo>
                    <a:pt x="314" y="18"/>
                  </a:lnTo>
                  <a:lnTo>
                    <a:pt x="306" y="14"/>
                  </a:lnTo>
                  <a:lnTo>
                    <a:pt x="295" y="3"/>
                  </a:lnTo>
                  <a:lnTo>
                    <a:pt x="256" y="0"/>
                  </a:lnTo>
                  <a:lnTo>
                    <a:pt x="255" y="0"/>
                  </a:lnTo>
                  <a:lnTo>
                    <a:pt x="253" y="1"/>
                  </a:lnTo>
                  <a:lnTo>
                    <a:pt x="251" y="3"/>
                  </a:lnTo>
                  <a:lnTo>
                    <a:pt x="249" y="3"/>
                  </a:lnTo>
                  <a:lnTo>
                    <a:pt x="248" y="4"/>
                  </a:lnTo>
                  <a:lnTo>
                    <a:pt x="245" y="4"/>
                  </a:lnTo>
                  <a:lnTo>
                    <a:pt x="244" y="5"/>
                  </a:lnTo>
                  <a:lnTo>
                    <a:pt x="243" y="7"/>
                  </a:lnTo>
                  <a:lnTo>
                    <a:pt x="238" y="7"/>
                  </a:lnTo>
                  <a:lnTo>
                    <a:pt x="234" y="7"/>
                  </a:lnTo>
                  <a:lnTo>
                    <a:pt x="230" y="8"/>
                  </a:lnTo>
                  <a:lnTo>
                    <a:pt x="226" y="8"/>
                  </a:lnTo>
                  <a:lnTo>
                    <a:pt x="222" y="9"/>
                  </a:lnTo>
                  <a:lnTo>
                    <a:pt x="218" y="11"/>
                  </a:lnTo>
                  <a:lnTo>
                    <a:pt x="215" y="12"/>
                  </a:lnTo>
                  <a:lnTo>
                    <a:pt x="213" y="12"/>
                  </a:lnTo>
                  <a:lnTo>
                    <a:pt x="209" y="12"/>
                  </a:lnTo>
                  <a:lnTo>
                    <a:pt x="205" y="11"/>
                  </a:lnTo>
                  <a:lnTo>
                    <a:pt x="201" y="11"/>
                  </a:lnTo>
                  <a:lnTo>
                    <a:pt x="198" y="9"/>
                  </a:lnTo>
                  <a:lnTo>
                    <a:pt x="194" y="8"/>
                  </a:lnTo>
                  <a:lnTo>
                    <a:pt x="190" y="8"/>
                  </a:lnTo>
                  <a:lnTo>
                    <a:pt x="187" y="7"/>
                  </a:lnTo>
                  <a:lnTo>
                    <a:pt x="183" y="7"/>
                  </a:lnTo>
                  <a:lnTo>
                    <a:pt x="179" y="5"/>
                  </a:lnTo>
                  <a:lnTo>
                    <a:pt x="175" y="4"/>
                  </a:lnTo>
                  <a:lnTo>
                    <a:pt x="172" y="5"/>
                  </a:lnTo>
                  <a:lnTo>
                    <a:pt x="168" y="7"/>
                  </a:lnTo>
                  <a:lnTo>
                    <a:pt x="165" y="8"/>
                  </a:lnTo>
                  <a:lnTo>
                    <a:pt x="161" y="9"/>
                  </a:lnTo>
                  <a:lnTo>
                    <a:pt x="159" y="11"/>
                  </a:lnTo>
                  <a:lnTo>
                    <a:pt x="157" y="12"/>
                  </a:lnTo>
                  <a:lnTo>
                    <a:pt x="152" y="16"/>
                  </a:lnTo>
                  <a:lnTo>
                    <a:pt x="146" y="18"/>
                  </a:lnTo>
                  <a:lnTo>
                    <a:pt x="142" y="19"/>
                  </a:lnTo>
                  <a:lnTo>
                    <a:pt x="137" y="20"/>
                  </a:lnTo>
                  <a:lnTo>
                    <a:pt x="126" y="20"/>
                  </a:lnTo>
                  <a:lnTo>
                    <a:pt x="115" y="20"/>
                  </a:lnTo>
                  <a:lnTo>
                    <a:pt x="104" y="19"/>
                  </a:lnTo>
                  <a:lnTo>
                    <a:pt x="94" y="18"/>
                  </a:lnTo>
                  <a:lnTo>
                    <a:pt x="83" y="19"/>
                  </a:lnTo>
                  <a:lnTo>
                    <a:pt x="72" y="23"/>
                  </a:lnTo>
                  <a:lnTo>
                    <a:pt x="69" y="24"/>
                  </a:lnTo>
                  <a:lnTo>
                    <a:pt x="67" y="28"/>
                  </a:lnTo>
                  <a:lnTo>
                    <a:pt x="64" y="31"/>
                  </a:lnTo>
                  <a:lnTo>
                    <a:pt x="62" y="35"/>
                  </a:lnTo>
                  <a:lnTo>
                    <a:pt x="60" y="39"/>
                  </a:lnTo>
                  <a:lnTo>
                    <a:pt x="58" y="43"/>
                  </a:lnTo>
                  <a:lnTo>
                    <a:pt x="56" y="47"/>
                  </a:lnTo>
                  <a:lnTo>
                    <a:pt x="53" y="50"/>
                  </a:lnTo>
                  <a:lnTo>
                    <a:pt x="52" y="54"/>
                  </a:lnTo>
                  <a:lnTo>
                    <a:pt x="50" y="57"/>
                  </a:lnTo>
                  <a:lnTo>
                    <a:pt x="48" y="59"/>
                  </a:lnTo>
                  <a:lnTo>
                    <a:pt x="46" y="62"/>
                  </a:lnTo>
                  <a:lnTo>
                    <a:pt x="44" y="65"/>
                  </a:lnTo>
                  <a:lnTo>
                    <a:pt x="41" y="68"/>
                  </a:lnTo>
                  <a:lnTo>
                    <a:pt x="39" y="70"/>
                  </a:lnTo>
                  <a:lnTo>
                    <a:pt x="37" y="74"/>
                  </a:lnTo>
                  <a:lnTo>
                    <a:pt x="31" y="80"/>
                  </a:lnTo>
                  <a:lnTo>
                    <a:pt x="30" y="85"/>
                  </a:lnTo>
                  <a:lnTo>
                    <a:pt x="30" y="92"/>
                  </a:lnTo>
                  <a:lnTo>
                    <a:pt x="31" y="99"/>
                  </a:lnTo>
                  <a:lnTo>
                    <a:pt x="33" y="104"/>
                  </a:lnTo>
                  <a:lnTo>
                    <a:pt x="33" y="111"/>
                  </a:lnTo>
                  <a:lnTo>
                    <a:pt x="33" y="118"/>
                  </a:lnTo>
                  <a:lnTo>
                    <a:pt x="31" y="124"/>
                  </a:lnTo>
                  <a:lnTo>
                    <a:pt x="31" y="128"/>
                  </a:lnTo>
                  <a:lnTo>
                    <a:pt x="31" y="133"/>
                  </a:lnTo>
                  <a:lnTo>
                    <a:pt x="30" y="137"/>
                  </a:lnTo>
                  <a:lnTo>
                    <a:pt x="29" y="141"/>
                  </a:lnTo>
                  <a:lnTo>
                    <a:pt x="27" y="143"/>
                  </a:lnTo>
                  <a:lnTo>
                    <a:pt x="26" y="147"/>
                  </a:lnTo>
                  <a:lnTo>
                    <a:pt x="26" y="151"/>
                  </a:lnTo>
                  <a:lnTo>
                    <a:pt x="25" y="155"/>
                  </a:lnTo>
                  <a:lnTo>
                    <a:pt x="23" y="157"/>
                  </a:lnTo>
                  <a:lnTo>
                    <a:pt x="23" y="160"/>
                  </a:lnTo>
                  <a:lnTo>
                    <a:pt x="23" y="161"/>
                  </a:lnTo>
                  <a:lnTo>
                    <a:pt x="23" y="164"/>
                  </a:lnTo>
                  <a:lnTo>
                    <a:pt x="23" y="165"/>
                  </a:lnTo>
                  <a:lnTo>
                    <a:pt x="23" y="168"/>
                  </a:lnTo>
                  <a:lnTo>
                    <a:pt x="23" y="169"/>
                  </a:lnTo>
                  <a:lnTo>
                    <a:pt x="22" y="172"/>
                  </a:lnTo>
                  <a:lnTo>
                    <a:pt x="22" y="174"/>
                  </a:lnTo>
                  <a:lnTo>
                    <a:pt x="22" y="177"/>
                  </a:lnTo>
                  <a:lnTo>
                    <a:pt x="22" y="180"/>
                  </a:lnTo>
                  <a:lnTo>
                    <a:pt x="21" y="183"/>
                  </a:lnTo>
                  <a:lnTo>
                    <a:pt x="21" y="187"/>
                  </a:lnTo>
                  <a:lnTo>
                    <a:pt x="19" y="189"/>
                  </a:lnTo>
                  <a:lnTo>
                    <a:pt x="19" y="191"/>
                  </a:lnTo>
                  <a:lnTo>
                    <a:pt x="18" y="193"/>
                  </a:lnTo>
                  <a:lnTo>
                    <a:pt x="16" y="197"/>
                  </a:lnTo>
                  <a:lnTo>
                    <a:pt x="14" y="200"/>
                  </a:lnTo>
                  <a:lnTo>
                    <a:pt x="12" y="203"/>
                  </a:lnTo>
                  <a:lnTo>
                    <a:pt x="10" y="206"/>
                  </a:lnTo>
                  <a:lnTo>
                    <a:pt x="8" y="207"/>
                  </a:lnTo>
                  <a:lnTo>
                    <a:pt x="6" y="210"/>
                  </a:lnTo>
                  <a:lnTo>
                    <a:pt x="3" y="211"/>
                  </a:lnTo>
                  <a:lnTo>
                    <a:pt x="0" y="214"/>
                  </a:lnTo>
                  <a:lnTo>
                    <a:pt x="2" y="214"/>
                  </a:lnTo>
                  <a:lnTo>
                    <a:pt x="3" y="215"/>
                  </a:lnTo>
                  <a:lnTo>
                    <a:pt x="4" y="215"/>
                  </a:lnTo>
                  <a:lnTo>
                    <a:pt x="6" y="216"/>
                  </a:lnTo>
                  <a:lnTo>
                    <a:pt x="7" y="216"/>
                  </a:lnTo>
                  <a:lnTo>
                    <a:pt x="10" y="216"/>
                  </a:lnTo>
                  <a:lnTo>
                    <a:pt x="11" y="216"/>
                  </a:lnTo>
                  <a:lnTo>
                    <a:pt x="12" y="216"/>
                  </a:lnTo>
                  <a:lnTo>
                    <a:pt x="19" y="203"/>
                  </a:lnTo>
                  <a:lnTo>
                    <a:pt x="22" y="201"/>
                  </a:lnTo>
                  <a:lnTo>
                    <a:pt x="25" y="199"/>
                  </a:lnTo>
                  <a:lnTo>
                    <a:pt x="26" y="197"/>
                  </a:lnTo>
                  <a:lnTo>
                    <a:pt x="27" y="195"/>
                  </a:lnTo>
                  <a:lnTo>
                    <a:pt x="29" y="192"/>
                  </a:lnTo>
                  <a:lnTo>
                    <a:pt x="30" y="191"/>
                  </a:lnTo>
                  <a:lnTo>
                    <a:pt x="33" y="188"/>
                  </a:lnTo>
                  <a:lnTo>
                    <a:pt x="34" y="187"/>
                  </a:lnTo>
                  <a:lnTo>
                    <a:pt x="49" y="178"/>
                  </a:lnTo>
                  <a:lnTo>
                    <a:pt x="64" y="170"/>
                  </a:lnTo>
                  <a:lnTo>
                    <a:pt x="79" y="162"/>
                  </a:lnTo>
                  <a:lnTo>
                    <a:pt x="92" y="154"/>
                  </a:lnTo>
                  <a:lnTo>
                    <a:pt x="107" y="145"/>
                  </a:lnTo>
                  <a:lnTo>
                    <a:pt x="121" y="135"/>
                  </a:lnTo>
                  <a:lnTo>
                    <a:pt x="133" y="124"/>
                  </a:lnTo>
                  <a:lnTo>
                    <a:pt x="145" y="112"/>
                  </a:lnTo>
                  <a:lnTo>
                    <a:pt x="146" y="112"/>
                  </a:lnTo>
                  <a:lnTo>
                    <a:pt x="148" y="111"/>
                  </a:lnTo>
                  <a:lnTo>
                    <a:pt x="149" y="111"/>
                  </a:lnTo>
                  <a:lnTo>
                    <a:pt x="149" y="112"/>
                  </a:lnTo>
                  <a:lnTo>
                    <a:pt x="150" y="112"/>
                  </a:lnTo>
                  <a:lnTo>
                    <a:pt x="150" y="114"/>
                  </a:lnTo>
                  <a:lnTo>
                    <a:pt x="152" y="114"/>
                  </a:lnTo>
                  <a:lnTo>
                    <a:pt x="161" y="70"/>
                  </a:lnTo>
                  <a:lnTo>
                    <a:pt x="163" y="72"/>
                  </a:lnTo>
                  <a:lnTo>
                    <a:pt x="164" y="73"/>
                  </a:lnTo>
                  <a:lnTo>
                    <a:pt x="165" y="73"/>
                  </a:lnTo>
                  <a:lnTo>
                    <a:pt x="167" y="74"/>
                  </a:lnTo>
                  <a:lnTo>
                    <a:pt x="168" y="76"/>
                  </a:lnTo>
                  <a:lnTo>
                    <a:pt x="171" y="76"/>
                  </a:lnTo>
                  <a:lnTo>
                    <a:pt x="171" y="77"/>
                  </a:lnTo>
                  <a:lnTo>
                    <a:pt x="172" y="80"/>
                  </a:lnTo>
                  <a:lnTo>
                    <a:pt x="171" y="87"/>
                  </a:lnTo>
                  <a:lnTo>
                    <a:pt x="169" y="93"/>
                  </a:lnTo>
                  <a:lnTo>
                    <a:pt x="167" y="100"/>
                  </a:lnTo>
                  <a:lnTo>
                    <a:pt x="165" y="105"/>
                  </a:lnTo>
                  <a:lnTo>
                    <a:pt x="164" y="112"/>
                  </a:lnTo>
                  <a:lnTo>
                    <a:pt x="164" y="119"/>
                  </a:lnTo>
                  <a:lnTo>
                    <a:pt x="165" y="126"/>
                  </a:lnTo>
                  <a:lnTo>
                    <a:pt x="169" y="131"/>
                  </a:lnTo>
                  <a:lnTo>
                    <a:pt x="179" y="137"/>
                  </a:lnTo>
                  <a:lnTo>
                    <a:pt x="187" y="142"/>
                  </a:lnTo>
                  <a:lnTo>
                    <a:pt x="194" y="147"/>
                  </a:lnTo>
                  <a:lnTo>
                    <a:pt x="199" y="154"/>
                  </a:lnTo>
                  <a:lnTo>
                    <a:pt x="209" y="169"/>
                  </a:lnTo>
                  <a:lnTo>
                    <a:pt x="215" y="185"/>
                  </a:lnTo>
                  <a:lnTo>
                    <a:pt x="221" y="201"/>
                  </a:lnTo>
                  <a:lnTo>
                    <a:pt x="228" y="216"/>
                  </a:lnTo>
                  <a:lnTo>
                    <a:pt x="233" y="224"/>
                  </a:lnTo>
                  <a:lnTo>
                    <a:pt x="238" y="231"/>
                  </a:lnTo>
                  <a:lnTo>
                    <a:pt x="245" y="237"/>
                  </a:lnTo>
                  <a:lnTo>
                    <a:pt x="253" y="242"/>
                  </a:lnTo>
                  <a:lnTo>
                    <a:pt x="253" y="245"/>
                  </a:lnTo>
                  <a:lnTo>
                    <a:pt x="255" y="246"/>
                  </a:lnTo>
                  <a:lnTo>
                    <a:pt x="256" y="249"/>
                  </a:lnTo>
                  <a:lnTo>
                    <a:pt x="257" y="252"/>
                  </a:lnTo>
                  <a:lnTo>
                    <a:pt x="260" y="254"/>
                  </a:lnTo>
                  <a:lnTo>
                    <a:pt x="261" y="256"/>
                  </a:lnTo>
                  <a:lnTo>
                    <a:pt x="264" y="258"/>
                  </a:lnTo>
                  <a:lnTo>
                    <a:pt x="266" y="260"/>
                  </a:lnTo>
                  <a:lnTo>
                    <a:pt x="275" y="262"/>
                  </a:lnTo>
                  <a:lnTo>
                    <a:pt x="285" y="264"/>
                  </a:lnTo>
                  <a:lnTo>
                    <a:pt x="294" y="264"/>
                  </a:lnTo>
                  <a:lnTo>
                    <a:pt x="302" y="265"/>
                  </a:lnTo>
                  <a:lnTo>
                    <a:pt x="312" y="265"/>
                  </a:lnTo>
                  <a:lnTo>
                    <a:pt x="321" y="266"/>
                  </a:lnTo>
                  <a:lnTo>
                    <a:pt x="329" y="268"/>
                  </a:lnTo>
                  <a:lnTo>
                    <a:pt x="339" y="269"/>
                  </a:lnTo>
                  <a:lnTo>
                    <a:pt x="343" y="270"/>
                  </a:lnTo>
                  <a:lnTo>
                    <a:pt x="347" y="272"/>
                  </a:lnTo>
                  <a:lnTo>
                    <a:pt x="349" y="273"/>
                  </a:lnTo>
                  <a:lnTo>
                    <a:pt x="354" y="273"/>
                  </a:lnTo>
                  <a:lnTo>
                    <a:pt x="356" y="274"/>
                  </a:lnTo>
                  <a:lnTo>
                    <a:pt x="359" y="276"/>
                  </a:lnTo>
                  <a:lnTo>
                    <a:pt x="363" y="277"/>
                  </a:lnTo>
                  <a:lnTo>
                    <a:pt x="367" y="280"/>
                  </a:lnTo>
                  <a:close/>
                </a:path>
              </a:pathLst>
            </a:custGeom>
            <a:solidFill>
              <a:srgbClr val="FFFFCC"/>
            </a:solidFill>
            <a:ln w="9525">
              <a:noFill/>
              <a:round/>
              <a:headEnd/>
              <a:tailEnd/>
            </a:ln>
          </p:spPr>
          <p:txBody>
            <a:bodyPr/>
            <a:lstStyle/>
            <a:p>
              <a:endParaRPr lang="en-US"/>
            </a:p>
          </p:txBody>
        </p:sp>
        <p:sp>
          <p:nvSpPr>
            <p:cNvPr id="91224" name="Freeform 88"/>
            <p:cNvSpPr>
              <a:spLocks/>
            </p:cNvSpPr>
            <p:nvPr/>
          </p:nvSpPr>
          <p:spPr bwMode="auto">
            <a:xfrm>
              <a:off x="4662" y="2924"/>
              <a:ext cx="223" cy="136"/>
            </a:xfrm>
            <a:custGeom>
              <a:avLst/>
              <a:gdLst>
                <a:gd name="T0" fmla="*/ 221 w 223"/>
                <a:gd name="T1" fmla="*/ 136 h 136"/>
                <a:gd name="T2" fmla="*/ 222 w 223"/>
                <a:gd name="T3" fmla="*/ 136 h 136"/>
                <a:gd name="T4" fmla="*/ 223 w 223"/>
                <a:gd name="T5" fmla="*/ 136 h 136"/>
                <a:gd name="T6" fmla="*/ 212 w 223"/>
                <a:gd name="T7" fmla="*/ 117 h 136"/>
                <a:gd name="T8" fmla="*/ 211 w 223"/>
                <a:gd name="T9" fmla="*/ 115 h 136"/>
                <a:gd name="T10" fmla="*/ 211 w 223"/>
                <a:gd name="T11" fmla="*/ 113 h 136"/>
                <a:gd name="T12" fmla="*/ 189 w 223"/>
                <a:gd name="T13" fmla="*/ 94 h 136"/>
                <a:gd name="T14" fmla="*/ 181 w 223"/>
                <a:gd name="T15" fmla="*/ 67 h 136"/>
                <a:gd name="T16" fmla="*/ 176 w 223"/>
                <a:gd name="T17" fmla="*/ 48 h 136"/>
                <a:gd name="T18" fmla="*/ 176 w 223"/>
                <a:gd name="T19" fmla="*/ 46 h 136"/>
                <a:gd name="T20" fmla="*/ 175 w 223"/>
                <a:gd name="T21" fmla="*/ 45 h 136"/>
                <a:gd name="T22" fmla="*/ 176 w 223"/>
                <a:gd name="T23" fmla="*/ 44 h 136"/>
                <a:gd name="T24" fmla="*/ 173 w 223"/>
                <a:gd name="T25" fmla="*/ 40 h 136"/>
                <a:gd name="T26" fmla="*/ 170 w 223"/>
                <a:gd name="T27" fmla="*/ 37 h 136"/>
                <a:gd name="T28" fmla="*/ 169 w 223"/>
                <a:gd name="T29" fmla="*/ 38 h 136"/>
                <a:gd name="T30" fmla="*/ 168 w 223"/>
                <a:gd name="T31" fmla="*/ 38 h 136"/>
                <a:gd name="T32" fmla="*/ 165 w 223"/>
                <a:gd name="T33" fmla="*/ 38 h 136"/>
                <a:gd name="T34" fmla="*/ 162 w 223"/>
                <a:gd name="T35" fmla="*/ 34 h 136"/>
                <a:gd name="T36" fmla="*/ 158 w 223"/>
                <a:gd name="T37" fmla="*/ 31 h 136"/>
                <a:gd name="T38" fmla="*/ 147 w 223"/>
                <a:gd name="T39" fmla="*/ 25 h 136"/>
                <a:gd name="T40" fmla="*/ 137 w 223"/>
                <a:gd name="T41" fmla="*/ 14 h 136"/>
                <a:gd name="T42" fmla="*/ 130 w 223"/>
                <a:gd name="T43" fmla="*/ 0 h 136"/>
                <a:gd name="T44" fmla="*/ 105 w 223"/>
                <a:gd name="T45" fmla="*/ 21 h 136"/>
                <a:gd name="T46" fmla="*/ 80 w 223"/>
                <a:gd name="T47" fmla="*/ 42 h 136"/>
                <a:gd name="T48" fmla="*/ 55 w 223"/>
                <a:gd name="T49" fmla="*/ 54 h 136"/>
                <a:gd name="T50" fmla="*/ 43 w 223"/>
                <a:gd name="T51" fmla="*/ 57 h 136"/>
                <a:gd name="T52" fmla="*/ 32 w 223"/>
                <a:gd name="T53" fmla="*/ 61 h 136"/>
                <a:gd name="T54" fmla="*/ 23 w 223"/>
                <a:gd name="T55" fmla="*/ 69 h 136"/>
                <a:gd name="T56" fmla="*/ 17 w 223"/>
                <a:gd name="T57" fmla="*/ 77 h 136"/>
                <a:gd name="T58" fmla="*/ 11 w 223"/>
                <a:gd name="T59" fmla="*/ 86 h 136"/>
                <a:gd name="T60" fmla="*/ 7 w 223"/>
                <a:gd name="T61" fmla="*/ 90 h 136"/>
                <a:gd name="T62" fmla="*/ 3 w 223"/>
                <a:gd name="T63" fmla="*/ 94 h 136"/>
                <a:gd name="T64" fmla="*/ 7 w 223"/>
                <a:gd name="T65" fmla="*/ 98 h 136"/>
                <a:gd name="T66" fmla="*/ 23 w 223"/>
                <a:gd name="T67" fmla="*/ 102 h 136"/>
                <a:gd name="T68" fmla="*/ 39 w 223"/>
                <a:gd name="T69" fmla="*/ 106 h 136"/>
                <a:gd name="T70" fmla="*/ 54 w 223"/>
                <a:gd name="T71" fmla="*/ 113 h 136"/>
                <a:gd name="T72" fmla="*/ 68 w 223"/>
                <a:gd name="T73" fmla="*/ 117 h 136"/>
                <a:gd name="T74" fmla="*/ 82 w 223"/>
                <a:gd name="T75" fmla="*/ 117 h 136"/>
                <a:gd name="T76" fmla="*/ 88 w 223"/>
                <a:gd name="T77" fmla="*/ 115 h 136"/>
                <a:gd name="T78" fmla="*/ 93 w 223"/>
                <a:gd name="T79" fmla="*/ 117 h 136"/>
                <a:gd name="T80" fmla="*/ 99 w 223"/>
                <a:gd name="T81" fmla="*/ 117 h 136"/>
                <a:gd name="T82" fmla="*/ 100 w 223"/>
                <a:gd name="T83" fmla="*/ 118 h 136"/>
                <a:gd name="T84" fmla="*/ 100 w 223"/>
                <a:gd name="T85" fmla="*/ 119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3"/>
                <a:gd name="T130" fmla="*/ 0 h 136"/>
                <a:gd name="T131" fmla="*/ 223 w 223"/>
                <a:gd name="T132" fmla="*/ 136 h 1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3" h="136">
                  <a:moveTo>
                    <a:pt x="219" y="136"/>
                  </a:moveTo>
                  <a:lnTo>
                    <a:pt x="219" y="136"/>
                  </a:lnTo>
                  <a:lnTo>
                    <a:pt x="221" y="136"/>
                  </a:lnTo>
                  <a:lnTo>
                    <a:pt x="222" y="136"/>
                  </a:lnTo>
                  <a:lnTo>
                    <a:pt x="223" y="136"/>
                  </a:lnTo>
                  <a:lnTo>
                    <a:pt x="214" y="117"/>
                  </a:lnTo>
                  <a:lnTo>
                    <a:pt x="212" y="117"/>
                  </a:lnTo>
                  <a:lnTo>
                    <a:pt x="211" y="115"/>
                  </a:lnTo>
                  <a:lnTo>
                    <a:pt x="211" y="114"/>
                  </a:lnTo>
                  <a:lnTo>
                    <a:pt x="211" y="113"/>
                  </a:lnTo>
                  <a:lnTo>
                    <a:pt x="202" y="109"/>
                  </a:lnTo>
                  <a:lnTo>
                    <a:pt x="195" y="102"/>
                  </a:lnTo>
                  <a:lnTo>
                    <a:pt x="189" y="94"/>
                  </a:lnTo>
                  <a:lnTo>
                    <a:pt x="185" y="86"/>
                  </a:lnTo>
                  <a:lnTo>
                    <a:pt x="183" y="76"/>
                  </a:lnTo>
                  <a:lnTo>
                    <a:pt x="181" y="67"/>
                  </a:lnTo>
                  <a:lnTo>
                    <a:pt x="179" y="57"/>
                  </a:lnTo>
                  <a:lnTo>
                    <a:pt x="176" y="49"/>
                  </a:lnTo>
                  <a:lnTo>
                    <a:pt x="176" y="48"/>
                  </a:lnTo>
                  <a:lnTo>
                    <a:pt x="176" y="46"/>
                  </a:lnTo>
                  <a:lnTo>
                    <a:pt x="175" y="46"/>
                  </a:lnTo>
                  <a:lnTo>
                    <a:pt x="175" y="45"/>
                  </a:lnTo>
                  <a:lnTo>
                    <a:pt x="176" y="45"/>
                  </a:lnTo>
                  <a:lnTo>
                    <a:pt x="176" y="44"/>
                  </a:lnTo>
                  <a:lnTo>
                    <a:pt x="176" y="42"/>
                  </a:lnTo>
                  <a:lnTo>
                    <a:pt x="175" y="41"/>
                  </a:lnTo>
                  <a:lnTo>
                    <a:pt x="173" y="40"/>
                  </a:lnTo>
                  <a:lnTo>
                    <a:pt x="172" y="40"/>
                  </a:lnTo>
                  <a:lnTo>
                    <a:pt x="170" y="38"/>
                  </a:lnTo>
                  <a:lnTo>
                    <a:pt x="170" y="37"/>
                  </a:lnTo>
                  <a:lnTo>
                    <a:pt x="169" y="37"/>
                  </a:lnTo>
                  <a:lnTo>
                    <a:pt x="169" y="38"/>
                  </a:lnTo>
                  <a:lnTo>
                    <a:pt x="168" y="38"/>
                  </a:lnTo>
                  <a:lnTo>
                    <a:pt x="166" y="38"/>
                  </a:lnTo>
                  <a:lnTo>
                    <a:pt x="165" y="38"/>
                  </a:lnTo>
                  <a:lnTo>
                    <a:pt x="165" y="37"/>
                  </a:lnTo>
                  <a:lnTo>
                    <a:pt x="164" y="36"/>
                  </a:lnTo>
                  <a:lnTo>
                    <a:pt x="162" y="34"/>
                  </a:lnTo>
                  <a:lnTo>
                    <a:pt x="161" y="33"/>
                  </a:lnTo>
                  <a:lnTo>
                    <a:pt x="160" y="31"/>
                  </a:lnTo>
                  <a:lnTo>
                    <a:pt x="158" y="31"/>
                  </a:lnTo>
                  <a:lnTo>
                    <a:pt x="157" y="30"/>
                  </a:lnTo>
                  <a:lnTo>
                    <a:pt x="153" y="27"/>
                  </a:lnTo>
                  <a:lnTo>
                    <a:pt x="147" y="25"/>
                  </a:lnTo>
                  <a:lnTo>
                    <a:pt x="143" y="22"/>
                  </a:lnTo>
                  <a:lnTo>
                    <a:pt x="139" y="18"/>
                  </a:lnTo>
                  <a:lnTo>
                    <a:pt x="137" y="14"/>
                  </a:lnTo>
                  <a:lnTo>
                    <a:pt x="134" y="10"/>
                  </a:lnTo>
                  <a:lnTo>
                    <a:pt x="131" y="6"/>
                  </a:lnTo>
                  <a:lnTo>
                    <a:pt x="130" y="0"/>
                  </a:lnTo>
                  <a:lnTo>
                    <a:pt x="122" y="6"/>
                  </a:lnTo>
                  <a:lnTo>
                    <a:pt x="114" y="13"/>
                  </a:lnTo>
                  <a:lnTo>
                    <a:pt x="105" y="21"/>
                  </a:lnTo>
                  <a:lnTo>
                    <a:pt x="97" y="27"/>
                  </a:lnTo>
                  <a:lnTo>
                    <a:pt x="88" y="34"/>
                  </a:lnTo>
                  <a:lnTo>
                    <a:pt x="80" y="42"/>
                  </a:lnTo>
                  <a:lnTo>
                    <a:pt x="70" y="48"/>
                  </a:lnTo>
                  <a:lnTo>
                    <a:pt x="59" y="54"/>
                  </a:lnTo>
                  <a:lnTo>
                    <a:pt x="55" y="54"/>
                  </a:lnTo>
                  <a:lnTo>
                    <a:pt x="51" y="54"/>
                  </a:lnTo>
                  <a:lnTo>
                    <a:pt x="47" y="56"/>
                  </a:lnTo>
                  <a:lnTo>
                    <a:pt x="43" y="57"/>
                  </a:lnTo>
                  <a:lnTo>
                    <a:pt x="39" y="59"/>
                  </a:lnTo>
                  <a:lnTo>
                    <a:pt x="36" y="60"/>
                  </a:lnTo>
                  <a:lnTo>
                    <a:pt x="32" y="61"/>
                  </a:lnTo>
                  <a:lnTo>
                    <a:pt x="30" y="64"/>
                  </a:lnTo>
                  <a:lnTo>
                    <a:pt x="26" y="67"/>
                  </a:lnTo>
                  <a:lnTo>
                    <a:pt x="23" y="69"/>
                  </a:lnTo>
                  <a:lnTo>
                    <a:pt x="22" y="72"/>
                  </a:lnTo>
                  <a:lnTo>
                    <a:pt x="19" y="75"/>
                  </a:lnTo>
                  <a:lnTo>
                    <a:pt x="17" y="77"/>
                  </a:lnTo>
                  <a:lnTo>
                    <a:pt x="15" y="80"/>
                  </a:lnTo>
                  <a:lnTo>
                    <a:pt x="13" y="83"/>
                  </a:lnTo>
                  <a:lnTo>
                    <a:pt x="11" y="86"/>
                  </a:lnTo>
                  <a:lnTo>
                    <a:pt x="9" y="87"/>
                  </a:lnTo>
                  <a:lnTo>
                    <a:pt x="8" y="88"/>
                  </a:lnTo>
                  <a:lnTo>
                    <a:pt x="7" y="90"/>
                  </a:lnTo>
                  <a:lnTo>
                    <a:pt x="5" y="91"/>
                  </a:lnTo>
                  <a:lnTo>
                    <a:pt x="4" y="92"/>
                  </a:lnTo>
                  <a:lnTo>
                    <a:pt x="3" y="94"/>
                  </a:lnTo>
                  <a:lnTo>
                    <a:pt x="1" y="95"/>
                  </a:lnTo>
                  <a:lnTo>
                    <a:pt x="0" y="96"/>
                  </a:lnTo>
                  <a:lnTo>
                    <a:pt x="7" y="98"/>
                  </a:lnTo>
                  <a:lnTo>
                    <a:pt x="12" y="99"/>
                  </a:lnTo>
                  <a:lnTo>
                    <a:pt x="17" y="100"/>
                  </a:lnTo>
                  <a:lnTo>
                    <a:pt x="23" y="102"/>
                  </a:lnTo>
                  <a:lnTo>
                    <a:pt x="28" y="103"/>
                  </a:lnTo>
                  <a:lnTo>
                    <a:pt x="34" y="105"/>
                  </a:lnTo>
                  <a:lnTo>
                    <a:pt x="39" y="106"/>
                  </a:lnTo>
                  <a:lnTo>
                    <a:pt x="45" y="109"/>
                  </a:lnTo>
                  <a:lnTo>
                    <a:pt x="49" y="111"/>
                  </a:lnTo>
                  <a:lnTo>
                    <a:pt x="54" y="113"/>
                  </a:lnTo>
                  <a:lnTo>
                    <a:pt x="58" y="114"/>
                  </a:lnTo>
                  <a:lnTo>
                    <a:pt x="62" y="115"/>
                  </a:lnTo>
                  <a:lnTo>
                    <a:pt x="68" y="117"/>
                  </a:lnTo>
                  <a:lnTo>
                    <a:pt x="72" y="117"/>
                  </a:lnTo>
                  <a:lnTo>
                    <a:pt x="77" y="117"/>
                  </a:lnTo>
                  <a:lnTo>
                    <a:pt x="82" y="117"/>
                  </a:lnTo>
                  <a:lnTo>
                    <a:pt x="85" y="115"/>
                  </a:lnTo>
                  <a:lnTo>
                    <a:pt x="87" y="115"/>
                  </a:lnTo>
                  <a:lnTo>
                    <a:pt x="88" y="115"/>
                  </a:lnTo>
                  <a:lnTo>
                    <a:pt x="89" y="115"/>
                  </a:lnTo>
                  <a:lnTo>
                    <a:pt x="92" y="115"/>
                  </a:lnTo>
                  <a:lnTo>
                    <a:pt x="93" y="117"/>
                  </a:lnTo>
                  <a:lnTo>
                    <a:pt x="96" y="117"/>
                  </a:lnTo>
                  <a:lnTo>
                    <a:pt x="99" y="117"/>
                  </a:lnTo>
                  <a:lnTo>
                    <a:pt x="100" y="117"/>
                  </a:lnTo>
                  <a:lnTo>
                    <a:pt x="100" y="118"/>
                  </a:lnTo>
                  <a:lnTo>
                    <a:pt x="100" y="119"/>
                  </a:lnTo>
                  <a:lnTo>
                    <a:pt x="100" y="121"/>
                  </a:lnTo>
                  <a:lnTo>
                    <a:pt x="219" y="136"/>
                  </a:lnTo>
                  <a:close/>
                </a:path>
              </a:pathLst>
            </a:custGeom>
            <a:solidFill>
              <a:srgbClr val="FFCFA8"/>
            </a:solidFill>
            <a:ln w="9525">
              <a:noFill/>
              <a:round/>
              <a:headEnd/>
              <a:tailEnd/>
            </a:ln>
          </p:spPr>
          <p:txBody>
            <a:bodyPr/>
            <a:lstStyle/>
            <a:p>
              <a:endParaRPr lang="en-US"/>
            </a:p>
          </p:txBody>
        </p:sp>
        <p:sp>
          <p:nvSpPr>
            <p:cNvPr id="91225" name="Freeform 89"/>
            <p:cNvSpPr>
              <a:spLocks/>
            </p:cNvSpPr>
            <p:nvPr/>
          </p:nvSpPr>
          <p:spPr bwMode="auto">
            <a:xfrm>
              <a:off x="4661" y="2910"/>
              <a:ext cx="1" cy="2"/>
            </a:xfrm>
            <a:custGeom>
              <a:avLst/>
              <a:gdLst>
                <a:gd name="T0" fmla="*/ 1 w 1"/>
                <a:gd name="T1" fmla="*/ 2 h 2"/>
                <a:gd name="T2" fmla="*/ 1 w 1"/>
                <a:gd name="T3" fmla="*/ 2 h 2"/>
                <a:gd name="T4" fmla="*/ 1 w 1"/>
                <a:gd name="T5" fmla="*/ 2 h 2"/>
                <a:gd name="T6" fmla="*/ 1 w 1"/>
                <a:gd name="T7" fmla="*/ 1 h 2"/>
                <a:gd name="T8" fmla="*/ 1 w 1"/>
                <a:gd name="T9" fmla="*/ 1 h 2"/>
                <a:gd name="T10" fmla="*/ 1 w 1"/>
                <a:gd name="T11" fmla="*/ 1 h 2"/>
                <a:gd name="T12" fmla="*/ 1 w 1"/>
                <a:gd name="T13" fmla="*/ 0 h 2"/>
                <a:gd name="T14" fmla="*/ 1 w 1"/>
                <a:gd name="T15" fmla="*/ 0 h 2"/>
                <a:gd name="T16" fmla="*/ 1 w 1"/>
                <a:gd name="T17" fmla="*/ 0 h 2"/>
                <a:gd name="T18" fmla="*/ 1 w 1"/>
                <a:gd name="T19" fmla="*/ 0 h 2"/>
                <a:gd name="T20" fmla="*/ 0 w 1"/>
                <a:gd name="T21" fmla="*/ 0 h 2"/>
                <a:gd name="T22" fmla="*/ 0 w 1"/>
                <a:gd name="T23" fmla="*/ 1 h 2"/>
                <a:gd name="T24" fmla="*/ 0 w 1"/>
                <a:gd name="T25" fmla="*/ 1 h 2"/>
                <a:gd name="T26" fmla="*/ 0 w 1"/>
                <a:gd name="T27" fmla="*/ 1 h 2"/>
                <a:gd name="T28" fmla="*/ 1 w 1"/>
                <a:gd name="T29" fmla="*/ 1 h 2"/>
                <a:gd name="T30" fmla="*/ 1 w 1"/>
                <a:gd name="T31" fmla="*/ 1 h 2"/>
                <a:gd name="T32" fmla="*/ 1 w 1"/>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
                <a:gd name="T52" fmla="*/ 0 h 2"/>
                <a:gd name="T53" fmla="*/ 1 w 1"/>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 h="2">
                  <a:moveTo>
                    <a:pt x="1" y="2"/>
                  </a:moveTo>
                  <a:lnTo>
                    <a:pt x="1" y="2"/>
                  </a:lnTo>
                  <a:lnTo>
                    <a:pt x="1" y="1"/>
                  </a:lnTo>
                  <a:lnTo>
                    <a:pt x="1" y="0"/>
                  </a:lnTo>
                  <a:lnTo>
                    <a:pt x="0" y="0"/>
                  </a:lnTo>
                  <a:lnTo>
                    <a:pt x="0" y="1"/>
                  </a:lnTo>
                  <a:lnTo>
                    <a:pt x="1" y="1"/>
                  </a:lnTo>
                  <a:lnTo>
                    <a:pt x="1" y="2"/>
                  </a:lnTo>
                  <a:close/>
                </a:path>
              </a:pathLst>
            </a:custGeom>
            <a:solidFill>
              <a:srgbClr val="FFFFFF"/>
            </a:solidFill>
            <a:ln w="9525">
              <a:noFill/>
              <a:round/>
              <a:headEnd/>
              <a:tailEnd/>
            </a:ln>
          </p:spPr>
          <p:txBody>
            <a:bodyPr/>
            <a:lstStyle/>
            <a:p>
              <a:endParaRPr lang="en-US"/>
            </a:p>
          </p:txBody>
        </p:sp>
      </p:gr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38" y="6190735"/>
            <a:ext cx="9502346" cy="59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63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eaLnBrk="0" hangingPunct="0">
              <a:defRPr sz="2000">
                <a:solidFill>
                  <a:schemeClr val="tx1"/>
                </a:solidFill>
                <a:latin typeface="Tahoma" pitchFamily="34" charset="0"/>
                <a:cs typeface="Arial" charset="0"/>
              </a:defRPr>
            </a:lvl1pPr>
            <a:lvl2pPr marL="742950" indent="-285750" eaLnBrk="0" hangingPunct="0">
              <a:defRPr sz="2000">
                <a:solidFill>
                  <a:schemeClr val="tx1"/>
                </a:solidFill>
                <a:latin typeface="Tahoma" pitchFamily="34" charset="0"/>
                <a:cs typeface="Arial" charset="0"/>
              </a:defRPr>
            </a:lvl2pPr>
            <a:lvl3pPr marL="1143000" indent="-228600" eaLnBrk="0" hangingPunct="0">
              <a:defRPr sz="2000">
                <a:solidFill>
                  <a:schemeClr val="tx1"/>
                </a:solidFill>
                <a:latin typeface="Tahoma" pitchFamily="34" charset="0"/>
                <a:cs typeface="Arial" charset="0"/>
              </a:defRPr>
            </a:lvl3pPr>
            <a:lvl4pPr marL="1600200" indent="-228600" eaLnBrk="0" hangingPunct="0">
              <a:defRPr sz="2000">
                <a:solidFill>
                  <a:schemeClr val="tx1"/>
                </a:solidFill>
                <a:latin typeface="Tahoma" pitchFamily="34" charset="0"/>
                <a:cs typeface="Arial" charset="0"/>
              </a:defRPr>
            </a:lvl4pPr>
            <a:lvl5pPr marL="2057400" indent="-228600" eaLnBrk="0" hangingPunct="0">
              <a:defRPr sz="2000">
                <a:solidFill>
                  <a:schemeClr val="tx1"/>
                </a:solidFill>
                <a:latin typeface="Tahoma" pitchFamily="34" charset="0"/>
                <a:cs typeface="Arial" charset="0"/>
              </a:defRPr>
            </a:lvl5pPr>
            <a:lvl6pPr marL="2514600" indent="-228600" eaLnBrk="0" fontAlgn="base" hangingPunct="0">
              <a:spcBef>
                <a:spcPct val="0"/>
              </a:spcBef>
              <a:spcAft>
                <a:spcPct val="0"/>
              </a:spcAft>
              <a:defRPr sz="2000">
                <a:solidFill>
                  <a:schemeClr val="tx1"/>
                </a:solidFill>
                <a:latin typeface="Tahoma" pitchFamily="34" charset="0"/>
                <a:cs typeface="Arial" charset="0"/>
              </a:defRPr>
            </a:lvl6pPr>
            <a:lvl7pPr marL="2971800" indent="-228600" eaLnBrk="0" fontAlgn="base" hangingPunct="0">
              <a:spcBef>
                <a:spcPct val="0"/>
              </a:spcBef>
              <a:spcAft>
                <a:spcPct val="0"/>
              </a:spcAft>
              <a:defRPr sz="2000">
                <a:solidFill>
                  <a:schemeClr val="tx1"/>
                </a:solidFill>
                <a:latin typeface="Tahoma" pitchFamily="34" charset="0"/>
                <a:cs typeface="Arial" charset="0"/>
              </a:defRPr>
            </a:lvl7pPr>
            <a:lvl8pPr marL="3429000" indent="-228600" eaLnBrk="0" fontAlgn="base" hangingPunct="0">
              <a:spcBef>
                <a:spcPct val="0"/>
              </a:spcBef>
              <a:spcAft>
                <a:spcPct val="0"/>
              </a:spcAft>
              <a:defRPr sz="2000">
                <a:solidFill>
                  <a:schemeClr val="tx1"/>
                </a:solidFill>
                <a:latin typeface="Tahoma" pitchFamily="34" charset="0"/>
                <a:cs typeface="Arial" charset="0"/>
              </a:defRPr>
            </a:lvl8pPr>
            <a:lvl9pPr marL="3886200" indent="-228600" eaLnBrk="0" fontAlgn="base" hangingPunct="0">
              <a:spcBef>
                <a:spcPct val="0"/>
              </a:spcBef>
              <a:spcAft>
                <a:spcPct val="0"/>
              </a:spcAft>
              <a:defRPr sz="2000">
                <a:solidFill>
                  <a:schemeClr val="tx1"/>
                </a:solidFill>
                <a:latin typeface="Tahoma" pitchFamily="34" charset="0"/>
                <a:cs typeface="Arial" charset="0"/>
              </a:defRPr>
            </a:lvl9pPr>
          </a:lstStyle>
          <a:p>
            <a:endParaRPr lang="en-US" altLang="en-US" dirty="0">
              <a:latin typeface="Calibri" pitchFamily="34" charset="0"/>
            </a:endParaRPr>
          </a:p>
        </p:txBody>
      </p:sp>
      <p:sp>
        <p:nvSpPr>
          <p:cNvPr id="9219" name="Rectangle 2"/>
          <p:cNvSpPr>
            <a:spLocks noGrp="1" noChangeArrowheads="1"/>
          </p:cNvSpPr>
          <p:nvPr>
            <p:ph type="title" idx="4294967295"/>
          </p:nvPr>
        </p:nvSpPr>
        <p:spPr>
          <a:xfrm>
            <a:off x="242888" y="2971800"/>
            <a:ext cx="8672512" cy="846138"/>
          </a:xfrm>
        </p:spPr>
        <p:txBody>
          <a:bodyPr/>
          <a:lstStyle/>
          <a:p>
            <a:pPr algn="ctr" eaLnBrk="1" hangingPunct="1">
              <a:lnSpc>
                <a:spcPct val="90000"/>
              </a:lnSpc>
            </a:pPr>
            <a:r>
              <a:rPr lang="en-US" altLang="en-US" sz="3200" dirty="0">
                <a:solidFill>
                  <a:schemeClr val="bg1"/>
                </a:solidFill>
                <a:latin typeface="Calibri" pitchFamily="34" charset="0"/>
              </a:rPr>
              <a:t>This presentation is being provided for educational purposes only</a:t>
            </a:r>
            <a:br>
              <a:rPr lang="en-US" altLang="en-US" dirty="0">
                <a:solidFill>
                  <a:schemeClr val="bg1"/>
                </a:solidFill>
                <a:latin typeface="Calibri" pitchFamily="34" charset="0"/>
              </a:rPr>
            </a:br>
            <a:br>
              <a:rPr lang="en-US" altLang="en-US" dirty="0">
                <a:solidFill>
                  <a:schemeClr val="bg1"/>
                </a:solidFill>
                <a:latin typeface="Calibri" pitchFamily="34" charset="0"/>
              </a:rPr>
            </a:br>
            <a:r>
              <a:rPr lang="en-US" altLang="en-US" dirty="0">
                <a:solidFill>
                  <a:schemeClr val="bg1"/>
                </a:solidFill>
                <a:latin typeface="Calibri" pitchFamily="34" charset="0"/>
              </a:rPr>
              <a:t>Please refer to the RFP for specific instructions</a:t>
            </a:r>
            <a:br>
              <a:rPr lang="en-US" altLang="en-US" dirty="0">
                <a:solidFill>
                  <a:schemeClr val="bg1"/>
                </a:solidFill>
                <a:latin typeface="Calibri" pitchFamily="34" charset="0"/>
              </a:rPr>
            </a:br>
            <a:br>
              <a:rPr lang="en-US" altLang="en-US" dirty="0">
                <a:solidFill>
                  <a:schemeClr val="bg1"/>
                </a:solidFill>
                <a:latin typeface="Calibri" pitchFamily="34" charset="0"/>
              </a:rPr>
            </a:br>
            <a:r>
              <a:rPr lang="en-US" altLang="en-US" sz="3200" dirty="0">
                <a:solidFill>
                  <a:schemeClr val="bg1"/>
                </a:solidFill>
                <a:latin typeface="Calibri" pitchFamily="34" charset="0"/>
              </a:rPr>
              <a:t>If there are any inconsistencies, the RFP and Amendments shall take precedence over this presentation</a:t>
            </a:r>
          </a:p>
        </p:txBody>
      </p:sp>
    </p:spTree>
    <p:extLst>
      <p:ext uri="{BB962C8B-B14F-4D97-AF65-F5344CB8AC3E}">
        <p14:creationId xmlns:p14="http://schemas.microsoft.com/office/powerpoint/2010/main" val="2967947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1173892"/>
            <a:ext cx="8526162" cy="710891"/>
          </a:xfrm>
          <a:noFill/>
        </p:spPr>
        <p:txBody>
          <a:bodyPr rtlCol="0">
            <a:normAutofit/>
          </a:bodyPr>
          <a:lstStyle/>
          <a:p>
            <a:pPr eaLnBrk="1" fontAlgn="auto" hangingPunct="1">
              <a:spcAft>
                <a:spcPts val="0"/>
              </a:spcAft>
              <a:defRPr/>
            </a:pPr>
            <a:r>
              <a:rPr lang="en-US" sz="3600" dirty="0">
                <a:effectLst>
                  <a:outerShdw blurRad="38100" dist="38100" dir="2700000" algn="tl">
                    <a:srgbClr val="C0C0C0"/>
                  </a:outerShdw>
                </a:effectLst>
              </a:rPr>
              <a:t>Risk Assessment Plan</a:t>
            </a:r>
          </a:p>
        </p:txBody>
      </p:sp>
      <p:sp>
        <p:nvSpPr>
          <p:cNvPr id="134146" name="Content Placeholder 2"/>
          <p:cNvSpPr>
            <a:spLocks noGrp="1"/>
          </p:cNvSpPr>
          <p:nvPr>
            <p:ph idx="1"/>
          </p:nvPr>
        </p:nvSpPr>
        <p:spPr>
          <a:xfrm>
            <a:off x="263525" y="1616075"/>
            <a:ext cx="8616950" cy="4813300"/>
          </a:xfrm>
        </p:spPr>
        <p:txBody>
          <a:bodyPr>
            <a:normAutofit lnSpcReduction="10000"/>
          </a:bodyPr>
          <a:lstStyle/>
          <a:p>
            <a:pPr eaLnBrk="1" hangingPunct="1"/>
            <a:endParaRPr lang="en-US" sz="2400" dirty="0"/>
          </a:p>
          <a:p>
            <a:pPr eaLnBrk="1" hangingPunct="1"/>
            <a:r>
              <a:rPr lang="en-US" sz="2400" dirty="0"/>
              <a:t>Identify and prioritize all major risks (applicable to this project) </a:t>
            </a:r>
          </a:p>
          <a:p>
            <a:pPr eaLnBrk="1" hangingPunct="1"/>
            <a:endParaRPr lang="en-US" sz="2400" dirty="0"/>
          </a:p>
          <a:p>
            <a:pPr eaLnBrk="1" hangingPunct="1"/>
            <a:r>
              <a:rPr lang="en-US" sz="2400" dirty="0"/>
              <a:t>Risk = </a:t>
            </a:r>
          </a:p>
          <a:p>
            <a:pPr lvl="1"/>
            <a:r>
              <a:rPr lang="en-US" sz="2400" dirty="0"/>
              <a:t>Not completing on time</a:t>
            </a:r>
          </a:p>
          <a:p>
            <a:pPr lvl="1"/>
            <a:r>
              <a:rPr lang="en-US" sz="2400" dirty="0"/>
              <a:t>Not finished within budget</a:t>
            </a:r>
          </a:p>
          <a:p>
            <a:pPr lvl="1"/>
            <a:r>
              <a:rPr lang="en-US" sz="2400" dirty="0"/>
              <a:t>Sources of dissatisfaction to the owner  </a:t>
            </a:r>
          </a:p>
          <a:p>
            <a:pPr eaLnBrk="1" hangingPunct="1"/>
            <a:endParaRPr lang="en-US" sz="2400" dirty="0"/>
          </a:p>
          <a:p>
            <a:pPr eaLnBrk="1" hangingPunct="1"/>
            <a:r>
              <a:rPr lang="en-US" sz="2400" dirty="0"/>
              <a:t>Controllable vs Non-Controllable</a:t>
            </a:r>
          </a:p>
          <a:p>
            <a:pPr lvl="1"/>
            <a:r>
              <a:rPr lang="en-US" sz="2400" dirty="0"/>
              <a:t>Controllable is covered in base proposal cost</a:t>
            </a:r>
          </a:p>
          <a:p>
            <a:pPr lvl="1"/>
            <a:r>
              <a:rPr lang="en-US" sz="2400" dirty="0"/>
              <a:t>Non-Controllable is outside of base cost</a:t>
            </a:r>
          </a:p>
          <a:p>
            <a:pPr eaLnBrk="1" hangingPunct="1"/>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48425"/>
            <a:ext cx="9144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86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1173892"/>
            <a:ext cx="8526162" cy="710891"/>
          </a:xfrm>
          <a:noFill/>
        </p:spPr>
        <p:txBody>
          <a:bodyPr rtlCol="0">
            <a:normAutofit/>
          </a:bodyPr>
          <a:lstStyle/>
          <a:p>
            <a:pPr eaLnBrk="1" fontAlgn="auto" hangingPunct="1">
              <a:spcAft>
                <a:spcPts val="0"/>
              </a:spcAft>
              <a:defRPr/>
            </a:pPr>
            <a:r>
              <a:rPr lang="en-US" sz="3600" dirty="0">
                <a:effectLst>
                  <a:outerShdw blurRad="38100" dist="38100" dir="2700000" algn="tl">
                    <a:srgbClr val="C0C0C0"/>
                  </a:outerShdw>
                </a:effectLst>
              </a:rPr>
              <a:t>Risk Assessment Controllable Risk</a:t>
            </a:r>
          </a:p>
        </p:txBody>
      </p:sp>
      <p:sp>
        <p:nvSpPr>
          <p:cNvPr id="134146" name="Content Placeholder 2"/>
          <p:cNvSpPr>
            <a:spLocks noGrp="1"/>
          </p:cNvSpPr>
          <p:nvPr>
            <p:ph idx="1"/>
          </p:nvPr>
        </p:nvSpPr>
        <p:spPr>
          <a:xfrm>
            <a:off x="263525" y="1616075"/>
            <a:ext cx="8616950" cy="4813300"/>
          </a:xfrm>
        </p:spPr>
        <p:txBody>
          <a:bodyPr>
            <a:normAutofit fontScale="92500" lnSpcReduction="20000"/>
          </a:bodyPr>
          <a:lstStyle/>
          <a:p>
            <a:pPr eaLnBrk="1" hangingPunct="1"/>
            <a:endParaRPr lang="en-US" sz="2400" dirty="0"/>
          </a:p>
          <a:p>
            <a:pPr eaLnBrk="1" fontAlgn="auto" hangingPunct="1">
              <a:spcAft>
                <a:spcPts val="0"/>
              </a:spcAft>
              <a:buFont typeface="Arial" panose="020B0604020202020204" pitchFamily="34" charset="0"/>
              <a:buChar char="•"/>
              <a:defRPr/>
            </a:pPr>
            <a:r>
              <a:rPr lang="en-US" sz="2800" dirty="0">
                <a:solidFill>
                  <a:srgbClr val="0000CC"/>
                </a:solidFill>
              </a:rPr>
              <a:t>Supplier 1 </a:t>
            </a:r>
          </a:p>
          <a:p>
            <a:pPr lvl="1" eaLnBrk="1" fontAlgn="auto" hangingPunct="1">
              <a:spcAft>
                <a:spcPts val="0"/>
              </a:spcAft>
              <a:buFont typeface="Arial" panose="020B0604020202020204" pitchFamily="34" charset="0"/>
              <a:buChar char="•"/>
              <a:defRPr/>
            </a:pPr>
            <a:r>
              <a:rPr lang="en-US" sz="1800" dirty="0">
                <a:solidFill>
                  <a:srgbClr val="C00000"/>
                </a:solidFill>
              </a:rPr>
              <a:t>RISK:  </a:t>
            </a:r>
            <a:r>
              <a:rPr lang="en-US" sz="1800" dirty="0"/>
              <a:t>Noise from our demolition may result in student/staff complaints (since we will be doing demo in an in-operational library during finals week).</a:t>
            </a:r>
          </a:p>
          <a:p>
            <a:pPr marL="457200" lvl="1" indent="0" eaLnBrk="1" fontAlgn="auto" hangingPunct="1">
              <a:spcAft>
                <a:spcPts val="0"/>
              </a:spcAft>
              <a:buFont typeface="Arial" panose="020B0604020202020204" pitchFamily="34" charset="0"/>
              <a:buNone/>
              <a:defRPr/>
            </a:pPr>
            <a:r>
              <a:rPr lang="en-US" sz="1000" dirty="0"/>
              <a:t> </a:t>
            </a:r>
          </a:p>
          <a:p>
            <a:pPr lvl="1" eaLnBrk="1" fontAlgn="auto" hangingPunct="1">
              <a:spcAft>
                <a:spcPts val="0"/>
              </a:spcAft>
              <a:buFont typeface="Arial" panose="020B0604020202020204" pitchFamily="34" charset="0"/>
              <a:buChar char="•"/>
              <a:defRPr/>
            </a:pPr>
            <a:r>
              <a:rPr lang="en-US" sz="1800" dirty="0">
                <a:solidFill>
                  <a:srgbClr val="C00000"/>
                </a:solidFill>
              </a:rPr>
              <a:t>SOLUTION: </a:t>
            </a:r>
            <a:r>
              <a:rPr lang="en-US" sz="1800" dirty="0"/>
              <a:t>Partnering is a key to success on any project.  We will work with the user to develop the best strategies that can be implemented to minimize the impact of noise from demolition.</a:t>
            </a:r>
          </a:p>
          <a:p>
            <a:pPr lvl="1" eaLnBrk="1" fontAlgn="auto" hangingPunct="1">
              <a:spcAft>
                <a:spcPts val="0"/>
              </a:spcAft>
              <a:buFont typeface="Arial" panose="020B0604020202020204" pitchFamily="34" charset="0"/>
              <a:buChar char="•"/>
              <a:defRPr/>
            </a:pPr>
            <a:endParaRPr lang="en-US" sz="1800" dirty="0"/>
          </a:p>
          <a:p>
            <a:pPr eaLnBrk="1" fontAlgn="auto" hangingPunct="1">
              <a:spcAft>
                <a:spcPts val="0"/>
              </a:spcAft>
              <a:buFont typeface="Arial" panose="020B0604020202020204" pitchFamily="34" charset="0"/>
              <a:buChar char="•"/>
              <a:defRPr/>
            </a:pPr>
            <a:r>
              <a:rPr lang="en-US" sz="2800" dirty="0">
                <a:solidFill>
                  <a:srgbClr val="0000CC"/>
                </a:solidFill>
              </a:rPr>
              <a:t>Supplier 2</a:t>
            </a:r>
          </a:p>
          <a:p>
            <a:pPr lvl="1" eaLnBrk="1" fontAlgn="auto" hangingPunct="1">
              <a:spcAft>
                <a:spcPts val="0"/>
              </a:spcAft>
              <a:buFont typeface="Arial" panose="020B0604020202020204" pitchFamily="34" charset="0"/>
              <a:buChar char="•"/>
              <a:defRPr/>
            </a:pPr>
            <a:r>
              <a:rPr lang="en-US" sz="1800" dirty="0">
                <a:solidFill>
                  <a:srgbClr val="C00000"/>
                </a:solidFill>
              </a:rPr>
              <a:t>RISK:  </a:t>
            </a:r>
            <a:r>
              <a:rPr lang="en-US" sz="1800" dirty="0"/>
              <a:t>Noise from our demolition may result in student/staff complaints (since we will be doing demo in an in-operational library during finals week). </a:t>
            </a:r>
          </a:p>
          <a:p>
            <a:pPr lvl="1" eaLnBrk="1" fontAlgn="auto" hangingPunct="1">
              <a:spcAft>
                <a:spcPts val="0"/>
              </a:spcAft>
              <a:buFont typeface="Arial" panose="020B0604020202020204" pitchFamily="34" charset="0"/>
              <a:buChar char="•"/>
              <a:defRPr/>
            </a:pPr>
            <a:endParaRPr lang="en-US" sz="1000" dirty="0"/>
          </a:p>
          <a:p>
            <a:pPr lvl="1" eaLnBrk="1" fontAlgn="auto" hangingPunct="1">
              <a:spcAft>
                <a:spcPts val="0"/>
              </a:spcAft>
              <a:buFont typeface="Arial" panose="020B0604020202020204" pitchFamily="34" charset="0"/>
              <a:buChar char="•"/>
              <a:defRPr/>
            </a:pPr>
            <a:r>
              <a:rPr lang="en-US" sz="1800" dirty="0">
                <a:solidFill>
                  <a:srgbClr val="C00000"/>
                </a:solidFill>
              </a:rPr>
              <a:t>SOLUTION: </a:t>
            </a:r>
            <a:r>
              <a:rPr lang="en-US" sz="1800" dirty="0"/>
              <a:t>To minimize this risk, we have planned to demolition during off hours and weekends.  We will also install rubber sheets on the floors and foam pads around the wall to diminish noise and vibration</a:t>
            </a:r>
          </a:p>
          <a:p>
            <a:pPr eaLnBrk="1" hangingPunct="1"/>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48425"/>
            <a:ext cx="9144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50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1173892"/>
            <a:ext cx="8526162" cy="710891"/>
          </a:xfrm>
          <a:noFill/>
        </p:spPr>
        <p:txBody>
          <a:bodyPr rtlCol="0">
            <a:normAutofit/>
          </a:bodyPr>
          <a:lstStyle/>
          <a:p>
            <a:pPr eaLnBrk="1" fontAlgn="auto" hangingPunct="1">
              <a:spcAft>
                <a:spcPts val="0"/>
              </a:spcAft>
              <a:defRPr/>
            </a:pPr>
            <a:r>
              <a:rPr lang="en-US" sz="2800" dirty="0">
                <a:effectLst>
                  <a:outerShdw blurRad="38100" dist="38100" dir="2700000" algn="tl">
                    <a:srgbClr val="C0C0C0"/>
                  </a:outerShdw>
                </a:effectLst>
              </a:rPr>
              <a:t>Risk Assessment Non-Controllable Risk</a:t>
            </a:r>
          </a:p>
        </p:txBody>
      </p:sp>
      <p:sp>
        <p:nvSpPr>
          <p:cNvPr id="134146" name="Content Placeholder 2"/>
          <p:cNvSpPr>
            <a:spLocks noGrp="1"/>
          </p:cNvSpPr>
          <p:nvPr>
            <p:ph idx="1"/>
          </p:nvPr>
        </p:nvSpPr>
        <p:spPr>
          <a:xfrm>
            <a:off x="263525" y="1616075"/>
            <a:ext cx="8616950" cy="4813300"/>
          </a:xfrm>
        </p:spPr>
        <p:txBody>
          <a:bodyPr>
            <a:normAutofit fontScale="92500" lnSpcReduction="20000"/>
          </a:bodyPr>
          <a:lstStyle/>
          <a:p>
            <a:pPr eaLnBrk="1" hangingPunct="1"/>
            <a:endParaRPr lang="en-US" sz="2400" dirty="0"/>
          </a:p>
          <a:p>
            <a:pPr eaLnBrk="1" hangingPunct="1"/>
            <a:r>
              <a:rPr lang="en-US" dirty="0">
                <a:solidFill>
                  <a:srgbClr val="0000CC"/>
                </a:solidFill>
              </a:rPr>
              <a:t>Supplier 1 </a:t>
            </a:r>
          </a:p>
          <a:p>
            <a:pPr lvl="1" eaLnBrk="1" hangingPunct="1"/>
            <a:r>
              <a:rPr lang="en-US" sz="1800" dirty="0"/>
              <a:t>RISK:  The local water company must have the water turned on by June in order for us to water the newly installed recreational fields (or the grass will die).</a:t>
            </a:r>
          </a:p>
          <a:p>
            <a:pPr lvl="1" eaLnBrk="1" hangingPunct="1"/>
            <a:endParaRPr lang="en-US" sz="1000" dirty="0"/>
          </a:p>
          <a:p>
            <a:pPr lvl="1" eaLnBrk="1" hangingPunct="1"/>
            <a:r>
              <a:rPr lang="en-US" sz="1800" dirty="0"/>
              <a:t>SOLUTION: We will coordinate and plan our schedule with the water company as soon as the award is made to make sure that we get water to the site to irrigate the fields. </a:t>
            </a:r>
          </a:p>
          <a:p>
            <a:pPr lvl="1" eaLnBrk="1" hangingPunct="1"/>
            <a:endParaRPr lang="en-US" sz="1600" dirty="0"/>
          </a:p>
          <a:p>
            <a:pPr eaLnBrk="1" hangingPunct="1"/>
            <a:r>
              <a:rPr lang="en-US" dirty="0">
                <a:solidFill>
                  <a:srgbClr val="0000CC"/>
                </a:solidFill>
              </a:rPr>
              <a:t>Supplier 2</a:t>
            </a:r>
          </a:p>
          <a:p>
            <a:pPr lvl="1" eaLnBrk="1" hangingPunct="1"/>
            <a:r>
              <a:rPr lang="en-US" sz="1800" dirty="0"/>
              <a:t>RISK:  The local water company must have the water turned on by June in order for us to water the newly installed fields (or the grass will die).  On past projects, the water company has failed to meet the schedule 90% of the time.</a:t>
            </a:r>
          </a:p>
          <a:p>
            <a:pPr lvl="1" eaLnBrk="1" hangingPunct="1"/>
            <a:endParaRPr lang="en-US" sz="1000" dirty="0"/>
          </a:p>
          <a:p>
            <a:pPr lvl="1" eaLnBrk="1" hangingPunct="1"/>
            <a:r>
              <a:rPr lang="en-US" sz="1800" dirty="0"/>
              <a:t>SOLUTION: To minimize this risk, we will coordinate our schedule with the water company as soon as we are awarded the project. If they fail to meet our schedule, we can connect temporary waterlines to the nearby fire hydrants, or we can also rent water trucks to irrigate the fields. </a:t>
            </a:r>
          </a:p>
          <a:p>
            <a:pPr eaLnBrk="1" hangingPunct="1"/>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48425"/>
            <a:ext cx="9144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583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1173892"/>
            <a:ext cx="8526162" cy="710891"/>
          </a:xfrm>
          <a:noFill/>
        </p:spPr>
        <p:txBody>
          <a:bodyPr rtlCol="0">
            <a:normAutofit/>
          </a:bodyPr>
          <a:lstStyle/>
          <a:p>
            <a:pPr eaLnBrk="1" fontAlgn="auto" hangingPunct="1">
              <a:spcAft>
                <a:spcPts val="0"/>
              </a:spcAft>
              <a:defRPr/>
            </a:pPr>
            <a:r>
              <a:rPr lang="en-US" sz="2800" dirty="0">
                <a:effectLst>
                  <a:outerShdw blurRad="38100" dist="38100" dir="2700000" algn="tl">
                    <a:srgbClr val="C0C0C0"/>
                  </a:outerShdw>
                </a:effectLst>
              </a:rPr>
              <a:t>Value Assessment</a:t>
            </a:r>
          </a:p>
        </p:txBody>
      </p:sp>
      <p:sp>
        <p:nvSpPr>
          <p:cNvPr id="134146" name="Content Placeholder 2"/>
          <p:cNvSpPr>
            <a:spLocks noGrp="1"/>
          </p:cNvSpPr>
          <p:nvPr>
            <p:ph idx="1"/>
          </p:nvPr>
        </p:nvSpPr>
        <p:spPr>
          <a:xfrm>
            <a:off x="263525" y="1616075"/>
            <a:ext cx="8616950" cy="4813300"/>
          </a:xfrm>
        </p:spPr>
        <p:txBody>
          <a:bodyPr>
            <a:normAutofit lnSpcReduction="10000"/>
          </a:bodyPr>
          <a:lstStyle/>
          <a:p>
            <a:pPr eaLnBrk="1" hangingPunct="1"/>
            <a:endParaRPr lang="en-US" sz="2400" dirty="0"/>
          </a:p>
          <a:p>
            <a:pPr eaLnBrk="1" hangingPunct="1"/>
            <a:r>
              <a:rPr lang="en-US" sz="2400" dirty="0"/>
              <a:t>Opportunity to identify any value added options or ideas that may benefit the Owner and Agency. </a:t>
            </a:r>
          </a:p>
          <a:p>
            <a:pPr eaLnBrk="1" hangingPunct="1"/>
            <a:endParaRPr lang="en-US" sz="1000" dirty="0"/>
          </a:p>
          <a:p>
            <a:pPr eaLnBrk="1" hangingPunct="1"/>
            <a:r>
              <a:rPr lang="en-US" sz="2400" dirty="0"/>
              <a:t>This may include ideas or suggestions on alternatives in implementation strategies, timelines, project scope, equipment, goals, financing, etc. </a:t>
            </a:r>
          </a:p>
          <a:p>
            <a:pPr eaLnBrk="1" hangingPunct="1"/>
            <a:endParaRPr lang="en-US" sz="1000" dirty="0"/>
          </a:p>
          <a:p>
            <a:pPr eaLnBrk="1" hangingPunct="1"/>
            <a:r>
              <a:rPr lang="en-US" sz="2400" dirty="0"/>
              <a:t>All value added ideas must be logical and/or based on verifiable performance metrics. </a:t>
            </a:r>
          </a:p>
          <a:p>
            <a:pPr eaLnBrk="1" hangingPunct="1"/>
            <a:endParaRPr lang="en-US" sz="1000" dirty="0"/>
          </a:p>
          <a:p>
            <a:pPr eaLnBrk="1" hangingPunct="1"/>
            <a:r>
              <a:rPr lang="en-US" sz="2400" dirty="0"/>
              <a:t>Value added ideas is a separated from the main cost proposal.  Prior to award, the Owner will determine if the value added items will be accepted or rejected</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48425"/>
            <a:ext cx="9144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900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38" y="688554"/>
            <a:ext cx="8526162" cy="984671"/>
          </a:xfrm>
          <a:noFill/>
        </p:spPr>
        <p:txBody>
          <a:bodyPr rtlCol="0">
            <a:normAutofit/>
          </a:bodyPr>
          <a:lstStyle/>
          <a:p>
            <a:pPr eaLnBrk="1" fontAlgn="auto" hangingPunct="1">
              <a:spcAft>
                <a:spcPts val="0"/>
              </a:spcAft>
              <a:defRPr/>
            </a:pPr>
            <a:r>
              <a:rPr lang="en-US" sz="2800" dirty="0">
                <a:effectLst>
                  <a:outerShdw blurRad="38100" dist="38100" dir="2700000" algn="tl">
                    <a:srgbClr val="C0C0C0"/>
                  </a:outerShdw>
                </a:effectLst>
              </a:rPr>
              <a:t>Example Value Assessment </a:t>
            </a:r>
          </a:p>
        </p:txBody>
      </p:sp>
      <p:sp>
        <p:nvSpPr>
          <p:cNvPr id="134146" name="Content Placeholder 2"/>
          <p:cNvSpPr>
            <a:spLocks noGrp="1"/>
          </p:cNvSpPr>
          <p:nvPr>
            <p:ph idx="1"/>
          </p:nvPr>
        </p:nvSpPr>
        <p:spPr>
          <a:xfrm>
            <a:off x="263525" y="1616075"/>
            <a:ext cx="8616950" cy="4813300"/>
          </a:xfrm>
        </p:spPr>
        <p:txBody>
          <a:bodyPr>
            <a:normAutofit/>
          </a:bodyPr>
          <a:lstStyle/>
          <a:p>
            <a:pPr eaLnBrk="1" hangingPunct="1"/>
            <a:endParaRPr lang="en-US" sz="2400" dirty="0"/>
          </a:p>
          <a:p>
            <a:pPr marL="457200" lvl="1" indent="0" eaLnBrk="1" hangingPunct="1">
              <a:buNone/>
            </a:pPr>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48425"/>
            <a:ext cx="9144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USCG BLD16before14"/>
          <p:cNvPicPr>
            <a:picLocks noChangeAspect="1" noChangeArrowheads="1"/>
          </p:cNvPicPr>
          <p:nvPr/>
        </p:nvPicPr>
        <p:blipFill>
          <a:blip r:embed="rId4">
            <a:lum bright="12000"/>
          </a:blip>
          <a:srcRect/>
          <a:stretch>
            <a:fillRect/>
          </a:stretch>
        </p:blipFill>
        <p:spPr bwMode="auto">
          <a:xfrm>
            <a:off x="457200" y="1673225"/>
            <a:ext cx="4543425" cy="3051175"/>
          </a:xfrm>
          <a:prstGeom prst="rect">
            <a:avLst/>
          </a:prstGeom>
          <a:noFill/>
          <a:ln w="28575">
            <a:solidFill>
              <a:srgbClr val="000000"/>
            </a:solidFill>
            <a:miter lim="800000"/>
            <a:headEnd/>
            <a:tailEnd/>
          </a:ln>
        </p:spPr>
      </p:pic>
      <p:pic>
        <p:nvPicPr>
          <p:cNvPr id="6" name="Picture 5" descr="USCG BLD16before3"/>
          <p:cNvPicPr>
            <a:picLocks noChangeAspect="1" noChangeArrowheads="1"/>
          </p:cNvPicPr>
          <p:nvPr/>
        </p:nvPicPr>
        <p:blipFill>
          <a:blip r:embed="rId5"/>
          <a:srcRect/>
          <a:stretch>
            <a:fillRect/>
          </a:stretch>
        </p:blipFill>
        <p:spPr bwMode="auto">
          <a:xfrm>
            <a:off x="4029075" y="1381125"/>
            <a:ext cx="2286000" cy="1600200"/>
          </a:xfrm>
          <a:prstGeom prst="rect">
            <a:avLst/>
          </a:prstGeom>
          <a:noFill/>
          <a:ln w="28575">
            <a:solidFill>
              <a:srgbClr val="000000"/>
            </a:solidFill>
            <a:miter lim="800000"/>
            <a:headEnd/>
            <a:tailEnd/>
          </a:ln>
        </p:spPr>
      </p:pic>
      <p:pic>
        <p:nvPicPr>
          <p:cNvPr id="7" name="Picture 4" descr="USCG BLD16before10"/>
          <p:cNvPicPr>
            <a:picLocks noChangeAspect="1" noChangeArrowheads="1"/>
          </p:cNvPicPr>
          <p:nvPr/>
        </p:nvPicPr>
        <p:blipFill>
          <a:blip r:embed="rId6"/>
          <a:srcRect/>
          <a:stretch>
            <a:fillRect/>
          </a:stretch>
        </p:blipFill>
        <p:spPr bwMode="auto">
          <a:xfrm>
            <a:off x="4343400" y="2981325"/>
            <a:ext cx="2286000" cy="1600200"/>
          </a:xfrm>
          <a:prstGeom prst="rect">
            <a:avLst/>
          </a:prstGeom>
          <a:noFill/>
          <a:ln w="28575">
            <a:solidFill>
              <a:srgbClr val="000000"/>
            </a:solidFill>
            <a:miter lim="800000"/>
            <a:headEnd/>
            <a:tailEnd/>
          </a:ln>
        </p:spPr>
      </p:pic>
      <p:pic>
        <p:nvPicPr>
          <p:cNvPr id="8" name="Picture 7"/>
          <p:cNvPicPr>
            <a:picLocks noChangeAspect="1" noChangeArrowheads="1"/>
          </p:cNvPicPr>
          <p:nvPr/>
        </p:nvPicPr>
        <p:blipFill>
          <a:blip r:embed="rId7"/>
          <a:srcRect/>
          <a:stretch>
            <a:fillRect/>
          </a:stretch>
        </p:blipFill>
        <p:spPr bwMode="auto">
          <a:xfrm>
            <a:off x="6781800" y="1905000"/>
            <a:ext cx="1981200" cy="2667000"/>
          </a:xfrm>
          <a:prstGeom prst="rect">
            <a:avLst/>
          </a:prstGeom>
          <a:noFill/>
          <a:ln w="28575">
            <a:solidFill>
              <a:schemeClr val="tx1"/>
            </a:solidFill>
            <a:miter lim="800000"/>
            <a:headEnd/>
            <a:tailEnd/>
          </a:ln>
        </p:spPr>
      </p:pic>
      <p:sp>
        <p:nvSpPr>
          <p:cNvPr id="3" name="Rectangle 2"/>
          <p:cNvSpPr/>
          <p:nvPr/>
        </p:nvSpPr>
        <p:spPr>
          <a:xfrm>
            <a:off x="457200" y="4761994"/>
            <a:ext cx="8429625" cy="1323439"/>
          </a:xfrm>
          <a:prstGeom prst="rect">
            <a:avLst/>
          </a:prstGeom>
        </p:spPr>
        <p:txBody>
          <a:bodyPr wrap="square">
            <a:spAutoFit/>
          </a:bodyPr>
          <a:lstStyle/>
          <a:p>
            <a:pPr eaLnBrk="1" hangingPunct="1"/>
            <a:r>
              <a:rPr lang="en-US" sz="2000" dirty="0"/>
              <a:t>Reroofing this building will not stop all water leaks.  The majority of the leaks are caused by cracks in the walls, broken/missing glass, and poor caulking.  We can repair/replace all of these issues to minimize all water leaks, for a minimal impact to time/funding. </a:t>
            </a:r>
          </a:p>
        </p:txBody>
      </p:sp>
    </p:spTree>
    <p:extLst>
      <p:ext uri="{BB962C8B-B14F-4D97-AF65-F5344CB8AC3E}">
        <p14:creationId xmlns:p14="http://schemas.microsoft.com/office/powerpoint/2010/main" val="407072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1173892"/>
            <a:ext cx="8526162" cy="710891"/>
          </a:xfrm>
          <a:noFill/>
        </p:spPr>
        <p:txBody>
          <a:bodyPr rtlCol="0">
            <a:normAutofit/>
          </a:bodyPr>
          <a:lstStyle/>
          <a:p>
            <a:pPr eaLnBrk="1" fontAlgn="auto" hangingPunct="1">
              <a:spcAft>
                <a:spcPts val="0"/>
              </a:spcAft>
              <a:defRPr/>
            </a:pPr>
            <a:r>
              <a:rPr lang="en-US" sz="3600" dirty="0">
                <a:effectLst>
                  <a:outerShdw blurRad="38100" dist="38100" dir="2700000" algn="tl">
                    <a:srgbClr val="C0C0C0"/>
                  </a:outerShdw>
                </a:effectLst>
              </a:rPr>
              <a:t>Critical Formatting Requirements</a:t>
            </a:r>
          </a:p>
        </p:txBody>
      </p:sp>
      <p:sp>
        <p:nvSpPr>
          <p:cNvPr id="134146" name="Content Placeholder 2"/>
          <p:cNvSpPr>
            <a:spLocks noGrp="1"/>
          </p:cNvSpPr>
          <p:nvPr>
            <p:ph idx="1"/>
          </p:nvPr>
        </p:nvSpPr>
        <p:spPr>
          <a:xfrm>
            <a:off x="263525" y="1616075"/>
            <a:ext cx="8616950" cy="4813300"/>
          </a:xfrm>
        </p:spPr>
        <p:txBody>
          <a:bodyPr/>
          <a:lstStyle/>
          <a:p>
            <a:pPr eaLnBrk="1" hangingPunct="1"/>
            <a:endParaRPr lang="en-US" sz="2400" dirty="0"/>
          </a:p>
          <a:p>
            <a:pPr eaLnBrk="1" hangingPunct="1"/>
            <a:r>
              <a:rPr lang="en-US" sz="2400" dirty="0"/>
              <a:t>Proposal is limited to</a:t>
            </a:r>
          </a:p>
          <a:p>
            <a:pPr lvl="1" eaLnBrk="1" hangingPunct="1"/>
            <a:r>
              <a:rPr lang="en-US" sz="2400" dirty="0">
                <a:solidFill>
                  <a:srgbClr val="0000CC"/>
                </a:solidFill>
              </a:rPr>
              <a:t>1 Page </a:t>
            </a:r>
            <a:r>
              <a:rPr lang="en-US" sz="2400" dirty="0"/>
              <a:t>= Team Qualifications</a:t>
            </a:r>
          </a:p>
          <a:p>
            <a:pPr lvl="1" eaLnBrk="1" hangingPunct="1"/>
            <a:r>
              <a:rPr lang="en-US" sz="2400" dirty="0">
                <a:solidFill>
                  <a:srgbClr val="0000CC"/>
                </a:solidFill>
              </a:rPr>
              <a:t>1 Page </a:t>
            </a:r>
            <a:r>
              <a:rPr lang="en-US" sz="2400" dirty="0"/>
              <a:t>= Assessment of Controllable Risks</a:t>
            </a:r>
          </a:p>
          <a:p>
            <a:pPr lvl="1" eaLnBrk="1" hangingPunct="1"/>
            <a:r>
              <a:rPr lang="en-US" sz="2400" dirty="0">
                <a:solidFill>
                  <a:srgbClr val="0000CC"/>
                </a:solidFill>
              </a:rPr>
              <a:t>1 Page </a:t>
            </a:r>
            <a:r>
              <a:rPr lang="en-US" sz="2400" dirty="0"/>
              <a:t>= Assessment of Uncontrollable Risks</a:t>
            </a:r>
          </a:p>
          <a:p>
            <a:pPr lvl="1" eaLnBrk="1" hangingPunct="1"/>
            <a:r>
              <a:rPr lang="en-US" sz="2400" dirty="0">
                <a:solidFill>
                  <a:srgbClr val="0000CC"/>
                </a:solidFill>
              </a:rPr>
              <a:t>1 Page </a:t>
            </a:r>
            <a:r>
              <a:rPr lang="en-US" sz="2400" dirty="0"/>
              <a:t>= Assessment of Value Added Ideas</a:t>
            </a:r>
          </a:p>
          <a:p>
            <a:pPr lvl="1" eaLnBrk="1" hangingPunct="1"/>
            <a:r>
              <a:rPr lang="en-US" sz="2400" dirty="0">
                <a:solidFill>
                  <a:srgbClr val="0000CC"/>
                </a:solidFill>
              </a:rPr>
              <a:t>1 Page </a:t>
            </a:r>
            <a:r>
              <a:rPr lang="en-US" sz="2400" dirty="0"/>
              <a:t>= Project Plan Summary</a:t>
            </a:r>
          </a:p>
          <a:p>
            <a:pPr marL="457200" lvl="1" indent="0" eaLnBrk="1" hangingPunct="1">
              <a:buNone/>
            </a:pPr>
            <a:endParaRPr lang="en-US" sz="2400" dirty="0"/>
          </a:p>
          <a:p>
            <a:pPr lvl="1" eaLnBrk="1" hangingPunct="1"/>
            <a:endParaRPr lang="en-US" sz="2400" dirty="0"/>
          </a:p>
          <a:p>
            <a:pPr marL="457200" lvl="1" indent="0" eaLnBrk="1" hangingPunct="1">
              <a:buNone/>
            </a:pPr>
            <a:endParaRPr lang="en-US" sz="2400" dirty="0"/>
          </a:p>
          <a:p>
            <a:pPr eaLnBrk="1" hangingPunct="1"/>
            <a:endParaRPr lang="en-US" sz="2400" dirty="0"/>
          </a:p>
          <a:p>
            <a:pPr eaLnBrk="1" hangingPunct="1"/>
            <a:endParaRPr lang="en-US" sz="2400" dirty="0"/>
          </a:p>
        </p:txBody>
      </p:sp>
      <p:pic>
        <p:nvPicPr>
          <p:cNvPr id="3074" name="Picture 2"/>
          <p:cNvPicPr>
            <a:picLocks noChangeAspect="1" noChangeArrowheads="1"/>
          </p:cNvPicPr>
          <p:nvPr/>
        </p:nvPicPr>
        <p:blipFill>
          <a:blip r:embed="rId3"/>
          <a:srcRect/>
          <a:stretch>
            <a:fillRect/>
          </a:stretch>
        </p:blipFill>
        <p:spPr bwMode="auto">
          <a:xfrm>
            <a:off x="6473825" y="4730621"/>
            <a:ext cx="2670175" cy="2127379"/>
          </a:xfrm>
          <a:prstGeom prst="rect">
            <a:avLst/>
          </a:prstGeom>
          <a:ln>
            <a:noFill/>
          </a:ln>
          <a:effectLst>
            <a:outerShdw blurRad="190500" algn="tl" rotWithShape="0">
              <a:srgbClr val="000000">
                <a:alpha val="70000"/>
              </a:srgbClr>
            </a:outerShdw>
          </a:effec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48425"/>
            <a:ext cx="9144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844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1173892"/>
            <a:ext cx="8526162" cy="710891"/>
          </a:xfrm>
          <a:noFill/>
        </p:spPr>
        <p:txBody>
          <a:bodyPr rtlCol="0">
            <a:normAutofit/>
          </a:bodyPr>
          <a:lstStyle/>
          <a:p>
            <a:pPr eaLnBrk="1" fontAlgn="auto" hangingPunct="1">
              <a:spcAft>
                <a:spcPts val="0"/>
              </a:spcAft>
              <a:defRPr/>
            </a:pPr>
            <a:r>
              <a:rPr lang="en-US" sz="2000" dirty="0">
                <a:effectLst>
                  <a:outerShdw blurRad="38100" dist="38100" dir="2700000" algn="tl">
                    <a:srgbClr val="C0C0C0"/>
                  </a:outerShdw>
                </a:effectLst>
              </a:rPr>
              <a:t>Past Performance Information</a:t>
            </a:r>
          </a:p>
        </p:txBody>
      </p:sp>
      <p:sp>
        <p:nvSpPr>
          <p:cNvPr id="134146" name="Content Placeholder 2"/>
          <p:cNvSpPr>
            <a:spLocks noGrp="1"/>
          </p:cNvSpPr>
          <p:nvPr>
            <p:ph idx="1"/>
          </p:nvPr>
        </p:nvSpPr>
        <p:spPr>
          <a:xfrm>
            <a:off x="263525" y="1616075"/>
            <a:ext cx="8616950" cy="4813300"/>
          </a:xfrm>
        </p:spPr>
        <p:txBody>
          <a:bodyPr>
            <a:normAutofit/>
          </a:bodyPr>
          <a:lstStyle/>
          <a:p>
            <a:pPr eaLnBrk="1" hangingPunct="1"/>
            <a:endParaRPr lang="en-US" sz="2400" dirty="0"/>
          </a:p>
          <a:p>
            <a:pPr eaLnBrk="1" hangingPunct="1"/>
            <a:r>
              <a:rPr lang="en-US" sz="1400" dirty="0"/>
              <a:t>PPI will be collected on the following Entities:</a:t>
            </a:r>
          </a:p>
          <a:p>
            <a:pPr lvl="1" eaLnBrk="1" hangingPunct="1"/>
            <a:r>
              <a:rPr lang="en-US" sz="1400" dirty="0">
                <a:solidFill>
                  <a:srgbClr val="0000CC"/>
                </a:solidFill>
              </a:rPr>
              <a:t>The Firm</a:t>
            </a:r>
          </a:p>
          <a:p>
            <a:pPr lvl="1" eaLnBrk="1" hangingPunct="1"/>
            <a:r>
              <a:rPr lang="en-US" sz="1400" dirty="0">
                <a:solidFill>
                  <a:srgbClr val="0000CC"/>
                </a:solidFill>
              </a:rPr>
              <a:t>Key Account Manager</a:t>
            </a:r>
          </a:p>
          <a:p>
            <a:pPr marL="457200" lvl="1" indent="0" eaLnBrk="1" hangingPunct="1">
              <a:buNone/>
            </a:pPr>
            <a:endParaRPr lang="en-US" sz="1400" dirty="0">
              <a:solidFill>
                <a:srgbClr val="0000CC"/>
              </a:solidFill>
            </a:endParaRPr>
          </a:p>
          <a:p>
            <a:pPr marL="457200" lvl="1" indent="0" eaLnBrk="1" hangingPunct="1">
              <a:buNone/>
            </a:pPr>
            <a:endParaRPr lang="en-US" sz="1400" dirty="0">
              <a:solidFill>
                <a:srgbClr val="0000CC"/>
              </a:solidFill>
            </a:endParaRPr>
          </a:p>
          <a:p>
            <a:pPr eaLnBrk="1" hangingPunct="1"/>
            <a:r>
              <a:rPr lang="en-US" sz="1400" dirty="0"/>
              <a:t>Procedures</a:t>
            </a:r>
          </a:p>
          <a:p>
            <a:pPr marL="914400" lvl="1" indent="-457200">
              <a:buFont typeface="+mj-lt"/>
              <a:buAutoNum type="arabicPeriod"/>
            </a:pPr>
            <a:r>
              <a:rPr lang="en-US" sz="1400" dirty="0">
                <a:solidFill>
                  <a:srgbClr val="000000"/>
                </a:solidFill>
                <a:latin typeface="Calibri" pitchFamily="34" charset="0"/>
              </a:rPr>
              <a:t>Prepare a list of past clients/projects</a:t>
            </a:r>
          </a:p>
          <a:p>
            <a:pPr marL="914400" lvl="1" indent="-457200">
              <a:buFont typeface="+mj-lt"/>
              <a:buAutoNum type="arabicPeriod"/>
            </a:pPr>
            <a:r>
              <a:rPr lang="en-US" sz="1400" dirty="0">
                <a:solidFill>
                  <a:srgbClr val="000000"/>
                </a:solidFill>
                <a:latin typeface="Calibri" pitchFamily="34" charset="0"/>
              </a:rPr>
              <a:t>Send out the Survey Questionnaires</a:t>
            </a:r>
          </a:p>
          <a:p>
            <a:pPr marL="914400" lvl="1" indent="-457200">
              <a:buFont typeface="+mj-lt"/>
              <a:buAutoNum type="arabicPeriod"/>
            </a:pPr>
            <a:r>
              <a:rPr lang="en-US" sz="1400" dirty="0">
                <a:solidFill>
                  <a:srgbClr val="000000"/>
                </a:solidFill>
                <a:latin typeface="Calibri" pitchFamily="34" charset="0"/>
              </a:rPr>
              <a:t>Collect and receive completed surveys</a:t>
            </a:r>
          </a:p>
          <a:p>
            <a:pPr marL="914400" lvl="1" indent="-457200">
              <a:buFont typeface="+mj-lt"/>
              <a:buAutoNum type="arabicPeriod"/>
            </a:pPr>
            <a:r>
              <a:rPr lang="en-US" sz="1400" dirty="0">
                <a:solidFill>
                  <a:srgbClr val="000000"/>
                </a:solidFill>
                <a:latin typeface="Calibri" pitchFamily="34" charset="0"/>
              </a:rPr>
              <a:t>Submit the best surveys with proposal</a:t>
            </a:r>
          </a:p>
          <a:p>
            <a:pPr eaLnBrk="1" hangingPunct="1"/>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48425"/>
            <a:ext cx="9144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7671" y="1916421"/>
            <a:ext cx="3615241" cy="4389500"/>
          </a:xfrm>
          <a:prstGeom prst="rect">
            <a:avLst/>
          </a:prstGeom>
        </p:spPr>
      </p:pic>
    </p:spTree>
    <p:extLst>
      <p:ext uri="{BB962C8B-B14F-4D97-AF65-F5344CB8AC3E}">
        <p14:creationId xmlns:p14="http://schemas.microsoft.com/office/powerpoint/2010/main" val="1101676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97" y="911002"/>
            <a:ext cx="8526162" cy="710891"/>
          </a:xfrm>
          <a:noFill/>
        </p:spPr>
        <p:txBody>
          <a:bodyPr rtlCol="0">
            <a:normAutofit/>
          </a:bodyPr>
          <a:lstStyle/>
          <a:p>
            <a:pPr eaLnBrk="1" fontAlgn="auto" hangingPunct="1">
              <a:spcAft>
                <a:spcPts val="0"/>
              </a:spcAft>
              <a:defRPr/>
            </a:pPr>
            <a:r>
              <a:rPr lang="en-US" sz="2800" dirty="0">
                <a:effectLst>
                  <a:outerShdw blurRad="38100" dist="38100" dir="2700000" algn="tl">
                    <a:srgbClr val="C0C0C0"/>
                  </a:outerShdw>
                </a:effectLst>
              </a:rPr>
              <a:t>Cost Proposal</a:t>
            </a:r>
          </a:p>
        </p:txBody>
      </p:sp>
      <p:sp>
        <p:nvSpPr>
          <p:cNvPr id="134146" name="Content Placeholder 2"/>
          <p:cNvSpPr>
            <a:spLocks noGrp="1"/>
          </p:cNvSpPr>
          <p:nvPr>
            <p:ph idx="1"/>
          </p:nvPr>
        </p:nvSpPr>
        <p:spPr>
          <a:xfrm>
            <a:off x="263525" y="1616075"/>
            <a:ext cx="8616950" cy="4813300"/>
          </a:xfrm>
        </p:spPr>
        <p:txBody>
          <a:bodyPr>
            <a:normAutofit/>
          </a:bodyPr>
          <a:lstStyle/>
          <a:p>
            <a:pPr eaLnBrk="1" hangingPunct="1"/>
            <a:r>
              <a:rPr lang="en-US" sz="2400" dirty="0"/>
              <a:t>Will Be Hidden From the Evaluation Committee</a:t>
            </a:r>
          </a:p>
          <a:p>
            <a:pPr marL="0" indent="0" eaLnBrk="1" hangingPunct="1">
              <a:buNone/>
            </a:pPr>
            <a:endParaRPr lang="en-US" sz="2400" dirty="0"/>
          </a:p>
          <a:p>
            <a:pPr eaLnBrk="1" hangingPunct="1"/>
            <a:r>
              <a:rPr lang="en-US" sz="2400" dirty="0"/>
              <a:t>Suppliers will be short listed on Non- Cost Criteria.  Only short listed Suppliers Costs will be Reviewed.</a:t>
            </a:r>
          </a:p>
          <a:p>
            <a:pPr eaLnBrk="1" hangingPunct="1"/>
            <a:endParaRPr lang="en-US" sz="2400" dirty="0"/>
          </a:p>
          <a:p>
            <a:pPr eaLnBrk="1" hangingPunct="1"/>
            <a:r>
              <a:rPr lang="en-US" sz="2400" dirty="0"/>
              <a:t>This Will Further Eliminate Evaluator Bias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48425"/>
            <a:ext cx="9144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456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 y="6458918"/>
            <a:ext cx="9143998" cy="487705"/>
          </a:xfrm>
        </p:spPr>
      </p:pic>
      <p:sp>
        <p:nvSpPr>
          <p:cNvPr id="131074" name="Rectangle 2"/>
          <p:cNvSpPr>
            <a:spLocks noGrp="1" noChangeArrowheads="1"/>
          </p:cNvSpPr>
          <p:nvPr>
            <p:ph type="title"/>
          </p:nvPr>
        </p:nvSpPr>
        <p:spPr/>
        <p:txBody>
          <a:bodyPr rtlCol="0">
            <a:normAutofit/>
          </a:bodyPr>
          <a:lstStyle/>
          <a:p>
            <a:pPr eaLnBrk="1" fontAlgn="auto" hangingPunct="1">
              <a:lnSpc>
                <a:spcPct val="80000"/>
              </a:lnSpc>
              <a:spcAft>
                <a:spcPts val="0"/>
              </a:spcAft>
              <a:defRPr/>
            </a:pPr>
            <a:r>
              <a:rPr lang="en-US" dirty="0">
                <a:effectLst>
                  <a:outerShdw blurRad="38100" dist="38100" dir="2700000" algn="tl">
                    <a:srgbClr val="C0C0C0"/>
                  </a:outerShdw>
                </a:effectLst>
              </a:rPr>
              <a:t>How The Submittal </a:t>
            </a:r>
            <a:br>
              <a:rPr lang="en-US" dirty="0">
                <a:effectLst>
                  <a:outerShdw blurRad="38100" dist="38100" dir="2700000" algn="tl">
                    <a:srgbClr val="C0C0C0"/>
                  </a:outerShdw>
                </a:effectLst>
              </a:rPr>
            </a:br>
            <a:r>
              <a:rPr lang="en-US" dirty="0">
                <a:effectLst>
                  <a:outerShdw blurRad="38100" dist="38100" dir="2700000" algn="tl">
                    <a:srgbClr val="C0C0C0"/>
                  </a:outerShdw>
                </a:effectLst>
              </a:rPr>
              <a:t>Process Works</a:t>
            </a:r>
          </a:p>
        </p:txBody>
      </p:sp>
      <p:grpSp>
        <p:nvGrpSpPr>
          <p:cNvPr id="131075" name="Group 3"/>
          <p:cNvGrpSpPr>
            <a:grpSpLocks/>
          </p:cNvGrpSpPr>
          <p:nvPr/>
        </p:nvGrpSpPr>
        <p:grpSpPr bwMode="auto">
          <a:xfrm>
            <a:off x="508000" y="2971800"/>
            <a:ext cx="1549400" cy="1204913"/>
            <a:chOff x="256" y="1704"/>
            <a:chExt cx="976" cy="759"/>
          </a:xfrm>
        </p:grpSpPr>
        <p:sp>
          <p:nvSpPr>
            <p:cNvPr id="139313" name="Rectangle 4"/>
            <p:cNvSpPr>
              <a:spLocks noChangeArrowheads="1"/>
            </p:cNvSpPr>
            <p:nvPr/>
          </p:nvSpPr>
          <p:spPr bwMode="auto">
            <a:xfrm>
              <a:off x="256" y="1704"/>
              <a:ext cx="976" cy="488"/>
            </a:xfrm>
            <a:prstGeom prst="rect">
              <a:avLst/>
            </a:prstGeom>
            <a:gradFill rotWithShape="1">
              <a:gsLst>
                <a:gs pos="0">
                  <a:srgbClr val="B08400"/>
                </a:gs>
                <a:gs pos="50000">
                  <a:srgbClr val="CC9900"/>
                </a:gs>
                <a:gs pos="100000">
                  <a:srgbClr val="B08400"/>
                </a:gs>
              </a:gsLst>
              <a:lin ang="0" scaled="1"/>
            </a:gradFill>
            <a:ln w="9525">
              <a:solidFill>
                <a:srgbClr val="000000"/>
              </a:solidFill>
              <a:miter lim="800000"/>
              <a:headEnd/>
              <a:tailEnd/>
            </a:ln>
          </p:spPr>
          <p:txBody>
            <a:bodyPr wrap="none" anchor="ctr"/>
            <a:lstStyle/>
            <a:p>
              <a:pPr algn="ctr"/>
              <a:endParaRPr lang="en-US" b="1">
                <a:solidFill>
                  <a:srgbClr val="FFCC00"/>
                </a:solidFill>
                <a:latin typeface="Calibri" pitchFamily="34" charset="0"/>
              </a:endParaRPr>
            </a:p>
          </p:txBody>
        </p:sp>
        <p:sp>
          <p:nvSpPr>
            <p:cNvPr id="139314" name="AutoShape 5"/>
            <p:cNvSpPr>
              <a:spLocks noChangeArrowheads="1"/>
            </p:cNvSpPr>
            <p:nvPr/>
          </p:nvSpPr>
          <p:spPr bwMode="auto">
            <a:xfrm>
              <a:off x="264" y="1704"/>
              <a:ext cx="968" cy="264"/>
            </a:xfrm>
            <a:prstGeom prst="flowChartMerge">
              <a:avLst/>
            </a:prstGeom>
            <a:gradFill rotWithShape="1">
              <a:gsLst>
                <a:gs pos="0">
                  <a:srgbClr val="9C7500"/>
                </a:gs>
                <a:gs pos="100000">
                  <a:srgbClr val="CC9900"/>
                </a:gs>
              </a:gsLst>
              <a:lin ang="5400000" scaled="1"/>
            </a:gradFill>
            <a:ln w="9525">
              <a:solidFill>
                <a:srgbClr val="000000"/>
              </a:solidFill>
              <a:miter lim="800000"/>
              <a:headEnd/>
              <a:tailEnd/>
            </a:ln>
          </p:spPr>
          <p:txBody>
            <a:bodyPr wrap="none" anchor="ctr"/>
            <a:lstStyle/>
            <a:p>
              <a:endParaRPr lang="en-US" b="1">
                <a:latin typeface="Calibri" pitchFamily="34" charset="0"/>
              </a:endParaRPr>
            </a:p>
          </p:txBody>
        </p:sp>
        <p:sp>
          <p:nvSpPr>
            <p:cNvPr id="139315" name="Text Box 6"/>
            <p:cNvSpPr txBox="1">
              <a:spLocks noChangeArrowheads="1"/>
            </p:cNvSpPr>
            <p:nvPr/>
          </p:nvSpPr>
          <p:spPr bwMode="auto">
            <a:xfrm>
              <a:off x="336" y="2232"/>
              <a:ext cx="816" cy="231"/>
            </a:xfrm>
            <a:prstGeom prst="rect">
              <a:avLst/>
            </a:prstGeom>
            <a:noFill/>
            <a:ln w="9525">
              <a:noFill/>
              <a:miter lim="800000"/>
              <a:headEnd/>
              <a:tailEnd/>
            </a:ln>
          </p:spPr>
          <p:txBody>
            <a:bodyPr>
              <a:spAutoFit/>
            </a:bodyPr>
            <a:lstStyle/>
            <a:p>
              <a:pPr algn="ctr">
                <a:spcBef>
                  <a:spcPct val="50000"/>
                </a:spcBef>
              </a:pPr>
              <a:r>
                <a:rPr lang="en-US" b="1">
                  <a:latin typeface="Calibri" pitchFamily="34" charset="0"/>
                </a:rPr>
                <a:t>Submittal</a:t>
              </a:r>
            </a:p>
          </p:txBody>
        </p:sp>
      </p:grpSp>
      <p:sp>
        <p:nvSpPr>
          <p:cNvPr id="131079" name="AutoShape 7"/>
          <p:cNvSpPr>
            <a:spLocks noChangeArrowheads="1"/>
          </p:cNvSpPr>
          <p:nvPr/>
        </p:nvSpPr>
        <p:spPr bwMode="auto">
          <a:xfrm>
            <a:off x="2133600" y="3167063"/>
            <a:ext cx="1041400" cy="368300"/>
          </a:xfrm>
          <a:prstGeom prst="rightArrow">
            <a:avLst>
              <a:gd name="adj1" fmla="val 50000"/>
              <a:gd name="adj2" fmla="val 70690"/>
            </a:avLst>
          </a:prstGeom>
          <a:gradFill rotWithShape="1">
            <a:gsLst>
              <a:gs pos="0">
                <a:srgbClr val="CC9900"/>
              </a:gs>
              <a:gs pos="100000">
                <a:srgbClr val="FF6600"/>
              </a:gs>
            </a:gsLst>
            <a:lin ang="0" scaled="1"/>
          </a:gradFill>
          <a:ln w="9525">
            <a:solidFill>
              <a:srgbClr val="000000"/>
            </a:solidFill>
            <a:miter lim="800000"/>
            <a:headEnd/>
            <a:tailEnd/>
          </a:ln>
        </p:spPr>
        <p:txBody>
          <a:bodyPr wrap="none" anchor="ctr"/>
          <a:lstStyle/>
          <a:p>
            <a:endParaRPr lang="en-US" b="1">
              <a:latin typeface="Calibri" pitchFamily="34" charset="0"/>
            </a:endParaRPr>
          </a:p>
        </p:txBody>
      </p:sp>
      <p:grpSp>
        <p:nvGrpSpPr>
          <p:cNvPr id="131080" name="Group 8"/>
          <p:cNvGrpSpPr>
            <a:grpSpLocks/>
          </p:cNvGrpSpPr>
          <p:nvPr/>
        </p:nvGrpSpPr>
        <p:grpSpPr bwMode="auto">
          <a:xfrm>
            <a:off x="4902200" y="2809875"/>
            <a:ext cx="1052513" cy="1128713"/>
            <a:chOff x="3088" y="1770"/>
            <a:chExt cx="663" cy="711"/>
          </a:xfrm>
        </p:grpSpPr>
        <p:sp>
          <p:nvSpPr>
            <p:cNvPr id="139311" name="AutoShape 9"/>
            <p:cNvSpPr>
              <a:spLocks noChangeArrowheads="1"/>
            </p:cNvSpPr>
            <p:nvPr/>
          </p:nvSpPr>
          <p:spPr bwMode="auto">
            <a:xfrm rot="1277064" flipV="1">
              <a:off x="3095" y="2249"/>
              <a:ext cx="656" cy="232"/>
            </a:xfrm>
            <a:prstGeom prst="rightArrow">
              <a:avLst>
                <a:gd name="adj1" fmla="val 50000"/>
                <a:gd name="adj2" fmla="val 70690"/>
              </a:avLst>
            </a:prstGeom>
            <a:gradFill rotWithShape="1">
              <a:gsLst>
                <a:gs pos="0">
                  <a:srgbClr val="FF6600"/>
                </a:gs>
                <a:gs pos="100000">
                  <a:srgbClr val="FFB27F"/>
                </a:gs>
              </a:gsLst>
              <a:lin ang="0" scaled="1"/>
            </a:gradFill>
            <a:ln w="9525">
              <a:solidFill>
                <a:srgbClr val="000000"/>
              </a:solidFill>
              <a:miter lim="800000"/>
              <a:headEnd/>
              <a:tailEnd/>
            </a:ln>
          </p:spPr>
          <p:txBody>
            <a:bodyPr wrap="none" anchor="ctr"/>
            <a:lstStyle/>
            <a:p>
              <a:endParaRPr lang="en-US" b="1">
                <a:latin typeface="Calibri" pitchFamily="34" charset="0"/>
              </a:endParaRPr>
            </a:p>
          </p:txBody>
        </p:sp>
        <p:sp>
          <p:nvSpPr>
            <p:cNvPr id="139312" name="AutoShape 10"/>
            <p:cNvSpPr>
              <a:spLocks noChangeArrowheads="1"/>
            </p:cNvSpPr>
            <p:nvPr/>
          </p:nvSpPr>
          <p:spPr bwMode="auto">
            <a:xfrm rot="-1279590">
              <a:off x="3088" y="1770"/>
              <a:ext cx="656" cy="232"/>
            </a:xfrm>
            <a:prstGeom prst="rightArrow">
              <a:avLst>
                <a:gd name="adj1" fmla="val 50000"/>
                <a:gd name="adj2" fmla="val 70690"/>
              </a:avLst>
            </a:prstGeom>
            <a:gradFill rotWithShape="1">
              <a:gsLst>
                <a:gs pos="0">
                  <a:srgbClr val="FF6600"/>
                </a:gs>
                <a:gs pos="100000">
                  <a:srgbClr val="FFB27F"/>
                </a:gs>
              </a:gsLst>
              <a:lin ang="0" scaled="1"/>
            </a:gradFill>
            <a:ln w="9525">
              <a:solidFill>
                <a:srgbClr val="000000"/>
              </a:solidFill>
              <a:miter lim="800000"/>
              <a:headEnd/>
              <a:tailEnd/>
            </a:ln>
          </p:spPr>
          <p:txBody>
            <a:bodyPr wrap="none" anchor="ctr"/>
            <a:lstStyle/>
            <a:p>
              <a:endParaRPr lang="en-US" b="1">
                <a:latin typeface="Calibri" pitchFamily="34" charset="0"/>
              </a:endParaRPr>
            </a:p>
          </p:txBody>
        </p:sp>
      </p:grpSp>
      <p:sp>
        <p:nvSpPr>
          <p:cNvPr id="131083" name="Text Box 11"/>
          <p:cNvSpPr txBox="1">
            <a:spLocks noChangeArrowheads="1"/>
          </p:cNvSpPr>
          <p:nvPr/>
        </p:nvSpPr>
        <p:spPr bwMode="auto">
          <a:xfrm>
            <a:off x="6172200" y="5911850"/>
            <a:ext cx="2590800" cy="336550"/>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Evaluation Members</a:t>
            </a:r>
          </a:p>
        </p:txBody>
      </p:sp>
      <p:grpSp>
        <p:nvGrpSpPr>
          <p:cNvPr id="131084" name="Group 12"/>
          <p:cNvGrpSpPr>
            <a:grpSpLocks/>
          </p:cNvGrpSpPr>
          <p:nvPr/>
        </p:nvGrpSpPr>
        <p:grpSpPr bwMode="auto">
          <a:xfrm>
            <a:off x="6553200" y="4572000"/>
            <a:ext cx="428625" cy="1371600"/>
            <a:chOff x="4128" y="2880"/>
            <a:chExt cx="270" cy="864"/>
          </a:xfrm>
        </p:grpSpPr>
        <p:sp>
          <p:nvSpPr>
            <p:cNvPr id="139309" name="AutoShape 13"/>
            <p:cNvSpPr>
              <a:spLocks noChangeArrowheads="1"/>
            </p:cNvSpPr>
            <p:nvPr/>
          </p:nvSpPr>
          <p:spPr bwMode="auto">
            <a:xfrm rot="5400000">
              <a:off x="3924" y="3092"/>
              <a:ext cx="656" cy="232"/>
            </a:xfrm>
            <a:prstGeom prst="rightArrow">
              <a:avLst>
                <a:gd name="adj1" fmla="val 50000"/>
                <a:gd name="adj2" fmla="val 70690"/>
              </a:avLst>
            </a:prstGeom>
            <a:gradFill rotWithShape="1">
              <a:gsLst>
                <a:gs pos="0">
                  <a:srgbClr val="CCFF33"/>
                </a:gs>
                <a:gs pos="100000">
                  <a:srgbClr val="EBFFAD"/>
                </a:gs>
              </a:gsLst>
              <a:lin ang="0" scaled="1"/>
            </a:gradFill>
            <a:ln w="9525">
              <a:solidFill>
                <a:srgbClr val="000000"/>
              </a:solidFill>
              <a:miter lim="800000"/>
              <a:headEnd/>
              <a:tailEnd/>
            </a:ln>
          </p:spPr>
          <p:txBody>
            <a:bodyPr wrap="none" anchor="ctr"/>
            <a:lstStyle/>
            <a:p>
              <a:endParaRPr lang="en-US" b="1">
                <a:latin typeface="Calibri" pitchFamily="34" charset="0"/>
              </a:endParaRPr>
            </a:p>
          </p:txBody>
        </p:sp>
        <p:pic>
          <p:nvPicPr>
            <p:cNvPr id="139310" name="Picture 14" descr="bs00666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8" y="3584"/>
              <a:ext cx="270" cy="160"/>
            </a:xfrm>
            <a:prstGeom prst="rect">
              <a:avLst/>
            </a:prstGeom>
            <a:noFill/>
            <a:ln w="9525">
              <a:noFill/>
              <a:miter lim="800000"/>
              <a:headEnd/>
              <a:tailEnd/>
            </a:ln>
          </p:spPr>
        </p:pic>
      </p:grpSp>
      <p:sp>
        <p:nvSpPr>
          <p:cNvPr id="131087" name="AutoShape 15"/>
          <p:cNvSpPr>
            <a:spLocks noChangeArrowheads="1"/>
          </p:cNvSpPr>
          <p:nvPr/>
        </p:nvSpPr>
        <p:spPr bwMode="auto">
          <a:xfrm rot="-5400000">
            <a:off x="3663950" y="2292350"/>
            <a:ext cx="838200" cy="368300"/>
          </a:xfrm>
          <a:prstGeom prst="rightArrow">
            <a:avLst>
              <a:gd name="adj1" fmla="val 50000"/>
              <a:gd name="adj2" fmla="val 56897"/>
            </a:avLst>
          </a:prstGeom>
          <a:gradFill rotWithShape="1">
            <a:gsLst>
              <a:gs pos="0">
                <a:srgbClr val="FF6600"/>
              </a:gs>
              <a:gs pos="100000">
                <a:srgbClr val="FFB27F"/>
              </a:gs>
            </a:gsLst>
            <a:lin ang="0" scaled="1"/>
          </a:gradFill>
          <a:ln w="9525">
            <a:solidFill>
              <a:srgbClr val="000000"/>
            </a:solidFill>
            <a:miter lim="800000"/>
            <a:headEnd/>
            <a:tailEnd/>
          </a:ln>
        </p:spPr>
        <p:txBody>
          <a:bodyPr wrap="none" anchor="ctr"/>
          <a:lstStyle/>
          <a:p>
            <a:endParaRPr lang="en-US" b="1">
              <a:latin typeface="Calibri" pitchFamily="34" charset="0"/>
            </a:endParaRPr>
          </a:p>
        </p:txBody>
      </p:sp>
      <p:grpSp>
        <p:nvGrpSpPr>
          <p:cNvPr id="131088" name="Group 16"/>
          <p:cNvGrpSpPr>
            <a:grpSpLocks/>
          </p:cNvGrpSpPr>
          <p:nvPr/>
        </p:nvGrpSpPr>
        <p:grpSpPr bwMode="auto">
          <a:xfrm>
            <a:off x="6019800" y="2438400"/>
            <a:ext cx="2616200" cy="850900"/>
            <a:chOff x="3808" y="1288"/>
            <a:chExt cx="1648" cy="536"/>
          </a:xfrm>
        </p:grpSpPr>
        <p:sp>
          <p:nvSpPr>
            <p:cNvPr id="139305" name="AutoShape 17"/>
            <p:cNvSpPr>
              <a:spLocks noChangeArrowheads="1"/>
            </p:cNvSpPr>
            <p:nvPr/>
          </p:nvSpPr>
          <p:spPr bwMode="auto">
            <a:xfrm>
              <a:off x="3840" y="1328"/>
              <a:ext cx="1616" cy="496"/>
            </a:xfrm>
            <a:prstGeom prst="roundRect">
              <a:avLst>
                <a:gd name="adj" fmla="val 12097"/>
              </a:avLst>
            </a:prstGeom>
            <a:solidFill>
              <a:srgbClr val="000000"/>
            </a:solidFill>
            <a:ln w="9525">
              <a:solidFill>
                <a:srgbClr val="000000"/>
              </a:solidFill>
              <a:round/>
              <a:headEnd/>
              <a:tailEnd/>
            </a:ln>
          </p:spPr>
          <p:txBody>
            <a:bodyPr wrap="none" anchor="ctr"/>
            <a:lstStyle/>
            <a:p>
              <a:pPr algn="ctr"/>
              <a:r>
                <a:rPr lang="en-US" b="1">
                  <a:solidFill>
                    <a:srgbClr val="000000"/>
                  </a:solidFill>
                  <a:latin typeface="Calibri" pitchFamily="34" charset="0"/>
                </a:rPr>
                <a:t>Proposal Form</a:t>
              </a:r>
            </a:p>
            <a:p>
              <a:pPr algn="ctr"/>
              <a:r>
                <a:rPr lang="en-US" sz="1000" b="1">
                  <a:solidFill>
                    <a:srgbClr val="000000"/>
                  </a:solidFill>
                  <a:latin typeface="Calibri" pitchFamily="34" charset="0"/>
                </a:rPr>
                <a:t>(1 page)</a:t>
              </a:r>
            </a:p>
          </p:txBody>
        </p:sp>
        <p:sp>
          <p:nvSpPr>
            <p:cNvPr id="87078" name="AutoShape 18"/>
            <p:cNvSpPr>
              <a:spLocks noChangeArrowheads="1"/>
            </p:cNvSpPr>
            <p:nvPr/>
          </p:nvSpPr>
          <p:spPr bwMode="auto">
            <a:xfrm>
              <a:off x="3808" y="1288"/>
              <a:ext cx="1616" cy="496"/>
            </a:xfrm>
            <a:prstGeom prst="roundRect">
              <a:avLst>
                <a:gd name="adj" fmla="val 12097"/>
              </a:avLst>
            </a:prstGeom>
            <a:gradFill rotWithShape="1">
              <a:gsLst>
                <a:gs pos="0">
                  <a:srgbClr val="CCFF33"/>
                </a:gs>
                <a:gs pos="50000">
                  <a:srgbClr val="DEFF7D"/>
                </a:gs>
                <a:gs pos="100000">
                  <a:srgbClr val="CCFF33"/>
                </a:gs>
              </a:gsLst>
              <a:lin ang="18900000" scaled="1"/>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b="1" dirty="0">
                  <a:solidFill>
                    <a:srgbClr val="000000"/>
                  </a:solidFill>
                  <a:latin typeface="+mn-lt"/>
                  <a:cs typeface="Tahoma" pitchFamily="34" charset="0"/>
                </a:rPr>
                <a:t>Non-Evaluated </a:t>
              </a:r>
            </a:p>
            <a:p>
              <a:pPr algn="ctr" fontAlgn="auto">
                <a:spcBef>
                  <a:spcPts val="0"/>
                </a:spcBef>
                <a:spcAft>
                  <a:spcPts val="0"/>
                </a:spcAft>
                <a:defRPr/>
              </a:pPr>
              <a:r>
                <a:rPr lang="en-US" b="1" dirty="0">
                  <a:solidFill>
                    <a:srgbClr val="000000"/>
                  </a:solidFill>
                  <a:latin typeface="+mn-lt"/>
                  <a:cs typeface="Tahoma" pitchFamily="34" charset="0"/>
                </a:rPr>
                <a:t>Documents</a:t>
              </a:r>
              <a:endParaRPr lang="en-US" sz="1000" b="1" dirty="0">
                <a:solidFill>
                  <a:srgbClr val="000000"/>
                </a:solidFill>
                <a:latin typeface="+mn-lt"/>
                <a:cs typeface="Tahoma" pitchFamily="34" charset="0"/>
              </a:endParaRPr>
            </a:p>
          </p:txBody>
        </p:sp>
      </p:grpSp>
      <p:grpSp>
        <p:nvGrpSpPr>
          <p:cNvPr id="131091" name="Group 19"/>
          <p:cNvGrpSpPr>
            <a:grpSpLocks/>
          </p:cNvGrpSpPr>
          <p:nvPr/>
        </p:nvGrpSpPr>
        <p:grpSpPr bwMode="auto">
          <a:xfrm>
            <a:off x="6070600" y="3505200"/>
            <a:ext cx="2616200" cy="850900"/>
            <a:chOff x="3792" y="2152"/>
            <a:chExt cx="1648" cy="536"/>
          </a:xfrm>
        </p:grpSpPr>
        <p:sp>
          <p:nvSpPr>
            <p:cNvPr id="139301" name="AutoShape 20"/>
            <p:cNvSpPr>
              <a:spLocks noChangeArrowheads="1"/>
            </p:cNvSpPr>
            <p:nvPr/>
          </p:nvSpPr>
          <p:spPr bwMode="auto">
            <a:xfrm>
              <a:off x="3824" y="2192"/>
              <a:ext cx="1616" cy="496"/>
            </a:xfrm>
            <a:prstGeom prst="roundRect">
              <a:avLst>
                <a:gd name="adj" fmla="val 12097"/>
              </a:avLst>
            </a:prstGeom>
            <a:solidFill>
              <a:srgbClr val="000000"/>
            </a:solidFill>
            <a:ln w="9525">
              <a:solidFill>
                <a:srgbClr val="000000"/>
              </a:solidFill>
              <a:round/>
              <a:headEnd/>
              <a:tailEnd/>
            </a:ln>
          </p:spPr>
          <p:txBody>
            <a:bodyPr wrap="none" anchor="ctr"/>
            <a:lstStyle/>
            <a:p>
              <a:pPr algn="ctr"/>
              <a:r>
                <a:rPr lang="en-US" b="1">
                  <a:solidFill>
                    <a:srgbClr val="000000"/>
                  </a:solidFill>
                  <a:latin typeface="Calibri" pitchFamily="34" charset="0"/>
                </a:rPr>
                <a:t>Proposal Form</a:t>
              </a:r>
            </a:p>
            <a:p>
              <a:pPr algn="ctr"/>
              <a:r>
                <a:rPr lang="en-US" sz="1000" b="1">
                  <a:solidFill>
                    <a:srgbClr val="000000"/>
                  </a:solidFill>
                  <a:latin typeface="Calibri" pitchFamily="34" charset="0"/>
                </a:rPr>
                <a:t>(1 page)</a:t>
              </a:r>
            </a:p>
          </p:txBody>
        </p:sp>
        <p:sp>
          <p:nvSpPr>
            <p:cNvPr id="87076" name="AutoShape 21"/>
            <p:cNvSpPr>
              <a:spLocks noChangeArrowheads="1"/>
            </p:cNvSpPr>
            <p:nvPr/>
          </p:nvSpPr>
          <p:spPr bwMode="auto">
            <a:xfrm>
              <a:off x="3792" y="2152"/>
              <a:ext cx="1616" cy="496"/>
            </a:xfrm>
            <a:prstGeom prst="roundRect">
              <a:avLst>
                <a:gd name="adj" fmla="val 12097"/>
              </a:avLst>
            </a:prstGeom>
            <a:gradFill rotWithShape="1">
              <a:gsLst>
                <a:gs pos="0">
                  <a:srgbClr val="CCFF33"/>
                </a:gs>
                <a:gs pos="50000">
                  <a:srgbClr val="DEFF7D"/>
                </a:gs>
                <a:gs pos="100000">
                  <a:srgbClr val="CCFF33"/>
                </a:gs>
              </a:gsLst>
              <a:lin ang="18900000" scaled="1"/>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b="1" dirty="0">
                  <a:solidFill>
                    <a:srgbClr val="000000"/>
                  </a:solidFill>
                  <a:latin typeface="+mn-lt"/>
                  <a:cs typeface="+mn-cs"/>
                </a:rPr>
                <a:t>Evaluated </a:t>
              </a:r>
            </a:p>
            <a:p>
              <a:pPr algn="ctr" fontAlgn="auto">
                <a:spcBef>
                  <a:spcPts val="0"/>
                </a:spcBef>
                <a:spcAft>
                  <a:spcPts val="0"/>
                </a:spcAft>
                <a:defRPr/>
              </a:pPr>
              <a:r>
                <a:rPr lang="en-US" b="1" dirty="0">
                  <a:solidFill>
                    <a:srgbClr val="000000"/>
                  </a:solidFill>
                  <a:latin typeface="+mn-lt"/>
                  <a:cs typeface="+mn-cs"/>
                </a:rPr>
                <a:t>Documents </a:t>
              </a:r>
              <a:endParaRPr lang="en-US" sz="600" b="1" dirty="0">
                <a:solidFill>
                  <a:srgbClr val="000000"/>
                </a:solidFill>
                <a:latin typeface="+mn-lt"/>
                <a:cs typeface="+mn-cs"/>
              </a:endParaRPr>
            </a:p>
          </p:txBody>
        </p:sp>
      </p:grpSp>
      <p:grpSp>
        <p:nvGrpSpPr>
          <p:cNvPr id="131094" name="Group 22"/>
          <p:cNvGrpSpPr>
            <a:grpSpLocks/>
          </p:cNvGrpSpPr>
          <p:nvPr/>
        </p:nvGrpSpPr>
        <p:grpSpPr bwMode="auto">
          <a:xfrm>
            <a:off x="3352800" y="3738563"/>
            <a:ext cx="2535238" cy="2436812"/>
            <a:chOff x="2166" y="2163"/>
            <a:chExt cx="1597" cy="1535"/>
          </a:xfrm>
        </p:grpSpPr>
        <p:sp>
          <p:nvSpPr>
            <p:cNvPr id="139299" name="Freeform 23"/>
            <p:cNvSpPr>
              <a:spLocks/>
            </p:cNvSpPr>
            <p:nvPr/>
          </p:nvSpPr>
          <p:spPr bwMode="auto">
            <a:xfrm>
              <a:off x="2199" y="2195"/>
              <a:ext cx="1564" cy="1503"/>
            </a:xfrm>
            <a:custGeom>
              <a:avLst/>
              <a:gdLst>
                <a:gd name="T0" fmla="*/ 1564 w 1564"/>
                <a:gd name="T1" fmla="*/ 1415 h 1503"/>
                <a:gd name="T2" fmla="*/ 246 w 1564"/>
                <a:gd name="T3" fmla="*/ 1267 h 1503"/>
                <a:gd name="T4" fmla="*/ 86 w 1564"/>
                <a:gd name="T5" fmla="*/ 0 h 1503"/>
                <a:gd name="T6" fmla="*/ 0 60000 65536"/>
                <a:gd name="T7" fmla="*/ 0 60000 65536"/>
                <a:gd name="T8" fmla="*/ 0 60000 65536"/>
                <a:gd name="T9" fmla="*/ 0 w 1564"/>
                <a:gd name="T10" fmla="*/ 0 h 1503"/>
                <a:gd name="T11" fmla="*/ 1564 w 1564"/>
                <a:gd name="T12" fmla="*/ 1503 h 1503"/>
              </a:gdLst>
              <a:ahLst/>
              <a:cxnLst>
                <a:cxn ang="T6">
                  <a:pos x="T0" y="T1"/>
                </a:cxn>
                <a:cxn ang="T7">
                  <a:pos x="T2" y="T3"/>
                </a:cxn>
                <a:cxn ang="T8">
                  <a:pos x="T4" y="T5"/>
                </a:cxn>
              </a:cxnLst>
              <a:rect l="T9" t="T10" r="T11" b="T12"/>
              <a:pathLst>
                <a:path w="1564" h="1503">
                  <a:moveTo>
                    <a:pt x="1564" y="1415"/>
                  </a:moveTo>
                  <a:cubicBezTo>
                    <a:pt x="1366" y="1421"/>
                    <a:pt x="492" y="1503"/>
                    <a:pt x="246" y="1267"/>
                  </a:cubicBezTo>
                  <a:cubicBezTo>
                    <a:pt x="0" y="1031"/>
                    <a:pt x="119" y="264"/>
                    <a:pt x="86" y="0"/>
                  </a:cubicBezTo>
                </a:path>
              </a:pathLst>
            </a:custGeom>
            <a:noFill/>
            <a:ln w="76200" cmpd="sng">
              <a:solidFill>
                <a:srgbClr val="000000"/>
              </a:solidFill>
              <a:round/>
              <a:headEnd type="none" w="med" len="med"/>
              <a:tailEnd type="triangle" w="med" len="lg"/>
            </a:ln>
          </p:spPr>
          <p:txBody>
            <a:bodyPr/>
            <a:lstStyle/>
            <a:p>
              <a:endParaRPr lang="en-US"/>
            </a:p>
          </p:txBody>
        </p:sp>
        <p:sp>
          <p:nvSpPr>
            <p:cNvPr id="139300" name="Freeform 24"/>
            <p:cNvSpPr>
              <a:spLocks/>
            </p:cNvSpPr>
            <p:nvPr/>
          </p:nvSpPr>
          <p:spPr bwMode="auto">
            <a:xfrm>
              <a:off x="2166" y="2163"/>
              <a:ext cx="1564" cy="1503"/>
            </a:xfrm>
            <a:custGeom>
              <a:avLst/>
              <a:gdLst>
                <a:gd name="T0" fmla="*/ 1564 w 1564"/>
                <a:gd name="T1" fmla="*/ 1415 h 1503"/>
                <a:gd name="T2" fmla="*/ 246 w 1564"/>
                <a:gd name="T3" fmla="*/ 1267 h 1503"/>
                <a:gd name="T4" fmla="*/ 86 w 1564"/>
                <a:gd name="T5" fmla="*/ 0 h 1503"/>
                <a:gd name="T6" fmla="*/ 0 60000 65536"/>
                <a:gd name="T7" fmla="*/ 0 60000 65536"/>
                <a:gd name="T8" fmla="*/ 0 60000 65536"/>
                <a:gd name="T9" fmla="*/ 0 w 1564"/>
                <a:gd name="T10" fmla="*/ 0 h 1503"/>
                <a:gd name="T11" fmla="*/ 1564 w 1564"/>
                <a:gd name="T12" fmla="*/ 1503 h 1503"/>
              </a:gdLst>
              <a:ahLst/>
              <a:cxnLst>
                <a:cxn ang="T6">
                  <a:pos x="T0" y="T1"/>
                </a:cxn>
                <a:cxn ang="T7">
                  <a:pos x="T2" y="T3"/>
                </a:cxn>
                <a:cxn ang="T8">
                  <a:pos x="T4" y="T5"/>
                </a:cxn>
              </a:cxnLst>
              <a:rect l="T9" t="T10" r="T11" b="T12"/>
              <a:pathLst>
                <a:path w="1564" h="1503">
                  <a:moveTo>
                    <a:pt x="1564" y="1415"/>
                  </a:moveTo>
                  <a:cubicBezTo>
                    <a:pt x="1366" y="1421"/>
                    <a:pt x="492" y="1503"/>
                    <a:pt x="246" y="1267"/>
                  </a:cubicBezTo>
                  <a:cubicBezTo>
                    <a:pt x="0" y="1031"/>
                    <a:pt x="119" y="264"/>
                    <a:pt x="86" y="0"/>
                  </a:cubicBezTo>
                </a:path>
              </a:pathLst>
            </a:custGeom>
            <a:noFill/>
            <a:ln w="76200" cmpd="sng">
              <a:solidFill>
                <a:srgbClr val="CCFF33"/>
              </a:solidFill>
              <a:round/>
              <a:headEnd type="none" w="med" len="med"/>
              <a:tailEnd type="triangle" w="med" len="lg"/>
            </a:ln>
          </p:spPr>
          <p:txBody>
            <a:bodyPr/>
            <a:lstStyle/>
            <a:p>
              <a:endParaRPr lang="en-US"/>
            </a:p>
          </p:txBody>
        </p:sp>
      </p:grpSp>
      <p:grpSp>
        <p:nvGrpSpPr>
          <p:cNvPr id="131097" name="Group 25"/>
          <p:cNvGrpSpPr>
            <a:grpSpLocks/>
          </p:cNvGrpSpPr>
          <p:nvPr/>
        </p:nvGrpSpPr>
        <p:grpSpPr bwMode="auto">
          <a:xfrm>
            <a:off x="3694113" y="3752850"/>
            <a:ext cx="2173287" cy="2209800"/>
            <a:chOff x="2166" y="2163"/>
            <a:chExt cx="1597" cy="1535"/>
          </a:xfrm>
        </p:grpSpPr>
        <p:sp>
          <p:nvSpPr>
            <p:cNvPr id="139297" name="Freeform 26"/>
            <p:cNvSpPr>
              <a:spLocks/>
            </p:cNvSpPr>
            <p:nvPr/>
          </p:nvSpPr>
          <p:spPr bwMode="auto">
            <a:xfrm>
              <a:off x="2199" y="2195"/>
              <a:ext cx="1564" cy="1503"/>
            </a:xfrm>
            <a:custGeom>
              <a:avLst/>
              <a:gdLst>
                <a:gd name="T0" fmla="*/ 1564 w 1564"/>
                <a:gd name="T1" fmla="*/ 1415 h 1503"/>
                <a:gd name="T2" fmla="*/ 246 w 1564"/>
                <a:gd name="T3" fmla="*/ 1267 h 1503"/>
                <a:gd name="T4" fmla="*/ 86 w 1564"/>
                <a:gd name="T5" fmla="*/ 0 h 1503"/>
                <a:gd name="T6" fmla="*/ 0 60000 65536"/>
                <a:gd name="T7" fmla="*/ 0 60000 65536"/>
                <a:gd name="T8" fmla="*/ 0 60000 65536"/>
                <a:gd name="T9" fmla="*/ 0 w 1564"/>
                <a:gd name="T10" fmla="*/ 0 h 1503"/>
                <a:gd name="T11" fmla="*/ 1564 w 1564"/>
                <a:gd name="T12" fmla="*/ 1503 h 1503"/>
              </a:gdLst>
              <a:ahLst/>
              <a:cxnLst>
                <a:cxn ang="T6">
                  <a:pos x="T0" y="T1"/>
                </a:cxn>
                <a:cxn ang="T7">
                  <a:pos x="T2" y="T3"/>
                </a:cxn>
                <a:cxn ang="T8">
                  <a:pos x="T4" y="T5"/>
                </a:cxn>
              </a:cxnLst>
              <a:rect l="T9" t="T10" r="T11" b="T12"/>
              <a:pathLst>
                <a:path w="1564" h="1503">
                  <a:moveTo>
                    <a:pt x="1564" y="1415"/>
                  </a:moveTo>
                  <a:cubicBezTo>
                    <a:pt x="1366" y="1421"/>
                    <a:pt x="492" y="1503"/>
                    <a:pt x="246" y="1267"/>
                  </a:cubicBezTo>
                  <a:cubicBezTo>
                    <a:pt x="0" y="1031"/>
                    <a:pt x="119" y="264"/>
                    <a:pt x="86" y="0"/>
                  </a:cubicBezTo>
                </a:path>
              </a:pathLst>
            </a:custGeom>
            <a:noFill/>
            <a:ln w="76200" cmpd="sng">
              <a:solidFill>
                <a:srgbClr val="000000"/>
              </a:solidFill>
              <a:round/>
              <a:headEnd type="none" w="med" len="med"/>
              <a:tailEnd type="triangle" w="med" len="lg"/>
            </a:ln>
          </p:spPr>
          <p:txBody>
            <a:bodyPr/>
            <a:lstStyle/>
            <a:p>
              <a:endParaRPr lang="en-US"/>
            </a:p>
          </p:txBody>
        </p:sp>
        <p:sp>
          <p:nvSpPr>
            <p:cNvPr id="139298" name="Freeform 27"/>
            <p:cNvSpPr>
              <a:spLocks/>
            </p:cNvSpPr>
            <p:nvPr/>
          </p:nvSpPr>
          <p:spPr bwMode="auto">
            <a:xfrm>
              <a:off x="2166" y="2163"/>
              <a:ext cx="1564" cy="1503"/>
            </a:xfrm>
            <a:custGeom>
              <a:avLst/>
              <a:gdLst>
                <a:gd name="T0" fmla="*/ 1564 w 1564"/>
                <a:gd name="T1" fmla="*/ 1415 h 1503"/>
                <a:gd name="T2" fmla="*/ 246 w 1564"/>
                <a:gd name="T3" fmla="*/ 1267 h 1503"/>
                <a:gd name="T4" fmla="*/ 86 w 1564"/>
                <a:gd name="T5" fmla="*/ 0 h 1503"/>
                <a:gd name="T6" fmla="*/ 0 60000 65536"/>
                <a:gd name="T7" fmla="*/ 0 60000 65536"/>
                <a:gd name="T8" fmla="*/ 0 60000 65536"/>
                <a:gd name="T9" fmla="*/ 0 w 1564"/>
                <a:gd name="T10" fmla="*/ 0 h 1503"/>
                <a:gd name="T11" fmla="*/ 1564 w 1564"/>
                <a:gd name="T12" fmla="*/ 1503 h 1503"/>
              </a:gdLst>
              <a:ahLst/>
              <a:cxnLst>
                <a:cxn ang="T6">
                  <a:pos x="T0" y="T1"/>
                </a:cxn>
                <a:cxn ang="T7">
                  <a:pos x="T2" y="T3"/>
                </a:cxn>
                <a:cxn ang="T8">
                  <a:pos x="T4" y="T5"/>
                </a:cxn>
              </a:cxnLst>
              <a:rect l="T9" t="T10" r="T11" b="T12"/>
              <a:pathLst>
                <a:path w="1564" h="1503">
                  <a:moveTo>
                    <a:pt x="1564" y="1415"/>
                  </a:moveTo>
                  <a:cubicBezTo>
                    <a:pt x="1366" y="1421"/>
                    <a:pt x="492" y="1503"/>
                    <a:pt x="246" y="1267"/>
                  </a:cubicBezTo>
                  <a:cubicBezTo>
                    <a:pt x="0" y="1031"/>
                    <a:pt x="119" y="264"/>
                    <a:pt x="86" y="0"/>
                  </a:cubicBezTo>
                </a:path>
              </a:pathLst>
            </a:custGeom>
            <a:noFill/>
            <a:ln w="76200" cmpd="sng">
              <a:solidFill>
                <a:srgbClr val="CCFF33"/>
              </a:solidFill>
              <a:round/>
              <a:headEnd type="none" w="med" len="med"/>
              <a:tailEnd type="triangle" w="med" len="lg"/>
            </a:ln>
          </p:spPr>
          <p:txBody>
            <a:bodyPr/>
            <a:lstStyle/>
            <a:p>
              <a:endParaRPr lang="en-US"/>
            </a:p>
          </p:txBody>
        </p:sp>
      </p:grpSp>
      <p:grpSp>
        <p:nvGrpSpPr>
          <p:cNvPr id="131100" name="Group 28"/>
          <p:cNvGrpSpPr>
            <a:grpSpLocks/>
          </p:cNvGrpSpPr>
          <p:nvPr/>
        </p:nvGrpSpPr>
        <p:grpSpPr bwMode="auto">
          <a:xfrm>
            <a:off x="4038600" y="3762375"/>
            <a:ext cx="1773238" cy="1952625"/>
            <a:chOff x="2166" y="2163"/>
            <a:chExt cx="1597" cy="1535"/>
          </a:xfrm>
        </p:grpSpPr>
        <p:sp>
          <p:nvSpPr>
            <p:cNvPr id="139295" name="Freeform 29"/>
            <p:cNvSpPr>
              <a:spLocks/>
            </p:cNvSpPr>
            <p:nvPr/>
          </p:nvSpPr>
          <p:spPr bwMode="auto">
            <a:xfrm>
              <a:off x="2199" y="2195"/>
              <a:ext cx="1564" cy="1503"/>
            </a:xfrm>
            <a:custGeom>
              <a:avLst/>
              <a:gdLst>
                <a:gd name="T0" fmla="*/ 1564 w 1564"/>
                <a:gd name="T1" fmla="*/ 1415 h 1503"/>
                <a:gd name="T2" fmla="*/ 246 w 1564"/>
                <a:gd name="T3" fmla="*/ 1267 h 1503"/>
                <a:gd name="T4" fmla="*/ 86 w 1564"/>
                <a:gd name="T5" fmla="*/ 0 h 1503"/>
                <a:gd name="T6" fmla="*/ 0 60000 65536"/>
                <a:gd name="T7" fmla="*/ 0 60000 65536"/>
                <a:gd name="T8" fmla="*/ 0 60000 65536"/>
                <a:gd name="T9" fmla="*/ 0 w 1564"/>
                <a:gd name="T10" fmla="*/ 0 h 1503"/>
                <a:gd name="T11" fmla="*/ 1564 w 1564"/>
                <a:gd name="T12" fmla="*/ 1503 h 1503"/>
              </a:gdLst>
              <a:ahLst/>
              <a:cxnLst>
                <a:cxn ang="T6">
                  <a:pos x="T0" y="T1"/>
                </a:cxn>
                <a:cxn ang="T7">
                  <a:pos x="T2" y="T3"/>
                </a:cxn>
                <a:cxn ang="T8">
                  <a:pos x="T4" y="T5"/>
                </a:cxn>
              </a:cxnLst>
              <a:rect l="T9" t="T10" r="T11" b="T12"/>
              <a:pathLst>
                <a:path w="1564" h="1503">
                  <a:moveTo>
                    <a:pt x="1564" y="1415"/>
                  </a:moveTo>
                  <a:cubicBezTo>
                    <a:pt x="1366" y="1421"/>
                    <a:pt x="492" y="1503"/>
                    <a:pt x="246" y="1267"/>
                  </a:cubicBezTo>
                  <a:cubicBezTo>
                    <a:pt x="0" y="1031"/>
                    <a:pt x="119" y="264"/>
                    <a:pt x="86" y="0"/>
                  </a:cubicBezTo>
                </a:path>
              </a:pathLst>
            </a:custGeom>
            <a:noFill/>
            <a:ln w="76200" cmpd="sng">
              <a:solidFill>
                <a:srgbClr val="000000"/>
              </a:solidFill>
              <a:round/>
              <a:headEnd type="none" w="med" len="med"/>
              <a:tailEnd type="triangle" w="med" len="lg"/>
            </a:ln>
          </p:spPr>
          <p:txBody>
            <a:bodyPr/>
            <a:lstStyle/>
            <a:p>
              <a:endParaRPr lang="en-US"/>
            </a:p>
          </p:txBody>
        </p:sp>
        <p:sp>
          <p:nvSpPr>
            <p:cNvPr id="139296" name="Freeform 30"/>
            <p:cNvSpPr>
              <a:spLocks/>
            </p:cNvSpPr>
            <p:nvPr/>
          </p:nvSpPr>
          <p:spPr bwMode="auto">
            <a:xfrm>
              <a:off x="2166" y="2163"/>
              <a:ext cx="1564" cy="1503"/>
            </a:xfrm>
            <a:custGeom>
              <a:avLst/>
              <a:gdLst>
                <a:gd name="T0" fmla="*/ 1564 w 1564"/>
                <a:gd name="T1" fmla="*/ 1415 h 1503"/>
                <a:gd name="T2" fmla="*/ 246 w 1564"/>
                <a:gd name="T3" fmla="*/ 1267 h 1503"/>
                <a:gd name="T4" fmla="*/ 86 w 1564"/>
                <a:gd name="T5" fmla="*/ 0 h 1503"/>
                <a:gd name="T6" fmla="*/ 0 60000 65536"/>
                <a:gd name="T7" fmla="*/ 0 60000 65536"/>
                <a:gd name="T8" fmla="*/ 0 60000 65536"/>
                <a:gd name="T9" fmla="*/ 0 w 1564"/>
                <a:gd name="T10" fmla="*/ 0 h 1503"/>
                <a:gd name="T11" fmla="*/ 1564 w 1564"/>
                <a:gd name="T12" fmla="*/ 1503 h 1503"/>
              </a:gdLst>
              <a:ahLst/>
              <a:cxnLst>
                <a:cxn ang="T6">
                  <a:pos x="T0" y="T1"/>
                </a:cxn>
                <a:cxn ang="T7">
                  <a:pos x="T2" y="T3"/>
                </a:cxn>
                <a:cxn ang="T8">
                  <a:pos x="T4" y="T5"/>
                </a:cxn>
              </a:cxnLst>
              <a:rect l="T9" t="T10" r="T11" b="T12"/>
              <a:pathLst>
                <a:path w="1564" h="1503">
                  <a:moveTo>
                    <a:pt x="1564" y="1415"/>
                  </a:moveTo>
                  <a:cubicBezTo>
                    <a:pt x="1366" y="1421"/>
                    <a:pt x="492" y="1503"/>
                    <a:pt x="246" y="1267"/>
                  </a:cubicBezTo>
                  <a:cubicBezTo>
                    <a:pt x="0" y="1031"/>
                    <a:pt x="119" y="264"/>
                    <a:pt x="86" y="0"/>
                  </a:cubicBezTo>
                </a:path>
              </a:pathLst>
            </a:custGeom>
            <a:noFill/>
            <a:ln w="76200" cmpd="sng">
              <a:solidFill>
                <a:srgbClr val="CCFF33"/>
              </a:solidFill>
              <a:round/>
              <a:headEnd type="none" w="med" len="med"/>
              <a:tailEnd type="triangle" w="med" len="lg"/>
            </a:ln>
          </p:spPr>
          <p:txBody>
            <a:bodyPr/>
            <a:lstStyle/>
            <a:p>
              <a:endParaRPr lang="en-US"/>
            </a:p>
          </p:txBody>
        </p:sp>
      </p:grpSp>
      <p:grpSp>
        <p:nvGrpSpPr>
          <p:cNvPr id="131103" name="Group 31"/>
          <p:cNvGrpSpPr>
            <a:grpSpLocks/>
          </p:cNvGrpSpPr>
          <p:nvPr/>
        </p:nvGrpSpPr>
        <p:grpSpPr bwMode="auto">
          <a:xfrm>
            <a:off x="4343400" y="3762375"/>
            <a:ext cx="1447800" cy="1724025"/>
            <a:chOff x="2166" y="2163"/>
            <a:chExt cx="1597" cy="1535"/>
          </a:xfrm>
        </p:grpSpPr>
        <p:sp>
          <p:nvSpPr>
            <p:cNvPr id="139293" name="Freeform 32"/>
            <p:cNvSpPr>
              <a:spLocks/>
            </p:cNvSpPr>
            <p:nvPr/>
          </p:nvSpPr>
          <p:spPr bwMode="auto">
            <a:xfrm>
              <a:off x="2199" y="2196"/>
              <a:ext cx="1564" cy="1502"/>
            </a:xfrm>
            <a:custGeom>
              <a:avLst/>
              <a:gdLst>
                <a:gd name="T0" fmla="*/ 1564 w 1564"/>
                <a:gd name="T1" fmla="*/ 1406 h 1503"/>
                <a:gd name="T2" fmla="*/ 246 w 1564"/>
                <a:gd name="T3" fmla="*/ 1258 h 1503"/>
                <a:gd name="T4" fmla="*/ 86 w 1564"/>
                <a:gd name="T5" fmla="*/ 0 h 1503"/>
                <a:gd name="T6" fmla="*/ 0 60000 65536"/>
                <a:gd name="T7" fmla="*/ 0 60000 65536"/>
                <a:gd name="T8" fmla="*/ 0 60000 65536"/>
                <a:gd name="T9" fmla="*/ 0 w 1564"/>
                <a:gd name="T10" fmla="*/ 0 h 1503"/>
                <a:gd name="T11" fmla="*/ 1564 w 1564"/>
                <a:gd name="T12" fmla="*/ 1503 h 1503"/>
              </a:gdLst>
              <a:ahLst/>
              <a:cxnLst>
                <a:cxn ang="T6">
                  <a:pos x="T0" y="T1"/>
                </a:cxn>
                <a:cxn ang="T7">
                  <a:pos x="T2" y="T3"/>
                </a:cxn>
                <a:cxn ang="T8">
                  <a:pos x="T4" y="T5"/>
                </a:cxn>
              </a:cxnLst>
              <a:rect l="T9" t="T10" r="T11" b="T12"/>
              <a:pathLst>
                <a:path w="1564" h="1503">
                  <a:moveTo>
                    <a:pt x="1564" y="1415"/>
                  </a:moveTo>
                  <a:cubicBezTo>
                    <a:pt x="1366" y="1421"/>
                    <a:pt x="492" y="1503"/>
                    <a:pt x="246" y="1267"/>
                  </a:cubicBezTo>
                  <a:cubicBezTo>
                    <a:pt x="0" y="1031"/>
                    <a:pt x="119" y="264"/>
                    <a:pt x="86" y="0"/>
                  </a:cubicBezTo>
                </a:path>
              </a:pathLst>
            </a:custGeom>
            <a:noFill/>
            <a:ln w="76200" cmpd="sng">
              <a:solidFill>
                <a:srgbClr val="000000"/>
              </a:solidFill>
              <a:round/>
              <a:headEnd type="none" w="med" len="med"/>
              <a:tailEnd type="triangle" w="med" len="lg"/>
            </a:ln>
          </p:spPr>
          <p:txBody>
            <a:bodyPr/>
            <a:lstStyle/>
            <a:p>
              <a:endParaRPr lang="en-US"/>
            </a:p>
          </p:txBody>
        </p:sp>
        <p:sp>
          <p:nvSpPr>
            <p:cNvPr id="139294" name="Freeform 33"/>
            <p:cNvSpPr>
              <a:spLocks/>
            </p:cNvSpPr>
            <p:nvPr/>
          </p:nvSpPr>
          <p:spPr bwMode="auto">
            <a:xfrm>
              <a:off x="2166" y="2163"/>
              <a:ext cx="1564" cy="1502"/>
            </a:xfrm>
            <a:custGeom>
              <a:avLst/>
              <a:gdLst>
                <a:gd name="T0" fmla="*/ 1564 w 1564"/>
                <a:gd name="T1" fmla="*/ 1406 h 1503"/>
                <a:gd name="T2" fmla="*/ 246 w 1564"/>
                <a:gd name="T3" fmla="*/ 1258 h 1503"/>
                <a:gd name="T4" fmla="*/ 86 w 1564"/>
                <a:gd name="T5" fmla="*/ 0 h 1503"/>
                <a:gd name="T6" fmla="*/ 0 60000 65536"/>
                <a:gd name="T7" fmla="*/ 0 60000 65536"/>
                <a:gd name="T8" fmla="*/ 0 60000 65536"/>
                <a:gd name="T9" fmla="*/ 0 w 1564"/>
                <a:gd name="T10" fmla="*/ 0 h 1503"/>
                <a:gd name="T11" fmla="*/ 1564 w 1564"/>
                <a:gd name="T12" fmla="*/ 1503 h 1503"/>
              </a:gdLst>
              <a:ahLst/>
              <a:cxnLst>
                <a:cxn ang="T6">
                  <a:pos x="T0" y="T1"/>
                </a:cxn>
                <a:cxn ang="T7">
                  <a:pos x="T2" y="T3"/>
                </a:cxn>
                <a:cxn ang="T8">
                  <a:pos x="T4" y="T5"/>
                </a:cxn>
              </a:cxnLst>
              <a:rect l="T9" t="T10" r="T11" b="T12"/>
              <a:pathLst>
                <a:path w="1564" h="1503">
                  <a:moveTo>
                    <a:pt x="1564" y="1415"/>
                  </a:moveTo>
                  <a:cubicBezTo>
                    <a:pt x="1366" y="1421"/>
                    <a:pt x="492" y="1503"/>
                    <a:pt x="246" y="1267"/>
                  </a:cubicBezTo>
                  <a:cubicBezTo>
                    <a:pt x="0" y="1031"/>
                    <a:pt x="119" y="264"/>
                    <a:pt x="86" y="0"/>
                  </a:cubicBezTo>
                </a:path>
              </a:pathLst>
            </a:custGeom>
            <a:noFill/>
            <a:ln w="76200" cmpd="sng">
              <a:solidFill>
                <a:srgbClr val="CCFF33"/>
              </a:solidFill>
              <a:round/>
              <a:headEnd type="none" w="med" len="med"/>
              <a:tailEnd type="triangle" w="med" len="lg"/>
            </a:ln>
          </p:spPr>
          <p:txBody>
            <a:bodyPr/>
            <a:lstStyle/>
            <a:p>
              <a:endParaRPr lang="en-US"/>
            </a:p>
          </p:txBody>
        </p:sp>
      </p:grpSp>
      <p:sp>
        <p:nvSpPr>
          <p:cNvPr id="131106" name="Text Box 34"/>
          <p:cNvSpPr txBox="1">
            <a:spLocks noChangeArrowheads="1"/>
          </p:cNvSpPr>
          <p:nvPr/>
        </p:nvSpPr>
        <p:spPr bwMode="auto">
          <a:xfrm>
            <a:off x="3200400" y="1524000"/>
            <a:ext cx="1752600" cy="508000"/>
          </a:xfrm>
          <a:prstGeom prst="rect">
            <a:avLst/>
          </a:prstGeom>
          <a:noFill/>
          <a:ln w="9525">
            <a:noFill/>
            <a:miter lim="800000"/>
            <a:headEnd/>
            <a:tailEnd/>
          </a:ln>
        </p:spPr>
        <p:txBody>
          <a:bodyPr>
            <a:spAutoFit/>
          </a:bodyPr>
          <a:lstStyle/>
          <a:p>
            <a:pPr algn="ctr">
              <a:lnSpc>
                <a:spcPct val="50000"/>
              </a:lnSpc>
              <a:spcBef>
                <a:spcPct val="50000"/>
              </a:spcBef>
            </a:pPr>
            <a:r>
              <a:rPr lang="en-US" b="1" dirty="0">
                <a:latin typeface="Calibri" pitchFamily="34" charset="0"/>
              </a:rPr>
              <a:t>Average </a:t>
            </a:r>
          </a:p>
          <a:p>
            <a:pPr algn="ctr">
              <a:lnSpc>
                <a:spcPct val="50000"/>
              </a:lnSpc>
              <a:spcBef>
                <a:spcPct val="50000"/>
              </a:spcBef>
            </a:pPr>
            <a:r>
              <a:rPr lang="en-US" b="1" dirty="0">
                <a:latin typeface="Calibri" pitchFamily="34" charset="0"/>
              </a:rPr>
              <a:t>Score</a:t>
            </a:r>
          </a:p>
        </p:txBody>
      </p:sp>
      <p:grpSp>
        <p:nvGrpSpPr>
          <p:cNvPr id="131107" name="Group 35"/>
          <p:cNvGrpSpPr>
            <a:grpSpLocks/>
          </p:cNvGrpSpPr>
          <p:nvPr/>
        </p:nvGrpSpPr>
        <p:grpSpPr bwMode="auto">
          <a:xfrm>
            <a:off x="3243263" y="3003550"/>
            <a:ext cx="1709737" cy="730250"/>
            <a:chOff x="2043" y="1892"/>
            <a:chExt cx="1077" cy="460"/>
          </a:xfrm>
        </p:grpSpPr>
        <p:sp>
          <p:nvSpPr>
            <p:cNvPr id="139289" name="AutoShape 36"/>
            <p:cNvSpPr>
              <a:spLocks noChangeArrowheads="1"/>
            </p:cNvSpPr>
            <p:nvPr/>
          </p:nvSpPr>
          <p:spPr bwMode="auto">
            <a:xfrm>
              <a:off x="2064" y="1920"/>
              <a:ext cx="1056" cy="432"/>
            </a:xfrm>
            <a:prstGeom prst="hexagon">
              <a:avLst>
                <a:gd name="adj" fmla="val 18514"/>
                <a:gd name="vf" fmla="val 115470"/>
              </a:avLst>
            </a:prstGeom>
            <a:solidFill>
              <a:srgbClr val="000000"/>
            </a:solidFill>
            <a:ln w="9525">
              <a:solidFill>
                <a:srgbClr val="000000"/>
              </a:solidFill>
              <a:miter lim="800000"/>
              <a:headEnd/>
              <a:tailEnd/>
            </a:ln>
          </p:spPr>
          <p:txBody>
            <a:bodyPr wrap="none" anchor="ctr"/>
            <a:lstStyle/>
            <a:p>
              <a:pPr algn="ctr"/>
              <a:r>
                <a:rPr lang="en-US" b="1">
                  <a:solidFill>
                    <a:srgbClr val="000000"/>
                  </a:solidFill>
                  <a:latin typeface="Calibri" pitchFamily="34" charset="0"/>
                </a:rPr>
                <a:t>Contracting</a:t>
              </a:r>
            </a:p>
            <a:p>
              <a:pPr algn="ctr"/>
              <a:r>
                <a:rPr lang="en-US" b="1">
                  <a:solidFill>
                    <a:srgbClr val="000000"/>
                  </a:solidFill>
                  <a:latin typeface="Calibri" pitchFamily="34" charset="0"/>
                </a:rPr>
                <a:t>Officer</a:t>
              </a:r>
            </a:p>
          </p:txBody>
        </p:sp>
        <p:sp>
          <p:nvSpPr>
            <p:cNvPr id="131109" name="AutoShape 37"/>
            <p:cNvSpPr>
              <a:spLocks noChangeArrowheads="1"/>
            </p:cNvSpPr>
            <p:nvPr/>
          </p:nvSpPr>
          <p:spPr bwMode="auto">
            <a:xfrm>
              <a:off x="2043" y="1892"/>
              <a:ext cx="1056" cy="432"/>
            </a:xfrm>
            <a:prstGeom prst="hexagon">
              <a:avLst>
                <a:gd name="adj" fmla="val 18514"/>
                <a:gd name="vf" fmla="val 115470"/>
              </a:avLst>
            </a:prstGeom>
            <a:gradFill rotWithShape="1">
              <a:gsLst>
                <a:gs pos="0">
                  <a:srgbClr val="FF6600"/>
                </a:gs>
                <a:gs pos="50000">
                  <a:srgbClr val="FF6600">
                    <a:gamma/>
                    <a:tint val="63922"/>
                    <a:invGamma/>
                  </a:srgbClr>
                </a:gs>
                <a:gs pos="100000">
                  <a:srgbClr val="FF6600"/>
                </a:gs>
              </a:gsLst>
              <a:lin ang="2700000" scaled="1"/>
            </a:gradFill>
            <a:ln w="9525">
              <a:solidFill>
                <a:srgbClr val="000000"/>
              </a:solidFill>
              <a:miter lim="800000"/>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b="1" dirty="0">
                  <a:solidFill>
                    <a:srgbClr val="000000"/>
                  </a:solidFill>
                  <a:latin typeface="+mn-lt"/>
                  <a:cs typeface="+mn-cs"/>
                </a:rPr>
                <a:t>Purchasing</a:t>
              </a:r>
            </a:p>
            <a:p>
              <a:pPr algn="ctr" fontAlgn="auto">
                <a:spcBef>
                  <a:spcPts val="0"/>
                </a:spcBef>
                <a:spcAft>
                  <a:spcPts val="0"/>
                </a:spcAft>
                <a:defRPr/>
              </a:pPr>
              <a:r>
                <a:rPr lang="en-US" b="1" dirty="0">
                  <a:solidFill>
                    <a:srgbClr val="000000"/>
                  </a:solidFill>
                  <a:latin typeface="+mn-lt"/>
                  <a:cs typeface="+mn-cs"/>
                </a:rPr>
                <a:t>Officer</a:t>
              </a:r>
            </a:p>
          </p:txBody>
        </p:sp>
      </p:grpSp>
      <p:grpSp>
        <p:nvGrpSpPr>
          <p:cNvPr id="131110" name="Group 38"/>
          <p:cNvGrpSpPr>
            <a:grpSpLocks/>
          </p:cNvGrpSpPr>
          <p:nvPr/>
        </p:nvGrpSpPr>
        <p:grpSpPr bwMode="auto">
          <a:xfrm>
            <a:off x="6962775" y="4572000"/>
            <a:ext cx="428625" cy="1371600"/>
            <a:chOff x="4128" y="2880"/>
            <a:chExt cx="270" cy="864"/>
          </a:xfrm>
        </p:grpSpPr>
        <p:sp>
          <p:nvSpPr>
            <p:cNvPr id="139287" name="AutoShape 39"/>
            <p:cNvSpPr>
              <a:spLocks noChangeArrowheads="1"/>
            </p:cNvSpPr>
            <p:nvPr/>
          </p:nvSpPr>
          <p:spPr bwMode="auto">
            <a:xfrm rot="5400000">
              <a:off x="3924" y="3092"/>
              <a:ext cx="656" cy="232"/>
            </a:xfrm>
            <a:prstGeom prst="rightArrow">
              <a:avLst>
                <a:gd name="adj1" fmla="val 50000"/>
                <a:gd name="adj2" fmla="val 70690"/>
              </a:avLst>
            </a:prstGeom>
            <a:gradFill rotWithShape="1">
              <a:gsLst>
                <a:gs pos="0">
                  <a:srgbClr val="CCFF33"/>
                </a:gs>
                <a:gs pos="100000">
                  <a:srgbClr val="EBFFAD"/>
                </a:gs>
              </a:gsLst>
              <a:lin ang="0" scaled="1"/>
            </a:gradFill>
            <a:ln w="9525">
              <a:solidFill>
                <a:srgbClr val="000000"/>
              </a:solidFill>
              <a:miter lim="800000"/>
              <a:headEnd/>
              <a:tailEnd/>
            </a:ln>
          </p:spPr>
          <p:txBody>
            <a:bodyPr wrap="none" anchor="ctr"/>
            <a:lstStyle/>
            <a:p>
              <a:endParaRPr lang="en-US" b="1">
                <a:latin typeface="Calibri" pitchFamily="34" charset="0"/>
              </a:endParaRPr>
            </a:p>
          </p:txBody>
        </p:sp>
        <p:pic>
          <p:nvPicPr>
            <p:cNvPr id="139288" name="Picture 40" descr="bs00666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8" y="3584"/>
              <a:ext cx="270" cy="160"/>
            </a:xfrm>
            <a:prstGeom prst="rect">
              <a:avLst/>
            </a:prstGeom>
            <a:noFill/>
            <a:ln w="9525">
              <a:noFill/>
              <a:miter lim="800000"/>
              <a:headEnd/>
              <a:tailEnd/>
            </a:ln>
          </p:spPr>
        </p:pic>
      </p:grpSp>
      <p:grpSp>
        <p:nvGrpSpPr>
          <p:cNvPr id="131113" name="Group 41"/>
          <p:cNvGrpSpPr>
            <a:grpSpLocks/>
          </p:cNvGrpSpPr>
          <p:nvPr/>
        </p:nvGrpSpPr>
        <p:grpSpPr bwMode="auto">
          <a:xfrm>
            <a:off x="7359650" y="4572000"/>
            <a:ext cx="428625" cy="1371600"/>
            <a:chOff x="4128" y="2880"/>
            <a:chExt cx="270" cy="864"/>
          </a:xfrm>
        </p:grpSpPr>
        <p:sp>
          <p:nvSpPr>
            <p:cNvPr id="139285" name="AutoShape 42"/>
            <p:cNvSpPr>
              <a:spLocks noChangeArrowheads="1"/>
            </p:cNvSpPr>
            <p:nvPr/>
          </p:nvSpPr>
          <p:spPr bwMode="auto">
            <a:xfrm rot="5400000">
              <a:off x="3924" y="3092"/>
              <a:ext cx="656" cy="232"/>
            </a:xfrm>
            <a:prstGeom prst="rightArrow">
              <a:avLst>
                <a:gd name="adj1" fmla="val 50000"/>
                <a:gd name="adj2" fmla="val 70690"/>
              </a:avLst>
            </a:prstGeom>
            <a:gradFill rotWithShape="1">
              <a:gsLst>
                <a:gs pos="0">
                  <a:srgbClr val="CCFF33"/>
                </a:gs>
                <a:gs pos="100000">
                  <a:srgbClr val="EBFFAD"/>
                </a:gs>
              </a:gsLst>
              <a:lin ang="0" scaled="1"/>
            </a:gradFill>
            <a:ln w="9525">
              <a:solidFill>
                <a:srgbClr val="000000"/>
              </a:solidFill>
              <a:miter lim="800000"/>
              <a:headEnd/>
              <a:tailEnd/>
            </a:ln>
          </p:spPr>
          <p:txBody>
            <a:bodyPr wrap="none" anchor="ctr"/>
            <a:lstStyle/>
            <a:p>
              <a:endParaRPr lang="en-US" b="1">
                <a:latin typeface="Calibri" pitchFamily="34" charset="0"/>
              </a:endParaRPr>
            </a:p>
          </p:txBody>
        </p:sp>
        <p:pic>
          <p:nvPicPr>
            <p:cNvPr id="139286" name="Picture 43" descr="bs00666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8" y="3584"/>
              <a:ext cx="270" cy="160"/>
            </a:xfrm>
            <a:prstGeom prst="rect">
              <a:avLst/>
            </a:prstGeom>
            <a:noFill/>
            <a:ln w="9525">
              <a:noFill/>
              <a:miter lim="800000"/>
              <a:headEnd/>
              <a:tailEnd/>
            </a:ln>
          </p:spPr>
        </p:pic>
      </p:grpSp>
      <p:grpSp>
        <p:nvGrpSpPr>
          <p:cNvPr id="131116" name="Group 44"/>
          <p:cNvGrpSpPr>
            <a:grpSpLocks/>
          </p:cNvGrpSpPr>
          <p:nvPr/>
        </p:nvGrpSpPr>
        <p:grpSpPr bwMode="auto">
          <a:xfrm>
            <a:off x="7770813" y="4572000"/>
            <a:ext cx="428625" cy="1371600"/>
            <a:chOff x="4128" y="2880"/>
            <a:chExt cx="270" cy="864"/>
          </a:xfrm>
        </p:grpSpPr>
        <p:sp>
          <p:nvSpPr>
            <p:cNvPr id="139283" name="AutoShape 45"/>
            <p:cNvSpPr>
              <a:spLocks noChangeArrowheads="1"/>
            </p:cNvSpPr>
            <p:nvPr/>
          </p:nvSpPr>
          <p:spPr bwMode="auto">
            <a:xfrm rot="5400000">
              <a:off x="3924" y="3092"/>
              <a:ext cx="656" cy="232"/>
            </a:xfrm>
            <a:prstGeom prst="rightArrow">
              <a:avLst>
                <a:gd name="adj1" fmla="val 50000"/>
                <a:gd name="adj2" fmla="val 70690"/>
              </a:avLst>
            </a:prstGeom>
            <a:gradFill rotWithShape="1">
              <a:gsLst>
                <a:gs pos="0">
                  <a:srgbClr val="CCFF33"/>
                </a:gs>
                <a:gs pos="100000">
                  <a:srgbClr val="EBFFAD"/>
                </a:gs>
              </a:gsLst>
              <a:lin ang="0" scaled="1"/>
            </a:gradFill>
            <a:ln w="9525">
              <a:solidFill>
                <a:srgbClr val="000000"/>
              </a:solidFill>
              <a:miter lim="800000"/>
              <a:headEnd/>
              <a:tailEnd/>
            </a:ln>
          </p:spPr>
          <p:txBody>
            <a:bodyPr wrap="none" anchor="ctr"/>
            <a:lstStyle/>
            <a:p>
              <a:endParaRPr lang="en-US" b="1">
                <a:latin typeface="Calibri" pitchFamily="34" charset="0"/>
              </a:endParaRPr>
            </a:p>
          </p:txBody>
        </p:sp>
        <p:pic>
          <p:nvPicPr>
            <p:cNvPr id="139284" name="Picture 46" descr="bs00666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8" y="3584"/>
              <a:ext cx="270" cy="160"/>
            </a:xfrm>
            <a:prstGeom prst="rect">
              <a:avLst/>
            </a:prstGeom>
            <a:noFill/>
            <a:ln w="9525">
              <a:noFill/>
              <a:miter lim="800000"/>
              <a:headEnd/>
              <a:tailEnd/>
            </a:ln>
          </p:spPr>
        </p:pic>
      </p:grpSp>
    </p:spTree>
    <p:extLst>
      <p:ext uri="{BB962C8B-B14F-4D97-AF65-F5344CB8AC3E}">
        <p14:creationId xmlns:p14="http://schemas.microsoft.com/office/powerpoint/2010/main" val="246694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131075"/>
                                        </p:tgtEl>
                                        <p:attrNameLst>
                                          <p:attrName>style.visibility</p:attrName>
                                        </p:attrNameLst>
                                      </p:cBhvr>
                                      <p:to>
                                        <p:strVal val="visible"/>
                                      </p:to>
                                    </p:set>
                                    <p:anim calcmode="lin" valueType="num">
                                      <p:cBhvr>
                                        <p:cTn id="7" dur="500" fill="hold"/>
                                        <p:tgtEl>
                                          <p:spTgt spid="131075"/>
                                        </p:tgtEl>
                                        <p:attrNameLst>
                                          <p:attrName>ppt_w</p:attrName>
                                        </p:attrNameLst>
                                      </p:cBhvr>
                                      <p:tavLst>
                                        <p:tav tm="0">
                                          <p:val>
                                            <p:strVal val="#ppt_w*2.5"/>
                                          </p:val>
                                        </p:tav>
                                        <p:tav tm="100000">
                                          <p:val>
                                            <p:strVal val="#ppt_w"/>
                                          </p:val>
                                        </p:tav>
                                      </p:tavLst>
                                    </p:anim>
                                    <p:anim calcmode="lin" valueType="num">
                                      <p:cBhvr>
                                        <p:cTn id="8" dur="500" fill="hold"/>
                                        <p:tgtEl>
                                          <p:spTgt spid="131075"/>
                                        </p:tgtEl>
                                        <p:attrNameLst>
                                          <p:attrName>ppt_h</p:attrName>
                                        </p:attrNameLst>
                                      </p:cBhvr>
                                      <p:tavLst>
                                        <p:tav tm="0">
                                          <p:val>
                                            <p:strVal val="#ppt_h*0.01"/>
                                          </p:val>
                                        </p:tav>
                                        <p:tav tm="100000">
                                          <p:val>
                                            <p:strVal val="#ppt_h"/>
                                          </p:val>
                                        </p:tav>
                                      </p:tavLst>
                                    </p:anim>
                                    <p:anim calcmode="lin" valueType="num">
                                      <p:cBhvr>
                                        <p:cTn id="9" dur="500" fill="hold"/>
                                        <p:tgtEl>
                                          <p:spTgt spid="131075"/>
                                        </p:tgtEl>
                                        <p:attrNameLst>
                                          <p:attrName>ppt_x</p:attrName>
                                        </p:attrNameLst>
                                      </p:cBhvr>
                                      <p:tavLst>
                                        <p:tav tm="0">
                                          <p:val>
                                            <p:strVal val="#ppt_x"/>
                                          </p:val>
                                        </p:tav>
                                        <p:tav tm="100000">
                                          <p:val>
                                            <p:strVal val="#ppt_x"/>
                                          </p:val>
                                        </p:tav>
                                      </p:tavLst>
                                    </p:anim>
                                    <p:anim calcmode="lin" valueType="num">
                                      <p:cBhvr>
                                        <p:cTn id="10" dur="500" fill="hold"/>
                                        <p:tgtEl>
                                          <p:spTgt spid="131075"/>
                                        </p:tgtEl>
                                        <p:attrNameLst>
                                          <p:attrName>ppt_y</p:attrName>
                                        </p:attrNameLst>
                                      </p:cBhvr>
                                      <p:tavLst>
                                        <p:tav tm="0">
                                          <p:val>
                                            <p:strVal val="#ppt_h+1"/>
                                          </p:val>
                                        </p:tav>
                                        <p:tav tm="100000">
                                          <p:val>
                                            <p:strVal val="#ppt_y"/>
                                          </p:val>
                                        </p:tav>
                                      </p:tavLst>
                                    </p:anim>
                                    <p:animEffect transition="in" filter="fade">
                                      <p:cBhvr>
                                        <p:cTn id="11" dur="500"/>
                                        <p:tgtEl>
                                          <p:spTgt spid="131075"/>
                                        </p:tgtEl>
                                      </p:cBhvr>
                                    </p:animEffec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31079"/>
                                        </p:tgtEl>
                                        <p:attrNameLst>
                                          <p:attrName>style.visibility</p:attrName>
                                        </p:attrNameLst>
                                      </p:cBhvr>
                                      <p:to>
                                        <p:strVal val="visible"/>
                                      </p:to>
                                    </p:set>
                                    <p:animEffect transition="in" filter="wipe(left)">
                                      <p:cBhvr>
                                        <p:cTn id="15" dur="500"/>
                                        <p:tgtEl>
                                          <p:spTgt spid="131079"/>
                                        </p:tgtEl>
                                      </p:cBhvr>
                                    </p:animEffect>
                                  </p:childTnLst>
                                </p:cTn>
                              </p:par>
                            </p:childTnLst>
                          </p:cTn>
                        </p:par>
                        <p:par>
                          <p:cTn id="16" fill="hold" nodeType="afterGroup">
                            <p:stCondLst>
                              <p:cond delay="1000"/>
                            </p:stCondLst>
                            <p:childTnLst>
                              <p:par>
                                <p:cTn id="17" presetID="9" presetClass="entr" presetSubtype="0" fill="hold" nodeType="afterEffect">
                                  <p:stCondLst>
                                    <p:cond delay="0"/>
                                  </p:stCondLst>
                                  <p:childTnLst>
                                    <p:set>
                                      <p:cBhvr>
                                        <p:cTn id="18" dur="1" fill="hold">
                                          <p:stCondLst>
                                            <p:cond delay="0"/>
                                          </p:stCondLst>
                                        </p:cTn>
                                        <p:tgtEl>
                                          <p:spTgt spid="131107"/>
                                        </p:tgtEl>
                                        <p:attrNameLst>
                                          <p:attrName>style.visibility</p:attrName>
                                        </p:attrNameLst>
                                      </p:cBhvr>
                                      <p:to>
                                        <p:strVal val="visible"/>
                                      </p:to>
                                    </p:set>
                                    <p:animEffect transition="in" filter="dissolve">
                                      <p:cBhvr>
                                        <p:cTn id="19" dur="500"/>
                                        <p:tgtEl>
                                          <p:spTgt spid="131107"/>
                                        </p:tgtEl>
                                      </p:cBhvr>
                                    </p:animEffect>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131080"/>
                                        </p:tgtEl>
                                        <p:attrNameLst>
                                          <p:attrName>style.visibility</p:attrName>
                                        </p:attrNameLst>
                                      </p:cBhvr>
                                      <p:to>
                                        <p:strVal val="visible"/>
                                      </p:to>
                                    </p:set>
                                    <p:animEffect transition="in" filter="wipe(left)">
                                      <p:cBhvr>
                                        <p:cTn id="23" dur="500"/>
                                        <p:tgtEl>
                                          <p:spTgt spid="131080"/>
                                        </p:tgtEl>
                                      </p:cBhvr>
                                    </p:animEffec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131088"/>
                                        </p:tgtEl>
                                        <p:attrNameLst>
                                          <p:attrName>style.visibility</p:attrName>
                                        </p:attrNameLst>
                                      </p:cBhvr>
                                      <p:to>
                                        <p:strVal val="visible"/>
                                      </p:to>
                                    </p:set>
                                    <p:animEffect transition="in" filter="dissolve">
                                      <p:cBhvr>
                                        <p:cTn id="27" dur="500"/>
                                        <p:tgtEl>
                                          <p:spTgt spid="131088"/>
                                        </p:tgtEl>
                                      </p:cBhvr>
                                    </p:animEffect>
                                  </p:childTnLst>
                                </p:cTn>
                              </p:par>
                              <p:par>
                                <p:cTn id="28" presetID="9" presetClass="entr" presetSubtype="0" fill="hold" nodeType="withEffect">
                                  <p:stCondLst>
                                    <p:cond delay="0"/>
                                  </p:stCondLst>
                                  <p:childTnLst>
                                    <p:set>
                                      <p:cBhvr>
                                        <p:cTn id="29" dur="1" fill="hold">
                                          <p:stCondLst>
                                            <p:cond delay="0"/>
                                          </p:stCondLst>
                                        </p:cTn>
                                        <p:tgtEl>
                                          <p:spTgt spid="131091"/>
                                        </p:tgtEl>
                                        <p:attrNameLst>
                                          <p:attrName>style.visibility</p:attrName>
                                        </p:attrNameLst>
                                      </p:cBhvr>
                                      <p:to>
                                        <p:strVal val="visible"/>
                                      </p:to>
                                    </p:set>
                                    <p:animEffect transition="in" filter="dissolve">
                                      <p:cBhvr>
                                        <p:cTn id="30" dur="500"/>
                                        <p:tgtEl>
                                          <p:spTgt spid="131091"/>
                                        </p:tgtEl>
                                      </p:cBhvr>
                                    </p:animEffect>
                                  </p:childTnLst>
                                </p:cTn>
                              </p:par>
                            </p:childTnLst>
                          </p:cTn>
                        </p:par>
                        <p:par>
                          <p:cTn id="31" fill="hold" nodeType="afterGroup">
                            <p:stCondLst>
                              <p:cond delay="2500"/>
                            </p:stCondLst>
                            <p:childTnLst>
                              <p:par>
                                <p:cTn id="32" presetID="22" presetClass="entr" presetSubtype="1" fill="hold" nodeType="afterEffect">
                                  <p:stCondLst>
                                    <p:cond delay="0"/>
                                  </p:stCondLst>
                                  <p:childTnLst>
                                    <p:set>
                                      <p:cBhvr>
                                        <p:cTn id="33" dur="1" fill="hold">
                                          <p:stCondLst>
                                            <p:cond delay="0"/>
                                          </p:stCondLst>
                                        </p:cTn>
                                        <p:tgtEl>
                                          <p:spTgt spid="131084"/>
                                        </p:tgtEl>
                                        <p:attrNameLst>
                                          <p:attrName>style.visibility</p:attrName>
                                        </p:attrNameLst>
                                      </p:cBhvr>
                                      <p:to>
                                        <p:strVal val="visible"/>
                                      </p:to>
                                    </p:set>
                                    <p:animEffect transition="in" filter="wipe(up)">
                                      <p:cBhvr>
                                        <p:cTn id="34" dur="500"/>
                                        <p:tgtEl>
                                          <p:spTgt spid="131084"/>
                                        </p:tgtEl>
                                      </p:cBhvr>
                                    </p:animEffect>
                                  </p:childTnLst>
                                </p:cTn>
                              </p:par>
                            </p:childTnLst>
                          </p:cTn>
                        </p:par>
                        <p:par>
                          <p:cTn id="35" fill="hold" nodeType="afterGroup">
                            <p:stCondLst>
                              <p:cond delay="3000"/>
                            </p:stCondLst>
                            <p:childTnLst>
                              <p:par>
                                <p:cTn id="36" presetID="22" presetClass="entr" presetSubtype="1" fill="hold" nodeType="afterEffect">
                                  <p:stCondLst>
                                    <p:cond delay="0"/>
                                  </p:stCondLst>
                                  <p:childTnLst>
                                    <p:set>
                                      <p:cBhvr>
                                        <p:cTn id="37" dur="1" fill="hold">
                                          <p:stCondLst>
                                            <p:cond delay="0"/>
                                          </p:stCondLst>
                                        </p:cTn>
                                        <p:tgtEl>
                                          <p:spTgt spid="131110"/>
                                        </p:tgtEl>
                                        <p:attrNameLst>
                                          <p:attrName>style.visibility</p:attrName>
                                        </p:attrNameLst>
                                      </p:cBhvr>
                                      <p:to>
                                        <p:strVal val="visible"/>
                                      </p:to>
                                    </p:set>
                                    <p:animEffect transition="in" filter="wipe(up)">
                                      <p:cBhvr>
                                        <p:cTn id="38" dur="500"/>
                                        <p:tgtEl>
                                          <p:spTgt spid="131110"/>
                                        </p:tgtEl>
                                      </p:cBhvr>
                                    </p:animEffect>
                                  </p:childTnLst>
                                </p:cTn>
                              </p:par>
                            </p:childTnLst>
                          </p:cTn>
                        </p:par>
                        <p:par>
                          <p:cTn id="39" fill="hold" nodeType="afterGroup">
                            <p:stCondLst>
                              <p:cond delay="3500"/>
                            </p:stCondLst>
                            <p:childTnLst>
                              <p:par>
                                <p:cTn id="40" presetID="22" presetClass="entr" presetSubtype="1" fill="hold" nodeType="afterEffect">
                                  <p:stCondLst>
                                    <p:cond delay="0"/>
                                  </p:stCondLst>
                                  <p:childTnLst>
                                    <p:set>
                                      <p:cBhvr>
                                        <p:cTn id="41" dur="1" fill="hold">
                                          <p:stCondLst>
                                            <p:cond delay="0"/>
                                          </p:stCondLst>
                                        </p:cTn>
                                        <p:tgtEl>
                                          <p:spTgt spid="131113"/>
                                        </p:tgtEl>
                                        <p:attrNameLst>
                                          <p:attrName>style.visibility</p:attrName>
                                        </p:attrNameLst>
                                      </p:cBhvr>
                                      <p:to>
                                        <p:strVal val="visible"/>
                                      </p:to>
                                    </p:set>
                                    <p:animEffect transition="in" filter="wipe(up)">
                                      <p:cBhvr>
                                        <p:cTn id="42" dur="500"/>
                                        <p:tgtEl>
                                          <p:spTgt spid="131113"/>
                                        </p:tgtEl>
                                      </p:cBhvr>
                                    </p:animEffect>
                                  </p:childTnLst>
                                </p:cTn>
                              </p:par>
                            </p:childTnLst>
                          </p:cTn>
                        </p:par>
                        <p:par>
                          <p:cTn id="43" fill="hold" nodeType="afterGroup">
                            <p:stCondLst>
                              <p:cond delay="4000"/>
                            </p:stCondLst>
                            <p:childTnLst>
                              <p:par>
                                <p:cTn id="44" presetID="22" presetClass="entr" presetSubtype="1" fill="hold" nodeType="afterEffect">
                                  <p:stCondLst>
                                    <p:cond delay="0"/>
                                  </p:stCondLst>
                                  <p:childTnLst>
                                    <p:set>
                                      <p:cBhvr>
                                        <p:cTn id="45" dur="1" fill="hold">
                                          <p:stCondLst>
                                            <p:cond delay="0"/>
                                          </p:stCondLst>
                                        </p:cTn>
                                        <p:tgtEl>
                                          <p:spTgt spid="131116"/>
                                        </p:tgtEl>
                                        <p:attrNameLst>
                                          <p:attrName>style.visibility</p:attrName>
                                        </p:attrNameLst>
                                      </p:cBhvr>
                                      <p:to>
                                        <p:strVal val="visible"/>
                                      </p:to>
                                    </p:set>
                                    <p:animEffect transition="in" filter="wipe(up)">
                                      <p:cBhvr>
                                        <p:cTn id="46" dur="500"/>
                                        <p:tgtEl>
                                          <p:spTgt spid="131116"/>
                                        </p:tgtEl>
                                      </p:cBhvr>
                                    </p:animEffect>
                                  </p:childTnLst>
                                </p:cTn>
                              </p:par>
                            </p:childTnLst>
                          </p:cTn>
                        </p:par>
                        <p:par>
                          <p:cTn id="47" fill="hold" nodeType="afterGroup">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131083"/>
                                        </p:tgtEl>
                                        <p:attrNameLst>
                                          <p:attrName>style.visibility</p:attrName>
                                        </p:attrNameLst>
                                      </p:cBhvr>
                                      <p:to>
                                        <p:strVal val="visible"/>
                                      </p:to>
                                    </p:set>
                                    <p:animEffect transition="in" filter="dissolve">
                                      <p:cBhvr>
                                        <p:cTn id="50" dur="500"/>
                                        <p:tgtEl>
                                          <p:spTgt spid="131083"/>
                                        </p:tgtEl>
                                      </p:cBhvr>
                                    </p:animEffect>
                                  </p:childTnLst>
                                </p:cTn>
                              </p:par>
                            </p:childTnLst>
                          </p:cTn>
                        </p:par>
                        <p:par>
                          <p:cTn id="51" fill="hold" nodeType="afterGroup">
                            <p:stCondLst>
                              <p:cond delay="5000"/>
                            </p:stCondLst>
                            <p:childTnLst>
                              <p:par>
                                <p:cTn id="52" presetID="22" presetClass="entr" presetSubtype="4" fill="hold" nodeType="afterEffect">
                                  <p:stCondLst>
                                    <p:cond delay="0"/>
                                  </p:stCondLst>
                                  <p:childTnLst>
                                    <p:set>
                                      <p:cBhvr>
                                        <p:cTn id="53" dur="1" fill="hold">
                                          <p:stCondLst>
                                            <p:cond delay="0"/>
                                          </p:stCondLst>
                                        </p:cTn>
                                        <p:tgtEl>
                                          <p:spTgt spid="131094"/>
                                        </p:tgtEl>
                                        <p:attrNameLst>
                                          <p:attrName>style.visibility</p:attrName>
                                        </p:attrNameLst>
                                      </p:cBhvr>
                                      <p:to>
                                        <p:strVal val="visible"/>
                                      </p:to>
                                    </p:set>
                                    <p:animEffect transition="in" filter="wipe(down)">
                                      <p:cBhvr>
                                        <p:cTn id="54" dur="500"/>
                                        <p:tgtEl>
                                          <p:spTgt spid="131094"/>
                                        </p:tgtEl>
                                      </p:cBhvr>
                                    </p:animEffect>
                                  </p:childTnLst>
                                </p:cTn>
                              </p:par>
                              <p:par>
                                <p:cTn id="55" presetID="22" presetClass="entr" presetSubtype="4" fill="hold" nodeType="withEffect">
                                  <p:stCondLst>
                                    <p:cond delay="0"/>
                                  </p:stCondLst>
                                  <p:childTnLst>
                                    <p:set>
                                      <p:cBhvr>
                                        <p:cTn id="56" dur="1" fill="hold">
                                          <p:stCondLst>
                                            <p:cond delay="0"/>
                                          </p:stCondLst>
                                        </p:cTn>
                                        <p:tgtEl>
                                          <p:spTgt spid="131097"/>
                                        </p:tgtEl>
                                        <p:attrNameLst>
                                          <p:attrName>style.visibility</p:attrName>
                                        </p:attrNameLst>
                                      </p:cBhvr>
                                      <p:to>
                                        <p:strVal val="visible"/>
                                      </p:to>
                                    </p:set>
                                    <p:animEffect transition="in" filter="wipe(down)">
                                      <p:cBhvr>
                                        <p:cTn id="57" dur="500"/>
                                        <p:tgtEl>
                                          <p:spTgt spid="131097"/>
                                        </p:tgtEl>
                                      </p:cBhvr>
                                    </p:animEffect>
                                  </p:childTnLst>
                                </p:cTn>
                              </p:par>
                              <p:par>
                                <p:cTn id="58" presetID="22" presetClass="entr" presetSubtype="4" fill="hold" nodeType="withEffect">
                                  <p:stCondLst>
                                    <p:cond delay="0"/>
                                  </p:stCondLst>
                                  <p:childTnLst>
                                    <p:set>
                                      <p:cBhvr>
                                        <p:cTn id="59" dur="1" fill="hold">
                                          <p:stCondLst>
                                            <p:cond delay="0"/>
                                          </p:stCondLst>
                                        </p:cTn>
                                        <p:tgtEl>
                                          <p:spTgt spid="131100"/>
                                        </p:tgtEl>
                                        <p:attrNameLst>
                                          <p:attrName>style.visibility</p:attrName>
                                        </p:attrNameLst>
                                      </p:cBhvr>
                                      <p:to>
                                        <p:strVal val="visible"/>
                                      </p:to>
                                    </p:set>
                                    <p:animEffect transition="in" filter="wipe(down)">
                                      <p:cBhvr>
                                        <p:cTn id="60" dur="500"/>
                                        <p:tgtEl>
                                          <p:spTgt spid="131100"/>
                                        </p:tgtEl>
                                      </p:cBhvr>
                                    </p:animEffect>
                                  </p:childTnLst>
                                </p:cTn>
                              </p:par>
                              <p:par>
                                <p:cTn id="61" presetID="22" presetClass="entr" presetSubtype="4" fill="hold" nodeType="withEffect">
                                  <p:stCondLst>
                                    <p:cond delay="0"/>
                                  </p:stCondLst>
                                  <p:childTnLst>
                                    <p:set>
                                      <p:cBhvr>
                                        <p:cTn id="62" dur="1" fill="hold">
                                          <p:stCondLst>
                                            <p:cond delay="0"/>
                                          </p:stCondLst>
                                        </p:cTn>
                                        <p:tgtEl>
                                          <p:spTgt spid="131103"/>
                                        </p:tgtEl>
                                        <p:attrNameLst>
                                          <p:attrName>style.visibility</p:attrName>
                                        </p:attrNameLst>
                                      </p:cBhvr>
                                      <p:to>
                                        <p:strVal val="visible"/>
                                      </p:to>
                                    </p:set>
                                    <p:animEffect transition="in" filter="wipe(down)">
                                      <p:cBhvr>
                                        <p:cTn id="63" dur="500"/>
                                        <p:tgtEl>
                                          <p:spTgt spid="131103"/>
                                        </p:tgtEl>
                                      </p:cBhvr>
                                    </p:animEffect>
                                  </p:childTnLst>
                                </p:cTn>
                              </p:par>
                            </p:childTnLst>
                          </p:cTn>
                        </p:par>
                        <p:par>
                          <p:cTn id="64" fill="hold" nodeType="afterGroup">
                            <p:stCondLst>
                              <p:cond delay="5500"/>
                            </p:stCondLst>
                            <p:childTnLst>
                              <p:par>
                                <p:cTn id="65" presetID="22" presetClass="entr" presetSubtype="4" fill="hold" grpId="0" nodeType="afterEffect">
                                  <p:stCondLst>
                                    <p:cond delay="0"/>
                                  </p:stCondLst>
                                  <p:childTnLst>
                                    <p:set>
                                      <p:cBhvr>
                                        <p:cTn id="66" dur="1" fill="hold">
                                          <p:stCondLst>
                                            <p:cond delay="0"/>
                                          </p:stCondLst>
                                        </p:cTn>
                                        <p:tgtEl>
                                          <p:spTgt spid="131087"/>
                                        </p:tgtEl>
                                        <p:attrNameLst>
                                          <p:attrName>style.visibility</p:attrName>
                                        </p:attrNameLst>
                                      </p:cBhvr>
                                      <p:to>
                                        <p:strVal val="visible"/>
                                      </p:to>
                                    </p:set>
                                    <p:animEffect transition="in" filter="wipe(down)">
                                      <p:cBhvr>
                                        <p:cTn id="67" dur="500"/>
                                        <p:tgtEl>
                                          <p:spTgt spid="131087"/>
                                        </p:tgtEl>
                                      </p:cBhvr>
                                    </p:animEffec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31106"/>
                                        </p:tgtEl>
                                        <p:attrNameLst>
                                          <p:attrName>style.visibility</p:attrName>
                                        </p:attrNameLst>
                                      </p:cBhvr>
                                      <p:to>
                                        <p:strVal val="visible"/>
                                      </p:to>
                                    </p:set>
                                    <p:animEffect transition="in" filter="dissolve">
                                      <p:cBhvr>
                                        <p:cTn id="71" dur="500"/>
                                        <p:tgtEl>
                                          <p:spTgt spid="131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animBg="1"/>
      <p:bldP spid="131083" grpId="0"/>
      <p:bldP spid="131087" grpId="0" animBg="1"/>
      <p:bldP spid="13110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 y="1371600"/>
            <a:ext cx="184150" cy="457200"/>
          </a:xfrm>
          <a:prstGeom prst="rect">
            <a:avLst/>
          </a:prstGeom>
          <a:noFill/>
          <a:ln w="9525">
            <a:noFill/>
            <a:miter lim="800000"/>
            <a:headEnd/>
            <a:tailEnd/>
          </a:ln>
        </p:spPr>
        <p:txBody>
          <a:bodyPr wrap="none">
            <a:spAutoFit/>
          </a:bodyPr>
          <a:lstStyle/>
          <a:p>
            <a:pPr eaLnBrk="0" hangingPunct="0"/>
            <a:endParaRPr lang="en-US" dirty="0">
              <a:latin typeface="Tahoma" pitchFamily="34" charset="0"/>
            </a:endParaRPr>
          </a:p>
        </p:txBody>
      </p:sp>
      <p:sp>
        <p:nvSpPr>
          <p:cNvPr id="5123" name="Text Box 14"/>
          <p:cNvSpPr txBox="1">
            <a:spLocks noChangeArrowheads="1"/>
          </p:cNvSpPr>
          <p:nvPr/>
        </p:nvSpPr>
        <p:spPr bwMode="auto">
          <a:xfrm>
            <a:off x="304799" y="1258888"/>
            <a:ext cx="8153401" cy="584775"/>
          </a:xfrm>
          <a:prstGeom prst="rect">
            <a:avLst/>
          </a:prstGeom>
          <a:noFill/>
          <a:ln w="9525">
            <a:noFill/>
            <a:miter lim="800000"/>
            <a:headEnd/>
            <a:tailEnd/>
          </a:ln>
        </p:spPr>
        <p:txBody>
          <a:bodyPr wrap="square">
            <a:spAutoFit/>
          </a:bodyPr>
          <a:lstStyle/>
          <a:p>
            <a:pPr eaLnBrk="0" hangingPunct="0">
              <a:spcBef>
                <a:spcPct val="50000"/>
              </a:spcBef>
            </a:pPr>
            <a:r>
              <a:rPr lang="en-US" sz="3200" b="1" dirty="0">
                <a:solidFill>
                  <a:srgbClr val="51260B"/>
                </a:solidFill>
                <a:latin typeface="Myriad Web Pro" pitchFamily="34" charset="0"/>
              </a:rPr>
              <a:t>Evaluated and Non Evaluated</a:t>
            </a:r>
          </a:p>
        </p:txBody>
      </p:sp>
      <p:sp>
        <p:nvSpPr>
          <p:cNvPr id="5124" name="Text Box 15"/>
          <p:cNvSpPr txBox="1">
            <a:spLocks noChangeArrowheads="1"/>
          </p:cNvSpPr>
          <p:nvPr/>
        </p:nvSpPr>
        <p:spPr bwMode="auto">
          <a:xfrm>
            <a:off x="304799" y="1883929"/>
            <a:ext cx="8262257" cy="4524315"/>
          </a:xfrm>
          <a:prstGeom prst="rect">
            <a:avLst/>
          </a:prstGeom>
          <a:noFill/>
          <a:ln w="9525">
            <a:noFill/>
            <a:miter lim="800000"/>
            <a:headEnd/>
            <a:tailEnd/>
          </a:ln>
        </p:spPr>
        <p:txBody>
          <a:bodyPr wrap="square">
            <a:spAutoFit/>
          </a:bodyPr>
          <a:lstStyle/>
          <a:p>
            <a:pPr lvl="0">
              <a:spcAft>
                <a:spcPts val="600"/>
              </a:spcAft>
            </a:pPr>
            <a:r>
              <a:rPr lang="en-GB" b="1" i="1" dirty="0">
                <a:solidFill>
                  <a:srgbClr val="51260B"/>
                </a:solidFill>
                <a:latin typeface="+mj-lt"/>
              </a:rPr>
              <a:t>Evaluated (Evaluation Committee)</a:t>
            </a:r>
            <a:endParaRPr lang="en-US" b="1" dirty="0">
              <a:solidFill>
                <a:srgbClr val="51260B"/>
              </a:solidFill>
              <a:latin typeface="+mj-lt"/>
            </a:endParaRPr>
          </a:p>
          <a:p>
            <a:pPr marL="520700" lvl="1" indent="-347663">
              <a:spcAft>
                <a:spcPts val="600"/>
              </a:spcAft>
              <a:buClr>
                <a:srgbClr val="51260B"/>
              </a:buClr>
              <a:buSzPct val="125000"/>
              <a:buFont typeface="Wingdings" pitchFamily="2" charset="2"/>
              <a:buChar char="§"/>
            </a:pPr>
            <a:r>
              <a:rPr lang="en-GB" dirty="0">
                <a:latin typeface="+mj-lt"/>
              </a:rPr>
              <a:t>Team Qualifications</a:t>
            </a:r>
          </a:p>
          <a:p>
            <a:pPr marL="520700" lvl="1" indent="-347663">
              <a:spcAft>
                <a:spcPts val="600"/>
              </a:spcAft>
              <a:buClr>
                <a:srgbClr val="51260B"/>
              </a:buClr>
              <a:buSzPct val="125000"/>
              <a:buFont typeface="Wingdings" pitchFamily="2" charset="2"/>
              <a:buChar char="§"/>
            </a:pPr>
            <a:r>
              <a:rPr lang="en-GB" dirty="0">
                <a:latin typeface="+mj-lt"/>
              </a:rPr>
              <a:t>Project Plan Approach and Summary</a:t>
            </a:r>
          </a:p>
          <a:p>
            <a:pPr marL="520700" lvl="1" indent="-347663">
              <a:spcAft>
                <a:spcPts val="600"/>
              </a:spcAft>
              <a:buClr>
                <a:srgbClr val="51260B"/>
              </a:buClr>
              <a:buSzPct val="125000"/>
              <a:buFont typeface="Wingdings" pitchFamily="2" charset="2"/>
              <a:buChar char="§"/>
            </a:pPr>
            <a:r>
              <a:rPr lang="en-GB" dirty="0">
                <a:latin typeface="+mj-lt"/>
              </a:rPr>
              <a:t>Risk Assessments</a:t>
            </a:r>
          </a:p>
          <a:p>
            <a:pPr marL="520700" lvl="1" indent="-347663">
              <a:spcAft>
                <a:spcPts val="600"/>
              </a:spcAft>
              <a:buClr>
                <a:srgbClr val="51260B"/>
              </a:buClr>
              <a:buSzPct val="125000"/>
              <a:buFont typeface="Wingdings" pitchFamily="2" charset="2"/>
              <a:buChar char="§"/>
            </a:pPr>
            <a:r>
              <a:rPr lang="en-GB" dirty="0">
                <a:latin typeface="+mj-lt"/>
              </a:rPr>
              <a:t>Value Assessments</a:t>
            </a:r>
          </a:p>
          <a:p>
            <a:pPr marL="173037" lvl="1">
              <a:spcAft>
                <a:spcPts val="600"/>
              </a:spcAft>
              <a:buClr>
                <a:srgbClr val="51260B"/>
              </a:buClr>
              <a:buSzPct val="125000"/>
            </a:pPr>
            <a:endParaRPr lang="en-GB" sz="3200" b="1" i="1" dirty="0">
              <a:solidFill>
                <a:srgbClr val="51260B"/>
              </a:solidFill>
              <a:latin typeface="+mj-lt"/>
            </a:endParaRPr>
          </a:p>
          <a:p>
            <a:pPr marL="173037" lvl="1">
              <a:spcAft>
                <a:spcPts val="600"/>
              </a:spcAft>
              <a:buClr>
                <a:srgbClr val="51260B"/>
              </a:buClr>
              <a:buSzPct val="125000"/>
            </a:pPr>
            <a:r>
              <a:rPr lang="en-GB" b="1" i="1" dirty="0">
                <a:solidFill>
                  <a:srgbClr val="51260B"/>
                </a:solidFill>
                <a:latin typeface="+mj-lt"/>
              </a:rPr>
              <a:t>Non Evaluated (</a:t>
            </a:r>
            <a:r>
              <a:rPr lang="en-GB" b="1" i="1" dirty="0" err="1">
                <a:solidFill>
                  <a:srgbClr val="51260B"/>
                </a:solidFill>
                <a:latin typeface="+mj-lt"/>
              </a:rPr>
              <a:t>UofM</a:t>
            </a:r>
            <a:r>
              <a:rPr lang="en-GB" b="1" i="1" dirty="0">
                <a:solidFill>
                  <a:srgbClr val="51260B"/>
                </a:solidFill>
                <a:latin typeface="+mj-lt"/>
              </a:rPr>
              <a:t> Purchasing Services)</a:t>
            </a:r>
          </a:p>
          <a:p>
            <a:pPr marL="520700" lvl="1" indent="-347663">
              <a:spcAft>
                <a:spcPts val="600"/>
              </a:spcAft>
              <a:buClr>
                <a:srgbClr val="51260B"/>
              </a:buClr>
              <a:buSzPct val="125000"/>
              <a:buFont typeface="Wingdings" pitchFamily="2" charset="2"/>
              <a:buChar char="§"/>
            </a:pPr>
            <a:r>
              <a:rPr lang="en-GB" dirty="0">
                <a:latin typeface="+mj-lt"/>
              </a:rPr>
              <a:t>Survey Responses</a:t>
            </a:r>
          </a:p>
          <a:p>
            <a:pPr marL="520700" lvl="1" indent="-347663">
              <a:spcAft>
                <a:spcPts val="600"/>
              </a:spcAft>
              <a:buClr>
                <a:srgbClr val="51260B"/>
              </a:buClr>
              <a:buSzPct val="125000"/>
              <a:buFont typeface="Wingdings" pitchFamily="2" charset="2"/>
              <a:buChar char="§"/>
            </a:pPr>
            <a:r>
              <a:rPr lang="en-GB" dirty="0">
                <a:latin typeface="+mj-lt"/>
              </a:rPr>
              <a:t>Cost is Kept By Purchasing and </a:t>
            </a:r>
            <a:r>
              <a:rPr lang="en-GB" dirty="0" err="1">
                <a:latin typeface="+mj-lt"/>
              </a:rPr>
              <a:t>Seperated</a:t>
            </a:r>
            <a:r>
              <a:rPr lang="en-GB" dirty="0">
                <a:latin typeface="+mj-lt"/>
              </a:rPr>
              <a:t> From Rest of Proposal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 y="1371600"/>
            <a:ext cx="184150" cy="457200"/>
          </a:xfrm>
          <a:prstGeom prst="rect">
            <a:avLst/>
          </a:prstGeom>
          <a:noFill/>
          <a:ln w="9525">
            <a:noFill/>
            <a:miter lim="800000"/>
            <a:headEnd/>
            <a:tailEnd/>
          </a:ln>
        </p:spPr>
        <p:txBody>
          <a:bodyPr wrap="none">
            <a:spAutoFit/>
          </a:bodyPr>
          <a:lstStyle/>
          <a:p>
            <a:pPr eaLnBrk="0" hangingPunct="0"/>
            <a:endParaRPr lang="en-US" dirty="0">
              <a:latin typeface="Tahoma" pitchFamily="34" charset="0"/>
            </a:endParaRPr>
          </a:p>
        </p:txBody>
      </p:sp>
      <p:sp>
        <p:nvSpPr>
          <p:cNvPr id="5123" name="Text Box 14"/>
          <p:cNvSpPr txBox="1">
            <a:spLocks noChangeArrowheads="1"/>
          </p:cNvSpPr>
          <p:nvPr/>
        </p:nvSpPr>
        <p:spPr bwMode="auto">
          <a:xfrm>
            <a:off x="304800" y="1258888"/>
            <a:ext cx="5943600" cy="579437"/>
          </a:xfrm>
          <a:prstGeom prst="rect">
            <a:avLst/>
          </a:prstGeom>
          <a:noFill/>
          <a:ln w="9525">
            <a:noFill/>
            <a:miter lim="800000"/>
            <a:headEnd/>
            <a:tailEnd/>
          </a:ln>
        </p:spPr>
        <p:txBody>
          <a:bodyPr>
            <a:spAutoFit/>
          </a:bodyPr>
          <a:lstStyle/>
          <a:p>
            <a:pPr eaLnBrk="0" hangingPunct="0">
              <a:spcBef>
                <a:spcPct val="50000"/>
              </a:spcBef>
            </a:pPr>
            <a:r>
              <a:rPr lang="en-US" sz="3200" b="1" dirty="0">
                <a:solidFill>
                  <a:srgbClr val="51260B"/>
                </a:solidFill>
                <a:latin typeface="Myriad Web Pro" pitchFamily="34" charset="0"/>
              </a:rPr>
              <a:t>Agenda</a:t>
            </a:r>
          </a:p>
        </p:txBody>
      </p:sp>
      <p:sp>
        <p:nvSpPr>
          <p:cNvPr id="5124" name="Text Box 15"/>
          <p:cNvSpPr txBox="1">
            <a:spLocks noChangeArrowheads="1"/>
          </p:cNvSpPr>
          <p:nvPr/>
        </p:nvSpPr>
        <p:spPr bwMode="auto">
          <a:xfrm>
            <a:off x="525523" y="1946275"/>
            <a:ext cx="8134383" cy="3888244"/>
          </a:xfrm>
          <a:prstGeom prst="rect">
            <a:avLst/>
          </a:prstGeom>
          <a:noFill/>
          <a:ln w="9525">
            <a:noFill/>
            <a:miter lim="800000"/>
            <a:headEnd/>
            <a:tailEnd/>
          </a:ln>
        </p:spPr>
        <p:txBody>
          <a:bodyPr wrap="square">
            <a:spAutoFit/>
          </a:bodyPr>
          <a:lstStyle/>
          <a:p>
            <a:pPr marL="457200" indent="-457200" eaLnBrk="0" hangingPunct="0">
              <a:lnSpc>
                <a:spcPts val="2800"/>
              </a:lnSpc>
              <a:spcAft>
                <a:spcPts val="1200"/>
              </a:spcAft>
              <a:buClr>
                <a:srgbClr val="51260B"/>
              </a:buClr>
              <a:buSzPct val="125000"/>
              <a:buFont typeface="+mj-lt"/>
              <a:buAutoNum type="arabicPeriod"/>
            </a:pPr>
            <a:r>
              <a:rPr lang="en-US" dirty="0" err="1">
                <a:latin typeface="+mj-lt"/>
              </a:rPr>
              <a:t>UofM</a:t>
            </a:r>
            <a:r>
              <a:rPr lang="en-US" dirty="0">
                <a:latin typeface="+mj-lt"/>
              </a:rPr>
              <a:t> Wants To Be Client of Choice</a:t>
            </a:r>
          </a:p>
          <a:p>
            <a:pPr marL="457200" indent="-457200" eaLnBrk="0" hangingPunct="0">
              <a:lnSpc>
                <a:spcPts val="2800"/>
              </a:lnSpc>
              <a:spcAft>
                <a:spcPts val="1200"/>
              </a:spcAft>
              <a:buClr>
                <a:srgbClr val="51260B"/>
              </a:buClr>
              <a:buSzPct val="125000"/>
              <a:buFont typeface="+mj-lt"/>
              <a:buAutoNum type="arabicPeriod"/>
            </a:pPr>
            <a:r>
              <a:rPr lang="en-US" dirty="0">
                <a:latin typeface="+mj-lt"/>
              </a:rPr>
              <a:t>Current Environment</a:t>
            </a:r>
          </a:p>
          <a:p>
            <a:pPr marL="457200" indent="-457200" eaLnBrk="0" hangingPunct="0">
              <a:lnSpc>
                <a:spcPts val="2800"/>
              </a:lnSpc>
              <a:spcAft>
                <a:spcPts val="1200"/>
              </a:spcAft>
              <a:buClr>
                <a:srgbClr val="51260B"/>
              </a:buClr>
              <a:buSzPct val="125000"/>
              <a:buFont typeface="+mj-lt"/>
              <a:buAutoNum type="arabicPeriod"/>
            </a:pPr>
            <a:r>
              <a:rPr lang="en-US" dirty="0" err="1">
                <a:latin typeface="+mj-lt"/>
              </a:rPr>
              <a:t>UofM</a:t>
            </a:r>
            <a:r>
              <a:rPr lang="en-US" dirty="0">
                <a:latin typeface="+mj-lt"/>
              </a:rPr>
              <a:t> Best Value RFP Process VS Traditional RFP Process</a:t>
            </a:r>
          </a:p>
          <a:p>
            <a:pPr marL="457200" indent="-457200" eaLnBrk="0" hangingPunct="0">
              <a:lnSpc>
                <a:spcPts val="2800"/>
              </a:lnSpc>
              <a:spcAft>
                <a:spcPts val="1200"/>
              </a:spcAft>
              <a:buClr>
                <a:srgbClr val="51260B"/>
              </a:buClr>
              <a:buSzPct val="125000"/>
              <a:buFont typeface="+mj-lt"/>
              <a:buAutoNum type="arabicPeriod"/>
            </a:pPr>
            <a:r>
              <a:rPr lang="en-US" dirty="0">
                <a:latin typeface="+mj-lt"/>
              </a:rPr>
              <a:t>Timeline of RFP</a:t>
            </a:r>
          </a:p>
          <a:p>
            <a:pPr marL="457200" indent="-457200" eaLnBrk="0" hangingPunct="0">
              <a:lnSpc>
                <a:spcPts val="2800"/>
              </a:lnSpc>
              <a:spcAft>
                <a:spcPts val="1200"/>
              </a:spcAft>
              <a:buClr>
                <a:srgbClr val="51260B"/>
              </a:buClr>
              <a:buSzPct val="125000"/>
              <a:buFont typeface="+mj-lt"/>
              <a:buAutoNum type="arabicPeriod"/>
            </a:pPr>
            <a:r>
              <a:rPr lang="en-US" dirty="0">
                <a:latin typeface="+mj-lt"/>
              </a:rPr>
              <a:t>Factors For Success</a:t>
            </a:r>
          </a:p>
          <a:p>
            <a:pPr marL="457200" indent="-457200" eaLnBrk="0" hangingPunct="0">
              <a:lnSpc>
                <a:spcPts val="2800"/>
              </a:lnSpc>
              <a:spcAft>
                <a:spcPts val="1200"/>
              </a:spcAft>
              <a:buClr>
                <a:srgbClr val="51260B"/>
              </a:buClr>
              <a:buSzPct val="125000"/>
              <a:buFont typeface="+mj-lt"/>
              <a:buAutoNum type="arabicPeriod"/>
            </a:pPr>
            <a:endParaRPr lang="en-US" dirty="0">
              <a:latin typeface="+mj-lt"/>
            </a:endParaRPr>
          </a:p>
          <a:p>
            <a:pPr marL="457200" indent="-457200" eaLnBrk="0" hangingPunct="0">
              <a:lnSpc>
                <a:spcPts val="2800"/>
              </a:lnSpc>
              <a:spcAft>
                <a:spcPts val="1200"/>
              </a:spcAft>
              <a:buClr>
                <a:srgbClr val="51260B"/>
              </a:buClr>
              <a:buSzPct val="125000"/>
              <a:buFont typeface="+mj-lt"/>
              <a:buAutoNum type="arabicPeriod"/>
            </a:pPr>
            <a:endParaRPr lang="en-US"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318" y="988541"/>
            <a:ext cx="6969211" cy="790010"/>
          </a:xfrm>
          <a:noFill/>
        </p:spPr>
        <p:txBody>
          <a:bodyPr rtlCol="0">
            <a:normAutofit/>
          </a:bodyPr>
          <a:lstStyle/>
          <a:p>
            <a:pPr eaLnBrk="1" fontAlgn="auto" hangingPunct="1">
              <a:spcAft>
                <a:spcPts val="0"/>
              </a:spcAft>
              <a:defRPr/>
            </a:pPr>
            <a:r>
              <a:rPr lang="en-US" sz="3200" dirty="0">
                <a:effectLst>
                  <a:outerShdw blurRad="38100" dist="38100" dir="2700000" algn="tl">
                    <a:srgbClr val="C0C0C0"/>
                  </a:outerShdw>
                </a:effectLst>
              </a:rPr>
              <a:t>Evaluation Committee</a:t>
            </a:r>
          </a:p>
        </p:txBody>
      </p:sp>
      <p:sp>
        <p:nvSpPr>
          <p:cNvPr id="140290" name="Content Placeholder 2"/>
          <p:cNvSpPr>
            <a:spLocks noGrp="1"/>
          </p:cNvSpPr>
          <p:nvPr>
            <p:ph idx="1"/>
          </p:nvPr>
        </p:nvSpPr>
        <p:spPr>
          <a:xfrm>
            <a:off x="263525" y="1616075"/>
            <a:ext cx="8616950" cy="4813300"/>
          </a:xfrm>
        </p:spPr>
        <p:txBody>
          <a:bodyPr>
            <a:normAutofit lnSpcReduction="10000"/>
          </a:bodyPr>
          <a:lstStyle/>
          <a:p>
            <a:pPr eaLnBrk="1" hangingPunct="1">
              <a:lnSpc>
                <a:spcPct val="100000"/>
              </a:lnSpc>
              <a:spcBef>
                <a:spcPct val="0"/>
              </a:spcBef>
            </a:pPr>
            <a:endParaRPr lang="en-US" dirty="0"/>
          </a:p>
          <a:p>
            <a:pPr eaLnBrk="1" hangingPunct="1">
              <a:lnSpc>
                <a:spcPct val="100000"/>
              </a:lnSpc>
              <a:spcBef>
                <a:spcPct val="0"/>
              </a:spcBef>
            </a:pPr>
            <a:r>
              <a:rPr lang="en-US" dirty="0"/>
              <a:t>3-5 individuals</a:t>
            </a:r>
          </a:p>
          <a:p>
            <a:pPr eaLnBrk="1" hangingPunct="1">
              <a:lnSpc>
                <a:spcPct val="100000"/>
              </a:lnSpc>
              <a:spcBef>
                <a:spcPct val="0"/>
              </a:spcBef>
            </a:pPr>
            <a:endParaRPr lang="en-US" sz="1400" dirty="0"/>
          </a:p>
          <a:p>
            <a:pPr eaLnBrk="1" hangingPunct="1">
              <a:lnSpc>
                <a:spcPct val="100000"/>
              </a:lnSpc>
              <a:spcBef>
                <a:spcPct val="0"/>
              </a:spcBef>
            </a:pPr>
            <a:r>
              <a:rPr lang="en-US" dirty="0"/>
              <a:t>Will be used to evaluate specific portions of the Proposal</a:t>
            </a:r>
          </a:p>
          <a:p>
            <a:pPr eaLnBrk="1" hangingPunct="1">
              <a:lnSpc>
                <a:spcPct val="100000"/>
              </a:lnSpc>
              <a:spcBef>
                <a:spcPct val="0"/>
              </a:spcBef>
            </a:pPr>
            <a:endParaRPr lang="en-US" sz="1400" dirty="0"/>
          </a:p>
          <a:p>
            <a:pPr eaLnBrk="1" hangingPunct="1">
              <a:lnSpc>
                <a:spcPct val="100000"/>
              </a:lnSpc>
              <a:spcBef>
                <a:spcPct val="0"/>
              </a:spcBef>
            </a:pPr>
            <a:r>
              <a:rPr lang="en-US" dirty="0"/>
              <a:t>Evaluators will not be provided with the names of any Proposers, product names, cost, or any additional information  </a:t>
            </a:r>
          </a:p>
          <a:p>
            <a:pPr eaLnBrk="1" hangingPunct="1">
              <a:lnSpc>
                <a:spcPct val="100000"/>
              </a:lnSpc>
              <a:spcBef>
                <a:spcPct val="0"/>
              </a:spcBef>
            </a:pPr>
            <a:endParaRPr lang="en-US" sz="1400" dirty="0"/>
          </a:p>
          <a:p>
            <a:pPr eaLnBrk="1" hangingPunct="1">
              <a:lnSpc>
                <a:spcPct val="100000"/>
              </a:lnSpc>
              <a:spcBef>
                <a:spcPct val="0"/>
              </a:spcBef>
            </a:pPr>
            <a:r>
              <a:rPr lang="en-US" dirty="0"/>
              <a:t>Evaluators will independently (not as a group or consensus) review and score the items comparatively to one another</a:t>
            </a:r>
          </a:p>
          <a:p>
            <a:pPr eaLnBrk="1" hangingPunct="1">
              <a:lnSpc>
                <a:spcPct val="100000"/>
              </a:lnSpc>
              <a:spcBef>
                <a:spcPct val="0"/>
              </a:spcBef>
            </a:pPr>
            <a:endParaRPr lang="en-US" sz="1400" dirty="0"/>
          </a:p>
          <a:p>
            <a:pPr eaLnBrk="1" hangingPunct="1">
              <a:lnSpc>
                <a:spcPct val="100000"/>
              </a:lnSpc>
              <a:spcBef>
                <a:spcPct val="0"/>
              </a:spcBef>
            </a:pPr>
            <a:r>
              <a:rPr lang="en-US" dirty="0"/>
              <a:t>Objective of the scoring is to not make a decision (looking for “dominant” differential)</a:t>
            </a:r>
          </a:p>
          <a:p>
            <a:pPr eaLnBrk="1" hangingPunct="1">
              <a:lnSpc>
                <a:spcPct val="100000"/>
              </a:lnSpc>
              <a:spcBef>
                <a:spcPct val="0"/>
              </a:spcBef>
            </a:pPr>
            <a:endParaRPr lang="en-US" sz="1400" dirty="0"/>
          </a:p>
          <a:p>
            <a:pPr eaLnBrk="1" hangingPunct="1">
              <a:lnSpc>
                <a:spcPct val="100000"/>
              </a:lnSpc>
              <a:spcBef>
                <a:spcPct val="0"/>
              </a:spcBef>
            </a:pPr>
            <a:r>
              <a:rPr lang="en-US" dirty="0"/>
              <a:t>Evaluations will be scored on a 1/5/10 scale</a:t>
            </a:r>
          </a:p>
          <a:p>
            <a:pPr lvl="1" eaLnBrk="1" hangingPunct="1">
              <a:lnSpc>
                <a:spcPct val="100000"/>
              </a:lnSpc>
              <a:spcBef>
                <a:spcPct val="0"/>
              </a:spcBef>
            </a:pPr>
            <a:r>
              <a:rPr lang="en-US" sz="1800" dirty="0"/>
              <a:t>“10” = </a:t>
            </a:r>
            <a:r>
              <a:rPr lang="en-US" sz="1800" dirty="0">
                <a:solidFill>
                  <a:srgbClr val="0000CC"/>
                </a:solidFill>
              </a:rPr>
              <a:t>Dominantly higher </a:t>
            </a:r>
            <a:r>
              <a:rPr lang="en-US" sz="1800" dirty="0"/>
              <a:t>value than the average (clearly shows differential)  </a:t>
            </a:r>
          </a:p>
          <a:p>
            <a:pPr lvl="1" eaLnBrk="1" hangingPunct="1">
              <a:lnSpc>
                <a:spcPct val="100000"/>
              </a:lnSpc>
              <a:spcBef>
                <a:spcPct val="0"/>
              </a:spcBef>
            </a:pPr>
            <a:r>
              <a:rPr lang="en-US" sz="1800" dirty="0"/>
              <a:t>“5” = </a:t>
            </a:r>
            <a:r>
              <a:rPr lang="en-US" sz="1800" dirty="0">
                <a:solidFill>
                  <a:srgbClr val="0000CC"/>
                </a:solidFill>
              </a:rPr>
              <a:t>About average </a:t>
            </a:r>
            <a:r>
              <a:rPr lang="en-US" sz="1800" dirty="0"/>
              <a:t>(insufficient information to make a clear decision)</a:t>
            </a:r>
          </a:p>
          <a:p>
            <a:pPr lvl="1" eaLnBrk="1" hangingPunct="1">
              <a:lnSpc>
                <a:spcPct val="100000"/>
              </a:lnSpc>
              <a:spcBef>
                <a:spcPct val="0"/>
              </a:spcBef>
            </a:pPr>
            <a:r>
              <a:rPr lang="en-US" sz="1800" dirty="0"/>
              <a:t>“1” = </a:t>
            </a:r>
            <a:r>
              <a:rPr lang="en-US" sz="1800" dirty="0">
                <a:solidFill>
                  <a:srgbClr val="0000CC"/>
                </a:solidFill>
              </a:rPr>
              <a:t>Dominantly below </a:t>
            </a:r>
            <a:r>
              <a:rPr lang="en-US" sz="1800" dirty="0"/>
              <a:t>the average (clearly shows differential)  </a:t>
            </a:r>
          </a:p>
          <a:p>
            <a:pPr eaLnBrk="1" hangingPunct="1">
              <a:lnSpc>
                <a:spcPct val="100000"/>
              </a:lnSpc>
              <a:spcBef>
                <a:spcPct val="0"/>
              </a:spcBef>
              <a:buFont typeface="Arial" charset="0"/>
              <a:buNone/>
            </a:pPr>
            <a:endParaRPr lang="en-US" dirty="0"/>
          </a:p>
        </p:txBody>
      </p:sp>
      <p:sp>
        <p:nvSpPr>
          <p:cNvPr id="4" name="Slide Number Placeholder 3"/>
          <p:cNvSpPr txBox="1">
            <a:spLocks noGrp="1"/>
          </p:cNvSpPr>
          <p:nvPr/>
        </p:nvSpPr>
        <p:spPr>
          <a:xfrm>
            <a:off x="8001000" y="6492875"/>
            <a:ext cx="1057275" cy="365125"/>
          </a:xfrm>
          <a:prstGeom prst="rect">
            <a:avLst/>
          </a:prstGeom>
          <a:noFill/>
        </p:spPr>
        <p:txBody>
          <a:bodyPr anchor="ctr"/>
          <a:lstStyle>
            <a:lvl1pPr>
              <a:defRPr sz="2000">
                <a:solidFill>
                  <a:schemeClr val="tx1"/>
                </a:solidFill>
                <a:latin typeface="Tahoma" panose="020B0604030504040204" pitchFamily="34" charset="0"/>
                <a:cs typeface="Arial" panose="020B0604020202020204" pitchFamily="34" charset="0"/>
              </a:defRPr>
            </a:lvl1pPr>
            <a:lvl2pPr marL="742950" indent="-285750">
              <a:defRPr sz="2000">
                <a:solidFill>
                  <a:schemeClr val="tx1"/>
                </a:solidFill>
                <a:latin typeface="Tahoma" panose="020B0604030504040204" pitchFamily="34" charset="0"/>
                <a:cs typeface="Arial" panose="020B0604020202020204" pitchFamily="34" charset="0"/>
              </a:defRPr>
            </a:lvl2pPr>
            <a:lvl3pPr marL="1143000" indent="-228600">
              <a:defRPr sz="2000">
                <a:solidFill>
                  <a:schemeClr val="tx1"/>
                </a:solidFill>
                <a:latin typeface="Tahoma" panose="020B0604030504040204" pitchFamily="34" charset="0"/>
                <a:cs typeface="Arial" panose="020B0604020202020204" pitchFamily="34" charset="0"/>
              </a:defRPr>
            </a:lvl3pPr>
            <a:lvl4pPr marL="1600200" indent="-228600">
              <a:defRPr sz="2000">
                <a:solidFill>
                  <a:schemeClr val="tx1"/>
                </a:solidFill>
                <a:latin typeface="Tahoma" panose="020B0604030504040204" pitchFamily="34" charset="0"/>
                <a:cs typeface="Arial" panose="020B0604020202020204" pitchFamily="34" charset="0"/>
              </a:defRPr>
            </a:lvl4pPr>
            <a:lvl5pPr marL="2057400" indent="-228600">
              <a:defRPr sz="2000">
                <a:solidFill>
                  <a:schemeClr val="tx1"/>
                </a:solidFill>
                <a:latin typeface="Tahoma" panose="020B0604030504040204" pitchFamily="34" charset="0"/>
                <a:cs typeface="Arial" panose="020B0604020202020204" pitchFamily="34" charset="0"/>
              </a:defRPr>
            </a:lvl5pPr>
            <a:lvl6pPr marL="2514600" indent="-228600" fontAlgn="base">
              <a:spcBef>
                <a:spcPct val="0"/>
              </a:spcBef>
              <a:spcAft>
                <a:spcPct val="0"/>
              </a:spcAft>
              <a:defRPr sz="2000">
                <a:solidFill>
                  <a:schemeClr val="tx1"/>
                </a:solidFill>
                <a:latin typeface="Tahoma" panose="020B0604030504040204" pitchFamily="34" charset="0"/>
                <a:cs typeface="Arial" panose="020B0604020202020204" pitchFamily="34" charset="0"/>
              </a:defRPr>
            </a:lvl6pPr>
            <a:lvl7pPr marL="2971800" indent="-228600" fontAlgn="base">
              <a:spcBef>
                <a:spcPct val="0"/>
              </a:spcBef>
              <a:spcAft>
                <a:spcPct val="0"/>
              </a:spcAft>
              <a:defRPr sz="2000">
                <a:solidFill>
                  <a:schemeClr val="tx1"/>
                </a:solidFill>
                <a:latin typeface="Tahoma" panose="020B0604030504040204" pitchFamily="34" charset="0"/>
                <a:cs typeface="Arial" panose="020B0604020202020204" pitchFamily="34" charset="0"/>
              </a:defRPr>
            </a:lvl7pPr>
            <a:lvl8pPr marL="3429000" indent="-228600" fontAlgn="base">
              <a:spcBef>
                <a:spcPct val="0"/>
              </a:spcBef>
              <a:spcAft>
                <a:spcPct val="0"/>
              </a:spcAft>
              <a:defRPr sz="2000">
                <a:solidFill>
                  <a:schemeClr val="tx1"/>
                </a:solidFill>
                <a:latin typeface="Tahoma" panose="020B0604030504040204" pitchFamily="34" charset="0"/>
                <a:cs typeface="Arial" panose="020B0604020202020204" pitchFamily="34" charset="0"/>
              </a:defRPr>
            </a:lvl8pPr>
            <a:lvl9pPr marL="3886200" indent="-228600" fontAlgn="base">
              <a:spcBef>
                <a:spcPct val="0"/>
              </a:spcBef>
              <a:spcAft>
                <a:spcPct val="0"/>
              </a:spcAft>
              <a:defRPr sz="2000">
                <a:solidFill>
                  <a:schemeClr val="tx1"/>
                </a:solidFill>
                <a:latin typeface="Tahoma" panose="020B0604030504040204" pitchFamily="34" charset="0"/>
                <a:cs typeface="Arial" panose="020B0604020202020204" pitchFamily="34" charset="0"/>
              </a:defRPr>
            </a:lvl9pPr>
          </a:lstStyle>
          <a:p>
            <a:pPr algn="r" fontAlgn="auto">
              <a:spcBef>
                <a:spcPts val="0"/>
              </a:spcBef>
              <a:spcAft>
                <a:spcPts val="0"/>
              </a:spcAft>
              <a:defRPr/>
            </a:pPr>
            <a:fld id="{41A1D44C-39BE-46FB-B8FE-8E93502BF077}" type="slidenum">
              <a:rPr lang="en-US" sz="1200" smtClean="0">
                <a:solidFill>
                  <a:schemeClr val="bg1"/>
                </a:solidFill>
                <a:effectLst>
                  <a:outerShdw blurRad="38100" dist="38100" dir="2700000" algn="tl">
                    <a:srgbClr val="C0C0C0"/>
                  </a:outerShdw>
                </a:effectLst>
              </a:rPr>
              <a:pPr algn="r" fontAlgn="auto">
                <a:spcBef>
                  <a:spcPts val="0"/>
                </a:spcBef>
                <a:spcAft>
                  <a:spcPts val="0"/>
                </a:spcAft>
                <a:defRPr/>
              </a:pPr>
              <a:t>30</a:t>
            </a:fld>
            <a:endParaRPr lang="en-US" sz="1200">
              <a:solidFill>
                <a:schemeClr val="bg1"/>
              </a:solidFill>
              <a:effectLst>
                <a:outerShdw blurRad="38100" dist="38100" dir="2700000" algn="tl">
                  <a:srgbClr val="C0C0C0"/>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71194"/>
            <a:ext cx="9144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583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060" y="4858705"/>
            <a:ext cx="8617306" cy="1999295"/>
          </a:xfrm>
        </p:spPr>
        <p:txBody>
          <a:bodyPr>
            <a:normAutofit/>
          </a:bodyPr>
          <a:lstStyle/>
          <a:p>
            <a:r>
              <a:rPr lang="en-US" sz="2000" dirty="0"/>
              <a:t>Looking For Dominant Differences in Team Qualifications, Risk Assessment, Value Adds, and Project Plans.  </a:t>
            </a:r>
          </a:p>
        </p:txBody>
      </p:sp>
      <p:sp>
        <p:nvSpPr>
          <p:cNvPr id="2" name="Title 1"/>
          <p:cNvSpPr>
            <a:spLocks noGrp="1"/>
          </p:cNvSpPr>
          <p:nvPr>
            <p:ph type="title"/>
          </p:nvPr>
        </p:nvSpPr>
        <p:spPr>
          <a:xfrm>
            <a:off x="42863" y="742910"/>
            <a:ext cx="9144000" cy="1325563"/>
          </a:xfrm>
        </p:spPr>
        <p:txBody>
          <a:bodyPr>
            <a:normAutofit/>
          </a:bodyPr>
          <a:lstStyle/>
          <a:p>
            <a:r>
              <a:rPr lang="en-US" sz="2800" dirty="0"/>
              <a:t>What Are We Looking For?</a:t>
            </a:r>
          </a:p>
        </p:txBody>
      </p:sp>
      <p:sp>
        <p:nvSpPr>
          <p:cNvPr id="4" name="AutoShape 26"/>
          <p:cNvSpPr>
            <a:spLocks noChangeArrowheads="1"/>
          </p:cNvSpPr>
          <p:nvPr/>
        </p:nvSpPr>
        <p:spPr bwMode="auto">
          <a:xfrm>
            <a:off x="379413" y="3473451"/>
            <a:ext cx="8001000" cy="1371600"/>
          </a:xfrm>
          <a:prstGeom prst="roundRect">
            <a:avLst>
              <a:gd name="adj" fmla="val 2856"/>
            </a:avLst>
          </a:prstGeom>
          <a:gradFill rotWithShape="1">
            <a:gsLst>
              <a:gs pos="0">
                <a:srgbClr val="E5FFFF"/>
              </a:gs>
              <a:gs pos="50000">
                <a:srgbClr val="F5FFFF"/>
              </a:gs>
              <a:gs pos="100000">
                <a:srgbClr val="E5FFFF"/>
              </a:gs>
            </a:gsLst>
            <a:lin ang="2700000" scaled="1"/>
          </a:gradFill>
          <a:ln w="9525">
            <a:solidFill>
              <a:schemeClr val="tx1"/>
            </a:solidFill>
            <a:round/>
            <a:headEnd/>
            <a:tailEnd/>
          </a:ln>
        </p:spPr>
        <p:txBody>
          <a:bodyPr wrap="none" anchor="ctr"/>
          <a:lstStyle/>
          <a:p>
            <a:endParaRPr lang="en-US">
              <a:latin typeface="Tahoma" pitchFamily="34" charset="0"/>
            </a:endParaRPr>
          </a:p>
        </p:txBody>
      </p:sp>
      <p:grpSp>
        <p:nvGrpSpPr>
          <p:cNvPr id="5" name="Group 190"/>
          <p:cNvGrpSpPr>
            <a:grpSpLocks/>
          </p:cNvGrpSpPr>
          <p:nvPr/>
        </p:nvGrpSpPr>
        <p:grpSpPr bwMode="auto">
          <a:xfrm>
            <a:off x="746125" y="3146426"/>
            <a:ext cx="7315200" cy="495300"/>
            <a:chOff x="672" y="2448"/>
            <a:chExt cx="4608" cy="312"/>
          </a:xfrm>
        </p:grpSpPr>
        <p:sp>
          <p:nvSpPr>
            <p:cNvPr id="6" name="AutoShape 38"/>
            <p:cNvSpPr>
              <a:spLocks noChangeArrowheads="1"/>
            </p:cNvSpPr>
            <p:nvPr/>
          </p:nvSpPr>
          <p:spPr bwMode="auto">
            <a:xfrm>
              <a:off x="720" y="2544"/>
              <a:ext cx="4464" cy="96"/>
            </a:xfrm>
            <a:prstGeom prst="roundRect">
              <a:avLst>
                <a:gd name="adj" fmla="val 16667"/>
              </a:avLst>
            </a:prstGeom>
            <a:gradFill rotWithShape="1">
              <a:gsLst>
                <a:gs pos="0">
                  <a:srgbClr val="002500"/>
                </a:gs>
                <a:gs pos="50000">
                  <a:srgbClr val="006600"/>
                </a:gs>
                <a:gs pos="100000">
                  <a:srgbClr val="002500"/>
                </a:gs>
              </a:gsLst>
              <a:lin ang="5400000" scaled="1"/>
            </a:gradFill>
            <a:ln w="9525">
              <a:solidFill>
                <a:schemeClr val="tx1"/>
              </a:solidFill>
              <a:round/>
              <a:headEnd/>
              <a:tailEnd/>
            </a:ln>
          </p:spPr>
          <p:txBody>
            <a:bodyPr wrap="none" anchor="ctr"/>
            <a:lstStyle/>
            <a:p>
              <a:endParaRPr lang="en-US">
                <a:latin typeface="Tahoma" pitchFamily="34" charset="0"/>
              </a:endParaRPr>
            </a:p>
          </p:txBody>
        </p:sp>
        <p:sp>
          <p:nvSpPr>
            <p:cNvPr id="7" name="AutoShape 42"/>
            <p:cNvSpPr>
              <a:spLocks noChangeArrowheads="1"/>
            </p:cNvSpPr>
            <p:nvPr/>
          </p:nvSpPr>
          <p:spPr bwMode="auto">
            <a:xfrm rot="5400000">
              <a:off x="5004" y="2484"/>
              <a:ext cx="312" cy="240"/>
            </a:xfrm>
            <a:prstGeom prst="homePlate">
              <a:avLst>
                <a:gd name="adj" fmla="val 46252"/>
              </a:avLst>
            </a:prstGeom>
            <a:gradFill rotWithShape="1">
              <a:gsLst>
                <a:gs pos="0">
                  <a:srgbClr val="FF9900"/>
                </a:gs>
                <a:gs pos="50000">
                  <a:srgbClr val="FFBE5C"/>
                </a:gs>
                <a:gs pos="100000">
                  <a:srgbClr val="FF9900"/>
                </a:gs>
              </a:gsLst>
              <a:lin ang="5400000" scaled="1"/>
            </a:gradFill>
            <a:ln w="9525">
              <a:solidFill>
                <a:schemeClr val="tx1"/>
              </a:solidFill>
              <a:miter lim="800000"/>
              <a:headEnd/>
              <a:tailEnd/>
            </a:ln>
          </p:spPr>
          <p:txBody>
            <a:bodyPr rot="10800000" vert="eaVert" wrap="none" anchor="ctr"/>
            <a:lstStyle/>
            <a:p>
              <a:pPr algn="ctr"/>
              <a:r>
                <a:rPr lang="en-US" b="1"/>
                <a:t>10</a:t>
              </a:r>
            </a:p>
          </p:txBody>
        </p:sp>
        <p:sp>
          <p:nvSpPr>
            <p:cNvPr id="8" name="AutoShape 43"/>
            <p:cNvSpPr>
              <a:spLocks noChangeArrowheads="1"/>
            </p:cNvSpPr>
            <p:nvPr/>
          </p:nvSpPr>
          <p:spPr bwMode="auto">
            <a:xfrm rot="5400000">
              <a:off x="2892" y="2484"/>
              <a:ext cx="312" cy="240"/>
            </a:xfrm>
            <a:prstGeom prst="homePlate">
              <a:avLst>
                <a:gd name="adj" fmla="val 46252"/>
              </a:avLst>
            </a:prstGeom>
            <a:gradFill rotWithShape="1">
              <a:gsLst>
                <a:gs pos="0">
                  <a:srgbClr val="FF9900"/>
                </a:gs>
                <a:gs pos="50000">
                  <a:srgbClr val="FFBE5C"/>
                </a:gs>
                <a:gs pos="100000">
                  <a:srgbClr val="FF9900"/>
                </a:gs>
              </a:gsLst>
              <a:lin ang="5400000" scaled="1"/>
            </a:gradFill>
            <a:ln w="9525">
              <a:solidFill>
                <a:schemeClr val="tx1"/>
              </a:solidFill>
              <a:miter lim="800000"/>
              <a:headEnd/>
              <a:tailEnd/>
            </a:ln>
          </p:spPr>
          <p:txBody>
            <a:bodyPr rot="10800000" vert="eaVert" wrap="none" anchor="ctr"/>
            <a:lstStyle/>
            <a:p>
              <a:pPr algn="ctr"/>
              <a:r>
                <a:rPr lang="en-US" b="1"/>
                <a:t>5</a:t>
              </a:r>
            </a:p>
          </p:txBody>
        </p:sp>
        <p:sp>
          <p:nvSpPr>
            <p:cNvPr id="9" name="AutoShape 44"/>
            <p:cNvSpPr>
              <a:spLocks noChangeArrowheads="1"/>
            </p:cNvSpPr>
            <p:nvPr/>
          </p:nvSpPr>
          <p:spPr bwMode="auto">
            <a:xfrm rot="5400000">
              <a:off x="636" y="2484"/>
              <a:ext cx="312" cy="240"/>
            </a:xfrm>
            <a:prstGeom prst="homePlate">
              <a:avLst>
                <a:gd name="adj" fmla="val 46252"/>
              </a:avLst>
            </a:prstGeom>
            <a:gradFill rotWithShape="1">
              <a:gsLst>
                <a:gs pos="0">
                  <a:srgbClr val="FF9900"/>
                </a:gs>
                <a:gs pos="50000">
                  <a:srgbClr val="FFBE5C"/>
                </a:gs>
                <a:gs pos="100000">
                  <a:srgbClr val="FF9900"/>
                </a:gs>
              </a:gsLst>
              <a:lin ang="5400000" scaled="1"/>
            </a:gradFill>
            <a:ln w="9525">
              <a:solidFill>
                <a:schemeClr val="tx1"/>
              </a:solidFill>
              <a:miter lim="800000"/>
              <a:headEnd/>
              <a:tailEnd/>
            </a:ln>
          </p:spPr>
          <p:txBody>
            <a:bodyPr rot="10800000" vert="eaVert" wrap="none" anchor="ctr"/>
            <a:lstStyle/>
            <a:p>
              <a:pPr algn="ctr"/>
              <a:r>
                <a:rPr lang="en-US" b="1"/>
                <a:t>1</a:t>
              </a:r>
            </a:p>
          </p:txBody>
        </p:sp>
      </p:grpSp>
      <p:grpSp>
        <p:nvGrpSpPr>
          <p:cNvPr id="10" name="Group 105"/>
          <p:cNvGrpSpPr>
            <a:grpSpLocks/>
          </p:cNvGrpSpPr>
          <p:nvPr/>
        </p:nvGrpSpPr>
        <p:grpSpPr bwMode="auto">
          <a:xfrm>
            <a:off x="4216400" y="3475038"/>
            <a:ext cx="492125" cy="301625"/>
            <a:chOff x="2160" y="3408"/>
            <a:chExt cx="310" cy="190"/>
          </a:xfrm>
        </p:grpSpPr>
        <p:sp>
          <p:nvSpPr>
            <p:cNvPr id="11" name="Freeform 83"/>
            <p:cNvSpPr>
              <a:spLocks/>
            </p:cNvSpPr>
            <p:nvPr/>
          </p:nvSpPr>
          <p:spPr bwMode="auto">
            <a:xfrm>
              <a:off x="2160" y="3408"/>
              <a:ext cx="310" cy="190"/>
            </a:xfrm>
            <a:custGeom>
              <a:avLst/>
              <a:gdLst>
                <a:gd name="T0" fmla="*/ 0 w 1447"/>
                <a:gd name="T1" fmla="*/ 0 h 893"/>
                <a:gd name="T2" fmla="*/ 0 w 1447"/>
                <a:gd name="T3" fmla="*/ 0 h 893"/>
                <a:gd name="T4" fmla="*/ 0 w 1447"/>
                <a:gd name="T5" fmla="*/ 0 h 893"/>
                <a:gd name="T6" fmla="*/ 0 w 1447"/>
                <a:gd name="T7" fmla="*/ 0 h 893"/>
                <a:gd name="T8" fmla="*/ 0 w 1447"/>
                <a:gd name="T9" fmla="*/ 0 h 893"/>
                <a:gd name="T10" fmla="*/ 0 w 1447"/>
                <a:gd name="T11" fmla="*/ 0 h 893"/>
                <a:gd name="T12" fmla="*/ 0 w 1447"/>
                <a:gd name="T13" fmla="*/ 0 h 893"/>
                <a:gd name="T14" fmla="*/ 0 w 1447"/>
                <a:gd name="T15" fmla="*/ 0 h 893"/>
                <a:gd name="T16" fmla="*/ 0 w 1447"/>
                <a:gd name="T17" fmla="*/ 0 h 893"/>
                <a:gd name="T18" fmla="*/ 0 w 1447"/>
                <a:gd name="T19" fmla="*/ 0 h 893"/>
                <a:gd name="T20" fmla="*/ 0 w 1447"/>
                <a:gd name="T21" fmla="*/ 0 h 893"/>
                <a:gd name="T22" fmla="*/ 0 w 1447"/>
                <a:gd name="T23" fmla="*/ 0 h 893"/>
                <a:gd name="T24" fmla="*/ 0 w 1447"/>
                <a:gd name="T25" fmla="*/ 0 h 893"/>
                <a:gd name="T26" fmla="*/ 0 w 1447"/>
                <a:gd name="T27" fmla="*/ 0 h 893"/>
                <a:gd name="T28" fmla="*/ 0 w 1447"/>
                <a:gd name="T29" fmla="*/ 0 h 893"/>
                <a:gd name="T30" fmla="*/ 0 w 1447"/>
                <a:gd name="T31" fmla="*/ 0 h 893"/>
                <a:gd name="T32" fmla="*/ 0 w 1447"/>
                <a:gd name="T33" fmla="*/ 0 h 893"/>
                <a:gd name="T34" fmla="*/ 0 w 1447"/>
                <a:gd name="T35" fmla="*/ 0 h 893"/>
                <a:gd name="T36" fmla="*/ 0 w 1447"/>
                <a:gd name="T37" fmla="*/ 0 h 893"/>
                <a:gd name="T38" fmla="*/ 0 w 1447"/>
                <a:gd name="T39" fmla="*/ 0 h 893"/>
                <a:gd name="T40" fmla="*/ 0 w 1447"/>
                <a:gd name="T41" fmla="*/ 0 h 893"/>
                <a:gd name="T42" fmla="*/ 0 w 1447"/>
                <a:gd name="T43" fmla="*/ 0 h 893"/>
                <a:gd name="T44" fmla="*/ 0 w 1447"/>
                <a:gd name="T45" fmla="*/ 0 h 893"/>
                <a:gd name="T46" fmla="*/ 0 w 1447"/>
                <a:gd name="T47" fmla="*/ 0 h 893"/>
                <a:gd name="T48" fmla="*/ 0 w 1447"/>
                <a:gd name="T49" fmla="*/ 0 h 893"/>
                <a:gd name="T50" fmla="*/ 0 w 1447"/>
                <a:gd name="T51" fmla="*/ 0 h 893"/>
                <a:gd name="T52" fmla="*/ 0 w 1447"/>
                <a:gd name="T53" fmla="*/ 0 h 893"/>
                <a:gd name="T54" fmla="*/ 0 w 1447"/>
                <a:gd name="T55" fmla="*/ 0 h 893"/>
                <a:gd name="T56" fmla="*/ 0 w 1447"/>
                <a:gd name="T57" fmla="*/ 0 h 893"/>
                <a:gd name="T58" fmla="*/ 0 w 1447"/>
                <a:gd name="T59" fmla="*/ 0 h 893"/>
                <a:gd name="T60" fmla="*/ 0 w 1447"/>
                <a:gd name="T61" fmla="*/ 0 h 893"/>
                <a:gd name="T62" fmla="*/ 0 w 1447"/>
                <a:gd name="T63" fmla="*/ 0 h 893"/>
                <a:gd name="T64" fmla="*/ 0 w 1447"/>
                <a:gd name="T65" fmla="*/ 0 h 893"/>
                <a:gd name="T66" fmla="*/ 0 w 1447"/>
                <a:gd name="T67" fmla="*/ 0 h 893"/>
                <a:gd name="T68" fmla="*/ 0 w 1447"/>
                <a:gd name="T69" fmla="*/ 0 h 893"/>
                <a:gd name="T70" fmla="*/ 0 w 1447"/>
                <a:gd name="T71" fmla="*/ 0 h 893"/>
                <a:gd name="T72" fmla="*/ 0 w 1447"/>
                <a:gd name="T73" fmla="*/ 0 h 893"/>
                <a:gd name="T74" fmla="*/ 0 w 1447"/>
                <a:gd name="T75" fmla="*/ 0 h 893"/>
                <a:gd name="T76" fmla="*/ 0 w 1447"/>
                <a:gd name="T77" fmla="*/ 0 h 893"/>
                <a:gd name="T78" fmla="*/ 0 w 1447"/>
                <a:gd name="T79" fmla="*/ 0 h 893"/>
                <a:gd name="T80" fmla="*/ 0 w 1447"/>
                <a:gd name="T81" fmla="*/ 0 h 893"/>
                <a:gd name="T82" fmla="*/ 0 w 1447"/>
                <a:gd name="T83" fmla="*/ 0 h 893"/>
                <a:gd name="T84" fmla="*/ 0 w 1447"/>
                <a:gd name="T85" fmla="*/ 0 h 893"/>
                <a:gd name="T86" fmla="*/ 0 w 1447"/>
                <a:gd name="T87" fmla="*/ 0 h 893"/>
                <a:gd name="T88" fmla="*/ 0 w 1447"/>
                <a:gd name="T89" fmla="*/ 0 h 893"/>
                <a:gd name="T90" fmla="*/ 0 w 1447"/>
                <a:gd name="T91" fmla="*/ 0 h 893"/>
                <a:gd name="T92" fmla="*/ 0 w 1447"/>
                <a:gd name="T93" fmla="*/ 0 h 893"/>
                <a:gd name="T94" fmla="*/ 0 w 1447"/>
                <a:gd name="T95" fmla="*/ 0 h 893"/>
                <a:gd name="T96" fmla="*/ 0 w 1447"/>
                <a:gd name="T97" fmla="*/ 0 h 893"/>
                <a:gd name="T98" fmla="*/ 0 w 1447"/>
                <a:gd name="T99" fmla="*/ 0 h 893"/>
                <a:gd name="T100" fmla="*/ 0 w 1447"/>
                <a:gd name="T101" fmla="*/ 0 h 893"/>
                <a:gd name="T102" fmla="*/ 0 w 1447"/>
                <a:gd name="T103" fmla="*/ 0 h 893"/>
                <a:gd name="T104" fmla="*/ 0 w 1447"/>
                <a:gd name="T105" fmla="*/ 0 h 893"/>
                <a:gd name="T106" fmla="*/ 0 w 1447"/>
                <a:gd name="T107" fmla="*/ 0 h 893"/>
                <a:gd name="T108" fmla="*/ 0 w 1447"/>
                <a:gd name="T109" fmla="*/ 0 h 893"/>
                <a:gd name="T110" fmla="*/ 0 w 1447"/>
                <a:gd name="T111" fmla="*/ 0 h 8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7"/>
                <a:gd name="T169" fmla="*/ 0 h 893"/>
                <a:gd name="T170" fmla="*/ 1447 w 1447"/>
                <a:gd name="T171" fmla="*/ 893 h 8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7" h="893">
                  <a:moveTo>
                    <a:pt x="783" y="893"/>
                  </a:moveTo>
                  <a:lnTo>
                    <a:pt x="780" y="890"/>
                  </a:lnTo>
                  <a:lnTo>
                    <a:pt x="782" y="883"/>
                  </a:lnTo>
                  <a:lnTo>
                    <a:pt x="788" y="874"/>
                  </a:lnTo>
                  <a:lnTo>
                    <a:pt x="797" y="863"/>
                  </a:lnTo>
                  <a:lnTo>
                    <a:pt x="811" y="848"/>
                  </a:lnTo>
                  <a:lnTo>
                    <a:pt x="827" y="832"/>
                  </a:lnTo>
                  <a:lnTo>
                    <a:pt x="846" y="815"/>
                  </a:lnTo>
                  <a:lnTo>
                    <a:pt x="869" y="795"/>
                  </a:lnTo>
                  <a:lnTo>
                    <a:pt x="893" y="773"/>
                  </a:lnTo>
                  <a:lnTo>
                    <a:pt x="921" y="751"/>
                  </a:lnTo>
                  <a:lnTo>
                    <a:pt x="949" y="727"/>
                  </a:lnTo>
                  <a:lnTo>
                    <a:pt x="979" y="702"/>
                  </a:lnTo>
                  <a:lnTo>
                    <a:pt x="1011" y="677"/>
                  </a:lnTo>
                  <a:lnTo>
                    <a:pt x="1043" y="651"/>
                  </a:lnTo>
                  <a:lnTo>
                    <a:pt x="1076" y="624"/>
                  </a:lnTo>
                  <a:lnTo>
                    <a:pt x="1109" y="598"/>
                  </a:lnTo>
                  <a:lnTo>
                    <a:pt x="1143" y="572"/>
                  </a:lnTo>
                  <a:lnTo>
                    <a:pt x="1175" y="546"/>
                  </a:lnTo>
                  <a:lnTo>
                    <a:pt x="1208" y="521"/>
                  </a:lnTo>
                  <a:lnTo>
                    <a:pt x="1240" y="496"/>
                  </a:lnTo>
                  <a:lnTo>
                    <a:pt x="1271" y="472"/>
                  </a:lnTo>
                  <a:lnTo>
                    <a:pt x="1299" y="449"/>
                  </a:lnTo>
                  <a:lnTo>
                    <a:pt x="1326" y="427"/>
                  </a:lnTo>
                  <a:lnTo>
                    <a:pt x="1352" y="407"/>
                  </a:lnTo>
                  <a:lnTo>
                    <a:pt x="1374" y="390"/>
                  </a:lnTo>
                  <a:lnTo>
                    <a:pt x="1395" y="373"/>
                  </a:lnTo>
                  <a:lnTo>
                    <a:pt x="1412" y="358"/>
                  </a:lnTo>
                  <a:lnTo>
                    <a:pt x="1427" y="346"/>
                  </a:lnTo>
                  <a:lnTo>
                    <a:pt x="1437" y="336"/>
                  </a:lnTo>
                  <a:lnTo>
                    <a:pt x="1444" y="329"/>
                  </a:lnTo>
                  <a:lnTo>
                    <a:pt x="1447" y="325"/>
                  </a:lnTo>
                  <a:lnTo>
                    <a:pt x="1445" y="324"/>
                  </a:lnTo>
                  <a:lnTo>
                    <a:pt x="1440" y="322"/>
                  </a:lnTo>
                  <a:lnTo>
                    <a:pt x="1424" y="314"/>
                  </a:lnTo>
                  <a:lnTo>
                    <a:pt x="1395" y="301"/>
                  </a:lnTo>
                  <a:lnTo>
                    <a:pt x="1357" y="284"/>
                  </a:lnTo>
                  <a:lnTo>
                    <a:pt x="1310" y="262"/>
                  </a:lnTo>
                  <a:lnTo>
                    <a:pt x="1258" y="238"/>
                  </a:lnTo>
                  <a:lnTo>
                    <a:pt x="1201" y="212"/>
                  </a:lnTo>
                  <a:lnTo>
                    <a:pt x="1143" y="184"/>
                  </a:lnTo>
                  <a:lnTo>
                    <a:pt x="1083" y="156"/>
                  </a:lnTo>
                  <a:lnTo>
                    <a:pt x="1023" y="126"/>
                  </a:lnTo>
                  <a:lnTo>
                    <a:pt x="968" y="99"/>
                  </a:lnTo>
                  <a:lnTo>
                    <a:pt x="916" y="73"/>
                  </a:lnTo>
                  <a:lnTo>
                    <a:pt x="871" y="49"/>
                  </a:lnTo>
                  <a:lnTo>
                    <a:pt x="834" y="28"/>
                  </a:lnTo>
                  <a:lnTo>
                    <a:pt x="807" y="11"/>
                  </a:lnTo>
                  <a:lnTo>
                    <a:pt x="792" y="0"/>
                  </a:lnTo>
                  <a:lnTo>
                    <a:pt x="790" y="8"/>
                  </a:lnTo>
                  <a:lnTo>
                    <a:pt x="782" y="18"/>
                  </a:lnTo>
                  <a:lnTo>
                    <a:pt x="773" y="27"/>
                  </a:lnTo>
                  <a:lnTo>
                    <a:pt x="758" y="39"/>
                  </a:lnTo>
                  <a:lnTo>
                    <a:pt x="741" y="50"/>
                  </a:lnTo>
                  <a:lnTo>
                    <a:pt x="722" y="63"/>
                  </a:lnTo>
                  <a:lnTo>
                    <a:pt x="700" y="75"/>
                  </a:lnTo>
                  <a:lnTo>
                    <a:pt x="674" y="89"/>
                  </a:lnTo>
                  <a:lnTo>
                    <a:pt x="647" y="103"/>
                  </a:lnTo>
                  <a:lnTo>
                    <a:pt x="618" y="117"/>
                  </a:lnTo>
                  <a:lnTo>
                    <a:pt x="587" y="132"/>
                  </a:lnTo>
                  <a:lnTo>
                    <a:pt x="555" y="146"/>
                  </a:lnTo>
                  <a:lnTo>
                    <a:pt x="521" y="162"/>
                  </a:lnTo>
                  <a:lnTo>
                    <a:pt x="487" y="176"/>
                  </a:lnTo>
                  <a:lnTo>
                    <a:pt x="452" y="191"/>
                  </a:lnTo>
                  <a:lnTo>
                    <a:pt x="417" y="206"/>
                  </a:lnTo>
                  <a:lnTo>
                    <a:pt x="382" y="220"/>
                  </a:lnTo>
                  <a:lnTo>
                    <a:pt x="346" y="234"/>
                  </a:lnTo>
                  <a:lnTo>
                    <a:pt x="312" y="249"/>
                  </a:lnTo>
                  <a:lnTo>
                    <a:pt x="277" y="261"/>
                  </a:lnTo>
                  <a:lnTo>
                    <a:pt x="244" y="274"/>
                  </a:lnTo>
                  <a:lnTo>
                    <a:pt x="211" y="286"/>
                  </a:lnTo>
                  <a:lnTo>
                    <a:pt x="181" y="298"/>
                  </a:lnTo>
                  <a:lnTo>
                    <a:pt x="151" y="308"/>
                  </a:lnTo>
                  <a:lnTo>
                    <a:pt x="124" y="317"/>
                  </a:lnTo>
                  <a:lnTo>
                    <a:pt x="99" y="326"/>
                  </a:lnTo>
                  <a:lnTo>
                    <a:pt x="77" y="334"/>
                  </a:lnTo>
                  <a:lnTo>
                    <a:pt x="57" y="340"/>
                  </a:lnTo>
                  <a:lnTo>
                    <a:pt x="40" y="346"/>
                  </a:lnTo>
                  <a:lnTo>
                    <a:pt x="27" y="350"/>
                  </a:lnTo>
                  <a:lnTo>
                    <a:pt x="16" y="352"/>
                  </a:lnTo>
                  <a:lnTo>
                    <a:pt x="10" y="353"/>
                  </a:lnTo>
                  <a:lnTo>
                    <a:pt x="3" y="357"/>
                  </a:lnTo>
                  <a:lnTo>
                    <a:pt x="0" y="363"/>
                  </a:lnTo>
                  <a:lnTo>
                    <a:pt x="3" y="372"/>
                  </a:lnTo>
                  <a:lnTo>
                    <a:pt x="9" y="383"/>
                  </a:lnTo>
                  <a:lnTo>
                    <a:pt x="21" y="397"/>
                  </a:lnTo>
                  <a:lnTo>
                    <a:pt x="36" y="413"/>
                  </a:lnTo>
                  <a:lnTo>
                    <a:pt x="55" y="430"/>
                  </a:lnTo>
                  <a:lnTo>
                    <a:pt x="77" y="449"/>
                  </a:lnTo>
                  <a:lnTo>
                    <a:pt x="102" y="469"/>
                  </a:lnTo>
                  <a:lnTo>
                    <a:pt x="129" y="491"/>
                  </a:lnTo>
                  <a:lnTo>
                    <a:pt x="160" y="513"/>
                  </a:lnTo>
                  <a:lnTo>
                    <a:pt x="192" y="536"/>
                  </a:lnTo>
                  <a:lnTo>
                    <a:pt x="226" y="560"/>
                  </a:lnTo>
                  <a:lnTo>
                    <a:pt x="262" y="585"/>
                  </a:lnTo>
                  <a:lnTo>
                    <a:pt x="298" y="610"/>
                  </a:lnTo>
                  <a:lnTo>
                    <a:pt x="335" y="634"/>
                  </a:lnTo>
                  <a:lnTo>
                    <a:pt x="373" y="659"/>
                  </a:lnTo>
                  <a:lnTo>
                    <a:pt x="410" y="684"/>
                  </a:lnTo>
                  <a:lnTo>
                    <a:pt x="448" y="708"/>
                  </a:lnTo>
                  <a:lnTo>
                    <a:pt x="486" y="731"/>
                  </a:lnTo>
                  <a:lnTo>
                    <a:pt x="522" y="754"/>
                  </a:lnTo>
                  <a:lnTo>
                    <a:pt x="558" y="775"/>
                  </a:lnTo>
                  <a:lnTo>
                    <a:pt x="592" y="796"/>
                  </a:lnTo>
                  <a:lnTo>
                    <a:pt x="624" y="815"/>
                  </a:lnTo>
                  <a:lnTo>
                    <a:pt x="654" y="831"/>
                  </a:lnTo>
                  <a:lnTo>
                    <a:pt x="683" y="847"/>
                  </a:lnTo>
                  <a:lnTo>
                    <a:pt x="708" y="861"/>
                  </a:lnTo>
                  <a:lnTo>
                    <a:pt x="730" y="872"/>
                  </a:lnTo>
                  <a:lnTo>
                    <a:pt x="749" y="881"/>
                  </a:lnTo>
                  <a:lnTo>
                    <a:pt x="765" y="888"/>
                  </a:lnTo>
                  <a:lnTo>
                    <a:pt x="776" y="892"/>
                  </a:lnTo>
                  <a:lnTo>
                    <a:pt x="783" y="8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2" name="Freeform 84"/>
            <p:cNvSpPr>
              <a:spLocks/>
            </p:cNvSpPr>
            <p:nvPr/>
          </p:nvSpPr>
          <p:spPr bwMode="auto">
            <a:xfrm>
              <a:off x="2166" y="3413"/>
              <a:ext cx="298" cy="179"/>
            </a:xfrm>
            <a:custGeom>
              <a:avLst/>
              <a:gdLst>
                <a:gd name="T0" fmla="*/ 0 w 1390"/>
                <a:gd name="T1" fmla="*/ 0 h 840"/>
                <a:gd name="T2" fmla="*/ 0 w 1390"/>
                <a:gd name="T3" fmla="*/ 0 h 840"/>
                <a:gd name="T4" fmla="*/ 0 w 1390"/>
                <a:gd name="T5" fmla="*/ 0 h 840"/>
                <a:gd name="T6" fmla="*/ 0 w 1390"/>
                <a:gd name="T7" fmla="*/ 0 h 840"/>
                <a:gd name="T8" fmla="*/ 0 w 1390"/>
                <a:gd name="T9" fmla="*/ 0 h 840"/>
                <a:gd name="T10" fmla="*/ 0 w 1390"/>
                <a:gd name="T11" fmla="*/ 0 h 840"/>
                <a:gd name="T12" fmla="*/ 0 w 1390"/>
                <a:gd name="T13" fmla="*/ 0 h 840"/>
                <a:gd name="T14" fmla="*/ 0 w 1390"/>
                <a:gd name="T15" fmla="*/ 0 h 840"/>
                <a:gd name="T16" fmla="*/ 0 w 1390"/>
                <a:gd name="T17" fmla="*/ 0 h 840"/>
                <a:gd name="T18" fmla="*/ 0 w 1390"/>
                <a:gd name="T19" fmla="*/ 0 h 840"/>
                <a:gd name="T20" fmla="*/ 0 w 1390"/>
                <a:gd name="T21" fmla="*/ 0 h 840"/>
                <a:gd name="T22" fmla="*/ 0 w 1390"/>
                <a:gd name="T23" fmla="*/ 0 h 840"/>
                <a:gd name="T24" fmla="*/ 0 w 1390"/>
                <a:gd name="T25" fmla="*/ 0 h 840"/>
                <a:gd name="T26" fmla="*/ 0 w 1390"/>
                <a:gd name="T27" fmla="*/ 0 h 840"/>
                <a:gd name="T28" fmla="*/ 0 w 1390"/>
                <a:gd name="T29" fmla="*/ 0 h 840"/>
                <a:gd name="T30" fmla="*/ 0 w 1390"/>
                <a:gd name="T31" fmla="*/ 0 h 840"/>
                <a:gd name="T32" fmla="*/ 0 w 1390"/>
                <a:gd name="T33" fmla="*/ 0 h 840"/>
                <a:gd name="T34" fmla="*/ 0 w 1390"/>
                <a:gd name="T35" fmla="*/ 0 h 840"/>
                <a:gd name="T36" fmla="*/ 0 w 1390"/>
                <a:gd name="T37" fmla="*/ 0 h 840"/>
                <a:gd name="T38" fmla="*/ 0 w 1390"/>
                <a:gd name="T39" fmla="*/ 0 h 840"/>
                <a:gd name="T40" fmla="*/ 0 w 1390"/>
                <a:gd name="T41" fmla="*/ 0 h 840"/>
                <a:gd name="T42" fmla="*/ 0 w 1390"/>
                <a:gd name="T43" fmla="*/ 0 h 840"/>
                <a:gd name="T44" fmla="*/ 0 w 1390"/>
                <a:gd name="T45" fmla="*/ 0 h 840"/>
                <a:gd name="T46" fmla="*/ 0 w 1390"/>
                <a:gd name="T47" fmla="*/ 0 h 840"/>
                <a:gd name="T48" fmla="*/ 0 w 1390"/>
                <a:gd name="T49" fmla="*/ 0 h 840"/>
                <a:gd name="T50" fmla="*/ 0 w 1390"/>
                <a:gd name="T51" fmla="*/ 0 h 840"/>
                <a:gd name="T52" fmla="*/ 0 w 1390"/>
                <a:gd name="T53" fmla="*/ 0 h 840"/>
                <a:gd name="T54" fmla="*/ 0 w 1390"/>
                <a:gd name="T55" fmla="*/ 0 h 840"/>
                <a:gd name="T56" fmla="*/ 0 w 1390"/>
                <a:gd name="T57" fmla="*/ 0 h 840"/>
                <a:gd name="T58" fmla="*/ 0 w 1390"/>
                <a:gd name="T59" fmla="*/ 0 h 840"/>
                <a:gd name="T60" fmla="*/ 0 w 1390"/>
                <a:gd name="T61" fmla="*/ 0 h 840"/>
                <a:gd name="T62" fmla="*/ 0 w 1390"/>
                <a:gd name="T63" fmla="*/ 0 h 840"/>
                <a:gd name="T64" fmla="*/ 0 w 1390"/>
                <a:gd name="T65" fmla="*/ 0 h 840"/>
                <a:gd name="T66" fmla="*/ 0 w 1390"/>
                <a:gd name="T67" fmla="*/ 0 h 840"/>
                <a:gd name="T68" fmla="*/ 0 w 1390"/>
                <a:gd name="T69" fmla="*/ 0 h 840"/>
                <a:gd name="T70" fmla="*/ 0 w 1390"/>
                <a:gd name="T71" fmla="*/ 0 h 840"/>
                <a:gd name="T72" fmla="*/ 0 w 1390"/>
                <a:gd name="T73" fmla="*/ 0 h 840"/>
                <a:gd name="T74" fmla="*/ 0 w 1390"/>
                <a:gd name="T75" fmla="*/ 0 h 840"/>
                <a:gd name="T76" fmla="*/ 0 w 1390"/>
                <a:gd name="T77" fmla="*/ 0 h 840"/>
                <a:gd name="T78" fmla="*/ 0 w 1390"/>
                <a:gd name="T79" fmla="*/ 0 h 840"/>
                <a:gd name="T80" fmla="*/ 0 w 1390"/>
                <a:gd name="T81" fmla="*/ 0 h 840"/>
                <a:gd name="T82" fmla="*/ 0 w 1390"/>
                <a:gd name="T83" fmla="*/ 0 h 840"/>
                <a:gd name="T84" fmla="*/ 0 w 1390"/>
                <a:gd name="T85" fmla="*/ 0 h 840"/>
                <a:gd name="T86" fmla="*/ 0 w 1390"/>
                <a:gd name="T87" fmla="*/ 0 h 840"/>
                <a:gd name="T88" fmla="*/ 0 w 1390"/>
                <a:gd name="T89" fmla="*/ 0 h 840"/>
                <a:gd name="T90" fmla="*/ 0 w 1390"/>
                <a:gd name="T91" fmla="*/ 0 h 840"/>
                <a:gd name="T92" fmla="*/ 0 w 1390"/>
                <a:gd name="T93" fmla="*/ 0 h 840"/>
                <a:gd name="T94" fmla="*/ 0 w 1390"/>
                <a:gd name="T95" fmla="*/ 0 h 840"/>
                <a:gd name="T96" fmla="*/ 0 w 1390"/>
                <a:gd name="T97" fmla="*/ 0 h 840"/>
                <a:gd name="T98" fmla="*/ 0 w 1390"/>
                <a:gd name="T99" fmla="*/ 0 h 840"/>
                <a:gd name="T100" fmla="*/ 0 w 1390"/>
                <a:gd name="T101" fmla="*/ 0 h 840"/>
                <a:gd name="T102" fmla="*/ 0 w 1390"/>
                <a:gd name="T103" fmla="*/ 0 h 840"/>
                <a:gd name="T104" fmla="*/ 0 w 1390"/>
                <a:gd name="T105" fmla="*/ 0 h 840"/>
                <a:gd name="T106" fmla="*/ 0 w 1390"/>
                <a:gd name="T107" fmla="*/ 0 h 840"/>
                <a:gd name="T108" fmla="*/ 0 w 1390"/>
                <a:gd name="T109" fmla="*/ 0 h 840"/>
                <a:gd name="T110" fmla="*/ 0 w 1390"/>
                <a:gd name="T111" fmla="*/ 0 h 8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0"/>
                <a:gd name="T169" fmla="*/ 0 h 840"/>
                <a:gd name="T170" fmla="*/ 1390 w 1390"/>
                <a:gd name="T171" fmla="*/ 840 h 8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0" h="840">
                  <a:moveTo>
                    <a:pt x="739" y="840"/>
                  </a:moveTo>
                  <a:lnTo>
                    <a:pt x="736" y="837"/>
                  </a:lnTo>
                  <a:lnTo>
                    <a:pt x="738" y="830"/>
                  </a:lnTo>
                  <a:lnTo>
                    <a:pt x="743" y="822"/>
                  </a:lnTo>
                  <a:lnTo>
                    <a:pt x="752" y="810"/>
                  </a:lnTo>
                  <a:lnTo>
                    <a:pt x="765" y="798"/>
                  </a:lnTo>
                  <a:lnTo>
                    <a:pt x="782" y="782"/>
                  </a:lnTo>
                  <a:lnTo>
                    <a:pt x="800" y="765"/>
                  </a:lnTo>
                  <a:lnTo>
                    <a:pt x="822" y="747"/>
                  </a:lnTo>
                  <a:lnTo>
                    <a:pt x="847" y="727"/>
                  </a:lnTo>
                  <a:lnTo>
                    <a:pt x="873" y="706"/>
                  </a:lnTo>
                  <a:lnTo>
                    <a:pt x="901" y="683"/>
                  </a:lnTo>
                  <a:lnTo>
                    <a:pt x="930" y="660"/>
                  </a:lnTo>
                  <a:lnTo>
                    <a:pt x="962" y="636"/>
                  </a:lnTo>
                  <a:lnTo>
                    <a:pt x="993" y="612"/>
                  </a:lnTo>
                  <a:lnTo>
                    <a:pt x="1026" y="587"/>
                  </a:lnTo>
                  <a:lnTo>
                    <a:pt x="1058" y="562"/>
                  </a:lnTo>
                  <a:lnTo>
                    <a:pt x="1091" y="538"/>
                  </a:lnTo>
                  <a:lnTo>
                    <a:pt x="1123" y="513"/>
                  </a:lnTo>
                  <a:lnTo>
                    <a:pt x="1156" y="489"/>
                  </a:lnTo>
                  <a:lnTo>
                    <a:pt x="1186" y="466"/>
                  </a:lnTo>
                  <a:lnTo>
                    <a:pt x="1216" y="444"/>
                  </a:lnTo>
                  <a:lnTo>
                    <a:pt x="1245" y="422"/>
                  </a:lnTo>
                  <a:lnTo>
                    <a:pt x="1272" y="401"/>
                  </a:lnTo>
                  <a:lnTo>
                    <a:pt x="1297" y="382"/>
                  </a:lnTo>
                  <a:lnTo>
                    <a:pt x="1319" y="366"/>
                  </a:lnTo>
                  <a:lnTo>
                    <a:pt x="1339" y="350"/>
                  </a:lnTo>
                  <a:lnTo>
                    <a:pt x="1356" y="336"/>
                  </a:lnTo>
                  <a:lnTo>
                    <a:pt x="1371" y="325"/>
                  </a:lnTo>
                  <a:lnTo>
                    <a:pt x="1381" y="315"/>
                  </a:lnTo>
                  <a:lnTo>
                    <a:pt x="1387" y="309"/>
                  </a:lnTo>
                  <a:lnTo>
                    <a:pt x="1390" y="305"/>
                  </a:lnTo>
                  <a:lnTo>
                    <a:pt x="1388" y="304"/>
                  </a:lnTo>
                  <a:lnTo>
                    <a:pt x="1387" y="303"/>
                  </a:lnTo>
                  <a:lnTo>
                    <a:pt x="1373" y="297"/>
                  </a:lnTo>
                  <a:lnTo>
                    <a:pt x="1347" y="285"/>
                  </a:lnTo>
                  <a:lnTo>
                    <a:pt x="1313" y="269"/>
                  </a:lnTo>
                  <a:lnTo>
                    <a:pt x="1270" y="250"/>
                  </a:lnTo>
                  <a:lnTo>
                    <a:pt x="1222" y="227"/>
                  </a:lnTo>
                  <a:lnTo>
                    <a:pt x="1168" y="202"/>
                  </a:lnTo>
                  <a:lnTo>
                    <a:pt x="1113" y="175"/>
                  </a:lnTo>
                  <a:lnTo>
                    <a:pt x="1056" y="148"/>
                  </a:lnTo>
                  <a:lnTo>
                    <a:pt x="1000" y="121"/>
                  </a:lnTo>
                  <a:lnTo>
                    <a:pt x="946" y="95"/>
                  </a:lnTo>
                  <a:lnTo>
                    <a:pt x="896" y="70"/>
                  </a:lnTo>
                  <a:lnTo>
                    <a:pt x="852" y="47"/>
                  </a:lnTo>
                  <a:lnTo>
                    <a:pt x="814" y="28"/>
                  </a:lnTo>
                  <a:lnTo>
                    <a:pt x="787" y="12"/>
                  </a:lnTo>
                  <a:lnTo>
                    <a:pt x="769" y="0"/>
                  </a:lnTo>
                  <a:lnTo>
                    <a:pt x="763" y="8"/>
                  </a:lnTo>
                  <a:lnTo>
                    <a:pt x="753" y="18"/>
                  </a:lnTo>
                  <a:lnTo>
                    <a:pt x="740" y="28"/>
                  </a:lnTo>
                  <a:lnTo>
                    <a:pt x="724" y="39"/>
                  </a:lnTo>
                  <a:lnTo>
                    <a:pt x="705" y="50"/>
                  </a:lnTo>
                  <a:lnTo>
                    <a:pt x="684" y="63"/>
                  </a:lnTo>
                  <a:lnTo>
                    <a:pt x="661" y="75"/>
                  </a:lnTo>
                  <a:lnTo>
                    <a:pt x="635" y="89"/>
                  </a:lnTo>
                  <a:lnTo>
                    <a:pt x="608" y="101"/>
                  </a:lnTo>
                  <a:lnTo>
                    <a:pt x="578" y="116"/>
                  </a:lnTo>
                  <a:lnTo>
                    <a:pt x="548" y="130"/>
                  </a:lnTo>
                  <a:lnTo>
                    <a:pt x="516" y="143"/>
                  </a:lnTo>
                  <a:lnTo>
                    <a:pt x="484" y="158"/>
                  </a:lnTo>
                  <a:lnTo>
                    <a:pt x="452" y="171"/>
                  </a:lnTo>
                  <a:lnTo>
                    <a:pt x="418" y="186"/>
                  </a:lnTo>
                  <a:lnTo>
                    <a:pt x="384" y="199"/>
                  </a:lnTo>
                  <a:lnTo>
                    <a:pt x="351" y="213"/>
                  </a:lnTo>
                  <a:lnTo>
                    <a:pt x="317" y="227"/>
                  </a:lnTo>
                  <a:lnTo>
                    <a:pt x="284" y="239"/>
                  </a:lnTo>
                  <a:lnTo>
                    <a:pt x="252" y="252"/>
                  </a:lnTo>
                  <a:lnTo>
                    <a:pt x="221" y="263"/>
                  </a:lnTo>
                  <a:lnTo>
                    <a:pt x="191" y="275"/>
                  </a:lnTo>
                  <a:lnTo>
                    <a:pt x="162" y="285"/>
                  </a:lnTo>
                  <a:lnTo>
                    <a:pt x="135" y="295"/>
                  </a:lnTo>
                  <a:lnTo>
                    <a:pt x="111" y="304"/>
                  </a:lnTo>
                  <a:lnTo>
                    <a:pt x="88" y="312"/>
                  </a:lnTo>
                  <a:lnTo>
                    <a:pt x="67" y="319"/>
                  </a:lnTo>
                  <a:lnTo>
                    <a:pt x="49" y="325"/>
                  </a:lnTo>
                  <a:lnTo>
                    <a:pt x="34" y="330"/>
                  </a:lnTo>
                  <a:lnTo>
                    <a:pt x="23" y="333"/>
                  </a:lnTo>
                  <a:lnTo>
                    <a:pt x="15" y="335"/>
                  </a:lnTo>
                  <a:lnTo>
                    <a:pt x="9" y="336"/>
                  </a:lnTo>
                  <a:lnTo>
                    <a:pt x="2" y="339"/>
                  </a:lnTo>
                  <a:lnTo>
                    <a:pt x="0" y="346"/>
                  </a:lnTo>
                  <a:lnTo>
                    <a:pt x="2" y="354"/>
                  </a:lnTo>
                  <a:lnTo>
                    <a:pt x="8" y="364"/>
                  </a:lnTo>
                  <a:lnTo>
                    <a:pt x="19" y="377"/>
                  </a:lnTo>
                  <a:lnTo>
                    <a:pt x="32" y="392"/>
                  </a:lnTo>
                  <a:lnTo>
                    <a:pt x="50" y="407"/>
                  </a:lnTo>
                  <a:lnTo>
                    <a:pt x="71" y="425"/>
                  </a:lnTo>
                  <a:lnTo>
                    <a:pt x="94" y="444"/>
                  </a:lnTo>
                  <a:lnTo>
                    <a:pt x="120" y="465"/>
                  </a:lnTo>
                  <a:lnTo>
                    <a:pt x="149" y="486"/>
                  </a:lnTo>
                  <a:lnTo>
                    <a:pt x="179" y="507"/>
                  </a:lnTo>
                  <a:lnTo>
                    <a:pt x="212" y="529"/>
                  </a:lnTo>
                  <a:lnTo>
                    <a:pt x="245" y="552"/>
                  </a:lnTo>
                  <a:lnTo>
                    <a:pt x="279" y="575"/>
                  </a:lnTo>
                  <a:lnTo>
                    <a:pt x="314" y="598"/>
                  </a:lnTo>
                  <a:lnTo>
                    <a:pt x="350" y="621"/>
                  </a:lnTo>
                  <a:lnTo>
                    <a:pt x="386" y="644"/>
                  </a:lnTo>
                  <a:lnTo>
                    <a:pt x="421" y="667"/>
                  </a:lnTo>
                  <a:lnTo>
                    <a:pt x="457" y="688"/>
                  </a:lnTo>
                  <a:lnTo>
                    <a:pt x="491" y="710"/>
                  </a:lnTo>
                  <a:lnTo>
                    <a:pt x="525" y="730"/>
                  </a:lnTo>
                  <a:lnTo>
                    <a:pt x="556" y="749"/>
                  </a:lnTo>
                  <a:lnTo>
                    <a:pt x="588" y="767"/>
                  </a:lnTo>
                  <a:lnTo>
                    <a:pt x="616" y="782"/>
                  </a:lnTo>
                  <a:lnTo>
                    <a:pt x="642" y="797"/>
                  </a:lnTo>
                  <a:lnTo>
                    <a:pt x="666" y="809"/>
                  </a:lnTo>
                  <a:lnTo>
                    <a:pt x="687" y="821"/>
                  </a:lnTo>
                  <a:lnTo>
                    <a:pt x="706" y="829"/>
                  </a:lnTo>
                  <a:lnTo>
                    <a:pt x="721" y="835"/>
                  </a:lnTo>
                  <a:lnTo>
                    <a:pt x="731" y="839"/>
                  </a:lnTo>
                  <a:lnTo>
                    <a:pt x="739" y="8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3" name="Freeform 85"/>
            <p:cNvSpPr>
              <a:spLocks/>
            </p:cNvSpPr>
            <p:nvPr/>
          </p:nvSpPr>
          <p:spPr bwMode="auto">
            <a:xfrm>
              <a:off x="2328" y="3437"/>
              <a:ext cx="90" cy="50"/>
            </a:xfrm>
            <a:custGeom>
              <a:avLst/>
              <a:gdLst>
                <a:gd name="T0" fmla="*/ 0 w 421"/>
                <a:gd name="T1" fmla="*/ 0 h 237"/>
                <a:gd name="T2" fmla="*/ 0 w 421"/>
                <a:gd name="T3" fmla="*/ 0 h 237"/>
                <a:gd name="T4" fmla="*/ 0 w 421"/>
                <a:gd name="T5" fmla="*/ 0 h 237"/>
                <a:gd name="T6" fmla="*/ 0 w 421"/>
                <a:gd name="T7" fmla="*/ 0 h 237"/>
                <a:gd name="T8" fmla="*/ 0 w 421"/>
                <a:gd name="T9" fmla="*/ 0 h 237"/>
                <a:gd name="T10" fmla="*/ 0 w 421"/>
                <a:gd name="T11" fmla="*/ 0 h 237"/>
                <a:gd name="T12" fmla="*/ 0 w 421"/>
                <a:gd name="T13" fmla="*/ 0 h 237"/>
                <a:gd name="T14" fmla="*/ 0 w 421"/>
                <a:gd name="T15" fmla="*/ 0 h 237"/>
                <a:gd name="T16" fmla="*/ 0 w 421"/>
                <a:gd name="T17" fmla="*/ 0 h 237"/>
                <a:gd name="T18" fmla="*/ 0 w 421"/>
                <a:gd name="T19" fmla="*/ 0 h 237"/>
                <a:gd name="T20" fmla="*/ 0 w 421"/>
                <a:gd name="T21" fmla="*/ 0 h 237"/>
                <a:gd name="T22" fmla="*/ 0 w 421"/>
                <a:gd name="T23" fmla="*/ 0 h 237"/>
                <a:gd name="T24" fmla="*/ 0 w 421"/>
                <a:gd name="T25" fmla="*/ 0 h 237"/>
                <a:gd name="T26" fmla="*/ 0 w 421"/>
                <a:gd name="T27" fmla="*/ 0 h 237"/>
                <a:gd name="T28" fmla="*/ 0 w 421"/>
                <a:gd name="T29" fmla="*/ 0 h 237"/>
                <a:gd name="T30" fmla="*/ 0 w 421"/>
                <a:gd name="T31" fmla="*/ 0 h 237"/>
                <a:gd name="T32" fmla="*/ 0 w 421"/>
                <a:gd name="T33" fmla="*/ 0 h 237"/>
                <a:gd name="T34" fmla="*/ 0 w 421"/>
                <a:gd name="T35" fmla="*/ 0 h 237"/>
                <a:gd name="T36" fmla="*/ 0 w 421"/>
                <a:gd name="T37" fmla="*/ 0 h 237"/>
                <a:gd name="T38" fmla="*/ 0 w 421"/>
                <a:gd name="T39" fmla="*/ 0 h 237"/>
                <a:gd name="T40" fmla="*/ 0 w 421"/>
                <a:gd name="T41" fmla="*/ 0 h 237"/>
                <a:gd name="T42" fmla="*/ 0 w 421"/>
                <a:gd name="T43" fmla="*/ 0 h 237"/>
                <a:gd name="T44" fmla="*/ 0 w 421"/>
                <a:gd name="T45" fmla="*/ 0 h 237"/>
                <a:gd name="T46" fmla="*/ 0 w 421"/>
                <a:gd name="T47" fmla="*/ 0 h 237"/>
                <a:gd name="T48" fmla="*/ 0 w 421"/>
                <a:gd name="T49" fmla="*/ 0 h 237"/>
                <a:gd name="T50" fmla="*/ 0 w 421"/>
                <a:gd name="T51" fmla="*/ 0 h 237"/>
                <a:gd name="T52" fmla="*/ 0 w 421"/>
                <a:gd name="T53" fmla="*/ 0 h 237"/>
                <a:gd name="T54" fmla="*/ 0 w 421"/>
                <a:gd name="T55" fmla="*/ 0 h 237"/>
                <a:gd name="T56" fmla="*/ 0 w 421"/>
                <a:gd name="T57" fmla="*/ 0 h 237"/>
                <a:gd name="T58" fmla="*/ 0 w 421"/>
                <a:gd name="T59" fmla="*/ 0 h 237"/>
                <a:gd name="T60" fmla="*/ 0 w 421"/>
                <a:gd name="T61" fmla="*/ 0 h 237"/>
                <a:gd name="T62" fmla="*/ 0 w 421"/>
                <a:gd name="T63" fmla="*/ 0 h 237"/>
                <a:gd name="T64" fmla="*/ 0 w 421"/>
                <a:gd name="T65" fmla="*/ 0 h 237"/>
                <a:gd name="T66" fmla="*/ 0 w 421"/>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237"/>
                <a:gd name="T104" fmla="*/ 421 w 421"/>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237">
                  <a:moveTo>
                    <a:pt x="0" y="0"/>
                  </a:moveTo>
                  <a:lnTo>
                    <a:pt x="5" y="2"/>
                  </a:lnTo>
                  <a:lnTo>
                    <a:pt x="17" y="9"/>
                  </a:lnTo>
                  <a:lnTo>
                    <a:pt x="35" y="20"/>
                  </a:lnTo>
                  <a:lnTo>
                    <a:pt x="60" y="34"/>
                  </a:lnTo>
                  <a:lnTo>
                    <a:pt x="90" y="50"/>
                  </a:lnTo>
                  <a:lnTo>
                    <a:pt x="122" y="69"/>
                  </a:lnTo>
                  <a:lnTo>
                    <a:pt x="158" y="89"/>
                  </a:lnTo>
                  <a:lnTo>
                    <a:pt x="194" y="109"/>
                  </a:lnTo>
                  <a:lnTo>
                    <a:pt x="232" y="130"/>
                  </a:lnTo>
                  <a:lnTo>
                    <a:pt x="269" y="151"/>
                  </a:lnTo>
                  <a:lnTo>
                    <a:pt x="304" y="171"/>
                  </a:lnTo>
                  <a:lnTo>
                    <a:pt x="337" y="189"/>
                  </a:lnTo>
                  <a:lnTo>
                    <a:pt x="366" y="204"/>
                  </a:lnTo>
                  <a:lnTo>
                    <a:pt x="390" y="217"/>
                  </a:lnTo>
                  <a:lnTo>
                    <a:pt x="409" y="226"/>
                  </a:lnTo>
                  <a:lnTo>
                    <a:pt x="421" y="232"/>
                  </a:lnTo>
                  <a:lnTo>
                    <a:pt x="413" y="237"/>
                  </a:lnTo>
                  <a:lnTo>
                    <a:pt x="409" y="235"/>
                  </a:lnTo>
                  <a:lnTo>
                    <a:pt x="397" y="229"/>
                  </a:lnTo>
                  <a:lnTo>
                    <a:pt x="378" y="218"/>
                  </a:lnTo>
                  <a:lnTo>
                    <a:pt x="353" y="204"/>
                  </a:lnTo>
                  <a:lnTo>
                    <a:pt x="322" y="189"/>
                  </a:lnTo>
                  <a:lnTo>
                    <a:pt x="290" y="171"/>
                  </a:lnTo>
                  <a:lnTo>
                    <a:pt x="253" y="151"/>
                  </a:lnTo>
                  <a:lnTo>
                    <a:pt x="216" y="131"/>
                  </a:lnTo>
                  <a:lnTo>
                    <a:pt x="179" y="111"/>
                  </a:lnTo>
                  <a:lnTo>
                    <a:pt x="142" y="90"/>
                  </a:lnTo>
                  <a:lnTo>
                    <a:pt x="107" y="70"/>
                  </a:lnTo>
                  <a:lnTo>
                    <a:pt x="76" y="51"/>
                  </a:lnTo>
                  <a:lnTo>
                    <a:pt x="48" y="34"/>
                  </a:lnTo>
                  <a:lnTo>
                    <a:pt x="26" y="20"/>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4" name="Freeform 86"/>
            <p:cNvSpPr>
              <a:spLocks/>
            </p:cNvSpPr>
            <p:nvPr/>
          </p:nvSpPr>
          <p:spPr bwMode="auto">
            <a:xfrm>
              <a:off x="2320" y="3440"/>
              <a:ext cx="92" cy="52"/>
            </a:xfrm>
            <a:custGeom>
              <a:avLst/>
              <a:gdLst>
                <a:gd name="T0" fmla="*/ 0 w 429"/>
                <a:gd name="T1" fmla="*/ 0 h 247"/>
                <a:gd name="T2" fmla="*/ 0 w 429"/>
                <a:gd name="T3" fmla="*/ 0 h 247"/>
                <a:gd name="T4" fmla="*/ 0 w 429"/>
                <a:gd name="T5" fmla="*/ 0 h 247"/>
                <a:gd name="T6" fmla="*/ 0 w 429"/>
                <a:gd name="T7" fmla="*/ 0 h 247"/>
                <a:gd name="T8" fmla="*/ 0 w 429"/>
                <a:gd name="T9" fmla="*/ 0 h 247"/>
                <a:gd name="T10" fmla="*/ 0 w 429"/>
                <a:gd name="T11" fmla="*/ 0 h 247"/>
                <a:gd name="T12" fmla="*/ 0 w 429"/>
                <a:gd name="T13" fmla="*/ 0 h 247"/>
                <a:gd name="T14" fmla="*/ 0 w 429"/>
                <a:gd name="T15" fmla="*/ 0 h 247"/>
                <a:gd name="T16" fmla="*/ 0 w 429"/>
                <a:gd name="T17" fmla="*/ 0 h 247"/>
                <a:gd name="T18" fmla="*/ 0 w 429"/>
                <a:gd name="T19" fmla="*/ 0 h 247"/>
                <a:gd name="T20" fmla="*/ 0 w 429"/>
                <a:gd name="T21" fmla="*/ 0 h 247"/>
                <a:gd name="T22" fmla="*/ 0 w 429"/>
                <a:gd name="T23" fmla="*/ 0 h 247"/>
                <a:gd name="T24" fmla="*/ 0 w 429"/>
                <a:gd name="T25" fmla="*/ 0 h 247"/>
                <a:gd name="T26" fmla="*/ 0 w 429"/>
                <a:gd name="T27" fmla="*/ 0 h 247"/>
                <a:gd name="T28" fmla="*/ 0 w 429"/>
                <a:gd name="T29" fmla="*/ 0 h 247"/>
                <a:gd name="T30" fmla="*/ 0 w 429"/>
                <a:gd name="T31" fmla="*/ 0 h 247"/>
                <a:gd name="T32" fmla="*/ 0 w 429"/>
                <a:gd name="T33" fmla="*/ 0 h 247"/>
                <a:gd name="T34" fmla="*/ 0 w 429"/>
                <a:gd name="T35" fmla="*/ 0 h 247"/>
                <a:gd name="T36" fmla="*/ 0 w 429"/>
                <a:gd name="T37" fmla="*/ 0 h 247"/>
                <a:gd name="T38" fmla="*/ 0 w 429"/>
                <a:gd name="T39" fmla="*/ 0 h 247"/>
                <a:gd name="T40" fmla="*/ 0 w 429"/>
                <a:gd name="T41" fmla="*/ 0 h 247"/>
                <a:gd name="T42" fmla="*/ 0 w 429"/>
                <a:gd name="T43" fmla="*/ 0 h 247"/>
                <a:gd name="T44" fmla="*/ 0 w 429"/>
                <a:gd name="T45" fmla="*/ 0 h 247"/>
                <a:gd name="T46" fmla="*/ 0 w 429"/>
                <a:gd name="T47" fmla="*/ 0 h 247"/>
                <a:gd name="T48" fmla="*/ 0 w 429"/>
                <a:gd name="T49" fmla="*/ 0 h 247"/>
                <a:gd name="T50" fmla="*/ 0 w 429"/>
                <a:gd name="T51" fmla="*/ 0 h 247"/>
                <a:gd name="T52" fmla="*/ 0 w 429"/>
                <a:gd name="T53" fmla="*/ 0 h 247"/>
                <a:gd name="T54" fmla="*/ 0 w 429"/>
                <a:gd name="T55" fmla="*/ 0 h 247"/>
                <a:gd name="T56" fmla="*/ 0 w 429"/>
                <a:gd name="T57" fmla="*/ 0 h 247"/>
                <a:gd name="T58" fmla="*/ 0 w 429"/>
                <a:gd name="T59" fmla="*/ 0 h 247"/>
                <a:gd name="T60" fmla="*/ 0 w 429"/>
                <a:gd name="T61" fmla="*/ 0 h 247"/>
                <a:gd name="T62" fmla="*/ 0 w 429"/>
                <a:gd name="T63" fmla="*/ 0 h 247"/>
                <a:gd name="T64" fmla="*/ 0 w 429"/>
                <a:gd name="T65" fmla="*/ 0 h 247"/>
                <a:gd name="T66" fmla="*/ 0 w 429"/>
                <a:gd name="T67" fmla="*/ 0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9"/>
                <a:gd name="T103" fmla="*/ 0 h 247"/>
                <a:gd name="T104" fmla="*/ 429 w 429"/>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9" h="247">
                  <a:moveTo>
                    <a:pt x="0" y="0"/>
                  </a:moveTo>
                  <a:lnTo>
                    <a:pt x="4" y="3"/>
                  </a:lnTo>
                  <a:lnTo>
                    <a:pt x="16" y="10"/>
                  </a:lnTo>
                  <a:lnTo>
                    <a:pt x="35" y="21"/>
                  </a:lnTo>
                  <a:lnTo>
                    <a:pt x="60" y="36"/>
                  </a:lnTo>
                  <a:lnTo>
                    <a:pt x="91" y="53"/>
                  </a:lnTo>
                  <a:lnTo>
                    <a:pt x="124" y="72"/>
                  </a:lnTo>
                  <a:lnTo>
                    <a:pt x="161" y="93"/>
                  </a:lnTo>
                  <a:lnTo>
                    <a:pt x="199" y="114"/>
                  </a:lnTo>
                  <a:lnTo>
                    <a:pt x="237" y="136"/>
                  </a:lnTo>
                  <a:lnTo>
                    <a:pt x="274" y="158"/>
                  </a:lnTo>
                  <a:lnTo>
                    <a:pt x="311" y="178"/>
                  </a:lnTo>
                  <a:lnTo>
                    <a:pt x="344" y="197"/>
                  </a:lnTo>
                  <a:lnTo>
                    <a:pt x="374" y="213"/>
                  </a:lnTo>
                  <a:lnTo>
                    <a:pt x="399" y="226"/>
                  </a:lnTo>
                  <a:lnTo>
                    <a:pt x="418" y="236"/>
                  </a:lnTo>
                  <a:lnTo>
                    <a:pt x="429" y="242"/>
                  </a:lnTo>
                  <a:lnTo>
                    <a:pt x="422" y="247"/>
                  </a:lnTo>
                  <a:lnTo>
                    <a:pt x="418" y="245"/>
                  </a:lnTo>
                  <a:lnTo>
                    <a:pt x="405" y="237"/>
                  </a:lnTo>
                  <a:lnTo>
                    <a:pt x="385" y="227"/>
                  </a:lnTo>
                  <a:lnTo>
                    <a:pt x="360" y="213"/>
                  </a:lnTo>
                  <a:lnTo>
                    <a:pt x="330" y="197"/>
                  </a:lnTo>
                  <a:lnTo>
                    <a:pt x="295" y="178"/>
                  </a:lnTo>
                  <a:lnTo>
                    <a:pt x="259" y="158"/>
                  </a:lnTo>
                  <a:lnTo>
                    <a:pt x="221" y="137"/>
                  </a:lnTo>
                  <a:lnTo>
                    <a:pt x="182" y="115"/>
                  </a:lnTo>
                  <a:lnTo>
                    <a:pt x="144" y="94"/>
                  </a:lnTo>
                  <a:lnTo>
                    <a:pt x="110" y="74"/>
                  </a:lnTo>
                  <a:lnTo>
                    <a:pt x="77" y="54"/>
                  </a:lnTo>
                  <a:lnTo>
                    <a:pt x="48" y="36"/>
                  </a:lnTo>
                  <a:lnTo>
                    <a:pt x="25" y="21"/>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5" name="Freeform 87"/>
            <p:cNvSpPr>
              <a:spLocks/>
            </p:cNvSpPr>
            <p:nvPr/>
          </p:nvSpPr>
          <p:spPr bwMode="auto">
            <a:xfrm>
              <a:off x="2312" y="3444"/>
              <a:ext cx="93" cy="53"/>
            </a:xfrm>
            <a:custGeom>
              <a:avLst/>
              <a:gdLst>
                <a:gd name="T0" fmla="*/ 0 w 437"/>
                <a:gd name="T1" fmla="*/ 0 h 254"/>
                <a:gd name="T2" fmla="*/ 0 w 437"/>
                <a:gd name="T3" fmla="*/ 0 h 254"/>
                <a:gd name="T4" fmla="*/ 0 w 437"/>
                <a:gd name="T5" fmla="*/ 0 h 254"/>
                <a:gd name="T6" fmla="*/ 0 w 437"/>
                <a:gd name="T7" fmla="*/ 0 h 254"/>
                <a:gd name="T8" fmla="*/ 0 w 437"/>
                <a:gd name="T9" fmla="*/ 0 h 254"/>
                <a:gd name="T10" fmla="*/ 0 w 437"/>
                <a:gd name="T11" fmla="*/ 0 h 254"/>
                <a:gd name="T12" fmla="*/ 0 w 437"/>
                <a:gd name="T13" fmla="*/ 0 h 254"/>
                <a:gd name="T14" fmla="*/ 0 w 437"/>
                <a:gd name="T15" fmla="*/ 0 h 254"/>
                <a:gd name="T16" fmla="*/ 0 w 437"/>
                <a:gd name="T17" fmla="*/ 0 h 254"/>
                <a:gd name="T18" fmla="*/ 0 w 437"/>
                <a:gd name="T19" fmla="*/ 0 h 254"/>
                <a:gd name="T20" fmla="*/ 0 w 437"/>
                <a:gd name="T21" fmla="*/ 0 h 254"/>
                <a:gd name="T22" fmla="*/ 0 w 437"/>
                <a:gd name="T23" fmla="*/ 0 h 254"/>
                <a:gd name="T24" fmla="*/ 0 w 437"/>
                <a:gd name="T25" fmla="*/ 0 h 254"/>
                <a:gd name="T26" fmla="*/ 0 w 437"/>
                <a:gd name="T27" fmla="*/ 0 h 254"/>
                <a:gd name="T28" fmla="*/ 0 w 437"/>
                <a:gd name="T29" fmla="*/ 0 h 254"/>
                <a:gd name="T30" fmla="*/ 0 w 437"/>
                <a:gd name="T31" fmla="*/ 0 h 254"/>
                <a:gd name="T32" fmla="*/ 0 w 437"/>
                <a:gd name="T33" fmla="*/ 0 h 254"/>
                <a:gd name="T34" fmla="*/ 0 w 437"/>
                <a:gd name="T35" fmla="*/ 0 h 254"/>
                <a:gd name="T36" fmla="*/ 0 w 437"/>
                <a:gd name="T37" fmla="*/ 0 h 254"/>
                <a:gd name="T38" fmla="*/ 0 w 437"/>
                <a:gd name="T39" fmla="*/ 0 h 254"/>
                <a:gd name="T40" fmla="*/ 0 w 437"/>
                <a:gd name="T41" fmla="*/ 0 h 254"/>
                <a:gd name="T42" fmla="*/ 0 w 437"/>
                <a:gd name="T43" fmla="*/ 0 h 254"/>
                <a:gd name="T44" fmla="*/ 0 w 437"/>
                <a:gd name="T45" fmla="*/ 0 h 254"/>
                <a:gd name="T46" fmla="*/ 0 w 437"/>
                <a:gd name="T47" fmla="*/ 0 h 254"/>
                <a:gd name="T48" fmla="*/ 0 w 437"/>
                <a:gd name="T49" fmla="*/ 0 h 254"/>
                <a:gd name="T50" fmla="*/ 0 w 437"/>
                <a:gd name="T51" fmla="*/ 0 h 254"/>
                <a:gd name="T52" fmla="*/ 0 w 437"/>
                <a:gd name="T53" fmla="*/ 0 h 254"/>
                <a:gd name="T54" fmla="*/ 0 w 437"/>
                <a:gd name="T55" fmla="*/ 0 h 254"/>
                <a:gd name="T56" fmla="*/ 0 w 437"/>
                <a:gd name="T57" fmla="*/ 0 h 254"/>
                <a:gd name="T58" fmla="*/ 0 w 437"/>
                <a:gd name="T59" fmla="*/ 0 h 254"/>
                <a:gd name="T60" fmla="*/ 0 w 437"/>
                <a:gd name="T61" fmla="*/ 0 h 254"/>
                <a:gd name="T62" fmla="*/ 0 w 437"/>
                <a:gd name="T63" fmla="*/ 0 h 254"/>
                <a:gd name="T64" fmla="*/ 0 w 437"/>
                <a:gd name="T65" fmla="*/ 0 h 254"/>
                <a:gd name="T66" fmla="*/ 0 w 437"/>
                <a:gd name="T67" fmla="*/ 0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7"/>
                <a:gd name="T103" fmla="*/ 0 h 254"/>
                <a:gd name="T104" fmla="*/ 437 w 437"/>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7" h="254">
                  <a:moveTo>
                    <a:pt x="0" y="0"/>
                  </a:moveTo>
                  <a:lnTo>
                    <a:pt x="4" y="2"/>
                  </a:lnTo>
                  <a:lnTo>
                    <a:pt x="17" y="11"/>
                  </a:lnTo>
                  <a:lnTo>
                    <a:pt x="37" y="22"/>
                  </a:lnTo>
                  <a:lnTo>
                    <a:pt x="63" y="37"/>
                  </a:lnTo>
                  <a:lnTo>
                    <a:pt x="93" y="54"/>
                  </a:lnTo>
                  <a:lnTo>
                    <a:pt x="127" y="74"/>
                  </a:lnTo>
                  <a:lnTo>
                    <a:pt x="164" y="96"/>
                  </a:lnTo>
                  <a:lnTo>
                    <a:pt x="203" y="118"/>
                  </a:lnTo>
                  <a:lnTo>
                    <a:pt x="242" y="141"/>
                  </a:lnTo>
                  <a:lnTo>
                    <a:pt x="280" y="163"/>
                  </a:lnTo>
                  <a:lnTo>
                    <a:pt x="317" y="184"/>
                  </a:lnTo>
                  <a:lnTo>
                    <a:pt x="351" y="203"/>
                  </a:lnTo>
                  <a:lnTo>
                    <a:pt x="381" y="219"/>
                  </a:lnTo>
                  <a:lnTo>
                    <a:pt x="407" y="233"/>
                  </a:lnTo>
                  <a:lnTo>
                    <a:pt x="425" y="243"/>
                  </a:lnTo>
                  <a:lnTo>
                    <a:pt x="437" y="249"/>
                  </a:lnTo>
                  <a:lnTo>
                    <a:pt x="431" y="254"/>
                  </a:lnTo>
                  <a:lnTo>
                    <a:pt x="426" y="252"/>
                  </a:lnTo>
                  <a:lnTo>
                    <a:pt x="413" y="244"/>
                  </a:lnTo>
                  <a:lnTo>
                    <a:pt x="393" y="233"/>
                  </a:lnTo>
                  <a:lnTo>
                    <a:pt x="367" y="219"/>
                  </a:lnTo>
                  <a:lnTo>
                    <a:pt x="336" y="202"/>
                  </a:lnTo>
                  <a:lnTo>
                    <a:pt x="301" y="183"/>
                  </a:lnTo>
                  <a:lnTo>
                    <a:pt x="264" y="162"/>
                  </a:lnTo>
                  <a:lnTo>
                    <a:pt x="225" y="140"/>
                  </a:lnTo>
                  <a:lnTo>
                    <a:pt x="185" y="118"/>
                  </a:lnTo>
                  <a:lnTo>
                    <a:pt x="148" y="95"/>
                  </a:lnTo>
                  <a:lnTo>
                    <a:pt x="111" y="74"/>
                  </a:lnTo>
                  <a:lnTo>
                    <a:pt x="78" y="54"/>
                  </a:lnTo>
                  <a:lnTo>
                    <a:pt x="49" y="37"/>
                  </a:lnTo>
                  <a:lnTo>
                    <a:pt x="26" y="21"/>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6" name="Freeform 88"/>
            <p:cNvSpPr>
              <a:spLocks/>
            </p:cNvSpPr>
            <p:nvPr/>
          </p:nvSpPr>
          <p:spPr bwMode="auto">
            <a:xfrm>
              <a:off x="2304" y="3446"/>
              <a:ext cx="95" cy="57"/>
            </a:xfrm>
            <a:custGeom>
              <a:avLst/>
              <a:gdLst>
                <a:gd name="T0" fmla="*/ 0 w 447"/>
                <a:gd name="T1" fmla="*/ 0 h 262"/>
                <a:gd name="T2" fmla="*/ 0 w 447"/>
                <a:gd name="T3" fmla="*/ 0 h 262"/>
                <a:gd name="T4" fmla="*/ 0 w 447"/>
                <a:gd name="T5" fmla="*/ 0 h 262"/>
                <a:gd name="T6" fmla="*/ 0 w 447"/>
                <a:gd name="T7" fmla="*/ 0 h 262"/>
                <a:gd name="T8" fmla="*/ 0 w 447"/>
                <a:gd name="T9" fmla="*/ 0 h 262"/>
                <a:gd name="T10" fmla="*/ 0 w 447"/>
                <a:gd name="T11" fmla="*/ 0 h 262"/>
                <a:gd name="T12" fmla="*/ 0 w 447"/>
                <a:gd name="T13" fmla="*/ 0 h 262"/>
                <a:gd name="T14" fmla="*/ 0 w 447"/>
                <a:gd name="T15" fmla="*/ 0 h 262"/>
                <a:gd name="T16" fmla="*/ 0 w 447"/>
                <a:gd name="T17" fmla="*/ 0 h 262"/>
                <a:gd name="T18" fmla="*/ 0 w 447"/>
                <a:gd name="T19" fmla="*/ 0 h 262"/>
                <a:gd name="T20" fmla="*/ 0 w 447"/>
                <a:gd name="T21" fmla="*/ 0 h 262"/>
                <a:gd name="T22" fmla="*/ 0 w 447"/>
                <a:gd name="T23" fmla="*/ 0 h 262"/>
                <a:gd name="T24" fmla="*/ 0 w 447"/>
                <a:gd name="T25" fmla="*/ 0 h 262"/>
                <a:gd name="T26" fmla="*/ 0 w 447"/>
                <a:gd name="T27" fmla="*/ 0 h 262"/>
                <a:gd name="T28" fmla="*/ 0 w 447"/>
                <a:gd name="T29" fmla="*/ 0 h 262"/>
                <a:gd name="T30" fmla="*/ 0 w 447"/>
                <a:gd name="T31" fmla="*/ 0 h 262"/>
                <a:gd name="T32" fmla="*/ 0 w 447"/>
                <a:gd name="T33" fmla="*/ 0 h 262"/>
                <a:gd name="T34" fmla="*/ 0 w 447"/>
                <a:gd name="T35" fmla="*/ 0 h 262"/>
                <a:gd name="T36" fmla="*/ 0 w 447"/>
                <a:gd name="T37" fmla="*/ 0 h 262"/>
                <a:gd name="T38" fmla="*/ 0 w 447"/>
                <a:gd name="T39" fmla="*/ 0 h 262"/>
                <a:gd name="T40" fmla="*/ 0 w 447"/>
                <a:gd name="T41" fmla="*/ 0 h 262"/>
                <a:gd name="T42" fmla="*/ 0 w 447"/>
                <a:gd name="T43" fmla="*/ 0 h 262"/>
                <a:gd name="T44" fmla="*/ 0 w 447"/>
                <a:gd name="T45" fmla="*/ 0 h 262"/>
                <a:gd name="T46" fmla="*/ 0 w 447"/>
                <a:gd name="T47" fmla="*/ 0 h 262"/>
                <a:gd name="T48" fmla="*/ 0 w 447"/>
                <a:gd name="T49" fmla="*/ 0 h 262"/>
                <a:gd name="T50" fmla="*/ 0 w 447"/>
                <a:gd name="T51" fmla="*/ 0 h 262"/>
                <a:gd name="T52" fmla="*/ 0 w 447"/>
                <a:gd name="T53" fmla="*/ 0 h 262"/>
                <a:gd name="T54" fmla="*/ 0 w 447"/>
                <a:gd name="T55" fmla="*/ 0 h 262"/>
                <a:gd name="T56" fmla="*/ 0 w 447"/>
                <a:gd name="T57" fmla="*/ 0 h 262"/>
                <a:gd name="T58" fmla="*/ 0 w 447"/>
                <a:gd name="T59" fmla="*/ 0 h 262"/>
                <a:gd name="T60" fmla="*/ 0 w 447"/>
                <a:gd name="T61" fmla="*/ 0 h 262"/>
                <a:gd name="T62" fmla="*/ 0 w 447"/>
                <a:gd name="T63" fmla="*/ 0 h 262"/>
                <a:gd name="T64" fmla="*/ 0 w 447"/>
                <a:gd name="T65" fmla="*/ 0 h 262"/>
                <a:gd name="T66" fmla="*/ 0 w 447"/>
                <a:gd name="T67" fmla="*/ 0 h 2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7"/>
                <a:gd name="T103" fmla="*/ 0 h 262"/>
                <a:gd name="T104" fmla="*/ 447 w 447"/>
                <a:gd name="T105" fmla="*/ 262 h 2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7" h="262">
                  <a:moveTo>
                    <a:pt x="0" y="0"/>
                  </a:moveTo>
                  <a:lnTo>
                    <a:pt x="4" y="3"/>
                  </a:lnTo>
                  <a:lnTo>
                    <a:pt x="18" y="10"/>
                  </a:lnTo>
                  <a:lnTo>
                    <a:pt x="38" y="22"/>
                  </a:lnTo>
                  <a:lnTo>
                    <a:pt x="64" y="37"/>
                  </a:lnTo>
                  <a:lnTo>
                    <a:pt x="96" y="56"/>
                  </a:lnTo>
                  <a:lnTo>
                    <a:pt x="130" y="77"/>
                  </a:lnTo>
                  <a:lnTo>
                    <a:pt x="168" y="99"/>
                  </a:lnTo>
                  <a:lnTo>
                    <a:pt x="208" y="122"/>
                  </a:lnTo>
                  <a:lnTo>
                    <a:pt x="247" y="146"/>
                  </a:lnTo>
                  <a:lnTo>
                    <a:pt x="287" y="169"/>
                  </a:lnTo>
                  <a:lnTo>
                    <a:pt x="324" y="190"/>
                  </a:lnTo>
                  <a:lnTo>
                    <a:pt x="360" y="210"/>
                  </a:lnTo>
                  <a:lnTo>
                    <a:pt x="390" y="227"/>
                  </a:lnTo>
                  <a:lnTo>
                    <a:pt x="415" y="241"/>
                  </a:lnTo>
                  <a:lnTo>
                    <a:pt x="435" y="251"/>
                  </a:lnTo>
                  <a:lnTo>
                    <a:pt x="447" y="257"/>
                  </a:lnTo>
                  <a:lnTo>
                    <a:pt x="440" y="262"/>
                  </a:lnTo>
                  <a:lnTo>
                    <a:pt x="436" y="260"/>
                  </a:lnTo>
                  <a:lnTo>
                    <a:pt x="422" y="252"/>
                  </a:lnTo>
                  <a:lnTo>
                    <a:pt x="402" y="241"/>
                  </a:lnTo>
                  <a:lnTo>
                    <a:pt x="375" y="226"/>
                  </a:lnTo>
                  <a:lnTo>
                    <a:pt x="344" y="209"/>
                  </a:lnTo>
                  <a:lnTo>
                    <a:pt x="308" y="189"/>
                  </a:lnTo>
                  <a:lnTo>
                    <a:pt x="270" y="167"/>
                  </a:lnTo>
                  <a:lnTo>
                    <a:pt x="230" y="144"/>
                  </a:lnTo>
                  <a:lnTo>
                    <a:pt x="190" y="121"/>
                  </a:lnTo>
                  <a:lnTo>
                    <a:pt x="151" y="98"/>
                  </a:lnTo>
                  <a:lnTo>
                    <a:pt x="113" y="76"/>
                  </a:lnTo>
                  <a:lnTo>
                    <a:pt x="80" y="56"/>
                  </a:lnTo>
                  <a:lnTo>
                    <a:pt x="50" y="37"/>
                  </a:lnTo>
                  <a:lnTo>
                    <a:pt x="26" y="22"/>
                  </a:lnTo>
                  <a:lnTo>
                    <a:pt x="10"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7" name="Freeform 89"/>
            <p:cNvSpPr>
              <a:spLocks/>
            </p:cNvSpPr>
            <p:nvPr/>
          </p:nvSpPr>
          <p:spPr bwMode="auto">
            <a:xfrm>
              <a:off x="2295" y="3450"/>
              <a:ext cx="98" cy="58"/>
            </a:xfrm>
            <a:custGeom>
              <a:avLst/>
              <a:gdLst>
                <a:gd name="T0" fmla="*/ 0 w 455"/>
                <a:gd name="T1" fmla="*/ 0 h 271"/>
                <a:gd name="T2" fmla="*/ 0 w 455"/>
                <a:gd name="T3" fmla="*/ 0 h 271"/>
                <a:gd name="T4" fmla="*/ 0 w 455"/>
                <a:gd name="T5" fmla="*/ 0 h 271"/>
                <a:gd name="T6" fmla="*/ 0 w 455"/>
                <a:gd name="T7" fmla="*/ 0 h 271"/>
                <a:gd name="T8" fmla="*/ 0 w 455"/>
                <a:gd name="T9" fmla="*/ 0 h 271"/>
                <a:gd name="T10" fmla="*/ 0 w 455"/>
                <a:gd name="T11" fmla="*/ 0 h 271"/>
                <a:gd name="T12" fmla="*/ 0 w 455"/>
                <a:gd name="T13" fmla="*/ 0 h 271"/>
                <a:gd name="T14" fmla="*/ 0 w 455"/>
                <a:gd name="T15" fmla="*/ 0 h 271"/>
                <a:gd name="T16" fmla="*/ 0 w 455"/>
                <a:gd name="T17" fmla="*/ 0 h 271"/>
                <a:gd name="T18" fmla="*/ 0 w 455"/>
                <a:gd name="T19" fmla="*/ 0 h 271"/>
                <a:gd name="T20" fmla="*/ 0 w 455"/>
                <a:gd name="T21" fmla="*/ 0 h 271"/>
                <a:gd name="T22" fmla="*/ 0 w 455"/>
                <a:gd name="T23" fmla="*/ 0 h 271"/>
                <a:gd name="T24" fmla="*/ 0 w 455"/>
                <a:gd name="T25" fmla="*/ 0 h 271"/>
                <a:gd name="T26" fmla="*/ 0 w 455"/>
                <a:gd name="T27" fmla="*/ 0 h 271"/>
                <a:gd name="T28" fmla="*/ 0 w 455"/>
                <a:gd name="T29" fmla="*/ 0 h 271"/>
                <a:gd name="T30" fmla="*/ 0 w 455"/>
                <a:gd name="T31" fmla="*/ 0 h 271"/>
                <a:gd name="T32" fmla="*/ 0 w 455"/>
                <a:gd name="T33" fmla="*/ 0 h 271"/>
                <a:gd name="T34" fmla="*/ 0 w 455"/>
                <a:gd name="T35" fmla="*/ 0 h 271"/>
                <a:gd name="T36" fmla="*/ 0 w 455"/>
                <a:gd name="T37" fmla="*/ 0 h 271"/>
                <a:gd name="T38" fmla="*/ 0 w 455"/>
                <a:gd name="T39" fmla="*/ 0 h 271"/>
                <a:gd name="T40" fmla="*/ 0 w 455"/>
                <a:gd name="T41" fmla="*/ 0 h 271"/>
                <a:gd name="T42" fmla="*/ 0 w 455"/>
                <a:gd name="T43" fmla="*/ 0 h 271"/>
                <a:gd name="T44" fmla="*/ 0 w 455"/>
                <a:gd name="T45" fmla="*/ 0 h 271"/>
                <a:gd name="T46" fmla="*/ 0 w 455"/>
                <a:gd name="T47" fmla="*/ 0 h 271"/>
                <a:gd name="T48" fmla="*/ 0 w 455"/>
                <a:gd name="T49" fmla="*/ 0 h 271"/>
                <a:gd name="T50" fmla="*/ 0 w 455"/>
                <a:gd name="T51" fmla="*/ 0 h 271"/>
                <a:gd name="T52" fmla="*/ 0 w 455"/>
                <a:gd name="T53" fmla="*/ 0 h 271"/>
                <a:gd name="T54" fmla="*/ 0 w 455"/>
                <a:gd name="T55" fmla="*/ 0 h 271"/>
                <a:gd name="T56" fmla="*/ 0 w 455"/>
                <a:gd name="T57" fmla="*/ 0 h 271"/>
                <a:gd name="T58" fmla="*/ 0 w 455"/>
                <a:gd name="T59" fmla="*/ 0 h 271"/>
                <a:gd name="T60" fmla="*/ 0 w 455"/>
                <a:gd name="T61" fmla="*/ 0 h 271"/>
                <a:gd name="T62" fmla="*/ 0 w 455"/>
                <a:gd name="T63" fmla="*/ 0 h 271"/>
                <a:gd name="T64" fmla="*/ 0 w 455"/>
                <a:gd name="T65" fmla="*/ 0 h 271"/>
                <a:gd name="T66" fmla="*/ 0 w 455"/>
                <a:gd name="T67" fmla="*/ 0 h 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
                <a:gd name="T103" fmla="*/ 0 h 271"/>
                <a:gd name="T104" fmla="*/ 455 w 455"/>
                <a:gd name="T105" fmla="*/ 271 h 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 h="271">
                  <a:moveTo>
                    <a:pt x="0" y="0"/>
                  </a:moveTo>
                  <a:lnTo>
                    <a:pt x="5" y="4"/>
                  </a:lnTo>
                  <a:lnTo>
                    <a:pt x="18" y="11"/>
                  </a:lnTo>
                  <a:lnTo>
                    <a:pt x="39" y="23"/>
                  </a:lnTo>
                  <a:lnTo>
                    <a:pt x="65" y="39"/>
                  </a:lnTo>
                  <a:lnTo>
                    <a:pt x="98" y="59"/>
                  </a:lnTo>
                  <a:lnTo>
                    <a:pt x="134" y="80"/>
                  </a:lnTo>
                  <a:lnTo>
                    <a:pt x="172" y="103"/>
                  </a:lnTo>
                  <a:lnTo>
                    <a:pt x="212" y="127"/>
                  </a:lnTo>
                  <a:lnTo>
                    <a:pt x="253" y="151"/>
                  </a:lnTo>
                  <a:lnTo>
                    <a:pt x="294" y="175"/>
                  </a:lnTo>
                  <a:lnTo>
                    <a:pt x="332" y="197"/>
                  </a:lnTo>
                  <a:lnTo>
                    <a:pt x="367" y="218"/>
                  </a:lnTo>
                  <a:lnTo>
                    <a:pt x="398" y="235"/>
                  </a:lnTo>
                  <a:lnTo>
                    <a:pt x="424" y="249"/>
                  </a:lnTo>
                  <a:lnTo>
                    <a:pt x="444" y="260"/>
                  </a:lnTo>
                  <a:lnTo>
                    <a:pt x="455" y="266"/>
                  </a:lnTo>
                  <a:lnTo>
                    <a:pt x="448" y="271"/>
                  </a:lnTo>
                  <a:lnTo>
                    <a:pt x="443" y="268"/>
                  </a:lnTo>
                  <a:lnTo>
                    <a:pt x="430" y="260"/>
                  </a:lnTo>
                  <a:lnTo>
                    <a:pt x="409" y="249"/>
                  </a:lnTo>
                  <a:lnTo>
                    <a:pt x="382" y="233"/>
                  </a:lnTo>
                  <a:lnTo>
                    <a:pt x="349" y="216"/>
                  </a:lnTo>
                  <a:lnTo>
                    <a:pt x="313" y="195"/>
                  </a:lnTo>
                  <a:lnTo>
                    <a:pt x="274" y="172"/>
                  </a:lnTo>
                  <a:lnTo>
                    <a:pt x="234" y="149"/>
                  </a:lnTo>
                  <a:lnTo>
                    <a:pt x="193" y="125"/>
                  </a:lnTo>
                  <a:lnTo>
                    <a:pt x="153" y="101"/>
                  </a:lnTo>
                  <a:lnTo>
                    <a:pt x="116" y="79"/>
                  </a:lnTo>
                  <a:lnTo>
                    <a:pt x="81" y="57"/>
                  </a:lnTo>
                  <a:lnTo>
                    <a:pt x="51" y="38"/>
                  </a:lnTo>
                  <a:lnTo>
                    <a:pt x="27" y="22"/>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8" name="Freeform 90"/>
            <p:cNvSpPr>
              <a:spLocks/>
            </p:cNvSpPr>
            <p:nvPr/>
          </p:nvSpPr>
          <p:spPr bwMode="auto">
            <a:xfrm>
              <a:off x="2287" y="3453"/>
              <a:ext cx="100" cy="60"/>
            </a:xfrm>
            <a:custGeom>
              <a:avLst/>
              <a:gdLst>
                <a:gd name="T0" fmla="*/ 0 w 465"/>
                <a:gd name="T1" fmla="*/ 0 h 279"/>
                <a:gd name="T2" fmla="*/ 0 w 465"/>
                <a:gd name="T3" fmla="*/ 0 h 279"/>
                <a:gd name="T4" fmla="*/ 0 w 465"/>
                <a:gd name="T5" fmla="*/ 0 h 279"/>
                <a:gd name="T6" fmla="*/ 0 w 465"/>
                <a:gd name="T7" fmla="*/ 0 h 279"/>
                <a:gd name="T8" fmla="*/ 0 w 465"/>
                <a:gd name="T9" fmla="*/ 0 h 279"/>
                <a:gd name="T10" fmla="*/ 0 w 465"/>
                <a:gd name="T11" fmla="*/ 0 h 279"/>
                <a:gd name="T12" fmla="*/ 0 w 465"/>
                <a:gd name="T13" fmla="*/ 0 h 279"/>
                <a:gd name="T14" fmla="*/ 0 w 465"/>
                <a:gd name="T15" fmla="*/ 0 h 279"/>
                <a:gd name="T16" fmla="*/ 0 w 465"/>
                <a:gd name="T17" fmla="*/ 0 h 279"/>
                <a:gd name="T18" fmla="*/ 0 w 465"/>
                <a:gd name="T19" fmla="*/ 0 h 279"/>
                <a:gd name="T20" fmla="*/ 0 w 465"/>
                <a:gd name="T21" fmla="*/ 0 h 279"/>
                <a:gd name="T22" fmla="*/ 0 w 465"/>
                <a:gd name="T23" fmla="*/ 0 h 279"/>
                <a:gd name="T24" fmla="*/ 0 w 465"/>
                <a:gd name="T25" fmla="*/ 0 h 279"/>
                <a:gd name="T26" fmla="*/ 0 w 465"/>
                <a:gd name="T27" fmla="*/ 0 h 279"/>
                <a:gd name="T28" fmla="*/ 0 w 465"/>
                <a:gd name="T29" fmla="*/ 0 h 279"/>
                <a:gd name="T30" fmla="*/ 0 w 465"/>
                <a:gd name="T31" fmla="*/ 0 h 279"/>
                <a:gd name="T32" fmla="*/ 0 w 465"/>
                <a:gd name="T33" fmla="*/ 0 h 279"/>
                <a:gd name="T34" fmla="*/ 0 w 465"/>
                <a:gd name="T35" fmla="*/ 0 h 279"/>
                <a:gd name="T36" fmla="*/ 0 w 465"/>
                <a:gd name="T37" fmla="*/ 0 h 279"/>
                <a:gd name="T38" fmla="*/ 0 w 465"/>
                <a:gd name="T39" fmla="*/ 0 h 279"/>
                <a:gd name="T40" fmla="*/ 0 w 465"/>
                <a:gd name="T41" fmla="*/ 0 h 279"/>
                <a:gd name="T42" fmla="*/ 0 w 465"/>
                <a:gd name="T43" fmla="*/ 0 h 279"/>
                <a:gd name="T44" fmla="*/ 0 w 465"/>
                <a:gd name="T45" fmla="*/ 0 h 279"/>
                <a:gd name="T46" fmla="*/ 0 w 465"/>
                <a:gd name="T47" fmla="*/ 0 h 279"/>
                <a:gd name="T48" fmla="*/ 0 w 465"/>
                <a:gd name="T49" fmla="*/ 0 h 279"/>
                <a:gd name="T50" fmla="*/ 0 w 465"/>
                <a:gd name="T51" fmla="*/ 0 h 279"/>
                <a:gd name="T52" fmla="*/ 0 w 465"/>
                <a:gd name="T53" fmla="*/ 0 h 279"/>
                <a:gd name="T54" fmla="*/ 0 w 465"/>
                <a:gd name="T55" fmla="*/ 0 h 279"/>
                <a:gd name="T56" fmla="*/ 0 w 465"/>
                <a:gd name="T57" fmla="*/ 0 h 279"/>
                <a:gd name="T58" fmla="*/ 0 w 465"/>
                <a:gd name="T59" fmla="*/ 0 h 279"/>
                <a:gd name="T60" fmla="*/ 0 w 465"/>
                <a:gd name="T61" fmla="*/ 0 h 279"/>
                <a:gd name="T62" fmla="*/ 0 w 465"/>
                <a:gd name="T63" fmla="*/ 0 h 279"/>
                <a:gd name="T64" fmla="*/ 0 w 465"/>
                <a:gd name="T65" fmla="*/ 0 h 279"/>
                <a:gd name="T66" fmla="*/ 0 w 465"/>
                <a:gd name="T67" fmla="*/ 0 h 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5"/>
                <a:gd name="T103" fmla="*/ 0 h 279"/>
                <a:gd name="T104" fmla="*/ 465 w 465"/>
                <a:gd name="T105" fmla="*/ 279 h 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5" h="279">
                  <a:moveTo>
                    <a:pt x="0" y="0"/>
                  </a:moveTo>
                  <a:lnTo>
                    <a:pt x="5" y="3"/>
                  </a:lnTo>
                  <a:lnTo>
                    <a:pt x="18" y="11"/>
                  </a:lnTo>
                  <a:lnTo>
                    <a:pt x="38" y="24"/>
                  </a:lnTo>
                  <a:lnTo>
                    <a:pt x="67" y="41"/>
                  </a:lnTo>
                  <a:lnTo>
                    <a:pt x="99" y="61"/>
                  </a:lnTo>
                  <a:lnTo>
                    <a:pt x="136" y="82"/>
                  </a:lnTo>
                  <a:lnTo>
                    <a:pt x="175" y="105"/>
                  </a:lnTo>
                  <a:lnTo>
                    <a:pt x="217" y="131"/>
                  </a:lnTo>
                  <a:lnTo>
                    <a:pt x="257" y="156"/>
                  </a:lnTo>
                  <a:lnTo>
                    <a:pt x="298" y="180"/>
                  </a:lnTo>
                  <a:lnTo>
                    <a:pt x="338" y="203"/>
                  </a:lnTo>
                  <a:lnTo>
                    <a:pt x="374" y="223"/>
                  </a:lnTo>
                  <a:lnTo>
                    <a:pt x="406" y="242"/>
                  </a:lnTo>
                  <a:lnTo>
                    <a:pt x="432" y="257"/>
                  </a:lnTo>
                  <a:lnTo>
                    <a:pt x="452" y="267"/>
                  </a:lnTo>
                  <a:lnTo>
                    <a:pt x="465" y="274"/>
                  </a:lnTo>
                  <a:lnTo>
                    <a:pt x="458" y="279"/>
                  </a:lnTo>
                  <a:lnTo>
                    <a:pt x="452" y="276"/>
                  </a:lnTo>
                  <a:lnTo>
                    <a:pt x="439" y="268"/>
                  </a:lnTo>
                  <a:lnTo>
                    <a:pt x="418" y="256"/>
                  </a:lnTo>
                  <a:lnTo>
                    <a:pt x="390" y="240"/>
                  </a:lnTo>
                  <a:lnTo>
                    <a:pt x="356" y="221"/>
                  </a:lnTo>
                  <a:lnTo>
                    <a:pt x="319" y="199"/>
                  </a:lnTo>
                  <a:lnTo>
                    <a:pt x="279" y="176"/>
                  </a:lnTo>
                  <a:lnTo>
                    <a:pt x="239" y="152"/>
                  </a:lnTo>
                  <a:lnTo>
                    <a:pt x="197" y="128"/>
                  </a:lnTo>
                  <a:lnTo>
                    <a:pt x="156" y="103"/>
                  </a:lnTo>
                  <a:lnTo>
                    <a:pt x="117" y="80"/>
                  </a:lnTo>
                  <a:lnTo>
                    <a:pt x="81" y="58"/>
                  </a:lnTo>
                  <a:lnTo>
                    <a:pt x="51"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9" name="Freeform 91"/>
            <p:cNvSpPr>
              <a:spLocks/>
            </p:cNvSpPr>
            <p:nvPr/>
          </p:nvSpPr>
          <p:spPr bwMode="auto">
            <a:xfrm>
              <a:off x="2279" y="3457"/>
              <a:ext cx="101" cy="60"/>
            </a:xfrm>
            <a:custGeom>
              <a:avLst/>
              <a:gdLst>
                <a:gd name="T0" fmla="*/ 0 w 475"/>
                <a:gd name="T1" fmla="*/ 0 h 286"/>
                <a:gd name="T2" fmla="*/ 0 w 475"/>
                <a:gd name="T3" fmla="*/ 0 h 286"/>
                <a:gd name="T4" fmla="*/ 0 w 475"/>
                <a:gd name="T5" fmla="*/ 0 h 286"/>
                <a:gd name="T6" fmla="*/ 0 w 475"/>
                <a:gd name="T7" fmla="*/ 0 h 286"/>
                <a:gd name="T8" fmla="*/ 0 w 475"/>
                <a:gd name="T9" fmla="*/ 0 h 286"/>
                <a:gd name="T10" fmla="*/ 0 w 475"/>
                <a:gd name="T11" fmla="*/ 0 h 286"/>
                <a:gd name="T12" fmla="*/ 0 w 475"/>
                <a:gd name="T13" fmla="*/ 0 h 286"/>
                <a:gd name="T14" fmla="*/ 0 w 475"/>
                <a:gd name="T15" fmla="*/ 0 h 286"/>
                <a:gd name="T16" fmla="*/ 0 w 475"/>
                <a:gd name="T17" fmla="*/ 0 h 286"/>
                <a:gd name="T18" fmla="*/ 0 w 475"/>
                <a:gd name="T19" fmla="*/ 0 h 286"/>
                <a:gd name="T20" fmla="*/ 0 w 475"/>
                <a:gd name="T21" fmla="*/ 0 h 286"/>
                <a:gd name="T22" fmla="*/ 0 w 475"/>
                <a:gd name="T23" fmla="*/ 0 h 286"/>
                <a:gd name="T24" fmla="*/ 0 w 475"/>
                <a:gd name="T25" fmla="*/ 0 h 286"/>
                <a:gd name="T26" fmla="*/ 0 w 475"/>
                <a:gd name="T27" fmla="*/ 0 h 286"/>
                <a:gd name="T28" fmla="*/ 0 w 475"/>
                <a:gd name="T29" fmla="*/ 0 h 286"/>
                <a:gd name="T30" fmla="*/ 0 w 475"/>
                <a:gd name="T31" fmla="*/ 0 h 286"/>
                <a:gd name="T32" fmla="*/ 0 w 475"/>
                <a:gd name="T33" fmla="*/ 0 h 286"/>
                <a:gd name="T34" fmla="*/ 0 w 475"/>
                <a:gd name="T35" fmla="*/ 0 h 286"/>
                <a:gd name="T36" fmla="*/ 0 w 475"/>
                <a:gd name="T37" fmla="*/ 0 h 286"/>
                <a:gd name="T38" fmla="*/ 0 w 475"/>
                <a:gd name="T39" fmla="*/ 0 h 286"/>
                <a:gd name="T40" fmla="*/ 0 w 475"/>
                <a:gd name="T41" fmla="*/ 0 h 286"/>
                <a:gd name="T42" fmla="*/ 0 w 475"/>
                <a:gd name="T43" fmla="*/ 0 h 286"/>
                <a:gd name="T44" fmla="*/ 0 w 475"/>
                <a:gd name="T45" fmla="*/ 0 h 286"/>
                <a:gd name="T46" fmla="*/ 0 w 475"/>
                <a:gd name="T47" fmla="*/ 0 h 286"/>
                <a:gd name="T48" fmla="*/ 0 w 475"/>
                <a:gd name="T49" fmla="*/ 0 h 286"/>
                <a:gd name="T50" fmla="*/ 0 w 475"/>
                <a:gd name="T51" fmla="*/ 0 h 286"/>
                <a:gd name="T52" fmla="*/ 0 w 475"/>
                <a:gd name="T53" fmla="*/ 0 h 286"/>
                <a:gd name="T54" fmla="*/ 0 w 475"/>
                <a:gd name="T55" fmla="*/ 0 h 286"/>
                <a:gd name="T56" fmla="*/ 0 w 475"/>
                <a:gd name="T57" fmla="*/ 0 h 286"/>
                <a:gd name="T58" fmla="*/ 0 w 475"/>
                <a:gd name="T59" fmla="*/ 0 h 286"/>
                <a:gd name="T60" fmla="*/ 0 w 475"/>
                <a:gd name="T61" fmla="*/ 0 h 286"/>
                <a:gd name="T62" fmla="*/ 0 w 475"/>
                <a:gd name="T63" fmla="*/ 0 h 286"/>
                <a:gd name="T64" fmla="*/ 0 w 475"/>
                <a:gd name="T65" fmla="*/ 0 h 286"/>
                <a:gd name="T66" fmla="*/ 0 w 475"/>
                <a:gd name="T67" fmla="*/ 0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5"/>
                <a:gd name="T103" fmla="*/ 0 h 286"/>
                <a:gd name="T104" fmla="*/ 475 w 475"/>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5" h="286">
                  <a:moveTo>
                    <a:pt x="0" y="0"/>
                  </a:moveTo>
                  <a:lnTo>
                    <a:pt x="5" y="3"/>
                  </a:lnTo>
                  <a:lnTo>
                    <a:pt x="19" y="11"/>
                  </a:lnTo>
                  <a:lnTo>
                    <a:pt x="40" y="24"/>
                  </a:lnTo>
                  <a:lnTo>
                    <a:pt x="68" y="41"/>
                  </a:lnTo>
                  <a:lnTo>
                    <a:pt x="102" y="61"/>
                  </a:lnTo>
                  <a:lnTo>
                    <a:pt x="139" y="84"/>
                  </a:lnTo>
                  <a:lnTo>
                    <a:pt x="179" y="108"/>
                  </a:lnTo>
                  <a:lnTo>
                    <a:pt x="221" y="133"/>
                  </a:lnTo>
                  <a:lnTo>
                    <a:pt x="264" y="159"/>
                  </a:lnTo>
                  <a:lnTo>
                    <a:pt x="306" y="185"/>
                  </a:lnTo>
                  <a:lnTo>
                    <a:pt x="346" y="209"/>
                  </a:lnTo>
                  <a:lnTo>
                    <a:pt x="382" y="229"/>
                  </a:lnTo>
                  <a:lnTo>
                    <a:pt x="415" y="248"/>
                  </a:lnTo>
                  <a:lnTo>
                    <a:pt x="442" y="264"/>
                  </a:lnTo>
                  <a:lnTo>
                    <a:pt x="462" y="274"/>
                  </a:lnTo>
                  <a:lnTo>
                    <a:pt x="475" y="281"/>
                  </a:lnTo>
                  <a:lnTo>
                    <a:pt x="467" y="286"/>
                  </a:lnTo>
                  <a:lnTo>
                    <a:pt x="462" y="283"/>
                  </a:lnTo>
                  <a:lnTo>
                    <a:pt x="448" y="275"/>
                  </a:lnTo>
                  <a:lnTo>
                    <a:pt x="426" y="263"/>
                  </a:lnTo>
                  <a:lnTo>
                    <a:pt x="398" y="246"/>
                  </a:lnTo>
                  <a:lnTo>
                    <a:pt x="365" y="226"/>
                  </a:lnTo>
                  <a:lnTo>
                    <a:pt x="326" y="204"/>
                  </a:lnTo>
                  <a:lnTo>
                    <a:pt x="286" y="180"/>
                  </a:lnTo>
                  <a:lnTo>
                    <a:pt x="243" y="155"/>
                  </a:lnTo>
                  <a:lnTo>
                    <a:pt x="201" y="130"/>
                  </a:lnTo>
                  <a:lnTo>
                    <a:pt x="159" y="105"/>
                  </a:lnTo>
                  <a:lnTo>
                    <a:pt x="120" y="81"/>
                  </a:lnTo>
                  <a:lnTo>
                    <a:pt x="84" y="59"/>
                  </a:lnTo>
                  <a:lnTo>
                    <a:pt x="52"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20" name="Freeform 92"/>
            <p:cNvSpPr>
              <a:spLocks/>
            </p:cNvSpPr>
            <p:nvPr/>
          </p:nvSpPr>
          <p:spPr bwMode="auto">
            <a:xfrm>
              <a:off x="2270" y="3460"/>
              <a:ext cx="104" cy="62"/>
            </a:xfrm>
            <a:custGeom>
              <a:avLst/>
              <a:gdLst>
                <a:gd name="T0" fmla="*/ 0 w 482"/>
                <a:gd name="T1" fmla="*/ 0 h 295"/>
                <a:gd name="T2" fmla="*/ 0 w 482"/>
                <a:gd name="T3" fmla="*/ 0 h 295"/>
                <a:gd name="T4" fmla="*/ 0 w 482"/>
                <a:gd name="T5" fmla="*/ 0 h 295"/>
                <a:gd name="T6" fmla="*/ 0 w 482"/>
                <a:gd name="T7" fmla="*/ 0 h 295"/>
                <a:gd name="T8" fmla="*/ 0 w 482"/>
                <a:gd name="T9" fmla="*/ 0 h 295"/>
                <a:gd name="T10" fmla="*/ 0 w 482"/>
                <a:gd name="T11" fmla="*/ 0 h 295"/>
                <a:gd name="T12" fmla="*/ 0 w 482"/>
                <a:gd name="T13" fmla="*/ 0 h 295"/>
                <a:gd name="T14" fmla="*/ 0 w 482"/>
                <a:gd name="T15" fmla="*/ 0 h 295"/>
                <a:gd name="T16" fmla="*/ 0 w 482"/>
                <a:gd name="T17" fmla="*/ 0 h 295"/>
                <a:gd name="T18" fmla="*/ 0 w 482"/>
                <a:gd name="T19" fmla="*/ 0 h 295"/>
                <a:gd name="T20" fmla="*/ 0 w 482"/>
                <a:gd name="T21" fmla="*/ 0 h 295"/>
                <a:gd name="T22" fmla="*/ 0 w 482"/>
                <a:gd name="T23" fmla="*/ 0 h 295"/>
                <a:gd name="T24" fmla="*/ 0 w 482"/>
                <a:gd name="T25" fmla="*/ 0 h 295"/>
                <a:gd name="T26" fmla="*/ 0 w 482"/>
                <a:gd name="T27" fmla="*/ 0 h 295"/>
                <a:gd name="T28" fmla="*/ 0 w 482"/>
                <a:gd name="T29" fmla="*/ 0 h 295"/>
                <a:gd name="T30" fmla="*/ 0 w 482"/>
                <a:gd name="T31" fmla="*/ 0 h 295"/>
                <a:gd name="T32" fmla="*/ 0 w 482"/>
                <a:gd name="T33" fmla="*/ 0 h 295"/>
                <a:gd name="T34" fmla="*/ 0 w 482"/>
                <a:gd name="T35" fmla="*/ 0 h 295"/>
                <a:gd name="T36" fmla="*/ 0 w 482"/>
                <a:gd name="T37" fmla="*/ 0 h 295"/>
                <a:gd name="T38" fmla="*/ 0 w 482"/>
                <a:gd name="T39" fmla="*/ 0 h 295"/>
                <a:gd name="T40" fmla="*/ 0 w 482"/>
                <a:gd name="T41" fmla="*/ 0 h 295"/>
                <a:gd name="T42" fmla="*/ 0 w 482"/>
                <a:gd name="T43" fmla="*/ 0 h 295"/>
                <a:gd name="T44" fmla="*/ 0 w 482"/>
                <a:gd name="T45" fmla="*/ 0 h 295"/>
                <a:gd name="T46" fmla="*/ 0 w 482"/>
                <a:gd name="T47" fmla="*/ 0 h 295"/>
                <a:gd name="T48" fmla="*/ 0 w 482"/>
                <a:gd name="T49" fmla="*/ 0 h 295"/>
                <a:gd name="T50" fmla="*/ 0 w 482"/>
                <a:gd name="T51" fmla="*/ 0 h 295"/>
                <a:gd name="T52" fmla="*/ 0 w 482"/>
                <a:gd name="T53" fmla="*/ 0 h 295"/>
                <a:gd name="T54" fmla="*/ 0 w 482"/>
                <a:gd name="T55" fmla="*/ 0 h 295"/>
                <a:gd name="T56" fmla="*/ 0 w 482"/>
                <a:gd name="T57" fmla="*/ 0 h 295"/>
                <a:gd name="T58" fmla="*/ 0 w 482"/>
                <a:gd name="T59" fmla="*/ 0 h 295"/>
                <a:gd name="T60" fmla="*/ 0 w 482"/>
                <a:gd name="T61" fmla="*/ 0 h 295"/>
                <a:gd name="T62" fmla="*/ 0 w 482"/>
                <a:gd name="T63" fmla="*/ 0 h 295"/>
                <a:gd name="T64" fmla="*/ 0 w 482"/>
                <a:gd name="T65" fmla="*/ 0 h 295"/>
                <a:gd name="T66" fmla="*/ 0 w 482"/>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2"/>
                <a:gd name="T103" fmla="*/ 0 h 295"/>
                <a:gd name="T104" fmla="*/ 482 w 482"/>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2" h="295">
                  <a:moveTo>
                    <a:pt x="0" y="0"/>
                  </a:moveTo>
                  <a:lnTo>
                    <a:pt x="5" y="3"/>
                  </a:lnTo>
                  <a:lnTo>
                    <a:pt x="19" y="12"/>
                  </a:lnTo>
                  <a:lnTo>
                    <a:pt x="41" y="25"/>
                  </a:lnTo>
                  <a:lnTo>
                    <a:pt x="69" y="43"/>
                  </a:lnTo>
                  <a:lnTo>
                    <a:pt x="104" y="64"/>
                  </a:lnTo>
                  <a:lnTo>
                    <a:pt x="142" y="88"/>
                  </a:lnTo>
                  <a:lnTo>
                    <a:pt x="183" y="113"/>
                  </a:lnTo>
                  <a:lnTo>
                    <a:pt x="226" y="139"/>
                  </a:lnTo>
                  <a:lnTo>
                    <a:pt x="268" y="165"/>
                  </a:lnTo>
                  <a:lnTo>
                    <a:pt x="311" y="191"/>
                  </a:lnTo>
                  <a:lnTo>
                    <a:pt x="352" y="215"/>
                  </a:lnTo>
                  <a:lnTo>
                    <a:pt x="389" y="237"/>
                  </a:lnTo>
                  <a:lnTo>
                    <a:pt x="423" y="257"/>
                  </a:lnTo>
                  <a:lnTo>
                    <a:pt x="450" y="273"/>
                  </a:lnTo>
                  <a:lnTo>
                    <a:pt x="470" y="283"/>
                  </a:lnTo>
                  <a:lnTo>
                    <a:pt x="482" y="290"/>
                  </a:lnTo>
                  <a:lnTo>
                    <a:pt x="476" y="295"/>
                  </a:lnTo>
                  <a:lnTo>
                    <a:pt x="471" y="292"/>
                  </a:lnTo>
                  <a:lnTo>
                    <a:pt x="456" y="283"/>
                  </a:lnTo>
                  <a:lnTo>
                    <a:pt x="434" y="271"/>
                  </a:lnTo>
                  <a:lnTo>
                    <a:pt x="405" y="254"/>
                  </a:lnTo>
                  <a:lnTo>
                    <a:pt x="371" y="233"/>
                  </a:lnTo>
                  <a:lnTo>
                    <a:pt x="332" y="211"/>
                  </a:lnTo>
                  <a:lnTo>
                    <a:pt x="290" y="186"/>
                  </a:lnTo>
                  <a:lnTo>
                    <a:pt x="248" y="161"/>
                  </a:lnTo>
                  <a:lnTo>
                    <a:pt x="205" y="135"/>
                  </a:lnTo>
                  <a:lnTo>
                    <a:pt x="162" y="109"/>
                  </a:lnTo>
                  <a:lnTo>
                    <a:pt x="122" y="84"/>
                  </a:lnTo>
                  <a:lnTo>
                    <a:pt x="85" y="61"/>
                  </a:lnTo>
                  <a:lnTo>
                    <a:pt x="54" y="41"/>
                  </a:lnTo>
                  <a:lnTo>
                    <a:pt x="27" y="23"/>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21" name="Freeform 93"/>
            <p:cNvSpPr>
              <a:spLocks/>
            </p:cNvSpPr>
            <p:nvPr/>
          </p:nvSpPr>
          <p:spPr bwMode="auto">
            <a:xfrm>
              <a:off x="2263" y="3463"/>
              <a:ext cx="104" cy="64"/>
            </a:xfrm>
            <a:custGeom>
              <a:avLst/>
              <a:gdLst>
                <a:gd name="T0" fmla="*/ 0 w 492"/>
                <a:gd name="T1" fmla="*/ 0 h 303"/>
                <a:gd name="T2" fmla="*/ 0 w 492"/>
                <a:gd name="T3" fmla="*/ 0 h 303"/>
                <a:gd name="T4" fmla="*/ 0 w 492"/>
                <a:gd name="T5" fmla="*/ 0 h 303"/>
                <a:gd name="T6" fmla="*/ 0 w 492"/>
                <a:gd name="T7" fmla="*/ 0 h 303"/>
                <a:gd name="T8" fmla="*/ 0 w 492"/>
                <a:gd name="T9" fmla="*/ 0 h 303"/>
                <a:gd name="T10" fmla="*/ 0 w 492"/>
                <a:gd name="T11" fmla="*/ 0 h 303"/>
                <a:gd name="T12" fmla="*/ 0 w 492"/>
                <a:gd name="T13" fmla="*/ 0 h 303"/>
                <a:gd name="T14" fmla="*/ 0 w 492"/>
                <a:gd name="T15" fmla="*/ 0 h 303"/>
                <a:gd name="T16" fmla="*/ 0 w 492"/>
                <a:gd name="T17" fmla="*/ 0 h 303"/>
                <a:gd name="T18" fmla="*/ 0 w 492"/>
                <a:gd name="T19" fmla="*/ 0 h 303"/>
                <a:gd name="T20" fmla="*/ 0 w 492"/>
                <a:gd name="T21" fmla="*/ 0 h 303"/>
                <a:gd name="T22" fmla="*/ 0 w 492"/>
                <a:gd name="T23" fmla="*/ 0 h 303"/>
                <a:gd name="T24" fmla="*/ 0 w 492"/>
                <a:gd name="T25" fmla="*/ 0 h 303"/>
                <a:gd name="T26" fmla="*/ 0 w 492"/>
                <a:gd name="T27" fmla="*/ 0 h 303"/>
                <a:gd name="T28" fmla="*/ 0 w 492"/>
                <a:gd name="T29" fmla="*/ 0 h 303"/>
                <a:gd name="T30" fmla="*/ 0 w 492"/>
                <a:gd name="T31" fmla="*/ 0 h 303"/>
                <a:gd name="T32" fmla="*/ 0 w 492"/>
                <a:gd name="T33" fmla="*/ 0 h 303"/>
                <a:gd name="T34" fmla="*/ 0 w 492"/>
                <a:gd name="T35" fmla="*/ 0 h 303"/>
                <a:gd name="T36" fmla="*/ 0 w 492"/>
                <a:gd name="T37" fmla="*/ 0 h 303"/>
                <a:gd name="T38" fmla="*/ 0 w 492"/>
                <a:gd name="T39" fmla="*/ 0 h 303"/>
                <a:gd name="T40" fmla="*/ 0 w 492"/>
                <a:gd name="T41" fmla="*/ 0 h 303"/>
                <a:gd name="T42" fmla="*/ 0 w 492"/>
                <a:gd name="T43" fmla="*/ 0 h 303"/>
                <a:gd name="T44" fmla="*/ 0 w 492"/>
                <a:gd name="T45" fmla="*/ 0 h 303"/>
                <a:gd name="T46" fmla="*/ 0 w 492"/>
                <a:gd name="T47" fmla="*/ 0 h 303"/>
                <a:gd name="T48" fmla="*/ 0 w 492"/>
                <a:gd name="T49" fmla="*/ 0 h 303"/>
                <a:gd name="T50" fmla="*/ 0 w 492"/>
                <a:gd name="T51" fmla="*/ 0 h 303"/>
                <a:gd name="T52" fmla="*/ 0 w 492"/>
                <a:gd name="T53" fmla="*/ 0 h 303"/>
                <a:gd name="T54" fmla="*/ 0 w 492"/>
                <a:gd name="T55" fmla="*/ 0 h 303"/>
                <a:gd name="T56" fmla="*/ 0 w 492"/>
                <a:gd name="T57" fmla="*/ 0 h 303"/>
                <a:gd name="T58" fmla="*/ 0 w 492"/>
                <a:gd name="T59" fmla="*/ 0 h 303"/>
                <a:gd name="T60" fmla="*/ 0 w 492"/>
                <a:gd name="T61" fmla="*/ 0 h 303"/>
                <a:gd name="T62" fmla="*/ 0 w 492"/>
                <a:gd name="T63" fmla="*/ 0 h 303"/>
                <a:gd name="T64" fmla="*/ 0 w 492"/>
                <a:gd name="T65" fmla="*/ 0 h 303"/>
                <a:gd name="T66" fmla="*/ 0 w 492"/>
                <a:gd name="T67" fmla="*/ 0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2"/>
                <a:gd name="T103" fmla="*/ 0 h 303"/>
                <a:gd name="T104" fmla="*/ 492 w 492"/>
                <a:gd name="T105" fmla="*/ 303 h 3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2" h="303">
                  <a:moveTo>
                    <a:pt x="0" y="0"/>
                  </a:moveTo>
                  <a:lnTo>
                    <a:pt x="6" y="3"/>
                  </a:lnTo>
                  <a:lnTo>
                    <a:pt x="20" y="12"/>
                  </a:lnTo>
                  <a:lnTo>
                    <a:pt x="42" y="26"/>
                  </a:lnTo>
                  <a:lnTo>
                    <a:pt x="72" y="44"/>
                  </a:lnTo>
                  <a:lnTo>
                    <a:pt x="106" y="66"/>
                  </a:lnTo>
                  <a:lnTo>
                    <a:pt x="145" y="90"/>
                  </a:lnTo>
                  <a:lnTo>
                    <a:pt x="187" y="116"/>
                  </a:lnTo>
                  <a:lnTo>
                    <a:pt x="231" y="142"/>
                  </a:lnTo>
                  <a:lnTo>
                    <a:pt x="275" y="169"/>
                  </a:lnTo>
                  <a:lnTo>
                    <a:pt x="318" y="196"/>
                  </a:lnTo>
                  <a:lnTo>
                    <a:pt x="359" y="221"/>
                  </a:lnTo>
                  <a:lnTo>
                    <a:pt x="398" y="244"/>
                  </a:lnTo>
                  <a:lnTo>
                    <a:pt x="431" y="264"/>
                  </a:lnTo>
                  <a:lnTo>
                    <a:pt x="458" y="280"/>
                  </a:lnTo>
                  <a:lnTo>
                    <a:pt x="479" y="291"/>
                  </a:lnTo>
                  <a:lnTo>
                    <a:pt x="492" y="298"/>
                  </a:lnTo>
                  <a:lnTo>
                    <a:pt x="486" y="303"/>
                  </a:lnTo>
                  <a:lnTo>
                    <a:pt x="480" y="300"/>
                  </a:lnTo>
                  <a:lnTo>
                    <a:pt x="466" y="291"/>
                  </a:lnTo>
                  <a:lnTo>
                    <a:pt x="443" y="278"/>
                  </a:lnTo>
                  <a:lnTo>
                    <a:pt x="413" y="260"/>
                  </a:lnTo>
                  <a:lnTo>
                    <a:pt x="379" y="239"/>
                  </a:lnTo>
                  <a:lnTo>
                    <a:pt x="339" y="216"/>
                  </a:lnTo>
                  <a:lnTo>
                    <a:pt x="297" y="191"/>
                  </a:lnTo>
                  <a:lnTo>
                    <a:pt x="253" y="164"/>
                  </a:lnTo>
                  <a:lnTo>
                    <a:pt x="209" y="138"/>
                  </a:lnTo>
                  <a:lnTo>
                    <a:pt x="165" y="111"/>
                  </a:lnTo>
                  <a:lnTo>
                    <a:pt x="124" y="86"/>
                  </a:lnTo>
                  <a:lnTo>
                    <a:pt x="87" y="62"/>
                  </a:lnTo>
                  <a:lnTo>
                    <a:pt x="55" y="41"/>
                  </a:lnTo>
                  <a:lnTo>
                    <a:pt x="29" y="23"/>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22" name="Freeform 94"/>
            <p:cNvSpPr>
              <a:spLocks/>
            </p:cNvSpPr>
            <p:nvPr/>
          </p:nvSpPr>
          <p:spPr bwMode="auto">
            <a:xfrm>
              <a:off x="2254" y="3466"/>
              <a:ext cx="107" cy="66"/>
            </a:xfrm>
            <a:custGeom>
              <a:avLst/>
              <a:gdLst>
                <a:gd name="T0" fmla="*/ 0 w 500"/>
                <a:gd name="T1" fmla="*/ 0 h 311"/>
                <a:gd name="T2" fmla="*/ 0 w 500"/>
                <a:gd name="T3" fmla="*/ 0 h 311"/>
                <a:gd name="T4" fmla="*/ 0 w 500"/>
                <a:gd name="T5" fmla="*/ 0 h 311"/>
                <a:gd name="T6" fmla="*/ 0 w 500"/>
                <a:gd name="T7" fmla="*/ 0 h 311"/>
                <a:gd name="T8" fmla="*/ 0 w 500"/>
                <a:gd name="T9" fmla="*/ 0 h 311"/>
                <a:gd name="T10" fmla="*/ 0 w 500"/>
                <a:gd name="T11" fmla="*/ 0 h 311"/>
                <a:gd name="T12" fmla="*/ 0 w 500"/>
                <a:gd name="T13" fmla="*/ 0 h 311"/>
                <a:gd name="T14" fmla="*/ 0 w 500"/>
                <a:gd name="T15" fmla="*/ 0 h 311"/>
                <a:gd name="T16" fmla="*/ 0 w 500"/>
                <a:gd name="T17" fmla="*/ 0 h 311"/>
                <a:gd name="T18" fmla="*/ 0 w 500"/>
                <a:gd name="T19" fmla="*/ 0 h 311"/>
                <a:gd name="T20" fmla="*/ 0 w 500"/>
                <a:gd name="T21" fmla="*/ 0 h 311"/>
                <a:gd name="T22" fmla="*/ 0 w 500"/>
                <a:gd name="T23" fmla="*/ 0 h 311"/>
                <a:gd name="T24" fmla="*/ 0 w 500"/>
                <a:gd name="T25" fmla="*/ 0 h 311"/>
                <a:gd name="T26" fmla="*/ 0 w 500"/>
                <a:gd name="T27" fmla="*/ 0 h 311"/>
                <a:gd name="T28" fmla="*/ 0 w 500"/>
                <a:gd name="T29" fmla="*/ 0 h 311"/>
                <a:gd name="T30" fmla="*/ 0 w 500"/>
                <a:gd name="T31" fmla="*/ 0 h 311"/>
                <a:gd name="T32" fmla="*/ 0 w 500"/>
                <a:gd name="T33" fmla="*/ 0 h 311"/>
                <a:gd name="T34" fmla="*/ 0 w 500"/>
                <a:gd name="T35" fmla="*/ 0 h 311"/>
                <a:gd name="T36" fmla="*/ 0 w 500"/>
                <a:gd name="T37" fmla="*/ 0 h 311"/>
                <a:gd name="T38" fmla="*/ 0 w 500"/>
                <a:gd name="T39" fmla="*/ 0 h 311"/>
                <a:gd name="T40" fmla="*/ 0 w 500"/>
                <a:gd name="T41" fmla="*/ 0 h 311"/>
                <a:gd name="T42" fmla="*/ 0 w 500"/>
                <a:gd name="T43" fmla="*/ 0 h 311"/>
                <a:gd name="T44" fmla="*/ 0 w 500"/>
                <a:gd name="T45" fmla="*/ 0 h 311"/>
                <a:gd name="T46" fmla="*/ 0 w 500"/>
                <a:gd name="T47" fmla="*/ 0 h 311"/>
                <a:gd name="T48" fmla="*/ 0 w 500"/>
                <a:gd name="T49" fmla="*/ 0 h 311"/>
                <a:gd name="T50" fmla="*/ 0 w 500"/>
                <a:gd name="T51" fmla="*/ 0 h 311"/>
                <a:gd name="T52" fmla="*/ 0 w 500"/>
                <a:gd name="T53" fmla="*/ 0 h 311"/>
                <a:gd name="T54" fmla="*/ 0 w 500"/>
                <a:gd name="T55" fmla="*/ 0 h 311"/>
                <a:gd name="T56" fmla="*/ 0 w 500"/>
                <a:gd name="T57" fmla="*/ 0 h 311"/>
                <a:gd name="T58" fmla="*/ 0 w 500"/>
                <a:gd name="T59" fmla="*/ 0 h 311"/>
                <a:gd name="T60" fmla="*/ 0 w 500"/>
                <a:gd name="T61" fmla="*/ 0 h 311"/>
                <a:gd name="T62" fmla="*/ 0 w 500"/>
                <a:gd name="T63" fmla="*/ 0 h 311"/>
                <a:gd name="T64" fmla="*/ 0 w 500"/>
                <a:gd name="T65" fmla="*/ 0 h 311"/>
                <a:gd name="T66" fmla="*/ 0 w 500"/>
                <a:gd name="T67" fmla="*/ 0 h 3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0"/>
                <a:gd name="T103" fmla="*/ 0 h 311"/>
                <a:gd name="T104" fmla="*/ 500 w 500"/>
                <a:gd name="T105" fmla="*/ 311 h 3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0" h="311">
                  <a:moveTo>
                    <a:pt x="0" y="0"/>
                  </a:moveTo>
                  <a:lnTo>
                    <a:pt x="5" y="3"/>
                  </a:lnTo>
                  <a:lnTo>
                    <a:pt x="20" y="12"/>
                  </a:lnTo>
                  <a:lnTo>
                    <a:pt x="43" y="27"/>
                  </a:lnTo>
                  <a:lnTo>
                    <a:pt x="72" y="46"/>
                  </a:lnTo>
                  <a:lnTo>
                    <a:pt x="107" y="67"/>
                  </a:lnTo>
                  <a:lnTo>
                    <a:pt x="146" y="91"/>
                  </a:lnTo>
                  <a:lnTo>
                    <a:pt x="189" y="119"/>
                  </a:lnTo>
                  <a:lnTo>
                    <a:pt x="233" y="146"/>
                  </a:lnTo>
                  <a:lnTo>
                    <a:pt x="278" y="174"/>
                  </a:lnTo>
                  <a:lnTo>
                    <a:pt x="322" y="201"/>
                  </a:lnTo>
                  <a:lnTo>
                    <a:pt x="364" y="227"/>
                  </a:lnTo>
                  <a:lnTo>
                    <a:pt x="403" y="250"/>
                  </a:lnTo>
                  <a:lnTo>
                    <a:pt x="438" y="271"/>
                  </a:lnTo>
                  <a:lnTo>
                    <a:pt x="466" y="288"/>
                  </a:lnTo>
                  <a:lnTo>
                    <a:pt x="487" y="299"/>
                  </a:lnTo>
                  <a:lnTo>
                    <a:pt x="500" y="306"/>
                  </a:lnTo>
                  <a:lnTo>
                    <a:pt x="492" y="311"/>
                  </a:lnTo>
                  <a:lnTo>
                    <a:pt x="487" y="308"/>
                  </a:lnTo>
                  <a:lnTo>
                    <a:pt x="472" y="299"/>
                  </a:lnTo>
                  <a:lnTo>
                    <a:pt x="449" y="285"/>
                  </a:lnTo>
                  <a:lnTo>
                    <a:pt x="419" y="267"/>
                  </a:lnTo>
                  <a:lnTo>
                    <a:pt x="383" y="246"/>
                  </a:lnTo>
                  <a:lnTo>
                    <a:pt x="343" y="221"/>
                  </a:lnTo>
                  <a:lnTo>
                    <a:pt x="300" y="195"/>
                  </a:lnTo>
                  <a:lnTo>
                    <a:pt x="255" y="168"/>
                  </a:lnTo>
                  <a:lnTo>
                    <a:pt x="210" y="141"/>
                  </a:lnTo>
                  <a:lnTo>
                    <a:pt x="166" y="113"/>
                  </a:lnTo>
                  <a:lnTo>
                    <a:pt x="125" y="87"/>
                  </a:lnTo>
                  <a:lnTo>
                    <a:pt x="88" y="62"/>
                  </a:lnTo>
                  <a:lnTo>
                    <a:pt x="54" y="41"/>
                  </a:lnTo>
                  <a:lnTo>
                    <a:pt x="28" y="23"/>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23" name="Freeform 95"/>
            <p:cNvSpPr>
              <a:spLocks/>
            </p:cNvSpPr>
            <p:nvPr/>
          </p:nvSpPr>
          <p:spPr bwMode="auto">
            <a:xfrm>
              <a:off x="2246" y="3469"/>
              <a:ext cx="109" cy="69"/>
            </a:xfrm>
            <a:custGeom>
              <a:avLst/>
              <a:gdLst>
                <a:gd name="T0" fmla="*/ 0 w 509"/>
                <a:gd name="T1" fmla="*/ 0 h 320"/>
                <a:gd name="T2" fmla="*/ 0 w 509"/>
                <a:gd name="T3" fmla="*/ 0 h 320"/>
                <a:gd name="T4" fmla="*/ 0 w 509"/>
                <a:gd name="T5" fmla="*/ 0 h 320"/>
                <a:gd name="T6" fmla="*/ 0 w 509"/>
                <a:gd name="T7" fmla="*/ 0 h 320"/>
                <a:gd name="T8" fmla="*/ 0 w 509"/>
                <a:gd name="T9" fmla="*/ 0 h 320"/>
                <a:gd name="T10" fmla="*/ 0 w 509"/>
                <a:gd name="T11" fmla="*/ 0 h 320"/>
                <a:gd name="T12" fmla="*/ 0 w 509"/>
                <a:gd name="T13" fmla="*/ 0 h 320"/>
                <a:gd name="T14" fmla="*/ 0 w 509"/>
                <a:gd name="T15" fmla="*/ 0 h 320"/>
                <a:gd name="T16" fmla="*/ 0 w 509"/>
                <a:gd name="T17" fmla="*/ 0 h 320"/>
                <a:gd name="T18" fmla="*/ 0 w 509"/>
                <a:gd name="T19" fmla="*/ 0 h 320"/>
                <a:gd name="T20" fmla="*/ 0 w 509"/>
                <a:gd name="T21" fmla="*/ 0 h 320"/>
                <a:gd name="T22" fmla="*/ 0 w 509"/>
                <a:gd name="T23" fmla="*/ 0 h 320"/>
                <a:gd name="T24" fmla="*/ 0 w 509"/>
                <a:gd name="T25" fmla="*/ 0 h 320"/>
                <a:gd name="T26" fmla="*/ 0 w 509"/>
                <a:gd name="T27" fmla="*/ 0 h 320"/>
                <a:gd name="T28" fmla="*/ 0 w 509"/>
                <a:gd name="T29" fmla="*/ 0 h 320"/>
                <a:gd name="T30" fmla="*/ 0 w 509"/>
                <a:gd name="T31" fmla="*/ 0 h 320"/>
                <a:gd name="T32" fmla="*/ 0 w 509"/>
                <a:gd name="T33" fmla="*/ 0 h 320"/>
                <a:gd name="T34" fmla="*/ 0 w 509"/>
                <a:gd name="T35" fmla="*/ 0 h 320"/>
                <a:gd name="T36" fmla="*/ 0 w 509"/>
                <a:gd name="T37" fmla="*/ 0 h 320"/>
                <a:gd name="T38" fmla="*/ 0 w 509"/>
                <a:gd name="T39" fmla="*/ 0 h 320"/>
                <a:gd name="T40" fmla="*/ 0 w 509"/>
                <a:gd name="T41" fmla="*/ 0 h 320"/>
                <a:gd name="T42" fmla="*/ 0 w 509"/>
                <a:gd name="T43" fmla="*/ 0 h 320"/>
                <a:gd name="T44" fmla="*/ 0 w 509"/>
                <a:gd name="T45" fmla="*/ 0 h 320"/>
                <a:gd name="T46" fmla="*/ 0 w 509"/>
                <a:gd name="T47" fmla="*/ 0 h 320"/>
                <a:gd name="T48" fmla="*/ 0 w 509"/>
                <a:gd name="T49" fmla="*/ 0 h 320"/>
                <a:gd name="T50" fmla="*/ 0 w 509"/>
                <a:gd name="T51" fmla="*/ 0 h 320"/>
                <a:gd name="T52" fmla="*/ 0 w 509"/>
                <a:gd name="T53" fmla="*/ 0 h 320"/>
                <a:gd name="T54" fmla="*/ 0 w 509"/>
                <a:gd name="T55" fmla="*/ 0 h 320"/>
                <a:gd name="T56" fmla="*/ 0 w 509"/>
                <a:gd name="T57" fmla="*/ 0 h 320"/>
                <a:gd name="T58" fmla="*/ 0 w 509"/>
                <a:gd name="T59" fmla="*/ 0 h 320"/>
                <a:gd name="T60" fmla="*/ 0 w 509"/>
                <a:gd name="T61" fmla="*/ 0 h 320"/>
                <a:gd name="T62" fmla="*/ 0 w 509"/>
                <a:gd name="T63" fmla="*/ 0 h 320"/>
                <a:gd name="T64" fmla="*/ 0 w 509"/>
                <a:gd name="T65" fmla="*/ 0 h 320"/>
                <a:gd name="T66" fmla="*/ 0 w 509"/>
                <a:gd name="T67" fmla="*/ 0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9"/>
                <a:gd name="T103" fmla="*/ 0 h 320"/>
                <a:gd name="T104" fmla="*/ 509 w 509"/>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9" h="320">
                  <a:moveTo>
                    <a:pt x="0" y="0"/>
                  </a:moveTo>
                  <a:lnTo>
                    <a:pt x="5" y="3"/>
                  </a:lnTo>
                  <a:lnTo>
                    <a:pt x="20" y="13"/>
                  </a:lnTo>
                  <a:lnTo>
                    <a:pt x="43" y="27"/>
                  </a:lnTo>
                  <a:lnTo>
                    <a:pt x="73" y="47"/>
                  </a:lnTo>
                  <a:lnTo>
                    <a:pt x="109" y="70"/>
                  </a:lnTo>
                  <a:lnTo>
                    <a:pt x="150" y="95"/>
                  </a:lnTo>
                  <a:lnTo>
                    <a:pt x="193" y="122"/>
                  </a:lnTo>
                  <a:lnTo>
                    <a:pt x="239" y="151"/>
                  </a:lnTo>
                  <a:lnTo>
                    <a:pt x="284" y="180"/>
                  </a:lnTo>
                  <a:lnTo>
                    <a:pt x="329" y="208"/>
                  </a:lnTo>
                  <a:lnTo>
                    <a:pt x="372" y="234"/>
                  </a:lnTo>
                  <a:lnTo>
                    <a:pt x="412" y="258"/>
                  </a:lnTo>
                  <a:lnTo>
                    <a:pt x="446" y="279"/>
                  </a:lnTo>
                  <a:lnTo>
                    <a:pt x="475" y="296"/>
                  </a:lnTo>
                  <a:lnTo>
                    <a:pt x="497" y="308"/>
                  </a:lnTo>
                  <a:lnTo>
                    <a:pt x="509" y="315"/>
                  </a:lnTo>
                  <a:lnTo>
                    <a:pt x="502" y="320"/>
                  </a:lnTo>
                  <a:lnTo>
                    <a:pt x="497" y="317"/>
                  </a:lnTo>
                  <a:lnTo>
                    <a:pt x="481" y="307"/>
                  </a:lnTo>
                  <a:lnTo>
                    <a:pt x="458" y="294"/>
                  </a:lnTo>
                  <a:lnTo>
                    <a:pt x="427" y="275"/>
                  </a:lnTo>
                  <a:lnTo>
                    <a:pt x="391" y="253"/>
                  </a:lnTo>
                  <a:lnTo>
                    <a:pt x="350" y="228"/>
                  </a:lnTo>
                  <a:lnTo>
                    <a:pt x="306" y="202"/>
                  </a:lnTo>
                  <a:lnTo>
                    <a:pt x="261" y="174"/>
                  </a:lnTo>
                  <a:lnTo>
                    <a:pt x="215" y="145"/>
                  </a:lnTo>
                  <a:lnTo>
                    <a:pt x="170" y="117"/>
                  </a:lnTo>
                  <a:lnTo>
                    <a:pt x="128" y="90"/>
                  </a:lnTo>
                  <a:lnTo>
                    <a:pt x="89" y="65"/>
                  </a:lnTo>
                  <a:lnTo>
                    <a:pt x="55" y="43"/>
                  </a:lnTo>
                  <a:lnTo>
                    <a:pt x="28" y="24"/>
                  </a:lnTo>
                  <a:lnTo>
                    <a:pt x="9"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24" name="Freeform 96"/>
            <p:cNvSpPr>
              <a:spLocks/>
            </p:cNvSpPr>
            <p:nvPr/>
          </p:nvSpPr>
          <p:spPr bwMode="auto">
            <a:xfrm>
              <a:off x="2238" y="3473"/>
              <a:ext cx="110" cy="69"/>
            </a:xfrm>
            <a:custGeom>
              <a:avLst/>
              <a:gdLst>
                <a:gd name="T0" fmla="*/ 0 w 518"/>
                <a:gd name="T1" fmla="*/ 0 h 327"/>
                <a:gd name="T2" fmla="*/ 0 w 518"/>
                <a:gd name="T3" fmla="*/ 0 h 327"/>
                <a:gd name="T4" fmla="*/ 0 w 518"/>
                <a:gd name="T5" fmla="*/ 0 h 327"/>
                <a:gd name="T6" fmla="*/ 0 w 518"/>
                <a:gd name="T7" fmla="*/ 0 h 327"/>
                <a:gd name="T8" fmla="*/ 0 w 518"/>
                <a:gd name="T9" fmla="*/ 0 h 327"/>
                <a:gd name="T10" fmla="*/ 0 w 518"/>
                <a:gd name="T11" fmla="*/ 0 h 327"/>
                <a:gd name="T12" fmla="*/ 0 w 518"/>
                <a:gd name="T13" fmla="*/ 0 h 327"/>
                <a:gd name="T14" fmla="*/ 0 w 518"/>
                <a:gd name="T15" fmla="*/ 0 h 327"/>
                <a:gd name="T16" fmla="*/ 0 w 518"/>
                <a:gd name="T17" fmla="*/ 0 h 327"/>
                <a:gd name="T18" fmla="*/ 0 w 518"/>
                <a:gd name="T19" fmla="*/ 0 h 327"/>
                <a:gd name="T20" fmla="*/ 0 w 518"/>
                <a:gd name="T21" fmla="*/ 0 h 327"/>
                <a:gd name="T22" fmla="*/ 0 w 518"/>
                <a:gd name="T23" fmla="*/ 0 h 327"/>
                <a:gd name="T24" fmla="*/ 0 w 518"/>
                <a:gd name="T25" fmla="*/ 0 h 327"/>
                <a:gd name="T26" fmla="*/ 0 w 518"/>
                <a:gd name="T27" fmla="*/ 0 h 327"/>
                <a:gd name="T28" fmla="*/ 0 w 518"/>
                <a:gd name="T29" fmla="*/ 0 h 327"/>
                <a:gd name="T30" fmla="*/ 0 w 518"/>
                <a:gd name="T31" fmla="*/ 0 h 327"/>
                <a:gd name="T32" fmla="*/ 0 w 518"/>
                <a:gd name="T33" fmla="*/ 0 h 327"/>
                <a:gd name="T34" fmla="*/ 0 w 518"/>
                <a:gd name="T35" fmla="*/ 0 h 327"/>
                <a:gd name="T36" fmla="*/ 0 w 518"/>
                <a:gd name="T37" fmla="*/ 0 h 327"/>
                <a:gd name="T38" fmla="*/ 0 w 518"/>
                <a:gd name="T39" fmla="*/ 0 h 327"/>
                <a:gd name="T40" fmla="*/ 0 w 518"/>
                <a:gd name="T41" fmla="*/ 0 h 327"/>
                <a:gd name="T42" fmla="*/ 0 w 518"/>
                <a:gd name="T43" fmla="*/ 0 h 327"/>
                <a:gd name="T44" fmla="*/ 0 w 518"/>
                <a:gd name="T45" fmla="*/ 0 h 327"/>
                <a:gd name="T46" fmla="*/ 0 w 518"/>
                <a:gd name="T47" fmla="*/ 0 h 327"/>
                <a:gd name="T48" fmla="*/ 0 w 518"/>
                <a:gd name="T49" fmla="*/ 0 h 327"/>
                <a:gd name="T50" fmla="*/ 0 w 518"/>
                <a:gd name="T51" fmla="*/ 0 h 327"/>
                <a:gd name="T52" fmla="*/ 0 w 518"/>
                <a:gd name="T53" fmla="*/ 0 h 327"/>
                <a:gd name="T54" fmla="*/ 0 w 518"/>
                <a:gd name="T55" fmla="*/ 0 h 327"/>
                <a:gd name="T56" fmla="*/ 0 w 518"/>
                <a:gd name="T57" fmla="*/ 0 h 327"/>
                <a:gd name="T58" fmla="*/ 0 w 518"/>
                <a:gd name="T59" fmla="*/ 0 h 327"/>
                <a:gd name="T60" fmla="*/ 0 w 518"/>
                <a:gd name="T61" fmla="*/ 0 h 327"/>
                <a:gd name="T62" fmla="*/ 0 w 518"/>
                <a:gd name="T63" fmla="*/ 0 h 327"/>
                <a:gd name="T64" fmla="*/ 0 w 518"/>
                <a:gd name="T65" fmla="*/ 0 h 327"/>
                <a:gd name="T66" fmla="*/ 0 w 518"/>
                <a:gd name="T67" fmla="*/ 0 h 3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8"/>
                <a:gd name="T103" fmla="*/ 0 h 327"/>
                <a:gd name="T104" fmla="*/ 518 w 518"/>
                <a:gd name="T105" fmla="*/ 327 h 3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8" h="327">
                  <a:moveTo>
                    <a:pt x="0" y="0"/>
                  </a:moveTo>
                  <a:lnTo>
                    <a:pt x="5" y="3"/>
                  </a:lnTo>
                  <a:lnTo>
                    <a:pt x="21" y="13"/>
                  </a:lnTo>
                  <a:lnTo>
                    <a:pt x="44" y="28"/>
                  </a:lnTo>
                  <a:lnTo>
                    <a:pt x="76" y="48"/>
                  </a:lnTo>
                  <a:lnTo>
                    <a:pt x="112" y="71"/>
                  </a:lnTo>
                  <a:lnTo>
                    <a:pt x="153" y="97"/>
                  </a:lnTo>
                  <a:lnTo>
                    <a:pt x="197" y="125"/>
                  </a:lnTo>
                  <a:lnTo>
                    <a:pt x="243" y="154"/>
                  </a:lnTo>
                  <a:lnTo>
                    <a:pt x="289" y="184"/>
                  </a:lnTo>
                  <a:lnTo>
                    <a:pt x="335" y="213"/>
                  </a:lnTo>
                  <a:lnTo>
                    <a:pt x="380" y="240"/>
                  </a:lnTo>
                  <a:lnTo>
                    <a:pt x="419" y="265"/>
                  </a:lnTo>
                  <a:lnTo>
                    <a:pt x="455" y="286"/>
                  </a:lnTo>
                  <a:lnTo>
                    <a:pt x="483" y="303"/>
                  </a:lnTo>
                  <a:lnTo>
                    <a:pt x="505" y="315"/>
                  </a:lnTo>
                  <a:lnTo>
                    <a:pt x="518" y="321"/>
                  </a:lnTo>
                  <a:lnTo>
                    <a:pt x="512" y="327"/>
                  </a:lnTo>
                  <a:lnTo>
                    <a:pt x="506" y="324"/>
                  </a:lnTo>
                  <a:lnTo>
                    <a:pt x="491" y="314"/>
                  </a:lnTo>
                  <a:lnTo>
                    <a:pt x="466" y="300"/>
                  </a:lnTo>
                  <a:lnTo>
                    <a:pt x="435" y="281"/>
                  </a:lnTo>
                  <a:lnTo>
                    <a:pt x="398" y="258"/>
                  </a:lnTo>
                  <a:lnTo>
                    <a:pt x="356" y="233"/>
                  </a:lnTo>
                  <a:lnTo>
                    <a:pt x="312" y="205"/>
                  </a:lnTo>
                  <a:lnTo>
                    <a:pt x="265" y="176"/>
                  </a:lnTo>
                  <a:lnTo>
                    <a:pt x="219" y="147"/>
                  </a:lnTo>
                  <a:lnTo>
                    <a:pt x="173" y="119"/>
                  </a:lnTo>
                  <a:lnTo>
                    <a:pt x="130" y="91"/>
                  </a:lnTo>
                  <a:lnTo>
                    <a:pt x="91" y="66"/>
                  </a:lnTo>
                  <a:lnTo>
                    <a:pt x="57" y="43"/>
                  </a:lnTo>
                  <a:lnTo>
                    <a:pt x="30" y="24"/>
                  </a:lnTo>
                  <a:lnTo>
                    <a:pt x="11"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25" name="Freeform 97"/>
            <p:cNvSpPr>
              <a:spLocks/>
            </p:cNvSpPr>
            <p:nvPr/>
          </p:nvSpPr>
          <p:spPr bwMode="auto">
            <a:xfrm>
              <a:off x="2229" y="3475"/>
              <a:ext cx="113" cy="72"/>
            </a:xfrm>
            <a:custGeom>
              <a:avLst/>
              <a:gdLst>
                <a:gd name="T0" fmla="*/ 0 w 526"/>
                <a:gd name="T1" fmla="*/ 0 h 337"/>
                <a:gd name="T2" fmla="*/ 0 w 526"/>
                <a:gd name="T3" fmla="*/ 0 h 337"/>
                <a:gd name="T4" fmla="*/ 0 w 526"/>
                <a:gd name="T5" fmla="*/ 0 h 337"/>
                <a:gd name="T6" fmla="*/ 0 w 526"/>
                <a:gd name="T7" fmla="*/ 0 h 337"/>
                <a:gd name="T8" fmla="*/ 0 w 526"/>
                <a:gd name="T9" fmla="*/ 0 h 337"/>
                <a:gd name="T10" fmla="*/ 0 w 526"/>
                <a:gd name="T11" fmla="*/ 0 h 337"/>
                <a:gd name="T12" fmla="*/ 0 w 526"/>
                <a:gd name="T13" fmla="*/ 0 h 337"/>
                <a:gd name="T14" fmla="*/ 0 w 526"/>
                <a:gd name="T15" fmla="*/ 0 h 337"/>
                <a:gd name="T16" fmla="*/ 0 w 526"/>
                <a:gd name="T17" fmla="*/ 0 h 337"/>
                <a:gd name="T18" fmla="*/ 0 w 526"/>
                <a:gd name="T19" fmla="*/ 0 h 337"/>
                <a:gd name="T20" fmla="*/ 0 w 526"/>
                <a:gd name="T21" fmla="*/ 0 h 337"/>
                <a:gd name="T22" fmla="*/ 0 w 526"/>
                <a:gd name="T23" fmla="*/ 0 h 337"/>
                <a:gd name="T24" fmla="*/ 0 w 526"/>
                <a:gd name="T25" fmla="*/ 0 h 337"/>
                <a:gd name="T26" fmla="*/ 0 w 526"/>
                <a:gd name="T27" fmla="*/ 0 h 337"/>
                <a:gd name="T28" fmla="*/ 0 w 526"/>
                <a:gd name="T29" fmla="*/ 0 h 337"/>
                <a:gd name="T30" fmla="*/ 0 w 526"/>
                <a:gd name="T31" fmla="*/ 0 h 337"/>
                <a:gd name="T32" fmla="*/ 0 w 526"/>
                <a:gd name="T33" fmla="*/ 0 h 337"/>
                <a:gd name="T34" fmla="*/ 0 w 526"/>
                <a:gd name="T35" fmla="*/ 0 h 337"/>
                <a:gd name="T36" fmla="*/ 0 w 526"/>
                <a:gd name="T37" fmla="*/ 0 h 337"/>
                <a:gd name="T38" fmla="*/ 0 w 526"/>
                <a:gd name="T39" fmla="*/ 0 h 337"/>
                <a:gd name="T40" fmla="*/ 0 w 526"/>
                <a:gd name="T41" fmla="*/ 0 h 337"/>
                <a:gd name="T42" fmla="*/ 0 w 526"/>
                <a:gd name="T43" fmla="*/ 0 h 337"/>
                <a:gd name="T44" fmla="*/ 0 w 526"/>
                <a:gd name="T45" fmla="*/ 0 h 337"/>
                <a:gd name="T46" fmla="*/ 0 w 526"/>
                <a:gd name="T47" fmla="*/ 0 h 337"/>
                <a:gd name="T48" fmla="*/ 0 w 526"/>
                <a:gd name="T49" fmla="*/ 0 h 337"/>
                <a:gd name="T50" fmla="*/ 0 w 526"/>
                <a:gd name="T51" fmla="*/ 0 h 337"/>
                <a:gd name="T52" fmla="*/ 0 w 526"/>
                <a:gd name="T53" fmla="*/ 0 h 337"/>
                <a:gd name="T54" fmla="*/ 0 w 526"/>
                <a:gd name="T55" fmla="*/ 0 h 337"/>
                <a:gd name="T56" fmla="*/ 0 w 526"/>
                <a:gd name="T57" fmla="*/ 0 h 337"/>
                <a:gd name="T58" fmla="*/ 0 w 526"/>
                <a:gd name="T59" fmla="*/ 0 h 337"/>
                <a:gd name="T60" fmla="*/ 0 w 526"/>
                <a:gd name="T61" fmla="*/ 0 h 337"/>
                <a:gd name="T62" fmla="*/ 0 w 526"/>
                <a:gd name="T63" fmla="*/ 0 h 337"/>
                <a:gd name="T64" fmla="*/ 0 w 526"/>
                <a:gd name="T65" fmla="*/ 0 h 337"/>
                <a:gd name="T66" fmla="*/ 0 w 526"/>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337"/>
                <a:gd name="T104" fmla="*/ 526 w 526"/>
                <a:gd name="T105" fmla="*/ 337 h 3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337">
                  <a:moveTo>
                    <a:pt x="0" y="0"/>
                  </a:moveTo>
                  <a:lnTo>
                    <a:pt x="6" y="4"/>
                  </a:lnTo>
                  <a:lnTo>
                    <a:pt x="21" y="14"/>
                  </a:lnTo>
                  <a:lnTo>
                    <a:pt x="46" y="30"/>
                  </a:lnTo>
                  <a:lnTo>
                    <a:pt x="77" y="50"/>
                  </a:lnTo>
                  <a:lnTo>
                    <a:pt x="114" y="74"/>
                  </a:lnTo>
                  <a:lnTo>
                    <a:pt x="156" y="101"/>
                  </a:lnTo>
                  <a:lnTo>
                    <a:pt x="201" y="130"/>
                  </a:lnTo>
                  <a:lnTo>
                    <a:pt x="248" y="159"/>
                  </a:lnTo>
                  <a:lnTo>
                    <a:pt x="295" y="189"/>
                  </a:lnTo>
                  <a:lnTo>
                    <a:pt x="342" y="220"/>
                  </a:lnTo>
                  <a:lnTo>
                    <a:pt x="386" y="247"/>
                  </a:lnTo>
                  <a:lnTo>
                    <a:pt x="427" y="273"/>
                  </a:lnTo>
                  <a:lnTo>
                    <a:pt x="463" y="295"/>
                  </a:lnTo>
                  <a:lnTo>
                    <a:pt x="492" y="313"/>
                  </a:lnTo>
                  <a:lnTo>
                    <a:pt x="514" y="325"/>
                  </a:lnTo>
                  <a:lnTo>
                    <a:pt x="526" y="332"/>
                  </a:lnTo>
                  <a:lnTo>
                    <a:pt x="520" y="337"/>
                  </a:lnTo>
                  <a:lnTo>
                    <a:pt x="515" y="334"/>
                  </a:lnTo>
                  <a:lnTo>
                    <a:pt x="499" y="324"/>
                  </a:lnTo>
                  <a:lnTo>
                    <a:pt x="474" y="309"/>
                  </a:lnTo>
                  <a:lnTo>
                    <a:pt x="443" y="289"/>
                  </a:lnTo>
                  <a:lnTo>
                    <a:pt x="405" y="266"/>
                  </a:lnTo>
                  <a:lnTo>
                    <a:pt x="362" y="240"/>
                  </a:lnTo>
                  <a:lnTo>
                    <a:pt x="317" y="211"/>
                  </a:lnTo>
                  <a:lnTo>
                    <a:pt x="270" y="182"/>
                  </a:lnTo>
                  <a:lnTo>
                    <a:pt x="223" y="152"/>
                  </a:lnTo>
                  <a:lnTo>
                    <a:pt x="175" y="123"/>
                  </a:lnTo>
                  <a:lnTo>
                    <a:pt x="132" y="94"/>
                  </a:lnTo>
                  <a:lnTo>
                    <a:pt x="93" y="68"/>
                  </a:lnTo>
                  <a:lnTo>
                    <a:pt x="58" y="44"/>
                  </a:lnTo>
                  <a:lnTo>
                    <a:pt x="30"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26" name="Freeform 98"/>
            <p:cNvSpPr>
              <a:spLocks/>
            </p:cNvSpPr>
            <p:nvPr/>
          </p:nvSpPr>
          <p:spPr bwMode="auto">
            <a:xfrm>
              <a:off x="2222" y="3479"/>
              <a:ext cx="114" cy="73"/>
            </a:xfrm>
            <a:custGeom>
              <a:avLst/>
              <a:gdLst>
                <a:gd name="T0" fmla="*/ 0 w 535"/>
                <a:gd name="T1" fmla="*/ 0 h 344"/>
                <a:gd name="T2" fmla="*/ 0 w 535"/>
                <a:gd name="T3" fmla="*/ 0 h 344"/>
                <a:gd name="T4" fmla="*/ 0 w 535"/>
                <a:gd name="T5" fmla="*/ 0 h 344"/>
                <a:gd name="T6" fmla="*/ 0 w 535"/>
                <a:gd name="T7" fmla="*/ 0 h 344"/>
                <a:gd name="T8" fmla="*/ 0 w 535"/>
                <a:gd name="T9" fmla="*/ 0 h 344"/>
                <a:gd name="T10" fmla="*/ 0 w 535"/>
                <a:gd name="T11" fmla="*/ 0 h 344"/>
                <a:gd name="T12" fmla="*/ 0 w 535"/>
                <a:gd name="T13" fmla="*/ 0 h 344"/>
                <a:gd name="T14" fmla="*/ 0 w 535"/>
                <a:gd name="T15" fmla="*/ 0 h 344"/>
                <a:gd name="T16" fmla="*/ 0 w 535"/>
                <a:gd name="T17" fmla="*/ 0 h 344"/>
                <a:gd name="T18" fmla="*/ 0 w 535"/>
                <a:gd name="T19" fmla="*/ 0 h 344"/>
                <a:gd name="T20" fmla="*/ 0 w 535"/>
                <a:gd name="T21" fmla="*/ 0 h 344"/>
                <a:gd name="T22" fmla="*/ 0 w 535"/>
                <a:gd name="T23" fmla="*/ 0 h 344"/>
                <a:gd name="T24" fmla="*/ 0 w 535"/>
                <a:gd name="T25" fmla="*/ 0 h 344"/>
                <a:gd name="T26" fmla="*/ 0 w 535"/>
                <a:gd name="T27" fmla="*/ 0 h 344"/>
                <a:gd name="T28" fmla="*/ 0 w 535"/>
                <a:gd name="T29" fmla="*/ 0 h 344"/>
                <a:gd name="T30" fmla="*/ 0 w 535"/>
                <a:gd name="T31" fmla="*/ 0 h 344"/>
                <a:gd name="T32" fmla="*/ 0 w 535"/>
                <a:gd name="T33" fmla="*/ 0 h 344"/>
                <a:gd name="T34" fmla="*/ 0 w 535"/>
                <a:gd name="T35" fmla="*/ 0 h 344"/>
                <a:gd name="T36" fmla="*/ 0 w 535"/>
                <a:gd name="T37" fmla="*/ 0 h 344"/>
                <a:gd name="T38" fmla="*/ 0 w 535"/>
                <a:gd name="T39" fmla="*/ 0 h 344"/>
                <a:gd name="T40" fmla="*/ 0 w 535"/>
                <a:gd name="T41" fmla="*/ 0 h 344"/>
                <a:gd name="T42" fmla="*/ 0 w 535"/>
                <a:gd name="T43" fmla="*/ 0 h 344"/>
                <a:gd name="T44" fmla="*/ 0 w 535"/>
                <a:gd name="T45" fmla="*/ 0 h 344"/>
                <a:gd name="T46" fmla="*/ 0 w 535"/>
                <a:gd name="T47" fmla="*/ 0 h 344"/>
                <a:gd name="T48" fmla="*/ 0 w 535"/>
                <a:gd name="T49" fmla="*/ 0 h 344"/>
                <a:gd name="T50" fmla="*/ 0 w 535"/>
                <a:gd name="T51" fmla="*/ 0 h 344"/>
                <a:gd name="T52" fmla="*/ 0 w 535"/>
                <a:gd name="T53" fmla="*/ 0 h 344"/>
                <a:gd name="T54" fmla="*/ 0 w 535"/>
                <a:gd name="T55" fmla="*/ 0 h 344"/>
                <a:gd name="T56" fmla="*/ 0 w 535"/>
                <a:gd name="T57" fmla="*/ 0 h 344"/>
                <a:gd name="T58" fmla="*/ 0 w 535"/>
                <a:gd name="T59" fmla="*/ 0 h 344"/>
                <a:gd name="T60" fmla="*/ 0 w 535"/>
                <a:gd name="T61" fmla="*/ 0 h 344"/>
                <a:gd name="T62" fmla="*/ 0 w 535"/>
                <a:gd name="T63" fmla="*/ 0 h 344"/>
                <a:gd name="T64" fmla="*/ 0 w 535"/>
                <a:gd name="T65" fmla="*/ 0 h 344"/>
                <a:gd name="T66" fmla="*/ 0 w 535"/>
                <a:gd name="T67" fmla="*/ 0 h 3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5"/>
                <a:gd name="T103" fmla="*/ 0 h 344"/>
                <a:gd name="T104" fmla="*/ 535 w 535"/>
                <a:gd name="T105" fmla="*/ 344 h 3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5" h="344">
                  <a:moveTo>
                    <a:pt x="0" y="0"/>
                  </a:moveTo>
                  <a:lnTo>
                    <a:pt x="5" y="3"/>
                  </a:lnTo>
                  <a:lnTo>
                    <a:pt x="21" y="14"/>
                  </a:lnTo>
                  <a:lnTo>
                    <a:pt x="46" y="30"/>
                  </a:lnTo>
                  <a:lnTo>
                    <a:pt x="77" y="50"/>
                  </a:lnTo>
                  <a:lnTo>
                    <a:pt x="115" y="75"/>
                  </a:lnTo>
                  <a:lnTo>
                    <a:pt x="158" y="102"/>
                  </a:lnTo>
                  <a:lnTo>
                    <a:pt x="204" y="133"/>
                  </a:lnTo>
                  <a:lnTo>
                    <a:pt x="252" y="163"/>
                  </a:lnTo>
                  <a:lnTo>
                    <a:pt x="300" y="194"/>
                  </a:lnTo>
                  <a:lnTo>
                    <a:pt x="348" y="224"/>
                  </a:lnTo>
                  <a:lnTo>
                    <a:pt x="393" y="253"/>
                  </a:lnTo>
                  <a:lnTo>
                    <a:pt x="433" y="279"/>
                  </a:lnTo>
                  <a:lnTo>
                    <a:pt x="470" y="301"/>
                  </a:lnTo>
                  <a:lnTo>
                    <a:pt x="501" y="319"/>
                  </a:lnTo>
                  <a:lnTo>
                    <a:pt x="523" y="332"/>
                  </a:lnTo>
                  <a:lnTo>
                    <a:pt x="535" y="338"/>
                  </a:lnTo>
                  <a:lnTo>
                    <a:pt x="528" y="344"/>
                  </a:lnTo>
                  <a:lnTo>
                    <a:pt x="523" y="341"/>
                  </a:lnTo>
                  <a:lnTo>
                    <a:pt x="506" y="330"/>
                  </a:lnTo>
                  <a:lnTo>
                    <a:pt x="482" y="314"/>
                  </a:lnTo>
                  <a:lnTo>
                    <a:pt x="449" y="295"/>
                  </a:lnTo>
                  <a:lnTo>
                    <a:pt x="410" y="271"/>
                  </a:lnTo>
                  <a:lnTo>
                    <a:pt x="367" y="245"/>
                  </a:lnTo>
                  <a:lnTo>
                    <a:pt x="321" y="215"/>
                  </a:lnTo>
                  <a:lnTo>
                    <a:pt x="273" y="185"/>
                  </a:lnTo>
                  <a:lnTo>
                    <a:pt x="225" y="155"/>
                  </a:lnTo>
                  <a:lnTo>
                    <a:pt x="178" y="124"/>
                  </a:lnTo>
                  <a:lnTo>
                    <a:pt x="134" y="95"/>
                  </a:lnTo>
                  <a:lnTo>
                    <a:pt x="93" y="68"/>
                  </a:lnTo>
                  <a:lnTo>
                    <a:pt x="58" y="45"/>
                  </a:lnTo>
                  <a:lnTo>
                    <a:pt x="30" y="25"/>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27" name="Freeform 99"/>
            <p:cNvSpPr>
              <a:spLocks/>
            </p:cNvSpPr>
            <p:nvPr/>
          </p:nvSpPr>
          <p:spPr bwMode="auto">
            <a:xfrm>
              <a:off x="2213" y="3482"/>
              <a:ext cx="117" cy="75"/>
            </a:xfrm>
            <a:custGeom>
              <a:avLst/>
              <a:gdLst>
                <a:gd name="T0" fmla="*/ 0 w 544"/>
                <a:gd name="T1" fmla="*/ 0 h 352"/>
                <a:gd name="T2" fmla="*/ 0 w 544"/>
                <a:gd name="T3" fmla="*/ 0 h 352"/>
                <a:gd name="T4" fmla="*/ 0 w 544"/>
                <a:gd name="T5" fmla="*/ 0 h 352"/>
                <a:gd name="T6" fmla="*/ 0 w 544"/>
                <a:gd name="T7" fmla="*/ 0 h 352"/>
                <a:gd name="T8" fmla="*/ 0 w 544"/>
                <a:gd name="T9" fmla="*/ 0 h 352"/>
                <a:gd name="T10" fmla="*/ 0 w 544"/>
                <a:gd name="T11" fmla="*/ 0 h 352"/>
                <a:gd name="T12" fmla="*/ 0 w 544"/>
                <a:gd name="T13" fmla="*/ 0 h 352"/>
                <a:gd name="T14" fmla="*/ 0 w 544"/>
                <a:gd name="T15" fmla="*/ 0 h 352"/>
                <a:gd name="T16" fmla="*/ 0 w 544"/>
                <a:gd name="T17" fmla="*/ 0 h 352"/>
                <a:gd name="T18" fmla="*/ 0 w 544"/>
                <a:gd name="T19" fmla="*/ 0 h 352"/>
                <a:gd name="T20" fmla="*/ 0 w 544"/>
                <a:gd name="T21" fmla="*/ 0 h 352"/>
                <a:gd name="T22" fmla="*/ 0 w 544"/>
                <a:gd name="T23" fmla="*/ 0 h 352"/>
                <a:gd name="T24" fmla="*/ 0 w 544"/>
                <a:gd name="T25" fmla="*/ 0 h 352"/>
                <a:gd name="T26" fmla="*/ 0 w 544"/>
                <a:gd name="T27" fmla="*/ 0 h 352"/>
                <a:gd name="T28" fmla="*/ 0 w 544"/>
                <a:gd name="T29" fmla="*/ 0 h 352"/>
                <a:gd name="T30" fmla="*/ 0 w 544"/>
                <a:gd name="T31" fmla="*/ 0 h 352"/>
                <a:gd name="T32" fmla="*/ 0 w 544"/>
                <a:gd name="T33" fmla="*/ 0 h 352"/>
                <a:gd name="T34" fmla="*/ 0 w 544"/>
                <a:gd name="T35" fmla="*/ 0 h 352"/>
                <a:gd name="T36" fmla="*/ 0 w 544"/>
                <a:gd name="T37" fmla="*/ 0 h 352"/>
                <a:gd name="T38" fmla="*/ 0 w 544"/>
                <a:gd name="T39" fmla="*/ 0 h 352"/>
                <a:gd name="T40" fmla="*/ 0 w 544"/>
                <a:gd name="T41" fmla="*/ 0 h 352"/>
                <a:gd name="T42" fmla="*/ 0 w 544"/>
                <a:gd name="T43" fmla="*/ 0 h 352"/>
                <a:gd name="T44" fmla="*/ 0 w 544"/>
                <a:gd name="T45" fmla="*/ 0 h 352"/>
                <a:gd name="T46" fmla="*/ 0 w 544"/>
                <a:gd name="T47" fmla="*/ 0 h 352"/>
                <a:gd name="T48" fmla="*/ 0 w 544"/>
                <a:gd name="T49" fmla="*/ 0 h 352"/>
                <a:gd name="T50" fmla="*/ 0 w 544"/>
                <a:gd name="T51" fmla="*/ 0 h 352"/>
                <a:gd name="T52" fmla="*/ 0 w 544"/>
                <a:gd name="T53" fmla="*/ 0 h 352"/>
                <a:gd name="T54" fmla="*/ 0 w 544"/>
                <a:gd name="T55" fmla="*/ 0 h 352"/>
                <a:gd name="T56" fmla="*/ 0 w 544"/>
                <a:gd name="T57" fmla="*/ 0 h 352"/>
                <a:gd name="T58" fmla="*/ 0 w 544"/>
                <a:gd name="T59" fmla="*/ 0 h 352"/>
                <a:gd name="T60" fmla="*/ 0 w 544"/>
                <a:gd name="T61" fmla="*/ 0 h 352"/>
                <a:gd name="T62" fmla="*/ 0 w 544"/>
                <a:gd name="T63" fmla="*/ 0 h 352"/>
                <a:gd name="T64" fmla="*/ 0 w 544"/>
                <a:gd name="T65" fmla="*/ 0 h 352"/>
                <a:gd name="T66" fmla="*/ 0 w 544"/>
                <a:gd name="T67" fmla="*/ 0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4"/>
                <a:gd name="T103" fmla="*/ 0 h 352"/>
                <a:gd name="T104" fmla="*/ 544 w 544"/>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4" h="352">
                  <a:moveTo>
                    <a:pt x="0" y="0"/>
                  </a:moveTo>
                  <a:lnTo>
                    <a:pt x="5" y="4"/>
                  </a:lnTo>
                  <a:lnTo>
                    <a:pt x="22" y="14"/>
                  </a:lnTo>
                  <a:lnTo>
                    <a:pt x="46" y="30"/>
                  </a:lnTo>
                  <a:lnTo>
                    <a:pt x="79" y="52"/>
                  </a:lnTo>
                  <a:lnTo>
                    <a:pt x="117" y="77"/>
                  </a:lnTo>
                  <a:lnTo>
                    <a:pt x="160" y="105"/>
                  </a:lnTo>
                  <a:lnTo>
                    <a:pt x="207" y="136"/>
                  </a:lnTo>
                  <a:lnTo>
                    <a:pt x="256" y="167"/>
                  </a:lnTo>
                  <a:lnTo>
                    <a:pt x="305" y="199"/>
                  </a:lnTo>
                  <a:lnTo>
                    <a:pt x="353" y="230"/>
                  </a:lnTo>
                  <a:lnTo>
                    <a:pt x="398" y="259"/>
                  </a:lnTo>
                  <a:lnTo>
                    <a:pt x="441" y="286"/>
                  </a:lnTo>
                  <a:lnTo>
                    <a:pt x="478" y="309"/>
                  </a:lnTo>
                  <a:lnTo>
                    <a:pt x="508" y="327"/>
                  </a:lnTo>
                  <a:lnTo>
                    <a:pt x="530" y="340"/>
                  </a:lnTo>
                  <a:lnTo>
                    <a:pt x="544" y="346"/>
                  </a:lnTo>
                  <a:lnTo>
                    <a:pt x="536" y="352"/>
                  </a:lnTo>
                  <a:lnTo>
                    <a:pt x="531" y="349"/>
                  </a:lnTo>
                  <a:lnTo>
                    <a:pt x="514" y="338"/>
                  </a:lnTo>
                  <a:lnTo>
                    <a:pt x="489" y="322"/>
                  </a:lnTo>
                  <a:lnTo>
                    <a:pt x="456" y="302"/>
                  </a:lnTo>
                  <a:lnTo>
                    <a:pt x="417" y="278"/>
                  </a:lnTo>
                  <a:lnTo>
                    <a:pt x="373" y="249"/>
                  </a:lnTo>
                  <a:lnTo>
                    <a:pt x="327" y="220"/>
                  </a:lnTo>
                  <a:lnTo>
                    <a:pt x="278" y="189"/>
                  </a:lnTo>
                  <a:lnTo>
                    <a:pt x="228" y="157"/>
                  </a:lnTo>
                  <a:lnTo>
                    <a:pt x="181" y="127"/>
                  </a:lnTo>
                  <a:lnTo>
                    <a:pt x="135" y="97"/>
                  </a:lnTo>
                  <a:lnTo>
                    <a:pt x="94" y="70"/>
                  </a:lnTo>
                  <a:lnTo>
                    <a:pt x="59" y="46"/>
                  </a:lnTo>
                  <a:lnTo>
                    <a:pt x="30" y="25"/>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28" name="Freeform 100"/>
            <p:cNvSpPr>
              <a:spLocks/>
            </p:cNvSpPr>
            <p:nvPr/>
          </p:nvSpPr>
          <p:spPr bwMode="auto">
            <a:xfrm>
              <a:off x="2205" y="3486"/>
              <a:ext cx="119" cy="76"/>
            </a:xfrm>
            <a:custGeom>
              <a:avLst/>
              <a:gdLst>
                <a:gd name="T0" fmla="*/ 0 w 553"/>
                <a:gd name="T1" fmla="*/ 0 h 360"/>
                <a:gd name="T2" fmla="*/ 0 w 553"/>
                <a:gd name="T3" fmla="*/ 0 h 360"/>
                <a:gd name="T4" fmla="*/ 0 w 553"/>
                <a:gd name="T5" fmla="*/ 0 h 360"/>
                <a:gd name="T6" fmla="*/ 0 w 553"/>
                <a:gd name="T7" fmla="*/ 0 h 360"/>
                <a:gd name="T8" fmla="*/ 0 w 553"/>
                <a:gd name="T9" fmla="*/ 0 h 360"/>
                <a:gd name="T10" fmla="*/ 0 w 553"/>
                <a:gd name="T11" fmla="*/ 0 h 360"/>
                <a:gd name="T12" fmla="*/ 0 w 553"/>
                <a:gd name="T13" fmla="*/ 0 h 360"/>
                <a:gd name="T14" fmla="*/ 0 w 553"/>
                <a:gd name="T15" fmla="*/ 0 h 360"/>
                <a:gd name="T16" fmla="*/ 0 w 553"/>
                <a:gd name="T17" fmla="*/ 0 h 360"/>
                <a:gd name="T18" fmla="*/ 0 w 553"/>
                <a:gd name="T19" fmla="*/ 0 h 360"/>
                <a:gd name="T20" fmla="*/ 0 w 553"/>
                <a:gd name="T21" fmla="*/ 0 h 360"/>
                <a:gd name="T22" fmla="*/ 0 w 553"/>
                <a:gd name="T23" fmla="*/ 0 h 360"/>
                <a:gd name="T24" fmla="*/ 0 w 553"/>
                <a:gd name="T25" fmla="*/ 0 h 360"/>
                <a:gd name="T26" fmla="*/ 0 w 553"/>
                <a:gd name="T27" fmla="*/ 0 h 360"/>
                <a:gd name="T28" fmla="*/ 0 w 553"/>
                <a:gd name="T29" fmla="*/ 0 h 360"/>
                <a:gd name="T30" fmla="*/ 0 w 553"/>
                <a:gd name="T31" fmla="*/ 0 h 360"/>
                <a:gd name="T32" fmla="*/ 0 w 553"/>
                <a:gd name="T33" fmla="*/ 0 h 360"/>
                <a:gd name="T34" fmla="*/ 0 w 553"/>
                <a:gd name="T35" fmla="*/ 0 h 360"/>
                <a:gd name="T36" fmla="*/ 0 w 553"/>
                <a:gd name="T37" fmla="*/ 0 h 360"/>
                <a:gd name="T38" fmla="*/ 0 w 553"/>
                <a:gd name="T39" fmla="*/ 0 h 360"/>
                <a:gd name="T40" fmla="*/ 0 w 553"/>
                <a:gd name="T41" fmla="*/ 0 h 360"/>
                <a:gd name="T42" fmla="*/ 0 w 553"/>
                <a:gd name="T43" fmla="*/ 0 h 360"/>
                <a:gd name="T44" fmla="*/ 0 w 553"/>
                <a:gd name="T45" fmla="*/ 0 h 360"/>
                <a:gd name="T46" fmla="*/ 0 w 553"/>
                <a:gd name="T47" fmla="*/ 0 h 360"/>
                <a:gd name="T48" fmla="*/ 0 w 553"/>
                <a:gd name="T49" fmla="*/ 0 h 360"/>
                <a:gd name="T50" fmla="*/ 0 w 553"/>
                <a:gd name="T51" fmla="*/ 0 h 360"/>
                <a:gd name="T52" fmla="*/ 0 w 553"/>
                <a:gd name="T53" fmla="*/ 0 h 360"/>
                <a:gd name="T54" fmla="*/ 0 w 553"/>
                <a:gd name="T55" fmla="*/ 0 h 360"/>
                <a:gd name="T56" fmla="*/ 0 w 553"/>
                <a:gd name="T57" fmla="*/ 0 h 360"/>
                <a:gd name="T58" fmla="*/ 0 w 553"/>
                <a:gd name="T59" fmla="*/ 0 h 360"/>
                <a:gd name="T60" fmla="*/ 0 w 553"/>
                <a:gd name="T61" fmla="*/ 0 h 360"/>
                <a:gd name="T62" fmla="*/ 0 w 553"/>
                <a:gd name="T63" fmla="*/ 0 h 360"/>
                <a:gd name="T64" fmla="*/ 0 w 553"/>
                <a:gd name="T65" fmla="*/ 0 h 360"/>
                <a:gd name="T66" fmla="*/ 0 w 553"/>
                <a:gd name="T67" fmla="*/ 0 h 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3"/>
                <a:gd name="T103" fmla="*/ 0 h 360"/>
                <a:gd name="T104" fmla="*/ 553 w 553"/>
                <a:gd name="T105" fmla="*/ 360 h 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3" h="360">
                  <a:moveTo>
                    <a:pt x="0" y="0"/>
                  </a:moveTo>
                  <a:lnTo>
                    <a:pt x="5" y="5"/>
                  </a:lnTo>
                  <a:lnTo>
                    <a:pt x="22" y="15"/>
                  </a:lnTo>
                  <a:lnTo>
                    <a:pt x="47" y="32"/>
                  </a:lnTo>
                  <a:lnTo>
                    <a:pt x="81" y="54"/>
                  </a:lnTo>
                  <a:lnTo>
                    <a:pt x="120" y="80"/>
                  </a:lnTo>
                  <a:lnTo>
                    <a:pt x="164" y="108"/>
                  </a:lnTo>
                  <a:lnTo>
                    <a:pt x="212" y="139"/>
                  </a:lnTo>
                  <a:lnTo>
                    <a:pt x="261" y="172"/>
                  </a:lnTo>
                  <a:lnTo>
                    <a:pt x="310" y="204"/>
                  </a:lnTo>
                  <a:lnTo>
                    <a:pt x="360" y="235"/>
                  </a:lnTo>
                  <a:lnTo>
                    <a:pt x="406" y="266"/>
                  </a:lnTo>
                  <a:lnTo>
                    <a:pt x="449" y="293"/>
                  </a:lnTo>
                  <a:lnTo>
                    <a:pt x="486" y="317"/>
                  </a:lnTo>
                  <a:lnTo>
                    <a:pt x="518" y="336"/>
                  </a:lnTo>
                  <a:lnTo>
                    <a:pt x="540" y="349"/>
                  </a:lnTo>
                  <a:lnTo>
                    <a:pt x="553" y="355"/>
                  </a:lnTo>
                  <a:lnTo>
                    <a:pt x="546" y="360"/>
                  </a:lnTo>
                  <a:lnTo>
                    <a:pt x="540" y="355"/>
                  </a:lnTo>
                  <a:lnTo>
                    <a:pt x="524" y="346"/>
                  </a:lnTo>
                  <a:lnTo>
                    <a:pt x="498" y="329"/>
                  </a:lnTo>
                  <a:lnTo>
                    <a:pt x="464" y="308"/>
                  </a:lnTo>
                  <a:lnTo>
                    <a:pt x="425" y="283"/>
                  </a:lnTo>
                  <a:lnTo>
                    <a:pt x="380" y="255"/>
                  </a:lnTo>
                  <a:lnTo>
                    <a:pt x="332" y="225"/>
                  </a:lnTo>
                  <a:lnTo>
                    <a:pt x="283" y="193"/>
                  </a:lnTo>
                  <a:lnTo>
                    <a:pt x="233" y="161"/>
                  </a:lnTo>
                  <a:lnTo>
                    <a:pt x="184" y="129"/>
                  </a:lnTo>
                  <a:lnTo>
                    <a:pt x="137" y="99"/>
                  </a:lnTo>
                  <a:lnTo>
                    <a:pt x="97" y="71"/>
                  </a:lnTo>
                  <a:lnTo>
                    <a:pt x="60" y="46"/>
                  </a:lnTo>
                  <a:lnTo>
                    <a:pt x="31" y="25"/>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29" name="Freeform 101"/>
            <p:cNvSpPr>
              <a:spLocks/>
            </p:cNvSpPr>
            <p:nvPr/>
          </p:nvSpPr>
          <p:spPr bwMode="auto">
            <a:xfrm>
              <a:off x="2197" y="3489"/>
              <a:ext cx="120" cy="78"/>
            </a:xfrm>
            <a:custGeom>
              <a:avLst/>
              <a:gdLst>
                <a:gd name="T0" fmla="*/ 0 w 562"/>
                <a:gd name="T1" fmla="*/ 0 h 369"/>
                <a:gd name="T2" fmla="*/ 0 w 562"/>
                <a:gd name="T3" fmla="*/ 0 h 369"/>
                <a:gd name="T4" fmla="*/ 0 w 562"/>
                <a:gd name="T5" fmla="*/ 0 h 369"/>
                <a:gd name="T6" fmla="*/ 0 w 562"/>
                <a:gd name="T7" fmla="*/ 0 h 369"/>
                <a:gd name="T8" fmla="*/ 0 w 562"/>
                <a:gd name="T9" fmla="*/ 0 h 369"/>
                <a:gd name="T10" fmla="*/ 0 w 562"/>
                <a:gd name="T11" fmla="*/ 0 h 369"/>
                <a:gd name="T12" fmla="*/ 0 w 562"/>
                <a:gd name="T13" fmla="*/ 0 h 369"/>
                <a:gd name="T14" fmla="*/ 0 w 562"/>
                <a:gd name="T15" fmla="*/ 0 h 369"/>
                <a:gd name="T16" fmla="*/ 0 w 562"/>
                <a:gd name="T17" fmla="*/ 0 h 369"/>
                <a:gd name="T18" fmla="*/ 0 w 562"/>
                <a:gd name="T19" fmla="*/ 0 h 369"/>
                <a:gd name="T20" fmla="*/ 0 w 562"/>
                <a:gd name="T21" fmla="*/ 0 h 369"/>
                <a:gd name="T22" fmla="*/ 0 w 562"/>
                <a:gd name="T23" fmla="*/ 0 h 369"/>
                <a:gd name="T24" fmla="*/ 0 w 562"/>
                <a:gd name="T25" fmla="*/ 0 h 369"/>
                <a:gd name="T26" fmla="*/ 0 w 562"/>
                <a:gd name="T27" fmla="*/ 0 h 369"/>
                <a:gd name="T28" fmla="*/ 0 w 562"/>
                <a:gd name="T29" fmla="*/ 0 h 369"/>
                <a:gd name="T30" fmla="*/ 0 w 562"/>
                <a:gd name="T31" fmla="*/ 0 h 369"/>
                <a:gd name="T32" fmla="*/ 0 w 562"/>
                <a:gd name="T33" fmla="*/ 0 h 369"/>
                <a:gd name="T34" fmla="*/ 0 w 562"/>
                <a:gd name="T35" fmla="*/ 0 h 369"/>
                <a:gd name="T36" fmla="*/ 0 w 562"/>
                <a:gd name="T37" fmla="*/ 0 h 369"/>
                <a:gd name="T38" fmla="*/ 0 w 562"/>
                <a:gd name="T39" fmla="*/ 0 h 369"/>
                <a:gd name="T40" fmla="*/ 0 w 562"/>
                <a:gd name="T41" fmla="*/ 0 h 369"/>
                <a:gd name="T42" fmla="*/ 0 w 562"/>
                <a:gd name="T43" fmla="*/ 0 h 369"/>
                <a:gd name="T44" fmla="*/ 0 w 562"/>
                <a:gd name="T45" fmla="*/ 0 h 369"/>
                <a:gd name="T46" fmla="*/ 0 w 562"/>
                <a:gd name="T47" fmla="*/ 0 h 369"/>
                <a:gd name="T48" fmla="*/ 0 w 562"/>
                <a:gd name="T49" fmla="*/ 0 h 369"/>
                <a:gd name="T50" fmla="*/ 0 w 562"/>
                <a:gd name="T51" fmla="*/ 0 h 369"/>
                <a:gd name="T52" fmla="*/ 0 w 562"/>
                <a:gd name="T53" fmla="*/ 0 h 369"/>
                <a:gd name="T54" fmla="*/ 0 w 562"/>
                <a:gd name="T55" fmla="*/ 0 h 369"/>
                <a:gd name="T56" fmla="*/ 0 w 562"/>
                <a:gd name="T57" fmla="*/ 0 h 369"/>
                <a:gd name="T58" fmla="*/ 0 w 562"/>
                <a:gd name="T59" fmla="*/ 0 h 369"/>
                <a:gd name="T60" fmla="*/ 0 w 562"/>
                <a:gd name="T61" fmla="*/ 0 h 369"/>
                <a:gd name="T62" fmla="*/ 0 w 562"/>
                <a:gd name="T63" fmla="*/ 0 h 369"/>
                <a:gd name="T64" fmla="*/ 0 w 562"/>
                <a:gd name="T65" fmla="*/ 0 h 369"/>
                <a:gd name="T66" fmla="*/ 0 w 562"/>
                <a:gd name="T67" fmla="*/ 0 h 3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2"/>
                <a:gd name="T103" fmla="*/ 0 h 369"/>
                <a:gd name="T104" fmla="*/ 562 w 562"/>
                <a:gd name="T105" fmla="*/ 369 h 3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2" h="369">
                  <a:moveTo>
                    <a:pt x="0" y="0"/>
                  </a:moveTo>
                  <a:lnTo>
                    <a:pt x="7" y="4"/>
                  </a:lnTo>
                  <a:lnTo>
                    <a:pt x="22" y="15"/>
                  </a:lnTo>
                  <a:lnTo>
                    <a:pt x="49" y="32"/>
                  </a:lnTo>
                  <a:lnTo>
                    <a:pt x="82" y="54"/>
                  </a:lnTo>
                  <a:lnTo>
                    <a:pt x="122" y="80"/>
                  </a:lnTo>
                  <a:lnTo>
                    <a:pt x="167" y="111"/>
                  </a:lnTo>
                  <a:lnTo>
                    <a:pt x="215" y="142"/>
                  </a:lnTo>
                  <a:lnTo>
                    <a:pt x="266" y="175"/>
                  </a:lnTo>
                  <a:lnTo>
                    <a:pt x="316" y="209"/>
                  </a:lnTo>
                  <a:lnTo>
                    <a:pt x="366" y="241"/>
                  </a:lnTo>
                  <a:lnTo>
                    <a:pt x="413" y="272"/>
                  </a:lnTo>
                  <a:lnTo>
                    <a:pt x="456" y="300"/>
                  </a:lnTo>
                  <a:lnTo>
                    <a:pt x="495" y="324"/>
                  </a:lnTo>
                  <a:lnTo>
                    <a:pt x="525" y="343"/>
                  </a:lnTo>
                  <a:lnTo>
                    <a:pt x="548" y="356"/>
                  </a:lnTo>
                  <a:lnTo>
                    <a:pt x="562" y="363"/>
                  </a:lnTo>
                  <a:lnTo>
                    <a:pt x="556" y="369"/>
                  </a:lnTo>
                  <a:lnTo>
                    <a:pt x="549" y="365"/>
                  </a:lnTo>
                  <a:lnTo>
                    <a:pt x="533" y="354"/>
                  </a:lnTo>
                  <a:lnTo>
                    <a:pt x="507" y="337"/>
                  </a:lnTo>
                  <a:lnTo>
                    <a:pt x="473" y="316"/>
                  </a:lnTo>
                  <a:lnTo>
                    <a:pt x="432" y="290"/>
                  </a:lnTo>
                  <a:lnTo>
                    <a:pt x="387" y="261"/>
                  </a:lnTo>
                  <a:lnTo>
                    <a:pt x="339" y="230"/>
                  </a:lnTo>
                  <a:lnTo>
                    <a:pt x="288" y="197"/>
                  </a:lnTo>
                  <a:lnTo>
                    <a:pt x="237" y="165"/>
                  </a:lnTo>
                  <a:lnTo>
                    <a:pt x="188" y="133"/>
                  </a:lnTo>
                  <a:lnTo>
                    <a:pt x="141" y="101"/>
                  </a:lnTo>
                  <a:lnTo>
                    <a:pt x="98" y="72"/>
                  </a:lnTo>
                  <a:lnTo>
                    <a:pt x="61" y="47"/>
                  </a:lnTo>
                  <a:lnTo>
                    <a:pt x="32"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30" name="Freeform 102"/>
            <p:cNvSpPr>
              <a:spLocks/>
            </p:cNvSpPr>
            <p:nvPr/>
          </p:nvSpPr>
          <p:spPr bwMode="auto">
            <a:xfrm>
              <a:off x="2332" y="3426"/>
              <a:ext cx="105" cy="54"/>
            </a:xfrm>
            <a:custGeom>
              <a:avLst/>
              <a:gdLst>
                <a:gd name="T0" fmla="*/ 0 w 495"/>
                <a:gd name="T1" fmla="*/ 0 h 250"/>
                <a:gd name="T2" fmla="*/ 0 w 495"/>
                <a:gd name="T3" fmla="*/ 0 h 250"/>
                <a:gd name="T4" fmla="*/ 0 w 495"/>
                <a:gd name="T5" fmla="*/ 0 h 250"/>
                <a:gd name="T6" fmla="*/ 0 w 495"/>
                <a:gd name="T7" fmla="*/ 0 h 250"/>
                <a:gd name="T8" fmla="*/ 0 w 495"/>
                <a:gd name="T9" fmla="*/ 0 h 250"/>
                <a:gd name="T10" fmla="*/ 0 w 495"/>
                <a:gd name="T11" fmla="*/ 0 h 250"/>
                <a:gd name="T12" fmla="*/ 0 w 495"/>
                <a:gd name="T13" fmla="*/ 0 h 250"/>
                <a:gd name="T14" fmla="*/ 0 w 495"/>
                <a:gd name="T15" fmla="*/ 0 h 250"/>
                <a:gd name="T16" fmla="*/ 0 w 495"/>
                <a:gd name="T17" fmla="*/ 0 h 250"/>
                <a:gd name="T18" fmla="*/ 0 w 495"/>
                <a:gd name="T19" fmla="*/ 0 h 250"/>
                <a:gd name="T20" fmla="*/ 0 w 495"/>
                <a:gd name="T21" fmla="*/ 0 h 250"/>
                <a:gd name="T22" fmla="*/ 0 w 495"/>
                <a:gd name="T23" fmla="*/ 0 h 250"/>
                <a:gd name="T24" fmla="*/ 0 w 495"/>
                <a:gd name="T25" fmla="*/ 0 h 250"/>
                <a:gd name="T26" fmla="*/ 0 w 495"/>
                <a:gd name="T27" fmla="*/ 0 h 250"/>
                <a:gd name="T28" fmla="*/ 0 w 495"/>
                <a:gd name="T29" fmla="*/ 0 h 250"/>
                <a:gd name="T30" fmla="*/ 0 w 495"/>
                <a:gd name="T31" fmla="*/ 0 h 250"/>
                <a:gd name="T32" fmla="*/ 0 w 495"/>
                <a:gd name="T33" fmla="*/ 0 h 250"/>
                <a:gd name="T34" fmla="*/ 0 w 495"/>
                <a:gd name="T35" fmla="*/ 0 h 250"/>
                <a:gd name="T36" fmla="*/ 0 w 495"/>
                <a:gd name="T37" fmla="*/ 0 h 250"/>
                <a:gd name="T38" fmla="*/ 0 w 495"/>
                <a:gd name="T39" fmla="*/ 0 h 250"/>
                <a:gd name="T40" fmla="*/ 0 w 495"/>
                <a:gd name="T41" fmla="*/ 0 h 250"/>
                <a:gd name="T42" fmla="*/ 0 w 495"/>
                <a:gd name="T43" fmla="*/ 0 h 250"/>
                <a:gd name="T44" fmla="*/ 0 w 495"/>
                <a:gd name="T45" fmla="*/ 0 h 250"/>
                <a:gd name="T46" fmla="*/ 0 w 495"/>
                <a:gd name="T47" fmla="*/ 0 h 250"/>
                <a:gd name="T48" fmla="*/ 0 w 495"/>
                <a:gd name="T49" fmla="*/ 0 h 250"/>
                <a:gd name="T50" fmla="*/ 0 w 495"/>
                <a:gd name="T51" fmla="*/ 0 h 250"/>
                <a:gd name="T52" fmla="*/ 0 w 495"/>
                <a:gd name="T53" fmla="*/ 0 h 250"/>
                <a:gd name="T54" fmla="*/ 0 w 495"/>
                <a:gd name="T55" fmla="*/ 0 h 250"/>
                <a:gd name="T56" fmla="*/ 0 w 495"/>
                <a:gd name="T57" fmla="*/ 0 h 250"/>
                <a:gd name="T58" fmla="*/ 0 w 495"/>
                <a:gd name="T59" fmla="*/ 0 h 250"/>
                <a:gd name="T60" fmla="*/ 0 w 495"/>
                <a:gd name="T61" fmla="*/ 0 h 250"/>
                <a:gd name="T62" fmla="*/ 0 w 495"/>
                <a:gd name="T63" fmla="*/ 0 h 250"/>
                <a:gd name="T64" fmla="*/ 0 w 495"/>
                <a:gd name="T65" fmla="*/ 0 h 250"/>
                <a:gd name="T66" fmla="*/ 0 w 495"/>
                <a:gd name="T67" fmla="*/ 0 h 250"/>
                <a:gd name="T68" fmla="*/ 0 w 495"/>
                <a:gd name="T69" fmla="*/ 0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5"/>
                <a:gd name="T106" fmla="*/ 0 h 250"/>
                <a:gd name="T107" fmla="*/ 495 w 495"/>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5" h="250">
                  <a:moveTo>
                    <a:pt x="0" y="2"/>
                  </a:moveTo>
                  <a:lnTo>
                    <a:pt x="10" y="0"/>
                  </a:lnTo>
                  <a:lnTo>
                    <a:pt x="12" y="1"/>
                  </a:lnTo>
                  <a:lnTo>
                    <a:pt x="20" y="6"/>
                  </a:lnTo>
                  <a:lnTo>
                    <a:pt x="32" y="13"/>
                  </a:lnTo>
                  <a:lnTo>
                    <a:pt x="48" y="23"/>
                  </a:lnTo>
                  <a:lnTo>
                    <a:pt x="69" y="34"/>
                  </a:lnTo>
                  <a:lnTo>
                    <a:pt x="95" y="48"/>
                  </a:lnTo>
                  <a:lnTo>
                    <a:pt x="123" y="63"/>
                  </a:lnTo>
                  <a:lnTo>
                    <a:pt x="155" y="81"/>
                  </a:lnTo>
                  <a:lnTo>
                    <a:pt x="190" y="99"/>
                  </a:lnTo>
                  <a:lnTo>
                    <a:pt x="228" y="119"/>
                  </a:lnTo>
                  <a:lnTo>
                    <a:pt x="267" y="139"/>
                  </a:lnTo>
                  <a:lnTo>
                    <a:pt x="309" y="158"/>
                  </a:lnTo>
                  <a:lnTo>
                    <a:pt x="353" y="179"/>
                  </a:lnTo>
                  <a:lnTo>
                    <a:pt x="399" y="200"/>
                  </a:lnTo>
                  <a:lnTo>
                    <a:pt x="447" y="221"/>
                  </a:lnTo>
                  <a:lnTo>
                    <a:pt x="495" y="241"/>
                  </a:lnTo>
                  <a:lnTo>
                    <a:pt x="470" y="250"/>
                  </a:lnTo>
                  <a:lnTo>
                    <a:pt x="467" y="248"/>
                  </a:lnTo>
                  <a:lnTo>
                    <a:pt x="456" y="244"/>
                  </a:lnTo>
                  <a:lnTo>
                    <a:pt x="439" y="237"/>
                  </a:lnTo>
                  <a:lnTo>
                    <a:pt x="417" y="226"/>
                  </a:lnTo>
                  <a:lnTo>
                    <a:pt x="390" y="215"/>
                  </a:lnTo>
                  <a:lnTo>
                    <a:pt x="360" y="200"/>
                  </a:lnTo>
                  <a:lnTo>
                    <a:pt x="326" y="183"/>
                  </a:lnTo>
                  <a:lnTo>
                    <a:pt x="290" y="167"/>
                  </a:lnTo>
                  <a:lnTo>
                    <a:pt x="253" y="148"/>
                  </a:lnTo>
                  <a:lnTo>
                    <a:pt x="214" y="128"/>
                  </a:lnTo>
                  <a:lnTo>
                    <a:pt x="174" y="107"/>
                  </a:lnTo>
                  <a:lnTo>
                    <a:pt x="135" y="86"/>
                  </a:lnTo>
                  <a:lnTo>
                    <a:pt x="99" y="64"/>
                  </a:lnTo>
                  <a:lnTo>
                    <a:pt x="63" y="43"/>
                  </a:lnTo>
                  <a:lnTo>
                    <a:pt x="30" y="23"/>
                  </a:lnTo>
                  <a:lnTo>
                    <a:pt x="0"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grpSp>
      <p:grpSp>
        <p:nvGrpSpPr>
          <p:cNvPr id="31" name="Group 106"/>
          <p:cNvGrpSpPr>
            <a:grpSpLocks/>
          </p:cNvGrpSpPr>
          <p:nvPr/>
        </p:nvGrpSpPr>
        <p:grpSpPr bwMode="auto">
          <a:xfrm>
            <a:off x="4216400" y="3627438"/>
            <a:ext cx="492125" cy="301625"/>
            <a:chOff x="2160" y="3408"/>
            <a:chExt cx="310" cy="190"/>
          </a:xfrm>
        </p:grpSpPr>
        <p:sp>
          <p:nvSpPr>
            <p:cNvPr id="32" name="Freeform 107"/>
            <p:cNvSpPr>
              <a:spLocks/>
            </p:cNvSpPr>
            <p:nvPr/>
          </p:nvSpPr>
          <p:spPr bwMode="auto">
            <a:xfrm>
              <a:off x="2160" y="3408"/>
              <a:ext cx="310" cy="190"/>
            </a:xfrm>
            <a:custGeom>
              <a:avLst/>
              <a:gdLst>
                <a:gd name="T0" fmla="*/ 0 w 1447"/>
                <a:gd name="T1" fmla="*/ 0 h 893"/>
                <a:gd name="T2" fmla="*/ 0 w 1447"/>
                <a:gd name="T3" fmla="*/ 0 h 893"/>
                <a:gd name="T4" fmla="*/ 0 w 1447"/>
                <a:gd name="T5" fmla="*/ 0 h 893"/>
                <a:gd name="T6" fmla="*/ 0 w 1447"/>
                <a:gd name="T7" fmla="*/ 0 h 893"/>
                <a:gd name="T8" fmla="*/ 0 w 1447"/>
                <a:gd name="T9" fmla="*/ 0 h 893"/>
                <a:gd name="T10" fmla="*/ 0 w 1447"/>
                <a:gd name="T11" fmla="*/ 0 h 893"/>
                <a:gd name="T12" fmla="*/ 0 w 1447"/>
                <a:gd name="T13" fmla="*/ 0 h 893"/>
                <a:gd name="T14" fmla="*/ 0 w 1447"/>
                <a:gd name="T15" fmla="*/ 0 h 893"/>
                <a:gd name="T16" fmla="*/ 0 w 1447"/>
                <a:gd name="T17" fmla="*/ 0 h 893"/>
                <a:gd name="T18" fmla="*/ 0 w 1447"/>
                <a:gd name="T19" fmla="*/ 0 h 893"/>
                <a:gd name="T20" fmla="*/ 0 w 1447"/>
                <a:gd name="T21" fmla="*/ 0 h 893"/>
                <a:gd name="T22" fmla="*/ 0 w 1447"/>
                <a:gd name="T23" fmla="*/ 0 h 893"/>
                <a:gd name="T24" fmla="*/ 0 w 1447"/>
                <a:gd name="T25" fmla="*/ 0 h 893"/>
                <a:gd name="T26" fmla="*/ 0 w 1447"/>
                <a:gd name="T27" fmla="*/ 0 h 893"/>
                <a:gd name="T28" fmla="*/ 0 w 1447"/>
                <a:gd name="T29" fmla="*/ 0 h 893"/>
                <a:gd name="T30" fmla="*/ 0 w 1447"/>
                <a:gd name="T31" fmla="*/ 0 h 893"/>
                <a:gd name="T32" fmla="*/ 0 w 1447"/>
                <a:gd name="T33" fmla="*/ 0 h 893"/>
                <a:gd name="T34" fmla="*/ 0 w 1447"/>
                <a:gd name="T35" fmla="*/ 0 h 893"/>
                <a:gd name="T36" fmla="*/ 0 w 1447"/>
                <a:gd name="T37" fmla="*/ 0 h 893"/>
                <a:gd name="T38" fmla="*/ 0 w 1447"/>
                <a:gd name="T39" fmla="*/ 0 h 893"/>
                <a:gd name="T40" fmla="*/ 0 w 1447"/>
                <a:gd name="T41" fmla="*/ 0 h 893"/>
                <a:gd name="T42" fmla="*/ 0 w 1447"/>
                <a:gd name="T43" fmla="*/ 0 h 893"/>
                <a:gd name="T44" fmla="*/ 0 w 1447"/>
                <a:gd name="T45" fmla="*/ 0 h 893"/>
                <a:gd name="T46" fmla="*/ 0 w 1447"/>
                <a:gd name="T47" fmla="*/ 0 h 893"/>
                <a:gd name="T48" fmla="*/ 0 w 1447"/>
                <a:gd name="T49" fmla="*/ 0 h 893"/>
                <a:gd name="T50" fmla="*/ 0 w 1447"/>
                <a:gd name="T51" fmla="*/ 0 h 893"/>
                <a:gd name="T52" fmla="*/ 0 w 1447"/>
                <a:gd name="T53" fmla="*/ 0 h 893"/>
                <a:gd name="T54" fmla="*/ 0 w 1447"/>
                <a:gd name="T55" fmla="*/ 0 h 893"/>
                <a:gd name="T56" fmla="*/ 0 w 1447"/>
                <a:gd name="T57" fmla="*/ 0 h 893"/>
                <a:gd name="T58" fmla="*/ 0 w 1447"/>
                <a:gd name="T59" fmla="*/ 0 h 893"/>
                <a:gd name="T60" fmla="*/ 0 w 1447"/>
                <a:gd name="T61" fmla="*/ 0 h 893"/>
                <a:gd name="T62" fmla="*/ 0 w 1447"/>
                <a:gd name="T63" fmla="*/ 0 h 893"/>
                <a:gd name="T64" fmla="*/ 0 w 1447"/>
                <a:gd name="T65" fmla="*/ 0 h 893"/>
                <a:gd name="T66" fmla="*/ 0 w 1447"/>
                <a:gd name="T67" fmla="*/ 0 h 893"/>
                <a:gd name="T68" fmla="*/ 0 w 1447"/>
                <a:gd name="T69" fmla="*/ 0 h 893"/>
                <a:gd name="T70" fmla="*/ 0 w 1447"/>
                <a:gd name="T71" fmla="*/ 0 h 893"/>
                <a:gd name="T72" fmla="*/ 0 w 1447"/>
                <a:gd name="T73" fmla="*/ 0 h 893"/>
                <a:gd name="T74" fmla="*/ 0 w 1447"/>
                <a:gd name="T75" fmla="*/ 0 h 893"/>
                <a:gd name="T76" fmla="*/ 0 w 1447"/>
                <a:gd name="T77" fmla="*/ 0 h 893"/>
                <a:gd name="T78" fmla="*/ 0 w 1447"/>
                <a:gd name="T79" fmla="*/ 0 h 893"/>
                <a:gd name="T80" fmla="*/ 0 w 1447"/>
                <a:gd name="T81" fmla="*/ 0 h 893"/>
                <a:gd name="T82" fmla="*/ 0 w 1447"/>
                <a:gd name="T83" fmla="*/ 0 h 893"/>
                <a:gd name="T84" fmla="*/ 0 w 1447"/>
                <a:gd name="T85" fmla="*/ 0 h 893"/>
                <a:gd name="T86" fmla="*/ 0 w 1447"/>
                <a:gd name="T87" fmla="*/ 0 h 893"/>
                <a:gd name="T88" fmla="*/ 0 w 1447"/>
                <a:gd name="T89" fmla="*/ 0 h 893"/>
                <a:gd name="T90" fmla="*/ 0 w 1447"/>
                <a:gd name="T91" fmla="*/ 0 h 893"/>
                <a:gd name="T92" fmla="*/ 0 w 1447"/>
                <a:gd name="T93" fmla="*/ 0 h 893"/>
                <a:gd name="T94" fmla="*/ 0 w 1447"/>
                <a:gd name="T95" fmla="*/ 0 h 893"/>
                <a:gd name="T96" fmla="*/ 0 w 1447"/>
                <a:gd name="T97" fmla="*/ 0 h 893"/>
                <a:gd name="T98" fmla="*/ 0 w 1447"/>
                <a:gd name="T99" fmla="*/ 0 h 893"/>
                <a:gd name="T100" fmla="*/ 0 w 1447"/>
                <a:gd name="T101" fmla="*/ 0 h 893"/>
                <a:gd name="T102" fmla="*/ 0 w 1447"/>
                <a:gd name="T103" fmla="*/ 0 h 893"/>
                <a:gd name="T104" fmla="*/ 0 w 1447"/>
                <a:gd name="T105" fmla="*/ 0 h 893"/>
                <a:gd name="T106" fmla="*/ 0 w 1447"/>
                <a:gd name="T107" fmla="*/ 0 h 893"/>
                <a:gd name="T108" fmla="*/ 0 w 1447"/>
                <a:gd name="T109" fmla="*/ 0 h 893"/>
                <a:gd name="T110" fmla="*/ 0 w 1447"/>
                <a:gd name="T111" fmla="*/ 0 h 8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7"/>
                <a:gd name="T169" fmla="*/ 0 h 893"/>
                <a:gd name="T170" fmla="*/ 1447 w 1447"/>
                <a:gd name="T171" fmla="*/ 893 h 8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7" h="893">
                  <a:moveTo>
                    <a:pt x="783" y="893"/>
                  </a:moveTo>
                  <a:lnTo>
                    <a:pt x="780" y="890"/>
                  </a:lnTo>
                  <a:lnTo>
                    <a:pt x="782" y="883"/>
                  </a:lnTo>
                  <a:lnTo>
                    <a:pt x="788" y="874"/>
                  </a:lnTo>
                  <a:lnTo>
                    <a:pt x="797" y="863"/>
                  </a:lnTo>
                  <a:lnTo>
                    <a:pt x="811" y="848"/>
                  </a:lnTo>
                  <a:lnTo>
                    <a:pt x="827" y="832"/>
                  </a:lnTo>
                  <a:lnTo>
                    <a:pt x="846" y="815"/>
                  </a:lnTo>
                  <a:lnTo>
                    <a:pt x="869" y="795"/>
                  </a:lnTo>
                  <a:lnTo>
                    <a:pt x="893" y="773"/>
                  </a:lnTo>
                  <a:lnTo>
                    <a:pt x="921" y="751"/>
                  </a:lnTo>
                  <a:lnTo>
                    <a:pt x="949" y="727"/>
                  </a:lnTo>
                  <a:lnTo>
                    <a:pt x="979" y="702"/>
                  </a:lnTo>
                  <a:lnTo>
                    <a:pt x="1011" y="677"/>
                  </a:lnTo>
                  <a:lnTo>
                    <a:pt x="1043" y="651"/>
                  </a:lnTo>
                  <a:lnTo>
                    <a:pt x="1076" y="624"/>
                  </a:lnTo>
                  <a:lnTo>
                    <a:pt x="1109" y="598"/>
                  </a:lnTo>
                  <a:lnTo>
                    <a:pt x="1143" y="572"/>
                  </a:lnTo>
                  <a:lnTo>
                    <a:pt x="1175" y="546"/>
                  </a:lnTo>
                  <a:lnTo>
                    <a:pt x="1208" y="521"/>
                  </a:lnTo>
                  <a:lnTo>
                    <a:pt x="1240" y="496"/>
                  </a:lnTo>
                  <a:lnTo>
                    <a:pt x="1271" y="472"/>
                  </a:lnTo>
                  <a:lnTo>
                    <a:pt x="1299" y="449"/>
                  </a:lnTo>
                  <a:lnTo>
                    <a:pt x="1326" y="427"/>
                  </a:lnTo>
                  <a:lnTo>
                    <a:pt x="1352" y="407"/>
                  </a:lnTo>
                  <a:lnTo>
                    <a:pt x="1374" y="390"/>
                  </a:lnTo>
                  <a:lnTo>
                    <a:pt x="1395" y="373"/>
                  </a:lnTo>
                  <a:lnTo>
                    <a:pt x="1412" y="358"/>
                  </a:lnTo>
                  <a:lnTo>
                    <a:pt x="1427" y="346"/>
                  </a:lnTo>
                  <a:lnTo>
                    <a:pt x="1437" y="336"/>
                  </a:lnTo>
                  <a:lnTo>
                    <a:pt x="1444" y="329"/>
                  </a:lnTo>
                  <a:lnTo>
                    <a:pt x="1447" y="325"/>
                  </a:lnTo>
                  <a:lnTo>
                    <a:pt x="1445" y="324"/>
                  </a:lnTo>
                  <a:lnTo>
                    <a:pt x="1440" y="322"/>
                  </a:lnTo>
                  <a:lnTo>
                    <a:pt x="1424" y="314"/>
                  </a:lnTo>
                  <a:lnTo>
                    <a:pt x="1395" y="301"/>
                  </a:lnTo>
                  <a:lnTo>
                    <a:pt x="1357" y="284"/>
                  </a:lnTo>
                  <a:lnTo>
                    <a:pt x="1310" y="262"/>
                  </a:lnTo>
                  <a:lnTo>
                    <a:pt x="1258" y="238"/>
                  </a:lnTo>
                  <a:lnTo>
                    <a:pt x="1201" y="212"/>
                  </a:lnTo>
                  <a:lnTo>
                    <a:pt x="1143" y="184"/>
                  </a:lnTo>
                  <a:lnTo>
                    <a:pt x="1083" y="156"/>
                  </a:lnTo>
                  <a:lnTo>
                    <a:pt x="1023" y="126"/>
                  </a:lnTo>
                  <a:lnTo>
                    <a:pt x="968" y="99"/>
                  </a:lnTo>
                  <a:lnTo>
                    <a:pt x="916" y="73"/>
                  </a:lnTo>
                  <a:lnTo>
                    <a:pt x="871" y="49"/>
                  </a:lnTo>
                  <a:lnTo>
                    <a:pt x="834" y="28"/>
                  </a:lnTo>
                  <a:lnTo>
                    <a:pt x="807" y="11"/>
                  </a:lnTo>
                  <a:lnTo>
                    <a:pt x="792" y="0"/>
                  </a:lnTo>
                  <a:lnTo>
                    <a:pt x="790" y="8"/>
                  </a:lnTo>
                  <a:lnTo>
                    <a:pt x="782" y="18"/>
                  </a:lnTo>
                  <a:lnTo>
                    <a:pt x="773" y="27"/>
                  </a:lnTo>
                  <a:lnTo>
                    <a:pt x="758" y="39"/>
                  </a:lnTo>
                  <a:lnTo>
                    <a:pt x="741" y="50"/>
                  </a:lnTo>
                  <a:lnTo>
                    <a:pt x="722" y="63"/>
                  </a:lnTo>
                  <a:lnTo>
                    <a:pt x="700" y="75"/>
                  </a:lnTo>
                  <a:lnTo>
                    <a:pt x="674" y="89"/>
                  </a:lnTo>
                  <a:lnTo>
                    <a:pt x="647" y="103"/>
                  </a:lnTo>
                  <a:lnTo>
                    <a:pt x="618" y="117"/>
                  </a:lnTo>
                  <a:lnTo>
                    <a:pt x="587" y="132"/>
                  </a:lnTo>
                  <a:lnTo>
                    <a:pt x="555" y="146"/>
                  </a:lnTo>
                  <a:lnTo>
                    <a:pt x="521" y="162"/>
                  </a:lnTo>
                  <a:lnTo>
                    <a:pt x="487" y="176"/>
                  </a:lnTo>
                  <a:lnTo>
                    <a:pt x="452" y="191"/>
                  </a:lnTo>
                  <a:lnTo>
                    <a:pt x="417" y="206"/>
                  </a:lnTo>
                  <a:lnTo>
                    <a:pt x="382" y="220"/>
                  </a:lnTo>
                  <a:lnTo>
                    <a:pt x="346" y="234"/>
                  </a:lnTo>
                  <a:lnTo>
                    <a:pt x="312" y="249"/>
                  </a:lnTo>
                  <a:lnTo>
                    <a:pt x="277" y="261"/>
                  </a:lnTo>
                  <a:lnTo>
                    <a:pt x="244" y="274"/>
                  </a:lnTo>
                  <a:lnTo>
                    <a:pt x="211" y="286"/>
                  </a:lnTo>
                  <a:lnTo>
                    <a:pt x="181" y="298"/>
                  </a:lnTo>
                  <a:lnTo>
                    <a:pt x="151" y="308"/>
                  </a:lnTo>
                  <a:lnTo>
                    <a:pt x="124" y="317"/>
                  </a:lnTo>
                  <a:lnTo>
                    <a:pt x="99" y="326"/>
                  </a:lnTo>
                  <a:lnTo>
                    <a:pt x="77" y="334"/>
                  </a:lnTo>
                  <a:lnTo>
                    <a:pt x="57" y="340"/>
                  </a:lnTo>
                  <a:lnTo>
                    <a:pt x="40" y="346"/>
                  </a:lnTo>
                  <a:lnTo>
                    <a:pt x="27" y="350"/>
                  </a:lnTo>
                  <a:lnTo>
                    <a:pt x="16" y="352"/>
                  </a:lnTo>
                  <a:lnTo>
                    <a:pt x="10" y="353"/>
                  </a:lnTo>
                  <a:lnTo>
                    <a:pt x="3" y="357"/>
                  </a:lnTo>
                  <a:lnTo>
                    <a:pt x="0" y="363"/>
                  </a:lnTo>
                  <a:lnTo>
                    <a:pt x="3" y="372"/>
                  </a:lnTo>
                  <a:lnTo>
                    <a:pt x="9" y="383"/>
                  </a:lnTo>
                  <a:lnTo>
                    <a:pt x="21" y="397"/>
                  </a:lnTo>
                  <a:lnTo>
                    <a:pt x="36" y="413"/>
                  </a:lnTo>
                  <a:lnTo>
                    <a:pt x="55" y="430"/>
                  </a:lnTo>
                  <a:lnTo>
                    <a:pt x="77" y="449"/>
                  </a:lnTo>
                  <a:lnTo>
                    <a:pt x="102" y="469"/>
                  </a:lnTo>
                  <a:lnTo>
                    <a:pt x="129" y="491"/>
                  </a:lnTo>
                  <a:lnTo>
                    <a:pt x="160" y="513"/>
                  </a:lnTo>
                  <a:lnTo>
                    <a:pt x="192" y="536"/>
                  </a:lnTo>
                  <a:lnTo>
                    <a:pt x="226" y="560"/>
                  </a:lnTo>
                  <a:lnTo>
                    <a:pt x="262" y="585"/>
                  </a:lnTo>
                  <a:lnTo>
                    <a:pt x="298" y="610"/>
                  </a:lnTo>
                  <a:lnTo>
                    <a:pt x="335" y="634"/>
                  </a:lnTo>
                  <a:lnTo>
                    <a:pt x="373" y="659"/>
                  </a:lnTo>
                  <a:lnTo>
                    <a:pt x="410" y="684"/>
                  </a:lnTo>
                  <a:lnTo>
                    <a:pt x="448" y="708"/>
                  </a:lnTo>
                  <a:lnTo>
                    <a:pt x="486" y="731"/>
                  </a:lnTo>
                  <a:lnTo>
                    <a:pt x="522" y="754"/>
                  </a:lnTo>
                  <a:lnTo>
                    <a:pt x="558" y="775"/>
                  </a:lnTo>
                  <a:lnTo>
                    <a:pt x="592" y="796"/>
                  </a:lnTo>
                  <a:lnTo>
                    <a:pt x="624" y="815"/>
                  </a:lnTo>
                  <a:lnTo>
                    <a:pt x="654" y="831"/>
                  </a:lnTo>
                  <a:lnTo>
                    <a:pt x="683" y="847"/>
                  </a:lnTo>
                  <a:lnTo>
                    <a:pt x="708" y="861"/>
                  </a:lnTo>
                  <a:lnTo>
                    <a:pt x="730" y="872"/>
                  </a:lnTo>
                  <a:lnTo>
                    <a:pt x="749" y="881"/>
                  </a:lnTo>
                  <a:lnTo>
                    <a:pt x="765" y="888"/>
                  </a:lnTo>
                  <a:lnTo>
                    <a:pt x="776" y="892"/>
                  </a:lnTo>
                  <a:lnTo>
                    <a:pt x="783" y="8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33" name="Freeform 108"/>
            <p:cNvSpPr>
              <a:spLocks/>
            </p:cNvSpPr>
            <p:nvPr/>
          </p:nvSpPr>
          <p:spPr bwMode="auto">
            <a:xfrm>
              <a:off x="2166" y="3413"/>
              <a:ext cx="298" cy="179"/>
            </a:xfrm>
            <a:custGeom>
              <a:avLst/>
              <a:gdLst>
                <a:gd name="T0" fmla="*/ 0 w 1390"/>
                <a:gd name="T1" fmla="*/ 0 h 840"/>
                <a:gd name="T2" fmla="*/ 0 w 1390"/>
                <a:gd name="T3" fmla="*/ 0 h 840"/>
                <a:gd name="T4" fmla="*/ 0 w 1390"/>
                <a:gd name="T5" fmla="*/ 0 h 840"/>
                <a:gd name="T6" fmla="*/ 0 w 1390"/>
                <a:gd name="T7" fmla="*/ 0 h 840"/>
                <a:gd name="T8" fmla="*/ 0 w 1390"/>
                <a:gd name="T9" fmla="*/ 0 h 840"/>
                <a:gd name="T10" fmla="*/ 0 w 1390"/>
                <a:gd name="T11" fmla="*/ 0 h 840"/>
                <a:gd name="T12" fmla="*/ 0 w 1390"/>
                <a:gd name="T13" fmla="*/ 0 h 840"/>
                <a:gd name="T14" fmla="*/ 0 w 1390"/>
                <a:gd name="T15" fmla="*/ 0 h 840"/>
                <a:gd name="T16" fmla="*/ 0 w 1390"/>
                <a:gd name="T17" fmla="*/ 0 h 840"/>
                <a:gd name="T18" fmla="*/ 0 w 1390"/>
                <a:gd name="T19" fmla="*/ 0 h 840"/>
                <a:gd name="T20" fmla="*/ 0 w 1390"/>
                <a:gd name="T21" fmla="*/ 0 h 840"/>
                <a:gd name="T22" fmla="*/ 0 w 1390"/>
                <a:gd name="T23" fmla="*/ 0 h 840"/>
                <a:gd name="T24" fmla="*/ 0 w 1390"/>
                <a:gd name="T25" fmla="*/ 0 h 840"/>
                <a:gd name="T26" fmla="*/ 0 w 1390"/>
                <a:gd name="T27" fmla="*/ 0 h 840"/>
                <a:gd name="T28" fmla="*/ 0 w 1390"/>
                <a:gd name="T29" fmla="*/ 0 h 840"/>
                <a:gd name="T30" fmla="*/ 0 w 1390"/>
                <a:gd name="T31" fmla="*/ 0 h 840"/>
                <a:gd name="T32" fmla="*/ 0 w 1390"/>
                <a:gd name="T33" fmla="*/ 0 h 840"/>
                <a:gd name="T34" fmla="*/ 0 w 1390"/>
                <a:gd name="T35" fmla="*/ 0 h 840"/>
                <a:gd name="T36" fmla="*/ 0 w 1390"/>
                <a:gd name="T37" fmla="*/ 0 h 840"/>
                <a:gd name="T38" fmla="*/ 0 w 1390"/>
                <a:gd name="T39" fmla="*/ 0 h 840"/>
                <a:gd name="T40" fmla="*/ 0 w 1390"/>
                <a:gd name="T41" fmla="*/ 0 h 840"/>
                <a:gd name="T42" fmla="*/ 0 w 1390"/>
                <a:gd name="T43" fmla="*/ 0 h 840"/>
                <a:gd name="T44" fmla="*/ 0 w 1390"/>
                <a:gd name="T45" fmla="*/ 0 h 840"/>
                <a:gd name="T46" fmla="*/ 0 w 1390"/>
                <a:gd name="T47" fmla="*/ 0 h 840"/>
                <a:gd name="T48" fmla="*/ 0 w 1390"/>
                <a:gd name="T49" fmla="*/ 0 h 840"/>
                <a:gd name="T50" fmla="*/ 0 w 1390"/>
                <a:gd name="T51" fmla="*/ 0 h 840"/>
                <a:gd name="T52" fmla="*/ 0 w 1390"/>
                <a:gd name="T53" fmla="*/ 0 h 840"/>
                <a:gd name="T54" fmla="*/ 0 w 1390"/>
                <a:gd name="T55" fmla="*/ 0 h 840"/>
                <a:gd name="T56" fmla="*/ 0 w 1390"/>
                <a:gd name="T57" fmla="*/ 0 h 840"/>
                <a:gd name="T58" fmla="*/ 0 w 1390"/>
                <a:gd name="T59" fmla="*/ 0 h 840"/>
                <a:gd name="T60" fmla="*/ 0 w 1390"/>
                <a:gd name="T61" fmla="*/ 0 h 840"/>
                <a:gd name="T62" fmla="*/ 0 w 1390"/>
                <a:gd name="T63" fmla="*/ 0 h 840"/>
                <a:gd name="T64" fmla="*/ 0 w 1390"/>
                <a:gd name="T65" fmla="*/ 0 h 840"/>
                <a:gd name="T66" fmla="*/ 0 w 1390"/>
                <a:gd name="T67" fmla="*/ 0 h 840"/>
                <a:gd name="T68" fmla="*/ 0 w 1390"/>
                <a:gd name="T69" fmla="*/ 0 h 840"/>
                <a:gd name="T70" fmla="*/ 0 w 1390"/>
                <a:gd name="T71" fmla="*/ 0 h 840"/>
                <a:gd name="T72" fmla="*/ 0 w 1390"/>
                <a:gd name="T73" fmla="*/ 0 h 840"/>
                <a:gd name="T74" fmla="*/ 0 w 1390"/>
                <a:gd name="T75" fmla="*/ 0 h 840"/>
                <a:gd name="T76" fmla="*/ 0 w 1390"/>
                <a:gd name="T77" fmla="*/ 0 h 840"/>
                <a:gd name="T78" fmla="*/ 0 w 1390"/>
                <a:gd name="T79" fmla="*/ 0 h 840"/>
                <a:gd name="T80" fmla="*/ 0 w 1390"/>
                <a:gd name="T81" fmla="*/ 0 h 840"/>
                <a:gd name="T82" fmla="*/ 0 w 1390"/>
                <a:gd name="T83" fmla="*/ 0 h 840"/>
                <a:gd name="T84" fmla="*/ 0 w 1390"/>
                <a:gd name="T85" fmla="*/ 0 h 840"/>
                <a:gd name="T86" fmla="*/ 0 w 1390"/>
                <a:gd name="T87" fmla="*/ 0 h 840"/>
                <a:gd name="T88" fmla="*/ 0 w 1390"/>
                <a:gd name="T89" fmla="*/ 0 h 840"/>
                <a:gd name="T90" fmla="*/ 0 w 1390"/>
                <a:gd name="T91" fmla="*/ 0 h 840"/>
                <a:gd name="T92" fmla="*/ 0 w 1390"/>
                <a:gd name="T93" fmla="*/ 0 h 840"/>
                <a:gd name="T94" fmla="*/ 0 w 1390"/>
                <a:gd name="T95" fmla="*/ 0 h 840"/>
                <a:gd name="T96" fmla="*/ 0 w 1390"/>
                <a:gd name="T97" fmla="*/ 0 h 840"/>
                <a:gd name="T98" fmla="*/ 0 w 1390"/>
                <a:gd name="T99" fmla="*/ 0 h 840"/>
                <a:gd name="T100" fmla="*/ 0 w 1390"/>
                <a:gd name="T101" fmla="*/ 0 h 840"/>
                <a:gd name="T102" fmla="*/ 0 w 1390"/>
                <a:gd name="T103" fmla="*/ 0 h 840"/>
                <a:gd name="T104" fmla="*/ 0 w 1390"/>
                <a:gd name="T105" fmla="*/ 0 h 840"/>
                <a:gd name="T106" fmla="*/ 0 w 1390"/>
                <a:gd name="T107" fmla="*/ 0 h 840"/>
                <a:gd name="T108" fmla="*/ 0 w 1390"/>
                <a:gd name="T109" fmla="*/ 0 h 840"/>
                <a:gd name="T110" fmla="*/ 0 w 1390"/>
                <a:gd name="T111" fmla="*/ 0 h 8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0"/>
                <a:gd name="T169" fmla="*/ 0 h 840"/>
                <a:gd name="T170" fmla="*/ 1390 w 1390"/>
                <a:gd name="T171" fmla="*/ 840 h 8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0" h="840">
                  <a:moveTo>
                    <a:pt x="739" y="840"/>
                  </a:moveTo>
                  <a:lnTo>
                    <a:pt x="736" y="837"/>
                  </a:lnTo>
                  <a:lnTo>
                    <a:pt x="738" y="830"/>
                  </a:lnTo>
                  <a:lnTo>
                    <a:pt x="743" y="822"/>
                  </a:lnTo>
                  <a:lnTo>
                    <a:pt x="752" y="810"/>
                  </a:lnTo>
                  <a:lnTo>
                    <a:pt x="765" y="798"/>
                  </a:lnTo>
                  <a:lnTo>
                    <a:pt x="782" y="782"/>
                  </a:lnTo>
                  <a:lnTo>
                    <a:pt x="800" y="765"/>
                  </a:lnTo>
                  <a:lnTo>
                    <a:pt x="822" y="747"/>
                  </a:lnTo>
                  <a:lnTo>
                    <a:pt x="847" y="727"/>
                  </a:lnTo>
                  <a:lnTo>
                    <a:pt x="873" y="706"/>
                  </a:lnTo>
                  <a:lnTo>
                    <a:pt x="901" y="683"/>
                  </a:lnTo>
                  <a:lnTo>
                    <a:pt x="930" y="660"/>
                  </a:lnTo>
                  <a:lnTo>
                    <a:pt x="962" y="636"/>
                  </a:lnTo>
                  <a:lnTo>
                    <a:pt x="993" y="612"/>
                  </a:lnTo>
                  <a:lnTo>
                    <a:pt x="1026" y="587"/>
                  </a:lnTo>
                  <a:lnTo>
                    <a:pt x="1058" y="562"/>
                  </a:lnTo>
                  <a:lnTo>
                    <a:pt x="1091" y="538"/>
                  </a:lnTo>
                  <a:lnTo>
                    <a:pt x="1123" y="513"/>
                  </a:lnTo>
                  <a:lnTo>
                    <a:pt x="1156" y="489"/>
                  </a:lnTo>
                  <a:lnTo>
                    <a:pt x="1186" y="466"/>
                  </a:lnTo>
                  <a:lnTo>
                    <a:pt x="1216" y="444"/>
                  </a:lnTo>
                  <a:lnTo>
                    <a:pt x="1245" y="422"/>
                  </a:lnTo>
                  <a:lnTo>
                    <a:pt x="1272" y="401"/>
                  </a:lnTo>
                  <a:lnTo>
                    <a:pt x="1297" y="382"/>
                  </a:lnTo>
                  <a:lnTo>
                    <a:pt x="1319" y="366"/>
                  </a:lnTo>
                  <a:lnTo>
                    <a:pt x="1339" y="350"/>
                  </a:lnTo>
                  <a:lnTo>
                    <a:pt x="1356" y="336"/>
                  </a:lnTo>
                  <a:lnTo>
                    <a:pt x="1371" y="325"/>
                  </a:lnTo>
                  <a:lnTo>
                    <a:pt x="1381" y="315"/>
                  </a:lnTo>
                  <a:lnTo>
                    <a:pt x="1387" y="309"/>
                  </a:lnTo>
                  <a:lnTo>
                    <a:pt x="1390" y="305"/>
                  </a:lnTo>
                  <a:lnTo>
                    <a:pt x="1388" y="304"/>
                  </a:lnTo>
                  <a:lnTo>
                    <a:pt x="1387" y="303"/>
                  </a:lnTo>
                  <a:lnTo>
                    <a:pt x="1373" y="297"/>
                  </a:lnTo>
                  <a:lnTo>
                    <a:pt x="1347" y="285"/>
                  </a:lnTo>
                  <a:lnTo>
                    <a:pt x="1313" y="269"/>
                  </a:lnTo>
                  <a:lnTo>
                    <a:pt x="1270" y="250"/>
                  </a:lnTo>
                  <a:lnTo>
                    <a:pt x="1222" y="227"/>
                  </a:lnTo>
                  <a:lnTo>
                    <a:pt x="1168" y="202"/>
                  </a:lnTo>
                  <a:lnTo>
                    <a:pt x="1113" y="175"/>
                  </a:lnTo>
                  <a:lnTo>
                    <a:pt x="1056" y="148"/>
                  </a:lnTo>
                  <a:lnTo>
                    <a:pt x="1000" y="121"/>
                  </a:lnTo>
                  <a:lnTo>
                    <a:pt x="946" y="95"/>
                  </a:lnTo>
                  <a:lnTo>
                    <a:pt x="896" y="70"/>
                  </a:lnTo>
                  <a:lnTo>
                    <a:pt x="852" y="47"/>
                  </a:lnTo>
                  <a:lnTo>
                    <a:pt x="814" y="28"/>
                  </a:lnTo>
                  <a:lnTo>
                    <a:pt x="787" y="12"/>
                  </a:lnTo>
                  <a:lnTo>
                    <a:pt x="769" y="0"/>
                  </a:lnTo>
                  <a:lnTo>
                    <a:pt x="763" y="8"/>
                  </a:lnTo>
                  <a:lnTo>
                    <a:pt x="753" y="18"/>
                  </a:lnTo>
                  <a:lnTo>
                    <a:pt x="740" y="28"/>
                  </a:lnTo>
                  <a:lnTo>
                    <a:pt x="724" y="39"/>
                  </a:lnTo>
                  <a:lnTo>
                    <a:pt x="705" y="50"/>
                  </a:lnTo>
                  <a:lnTo>
                    <a:pt x="684" y="63"/>
                  </a:lnTo>
                  <a:lnTo>
                    <a:pt x="661" y="75"/>
                  </a:lnTo>
                  <a:lnTo>
                    <a:pt x="635" y="89"/>
                  </a:lnTo>
                  <a:lnTo>
                    <a:pt x="608" y="101"/>
                  </a:lnTo>
                  <a:lnTo>
                    <a:pt x="578" y="116"/>
                  </a:lnTo>
                  <a:lnTo>
                    <a:pt x="548" y="130"/>
                  </a:lnTo>
                  <a:lnTo>
                    <a:pt x="516" y="143"/>
                  </a:lnTo>
                  <a:lnTo>
                    <a:pt x="484" y="158"/>
                  </a:lnTo>
                  <a:lnTo>
                    <a:pt x="452" y="171"/>
                  </a:lnTo>
                  <a:lnTo>
                    <a:pt x="418" y="186"/>
                  </a:lnTo>
                  <a:lnTo>
                    <a:pt x="384" y="199"/>
                  </a:lnTo>
                  <a:lnTo>
                    <a:pt x="351" y="213"/>
                  </a:lnTo>
                  <a:lnTo>
                    <a:pt x="317" y="227"/>
                  </a:lnTo>
                  <a:lnTo>
                    <a:pt x="284" y="239"/>
                  </a:lnTo>
                  <a:lnTo>
                    <a:pt x="252" y="252"/>
                  </a:lnTo>
                  <a:lnTo>
                    <a:pt x="221" y="263"/>
                  </a:lnTo>
                  <a:lnTo>
                    <a:pt x="191" y="275"/>
                  </a:lnTo>
                  <a:lnTo>
                    <a:pt x="162" y="285"/>
                  </a:lnTo>
                  <a:lnTo>
                    <a:pt x="135" y="295"/>
                  </a:lnTo>
                  <a:lnTo>
                    <a:pt x="111" y="304"/>
                  </a:lnTo>
                  <a:lnTo>
                    <a:pt x="88" y="312"/>
                  </a:lnTo>
                  <a:lnTo>
                    <a:pt x="67" y="319"/>
                  </a:lnTo>
                  <a:lnTo>
                    <a:pt x="49" y="325"/>
                  </a:lnTo>
                  <a:lnTo>
                    <a:pt x="34" y="330"/>
                  </a:lnTo>
                  <a:lnTo>
                    <a:pt x="23" y="333"/>
                  </a:lnTo>
                  <a:lnTo>
                    <a:pt x="15" y="335"/>
                  </a:lnTo>
                  <a:lnTo>
                    <a:pt x="9" y="336"/>
                  </a:lnTo>
                  <a:lnTo>
                    <a:pt x="2" y="339"/>
                  </a:lnTo>
                  <a:lnTo>
                    <a:pt x="0" y="346"/>
                  </a:lnTo>
                  <a:lnTo>
                    <a:pt x="2" y="354"/>
                  </a:lnTo>
                  <a:lnTo>
                    <a:pt x="8" y="364"/>
                  </a:lnTo>
                  <a:lnTo>
                    <a:pt x="19" y="377"/>
                  </a:lnTo>
                  <a:lnTo>
                    <a:pt x="32" y="392"/>
                  </a:lnTo>
                  <a:lnTo>
                    <a:pt x="50" y="407"/>
                  </a:lnTo>
                  <a:lnTo>
                    <a:pt x="71" y="425"/>
                  </a:lnTo>
                  <a:lnTo>
                    <a:pt x="94" y="444"/>
                  </a:lnTo>
                  <a:lnTo>
                    <a:pt x="120" y="465"/>
                  </a:lnTo>
                  <a:lnTo>
                    <a:pt x="149" y="486"/>
                  </a:lnTo>
                  <a:lnTo>
                    <a:pt x="179" y="507"/>
                  </a:lnTo>
                  <a:lnTo>
                    <a:pt x="212" y="529"/>
                  </a:lnTo>
                  <a:lnTo>
                    <a:pt x="245" y="552"/>
                  </a:lnTo>
                  <a:lnTo>
                    <a:pt x="279" y="575"/>
                  </a:lnTo>
                  <a:lnTo>
                    <a:pt x="314" y="598"/>
                  </a:lnTo>
                  <a:lnTo>
                    <a:pt x="350" y="621"/>
                  </a:lnTo>
                  <a:lnTo>
                    <a:pt x="386" y="644"/>
                  </a:lnTo>
                  <a:lnTo>
                    <a:pt x="421" y="667"/>
                  </a:lnTo>
                  <a:lnTo>
                    <a:pt x="457" y="688"/>
                  </a:lnTo>
                  <a:lnTo>
                    <a:pt x="491" y="710"/>
                  </a:lnTo>
                  <a:lnTo>
                    <a:pt x="525" y="730"/>
                  </a:lnTo>
                  <a:lnTo>
                    <a:pt x="556" y="749"/>
                  </a:lnTo>
                  <a:lnTo>
                    <a:pt x="588" y="767"/>
                  </a:lnTo>
                  <a:lnTo>
                    <a:pt x="616" y="782"/>
                  </a:lnTo>
                  <a:lnTo>
                    <a:pt x="642" y="797"/>
                  </a:lnTo>
                  <a:lnTo>
                    <a:pt x="666" y="809"/>
                  </a:lnTo>
                  <a:lnTo>
                    <a:pt x="687" y="821"/>
                  </a:lnTo>
                  <a:lnTo>
                    <a:pt x="706" y="829"/>
                  </a:lnTo>
                  <a:lnTo>
                    <a:pt x="721" y="835"/>
                  </a:lnTo>
                  <a:lnTo>
                    <a:pt x="731" y="839"/>
                  </a:lnTo>
                  <a:lnTo>
                    <a:pt x="739" y="8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34" name="Freeform 109"/>
            <p:cNvSpPr>
              <a:spLocks/>
            </p:cNvSpPr>
            <p:nvPr/>
          </p:nvSpPr>
          <p:spPr bwMode="auto">
            <a:xfrm>
              <a:off x="2328" y="3437"/>
              <a:ext cx="90" cy="50"/>
            </a:xfrm>
            <a:custGeom>
              <a:avLst/>
              <a:gdLst>
                <a:gd name="T0" fmla="*/ 0 w 421"/>
                <a:gd name="T1" fmla="*/ 0 h 237"/>
                <a:gd name="T2" fmla="*/ 0 w 421"/>
                <a:gd name="T3" fmla="*/ 0 h 237"/>
                <a:gd name="T4" fmla="*/ 0 w 421"/>
                <a:gd name="T5" fmla="*/ 0 h 237"/>
                <a:gd name="T6" fmla="*/ 0 w 421"/>
                <a:gd name="T7" fmla="*/ 0 h 237"/>
                <a:gd name="T8" fmla="*/ 0 w 421"/>
                <a:gd name="T9" fmla="*/ 0 h 237"/>
                <a:gd name="T10" fmla="*/ 0 w 421"/>
                <a:gd name="T11" fmla="*/ 0 h 237"/>
                <a:gd name="T12" fmla="*/ 0 w 421"/>
                <a:gd name="T13" fmla="*/ 0 h 237"/>
                <a:gd name="T14" fmla="*/ 0 w 421"/>
                <a:gd name="T15" fmla="*/ 0 h 237"/>
                <a:gd name="T16" fmla="*/ 0 w 421"/>
                <a:gd name="T17" fmla="*/ 0 h 237"/>
                <a:gd name="T18" fmla="*/ 0 w 421"/>
                <a:gd name="T19" fmla="*/ 0 h 237"/>
                <a:gd name="T20" fmla="*/ 0 w 421"/>
                <a:gd name="T21" fmla="*/ 0 h 237"/>
                <a:gd name="T22" fmla="*/ 0 w 421"/>
                <a:gd name="T23" fmla="*/ 0 h 237"/>
                <a:gd name="T24" fmla="*/ 0 w 421"/>
                <a:gd name="T25" fmla="*/ 0 h 237"/>
                <a:gd name="T26" fmla="*/ 0 w 421"/>
                <a:gd name="T27" fmla="*/ 0 h 237"/>
                <a:gd name="T28" fmla="*/ 0 w 421"/>
                <a:gd name="T29" fmla="*/ 0 h 237"/>
                <a:gd name="T30" fmla="*/ 0 w 421"/>
                <a:gd name="T31" fmla="*/ 0 h 237"/>
                <a:gd name="T32" fmla="*/ 0 w 421"/>
                <a:gd name="T33" fmla="*/ 0 h 237"/>
                <a:gd name="T34" fmla="*/ 0 w 421"/>
                <a:gd name="T35" fmla="*/ 0 h 237"/>
                <a:gd name="T36" fmla="*/ 0 w 421"/>
                <a:gd name="T37" fmla="*/ 0 h 237"/>
                <a:gd name="T38" fmla="*/ 0 w 421"/>
                <a:gd name="T39" fmla="*/ 0 h 237"/>
                <a:gd name="T40" fmla="*/ 0 w 421"/>
                <a:gd name="T41" fmla="*/ 0 h 237"/>
                <a:gd name="T42" fmla="*/ 0 w 421"/>
                <a:gd name="T43" fmla="*/ 0 h 237"/>
                <a:gd name="T44" fmla="*/ 0 w 421"/>
                <a:gd name="T45" fmla="*/ 0 h 237"/>
                <a:gd name="T46" fmla="*/ 0 w 421"/>
                <a:gd name="T47" fmla="*/ 0 h 237"/>
                <a:gd name="T48" fmla="*/ 0 w 421"/>
                <a:gd name="T49" fmla="*/ 0 h 237"/>
                <a:gd name="T50" fmla="*/ 0 w 421"/>
                <a:gd name="T51" fmla="*/ 0 h 237"/>
                <a:gd name="T52" fmla="*/ 0 w 421"/>
                <a:gd name="T53" fmla="*/ 0 h 237"/>
                <a:gd name="T54" fmla="*/ 0 w 421"/>
                <a:gd name="T55" fmla="*/ 0 h 237"/>
                <a:gd name="T56" fmla="*/ 0 w 421"/>
                <a:gd name="T57" fmla="*/ 0 h 237"/>
                <a:gd name="T58" fmla="*/ 0 w 421"/>
                <a:gd name="T59" fmla="*/ 0 h 237"/>
                <a:gd name="T60" fmla="*/ 0 w 421"/>
                <a:gd name="T61" fmla="*/ 0 h 237"/>
                <a:gd name="T62" fmla="*/ 0 w 421"/>
                <a:gd name="T63" fmla="*/ 0 h 237"/>
                <a:gd name="T64" fmla="*/ 0 w 421"/>
                <a:gd name="T65" fmla="*/ 0 h 237"/>
                <a:gd name="T66" fmla="*/ 0 w 421"/>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237"/>
                <a:gd name="T104" fmla="*/ 421 w 421"/>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237">
                  <a:moveTo>
                    <a:pt x="0" y="0"/>
                  </a:moveTo>
                  <a:lnTo>
                    <a:pt x="5" y="2"/>
                  </a:lnTo>
                  <a:lnTo>
                    <a:pt x="17" y="9"/>
                  </a:lnTo>
                  <a:lnTo>
                    <a:pt x="35" y="20"/>
                  </a:lnTo>
                  <a:lnTo>
                    <a:pt x="60" y="34"/>
                  </a:lnTo>
                  <a:lnTo>
                    <a:pt x="90" y="50"/>
                  </a:lnTo>
                  <a:lnTo>
                    <a:pt x="122" y="69"/>
                  </a:lnTo>
                  <a:lnTo>
                    <a:pt x="158" y="89"/>
                  </a:lnTo>
                  <a:lnTo>
                    <a:pt x="194" y="109"/>
                  </a:lnTo>
                  <a:lnTo>
                    <a:pt x="232" y="130"/>
                  </a:lnTo>
                  <a:lnTo>
                    <a:pt x="269" y="151"/>
                  </a:lnTo>
                  <a:lnTo>
                    <a:pt x="304" y="171"/>
                  </a:lnTo>
                  <a:lnTo>
                    <a:pt x="337" y="189"/>
                  </a:lnTo>
                  <a:lnTo>
                    <a:pt x="366" y="204"/>
                  </a:lnTo>
                  <a:lnTo>
                    <a:pt x="390" y="217"/>
                  </a:lnTo>
                  <a:lnTo>
                    <a:pt x="409" y="226"/>
                  </a:lnTo>
                  <a:lnTo>
                    <a:pt x="421" y="232"/>
                  </a:lnTo>
                  <a:lnTo>
                    <a:pt x="413" y="237"/>
                  </a:lnTo>
                  <a:lnTo>
                    <a:pt x="409" y="235"/>
                  </a:lnTo>
                  <a:lnTo>
                    <a:pt x="397" y="229"/>
                  </a:lnTo>
                  <a:lnTo>
                    <a:pt x="378" y="218"/>
                  </a:lnTo>
                  <a:lnTo>
                    <a:pt x="353" y="204"/>
                  </a:lnTo>
                  <a:lnTo>
                    <a:pt x="322" y="189"/>
                  </a:lnTo>
                  <a:lnTo>
                    <a:pt x="290" y="171"/>
                  </a:lnTo>
                  <a:lnTo>
                    <a:pt x="253" y="151"/>
                  </a:lnTo>
                  <a:lnTo>
                    <a:pt x="216" y="131"/>
                  </a:lnTo>
                  <a:lnTo>
                    <a:pt x="179" y="111"/>
                  </a:lnTo>
                  <a:lnTo>
                    <a:pt x="142" y="90"/>
                  </a:lnTo>
                  <a:lnTo>
                    <a:pt x="107" y="70"/>
                  </a:lnTo>
                  <a:lnTo>
                    <a:pt x="76" y="51"/>
                  </a:lnTo>
                  <a:lnTo>
                    <a:pt x="48" y="34"/>
                  </a:lnTo>
                  <a:lnTo>
                    <a:pt x="26" y="20"/>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35" name="Freeform 110"/>
            <p:cNvSpPr>
              <a:spLocks/>
            </p:cNvSpPr>
            <p:nvPr/>
          </p:nvSpPr>
          <p:spPr bwMode="auto">
            <a:xfrm>
              <a:off x="2320" y="3440"/>
              <a:ext cx="92" cy="52"/>
            </a:xfrm>
            <a:custGeom>
              <a:avLst/>
              <a:gdLst>
                <a:gd name="T0" fmla="*/ 0 w 429"/>
                <a:gd name="T1" fmla="*/ 0 h 247"/>
                <a:gd name="T2" fmla="*/ 0 w 429"/>
                <a:gd name="T3" fmla="*/ 0 h 247"/>
                <a:gd name="T4" fmla="*/ 0 w 429"/>
                <a:gd name="T5" fmla="*/ 0 h 247"/>
                <a:gd name="T6" fmla="*/ 0 w 429"/>
                <a:gd name="T7" fmla="*/ 0 h 247"/>
                <a:gd name="T8" fmla="*/ 0 w 429"/>
                <a:gd name="T9" fmla="*/ 0 h 247"/>
                <a:gd name="T10" fmla="*/ 0 w 429"/>
                <a:gd name="T11" fmla="*/ 0 h 247"/>
                <a:gd name="T12" fmla="*/ 0 w 429"/>
                <a:gd name="T13" fmla="*/ 0 h 247"/>
                <a:gd name="T14" fmla="*/ 0 w 429"/>
                <a:gd name="T15" fmla="*/ 0 h 247"/>
                <a:gd name="T16" fmla="*/ 0 w 429"/>
                <a:gd name="T17" fmla="*/ 0 h 247"/>
                <a:gd name="T18" fmla="*/ 0 w 429"/>
                <a:gd name="T19" fmla="*/ 0 h 247"/>
                <a:gd name="T20" fmla="*/ 0 w 429"/>
                <a:gd name="T21" fmla="*/ 0 h 247"/>
                <a:gd name="T22" fmla="*/ 0 w 429"/>
                <a:gd name="T23" fmla="*/ 0 h 247"/>
                <a:gd name="T24" fmla="*/ 0 w 429"/>
                <a:gd name="T25" fmla="*/ 0 h 247"/>
                <a:gd name="T26" fmla="*/ 0 w 429"/>
                <a:gd name="T27" fmla="*/ 0 h 247"/>
                <a:gd name="T28" fmla="*/ 0 w 429"/>
                <a:gd name="T29" fmla="*/ 0 h 247"/>
                <a:gd name="T30" fmla="*/ 0 w 429"/>
                <a:gd name="T31" fmla="*/ 0 h 247"/>
                <a:gd name="T32" fmla="*/ 0 w 429"/>
                <a:gd name="T33" fmla="*/ 0 h 247"/>
                <a:gd name="T34" fmla="*/ 0 w 429"/>
                <a:gd name="T35" fmla="*/ 0 h 247"/>
                <a:gd name="T36" fmla="*/ 0 w 429"/>
                <a:gd name="T37" fmla="*/ 0 h 247"/>
                <a:gd name="T38" fmla="*/ 0 w 429"/>
                <a:gd name="T39" fmla="*/ 0 h 247"/>
                <a:gd name="T40" fmla="*/ 0 w 429"/>
                <a:gd name="T41" fmla="*/ 0 h 247"/>
                <a:gd name="T42" fmla="*/ 0 w 429"/>
                <a:gd name="T43" fmla="*/ 0 h 247"/>
                <a:gd name="T44" fmla="*/ 0 w 429"/>
                <a:gd name="T45" fmla="*/ 0 h 247"/>
                <a:gd name="T46" fmla="*/ 0 w 429"/>
                <a:gd name="T47" fmla="*/ 0 h 247"/>
                <a:gd name="T48" fmla="*/ 0 w 429"/>
                <a:gd name="T49" fmla="*/ 0 h 247"/>
                <a:gd name="T50" fmla="*/ 0 w 429"/>
                <a:gd name="T51" fmla="*/ 0 h 247"/>
                <a:gd name="T52" fmla="*/ 0 w 429"/>
                <a:gd name="T53" fmla="*/ 0 h 247"/>
                <a:gd name="T54" fmla="*/ 0 w 429"/>
                <a:gd name="T55" fmla="*/ 0 h 247"/>
                <a:gd name="T56" fmla="*/ 0 w 429"/>
                <a:gd name="T57" fmla="*/ 0 h 247"/>
                <a:gd name="T58" fmla="*/ 0 w 429"/>
                <a:gd name="T59" fmla="*/ 0 h 247"/>
                <a:gd name="T60" fmla="*/ 0 w 429"/>
                <a:gd name="T61" fmla="*/ 0 h 247"/>
                <a:gd name="T62" fmla="*/ 0 w 429"/>
                <a:gd name="T63" fmla="*/ 0 h 247"/>
                <a:gd name="T64" fmla="*/ 0 w 429"/>
                <a:gd name="T65" fmla="*/ 0 h 247"/>
                <a:gd name="T66" fmla="*/ 0 w 429"/>
                <a:gd name="T67" fmla="*/ 0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9"/>
                <a:gd name="T103" fmla="*/ 0 h 247"/>
                <a:gd name="T104" fmla="*/ 429 w 429"/>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9" h="247">
                  <a:moveTo>
                    <a:pt x="0" y="0"/>
                  </a:moveTo>
                  <a:lnTo>
                    <a:pt x="4" y="3"/>
                  </a:lnTo>
                  <a:lnTo>
                    <a:pt x="16" y="10"/>
                  </a:lnTo>
                  <a:lnTo>
                    <a:pt x="35" y="21"/>
                  </a:lnTo>
                  <a:lnTo>
                    <a:pt x="60" y="36"/>
                  </a:lnTo>
                  <a:lnTo>
                    <a:pt x="91" y="53"/>
                  </a:lnTo>
                  <a:lnTo>
                    <a:pt x="124" y="72"/>
                  </a:lnTo>
                  <a:lnTo>
                    <a:pt x="161" y="93"/>
                  </a:lnTo>
                  <a:lnTo>
                    <a:pt x="199" y="114"/>
                  </a:lnTo>
                  <a:lnTo>
                    <a:pt x="237" y="136"/>
                  </a:lnTo>
                  <a:lnTo>
                    <a:pt x="274" y="158"/>
                  </a:lnTo>
                  <a:lnTo>
                    <a:pt x="311" y="178"/>
                  </a:lnTo>
                  <a:lnTo>
                    <a:pt x="344" y="197"/>
                  </a:lnTo>
                  <a:lnTo>
                    <a:pt x="374" y="213"/>
                  </a:lnTo>
                  <a:lnTo>
                    <a:pt x="399" y="226"/>
                  </a:lnTo>
                  <a:lnTo>
                    <a:pt x="418" y="236"/>
                  </a:lnTo>
                  <a:lnTo>
                    <a:pt x="429" y="242"/>
                  </a:lnTo>
                  <a:lnTo>
                    <a:pt x="422" y="247"/>
                  </a:lnTo>
                  <a:lnTo>
                    <a:pt x="418" y="245"/>
                  </a:lnTo>
                  <a:lnTo>
                    <a:pt x="405" y="237"/>
                  </a:lnTo>
                  <a:lnTo>
                    <a:pt x="385" y="227"/>
                  </a:lnTo>
                  <a:lnTo>
                    <a:pt x="360" y="213"/>
                  </a:lnTo>
                  <a:lnTo>
                    <a:pt x="330" y="197"/>
                  </a:lnTo>
                  <a:lnTo>
                    <a:pt x="295" y="178"/>
                  </a:lnTo>
                  <a:lnTo>
                    <a:pt x="259" y="158"/>
                  </a:lnTo>
                  <a:lnTo>
                    <a:pt x="221" y="137"/>
                  </a:lnTo>
                  <a:lnTo>
                    <a:pt x="182" y="115"/>
                  </a:lnTo>
                  <a:lnTo>
                    <a:pt x="144" y="94"/>
                  </a:lnTo>
                  <a:lnTo>
                    <a:pt x="110" y="74"/>
                  </a:lnTo>
                  <a:lnTo>
                    <a:pt x="77" y="54"/>
                  </a:lnTo>
                  <a:lnTo>
                    <a:pt x="48" y="36"/>
                  </a:lnTo>
                  <a:lnTo>
                    <a:pt x="25" y="21"/>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36" name="Freeform 111"/>
            <p:cNvSpPr>
              <a:spLocks/>
            </p:cNvSpPr>
            <p:nvPr/>
          </p:nvSpPr>
          <p:spPr bwMode="auto">
            <a:xfrm>
              <a:off x="2312" y="3444"/>
              <a:ext cx="93" cy="53"/>
            </a:xfrm>
            <a:custGeom>
              <a:avLst/>
              <a:gdLst>
                <a:gd name="T0" fmla="*/ 0 w 437"/>
                <a:gd name="T1" fmla="*/ 0 h 254"/>
                <a:gd name="T2" fmla="*/ 0 w 437"/>
                <a:gd name="T3" fmla="*/ 0 h 254"/>
                <a:gd name="T4" fmla="*/ 0 w 437"/>
                <a:gd name="T5" fmla="*/ 0 h 254"/>
                <a:gd name="T6" fmla="*/ 0 w 437"/>
                <a:gd name="T7" fmla="*/ 0 h 254"/>
                <a:gd name="T8" fmla="*/ 0 w 437"/>
                <a:gd name="T9" fmla="*/ 0 h 254"/>
                <a:gd name="T10" fmla="*/ 0 w 437"/>
                <a:gd name="T11" fmla="*/ 0 h 254"/>
                <a:gd name="T12" fmla="*/ 0 w 437"/>
                <a:gd name="T13" fmla="*/ 0 h 254"/>
                <a:gd name="T14" fmla="*/ 0 w 437"/>
                <a:gd name="T15" fmla="*/ 0 h 254"/>
                <a:gd name="T16" fmla="*/ 0 w 437"/>
                <a:gd name="T17" fmla="*/ 0 h 254"/>
                <a:gd name="T18" fmla="*/ 0 w 437"/>
                <a:gd name="T19" fmla="*/ 0 h 254"/>
                <a:gd name="T20" fmla="*/ 0 w 437"/>
                <a:gd name="T21" fmla="*/ 0 h 254"/>
                <a:gd name="T22" fmla="*/ 0 w 437"/>
                <a:gd name="T23" fmla="*/ 0 h 254"/>
                <a:gd name="T24" fmla="*/ 0 w 437"/>
                <a:gd name="T25" fmla="*/ 0 h 254"/>
                <a:gd name="T26" fmla="*/ 0 w 437"/>
                <a:gd name="T27" fmla="*/ 0 h 254"/>
                <a:gd name="T28" fmla="*/ 0 w 437"/>
                <a:gd name="T29" fmla="*/ 0 h 254"/>
                <a:gd name="T30" fmla="*/ 0 w 437"/>
                <a:gd name="T31" fmla="*/ 0 h 254"/>
                <a:gd name="T32" fmla="*/ 0 w 437"/>
                <a:gd name="T33" fmla="*/ 0 h 254"/>
                <a:gd name="T34" fmla="*/ 0 w 437"/>
                <a:gd name="T35" fmla="*/ 0 h 254"/>
                <a:gd name="T36" fmla="*/ 0 w 437"/>
                <a:gd name="T37" fmla="*/ 0 h 254"/>
                <a:gd name="T38" fmla="*/ 0 w 437"/>
                <a:gd name="T39" fmla="*/ 0 h 254"/>
                <a:gd name="T40" fmla="*/ 0 w 437"/>
                <a:gd name="T41" fmla="*/ 0 h 254"/>
                <a:gd name="T42" fmla="*/ 0 w 437"/>
                <a:gd name="T43" fmla="*/ 0 h 254"/>
                <a:gd name="T44" fmla="*/ 0 w 437"/>
                <a:gd name="T45" fmla="*/ 0 h 254"/>
                <a:gd name="T46" fmla="*/ 0 w 437"/>
                <a:gd name="T47" fmla="*/ 0 h 254"/>
                <a:gd name="T48" fmla="*/ 0 w 437"/>
                <a:gd name="T49" fmla="*/ 0 h 254"/>
                <a:gd name="T50" fmla="*/ 0 w 437"/>
                <a:gd name="T51" fmla="*/ 0 h 254"/>
                <a:gd name="T52" fmla="*/ 0 w 437"/>
                <a:gd name="T53" fmla="*/ 0 h 254"/>
                <a:gd name="T54" fmla="*/ 0 w 437"/>
                <a:gd name="T55" fmla="*/ 0 h 254"/>
                <a:gd name="T56" fmla="*/ 0 w 437"/>
                <a:gd name="T57" fmla="*/ 0 h 254"/>
                <a:gd name="T58" fmla="*/ 0 w 437"/>
                <a:gd name="T59" fmla="*/ 0 h 254"/>
                <a:gd name="T60" fmla="*/ 0 w 437"/>
                <a:gd name="T61" fmla="*/ 0 h 254"/>
                <a:gd name="T62" fmla="*/ 0 w 437"/>
                <a:gd name="T63" fmla="*/ 0 h 254"/>
                <a:gd name="T64" fmla="*/ 0 w 437"/>
                <a:gd name="T65" fmla="*/ 0 h 254"/>
                <a:gd name="T66" fmla="*/ 0 w 437"/>
                <a:gd name="T67" fmla="*/ 0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7"/>
                <a:gd name="T103" fmla="*/ 0 h 254"/>
                <a:gd name="T104" fmla="*/ 437 w 437"/>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7" h="254">
                  <a:moveTo>
                    <a:pt x="0" y="0"/>
                  </a:moveTo>
                  <a:lnTo>
                    <a:pt x="4" y="2"/>
                  </a:lnTo>
                  <a:lnTo>
                    <a:pt x="17" y="11"/>
                  </a:lnTo>
                  <a:lnTo>
                    <a:pt x="37" y="22"/>
                  </a:lnTo>
                  <a:lnTo>
                    <a:pt x="63" y="37"/>
                  </a:lnTo>
                  <a:lnTo>
                    <a:pt x="93" y="54"/>
                  </a:lnTo>
                  <a:lnTo>
                    <a:pt x="127" y="74"/>
                  </a:lnTo>
                  <a:lnTo>
                    <a:pt x="164" y="96"/>
                  </a:lnTo>
                  <a:lnTo>
                    <a:pt x="203" y="118"/>
                  </a:lnTo>
                  <a:lnTo>
                    <a:pt x="242" y="141"/>
                  </a:lnTo>
                  <a:lnTo>
                    <a:pt x="280" y="163"/>
                  </a:lnTo>
                  <a:lnTo>
                    <a:pt x="317" y="184"/>
                  </a:lnTo>
                  <a:lnTo>
                    <a:pt x="351" y="203"/>
                  </a:lnTo>
                  <a:lnTo>
                    <a:pt x="381" y="219"/>
                  </a:lnTo>
                  <a:lnTo>
                    <a:pt x="407" y="233"/>
                  </a:lnTo>
                  <a:lnTo>
                    <a:pt x="425" y="243"/>
                  </a:lnTo>
                  <a:lnTo>
                    <a:pt x="437" y="249"/>
                  </a:lnTo>
                  <a:lnTo>
                    <a:pt x="431" y="254"/>
                  </a:lnTo>
                  <a:lnTo>
                    <a:pt x="426" y="252"/>
                  </a:lnTo>
                  <a:lnTo>
                    <a:pt x="413" y="244"/>
                  </a:lnTo>
                  <a:lnTo>
                    <a:pt x="393" y="233"/>
                  </a:lnTo>
                  <a:lnTo>
                    <a:pt x="367" y="219"/>
                  </a:lnTo>
                  <a:lnTo>
                    <a:pt x="336" y="202"/>
                  </a:lnTo>
                  <a:lnTo>
                    <a:pt x="301" y="183"/>
                  </a:lnTo>
                  <a:lnTo>
                    <a:pt x="264" y="162"/>
                  </a:lnTo>
                  <a:lnTo>
                    <a:pt x="225" y="140"/>
                  </a:lnTo>
                  <a:lnTo>
                    <a:pt x="185" y="118"/>
                  </a:lnTo>
                  <a:lnTo>
                    <a:pt x="148" y="95"/>
                  </a:lnTo>
                  <a:lnTo>
                    <a:pt x="111" y="74"/>
                  </a:lnTo>
                  <a:lnTo>
                    <a:pt x="78" y="54"/>
                  </a:lnTo>
                  <a:lnTo>
                    <a:pt x="49" y="37"/>
                  </a:lnTo>
                  <a:lnTo>
                    <a:pt x="26" y="21"/>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37" name="Freeform 112"/>
            <p:cNvSpPr>
              <a:spLocks/>
            </p:cNvSpPr>
            <p:nvPr/>
          </p:nvSpPr>
          <p:spPr bwMode="auto">
            <a:xfrm>
              <a:off x="2304" y="3446"/>
              <a:ext cx="95" cy="57"/>
            </a:xfrm>
            <a:custGeom>
              <a:avLst/>
              <a:gdLst>
                <a:gd name="T0" fmla="*/ 0 w 447"/>
                <a:gd name="T1" fmla="*/ 0 h 262"/>
                <a:gd name="T2" fmla="*/ 0 w 447"/>
                <a:gd name="T3" fmla="*/ 0 h 262"/>
                <a:gd name="T4" fmla="*/ 0 w 447"/>
                <a:gd name="T5" fmla="*/ 0 h 262"/>
                <a:gd name="T6" fmla="*/ 0 w 447"/>
                <a:gd name="T7" fmla="*/ 0 h 262"/>
                <a:gd name="T8" fmla="*/ 0 w 447"/>
                <a:gd name="T9" fmla="*/ 0 h 262"/>
                <a:gd name="T10" fmla="*/ 0 w 447"/>
                <a:gd name="T11" fmla="*/ 0 h 262"/>
                <a:gd name="T12" fmla="*/ 0 w 447"/>
                <a:gd name="T13" fmla="*/ 0 h 262"/>
                <a:gd name="T14" fmla="*/ 0 w 447"/>
                <a:gd name="T15" fmla="*/ 0 h 262"/>
                <a:gd name="T16" fmla="*/ 0 w 447"/>
                <a:gd name="T17" fmla="*/ 0 h 262"/>
                <a:gd name="T18" fmla="*/ 0 w 447"/>
                <a:gd name="T19" fmla="*/ 0 h 262"/>
                <a:gd name="T20" fmla="*/ 0 w 447"/>
                <a:gd name="T21" fmla="*/ 0 h 262"/>
                <a:gd name="T22" fmla="*/ 0 w 447"/>
                <a:gd name="T23" fmla="*/ 0 h 262"/>
                <a:gd name="T24" fmla="*/ 0 w 447"/>
                <a:gd name="T25" fmla="*/ 0 h 262"/>
                <a:gd name="T26" fmla="*/ 0 w 447"/>
                <a:gd name="T27" fmla="*/ 0 h 262"/>
                <a:gd name="T28" fmla="*/ 0 w 447"/>
                <a:gd name="T29" fmla="*/ 0 h 262"/>
                <a:gd name="T30" fmla="*/ 0 w 447"/>
                <a:gd name="T31" fmla="*/ 0 h 262"/>
                <a:gd name="T32" fmla="*/ 0 w 447"/>
                <a:gd name="T33" fmla="*/ 0 h 262"/>
                <a:gd name="T34" fmla="*/ 0 w 447"/>
                <a:gd name="T35" fmla="*/ 0 h 262"/>
                <a:gd name="T36" fmla="*/ 0 w 447"/>
                <a:gd name="T37" fmla="*/ 0 h 262"/>
                <a:gd name="T38" fmla="*/ 0 w 447"/>
                <a:gd name="T39" fmla="*/ 0 h 262"/>
                <a:gd name="T40" fmla="*/ 0 w 447"/>
                <a:gd name="T41" fmla="*/ 0 h 262"/>
                <a:gd name="T42" fmla="*/ 0 w 447"/>
                <a:gd name="T43" fmla="*/ 0 h 262"/>
                <a:gd name="T44" fmla="*/ 0 w 447"/>
                <a:gd name="T45" fmla="*/ 0 h 262"/>
                <a:gd name="T46" fmla="*/ 0 w 447"/>
                <a:gd name="T47" fmla="*/ 0 h 262"/>
                <a:gd name="T48" fmla="*/ 0 w 447"/>
                <a:gd name="T49" fmla="*/ 0 h 262"/>
                <a:gd name="T50" fmla="*/ 0 w 447"/>
                <a:gd name="T51" fmla="*/ 0 h 262"/>
                <a:gd name="T52" fmla="*/ 0 w 447"/>
                <a:gd name="T53" fmla="*/ 0 h 262"/>
                <a:gd name="T54" fmla="*/ 0 w 447"/>
                <a:gd name="T55" fmla="*/ 0 h 262"/>
                <a:gd name="T56" fmla="*/ 0 w 447"/>
                <a:gd name="T57" fmla="*/ 0 h 262"/>
                <a:gd name="T58" fmla="*/ 0 w 447"/>
                <a:gd name="T59" fmla="*/ 0 h 262"/>
                <a:gd name="T60" fmla="*/ 0 w 447"/>
                <a:gd name="T61" fmla="*/ 0 h 262"/>
                <a:gd name="T62" fmla="*/ 0 w 447"/>
                <a:gd name="T63" fmla="*/ 0 h 262"/>
                <a:gd name="T64" fmla="*/ 0 w 447"/>
                <a:gd name="T65" fmla="*/ 0 h 262"/>
                <a:gd name="T66" fmla="*/ 0 w 447"/>
                <a:gd name="T67" fmla="*/ 0 h 2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7"/>
                <a:gd name="T103" fmla="*/ 0 h 262"/>
                <a:gd name="T104" fmla="*/ 447 w 447"/>
                <a:gd name="T105" fmla="*/ 262 h 2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7" h="262">
                  <a:moveTo>
                    <a:pt x="0" y="0"/>
                  </a:moveTo>
                  <a:lnTo>
                    <a:pt x="4" y="3"/>
                  </a:lnTo>
                  <a:lnTo>
                    <a:pt x="18" y="10"/>
                  </a:lnTo>
                  <a:lnTo>
                    <a:pt x="38" y="22"/>
                  </a:lnTo>
                  <a:lnTo>
                    <a:pt x="64" y="37"/>
                  </a:lnTo>
                  <a:lnTo>
                    <a:pt x="96" y="56"/>
                  </a:lnTo>
                  <a:lnTo>
                    <a:pt x="130" y="77"/>
                  </a:lnTo>
                  <a:lnTo>
                    <a:pt x="168" y="99"/>
                  </a:lnTo>
                  <a:lnTo>
                    <a:pt x="208" y="122"/>
                  </a:lnTo>
                  <a:lnTo>
                    <a:pt x="247" y="146"/>
                  </a:lnTo>
                  <a:lnTo>
                    <a:pt x="287" y="169"/>
                  </a:lnTo>
                  <a:lnTo>
                    <a:pt x="324" y="190"/>
                  </a:lnTo>
                  <a:lnTo>
                    <a:pt x="360" y="210"/>
                  </a:lnTo>
                  <a:lnTo>
                    <a:pt x="390" y="227"/>
                  </a:lnTo>
                  <a:lnTo>
                    <a:pt x="415" y="241"/>
                  </a:lnTo>
                  <a:lnTo>
                    <a:pt x="435" y="251"/>
                  </a:lnTo>
                  <a:lnTo>
                    <a:pt x="447" y="257"/>
                  </a:lnTo>
                  <a:lnTo>
                    <a:pt x="440" y="262"/>
                  </a:lnTo>
                  <a:lnTo>
                    <a:pt x="436" y="260"/>
                  </a:lnTo>
                  <a:lnTo>
                    <a:pt x="422" y="252"/>
                  </a:lnTo>
                  <a:lnTo>
                    <a:pt x="402" y="241"/>
                  </a:lnTo>
                  <a:lnTo>
                    <a:pt x="375" y="226"/>
                  </a:lnTo>
                  <a:lnTo>
                    <a:pt x="344" y="209"/>
                  </a:lnTo>
                  <a:lnTo>
                    <a:pt x="308" y="189"/>
                  </a:lnTo>
                  <a:lnTo>
                    <a:pt x="270" y="167"/>
                  </a:lnTo>
                  <a:lnTo>
                    <a:pt x="230" y="144"/>
                  </a:lnTo>
                  <a:lnTo>
                    <a:pt x="190" y="121"/>
                  </a:lnTo>
                  <a:lnTo>
                    <a:pt x="151" y="98"/>
                  </a:lnTo>
                  <a:lnTo>
                    <a:pt x="113" y="76"/>
                  </a:lnTo>
                  <a:lnTo>
                    <a:pt x="80" y="56"/>
                  </a:lnTo>
                  <a:lnTo>
                    <a:pt x="50" y="37"/>
                  </a:lnTo>
                  <a:lnTo>
                    <a:pt x="26" y="22"/>
                  </a:lnTo>
                  <a:lnTo>
                    <a:pt x="10"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38" name="Freeform 113"/>
            <p:cNvSpPr>
              <a:spLocks/>
            </p:cNvSpPr>
            <p:nvPr/>
          </p:nvSpPr>
          <p:spPr bwMode="auto">
            <a:xfrm>
              <a:off x="2295" y="3450"/>
              <a:ext cx="98" cy="58"/>
            </a:xfrm>
            <a:custGeom>
              <a:avLst/>
              <a:gdLst>
                <a:gd name="T0" fmla="*/ 0 w 455"/>
                <a:gd name="T1" fmla="*/ 0 h 271"/>
                <a:gd name="T2" fmla="*/ 0 w 455"/>
                <a:gd name="T3" fmla="*/ 0 h 271"/>
                <a:gd name="T4" fmla="*/ 0 w 455"/>
                <a:gd name="T5" fmla="*/ 0 h 271"/>
                <a:gd name="T6" fmla="*/ 0 w 455"/>
                <a:gd name="T7" fmla="*/ 0 h 271"/>
                <a:gd name="T8" fmla="*/ 0 w 455"/>
                <a:gd name="T9" fmla="*/ 0 h 271"/>
                <a:gd name="T10" fmla="*/ 0 w 455"/>
                <a:gd name="T11" fmla="*/ 0 h 271"/>
                <a:gd name="T12" fmla="*/ 0 w 455"/>
                <a:gd name="T13" fmla="*/ 0 h 271"/>
                <a:gd name="T14" fmla="*/ 0 w 455"/>
                <a:gd name="T15" fmla="*/ 0 h 271"/>
                <a:gd name="T16" fmla="*/ 0 w 455"/>
                <a:gd name="T17" fmla="*/ 0 h 271"/>
                <a:gd name="T18" fmla="*/ 0 w 455"/>
                <a:gd name="T19" fmla="*/ 0 h 271"/>
                <a:gd name="T20" fmla="*/ 0 w 455"/>
                <a:gd name="T21" fmla="*/ 0 h 271"/>
                <a:gd name="T22" fmla="*/ 0 w 455"/>
                <a:gd name="T23" fmla="*/ 0 h 271"/>
                <a:gd name="T24" fmla="*/ 0 w 455"/>
                <a:gd name="T25" fmla="*/ 0 h 271"/>
                <a:gd name="T26" fmla="*/ 0 w 455"/>
                <a:gd name="T27" fmla="*/ 0 h 271"/>
                <a:gd name="T28" fmla="*/ 0 w 455"/>
                <a:gd name="T29" fmla="*/ 0 h 271"/>
                <a:gd name="T30" fmla="*/ 0 w 455"/>
                <a:gd name="T31" fmla="*/ 0 h 271"/>
                <a:gd name="T32" fmla="*/ 0 w 455"/>
                <a:gd name="T33" fmla="*/ 0 h 271"/>
                <a:gd name="T34" fmla="*/ 0 w 455"/>
                <a:gd name="T35" fmla="*/ 0 h 271"/>
                <a:gd name="T36" fmla="*/ 0 w 455"/>
                <a:gd name="T37" fmla="*/ 0 h 271"/>
                <a:gd name="T38" fmla="*/ 0 w 455"/>
                <a:gd name="T39" fmla="*/ 0 h 271"/>
                <a:gd name="T40" fmla="*/ 0 w 455"/>
                <a:gd name="T41" fmla="*/ 0 h 271"/>
                <a:gd name="T42" fmla="*/ 0 w 455"/>
                <a:gd name="T43" fmla="*/ 0 h 271"/>
                <a:gd name="T44" fmla="*/ 0 w 455"/>
                <a:gd name="T45" fmla="*/ 0 h 271"/>
                <a:gd name="T46" fmla="*/ 0 w 455"/>
                <a:gd name="T47" fmla="*/ 0 h 271"/>
                <a:gd name="T48" fmla="*/ 0 w 455"/>
                <a:gd name="T49" fmla="*/ 0 h 271"/>
                <a:gd name="T50" fmla="*/ 0 w 455"/>
                <a:gd name="T51" fmla="*/ 0 h 271"/>
                <a:gd name="T52" fmla="*/ 0 w 455"/>
                <a:gd name="T53" fmla="*/ 0 h 271"/>
                <a:gd name="T54" fmla="*/ 0 w 455"/>
                <a:gd name="T55" fmla="*/ 0 h 271"/>
                <a:gd name="T56" fmla="*/ 0 w 455"/>
                <a:gd name="T57" fmla="*/ 0 h 271"/>
                <a:gd name="T58" fmla="*/ 0 w 455"/>
                <a:gd name="T59" fmla="*/ 0 h 271"/>
                <a:gd name="T60" fmla="*/ 0 w 455"/>
                <a:gd name="T61" fmla="*/ 0 h 271"/>
                <a:gd name="T62" fmla="*/ 0 w 455"/>
                <a:gd name="T63" fmla="*/ 0 h 271"/>
                <a:gd name="T64" fmla="*/ 0 w 455"/>
                <a:gd name="T65" fmla="*/ 0 h 271"/>
                <a:gd name="T66" fmla="*/ 0 w 455"/>
                <a:gd name="T67" fmla="*/ 0 h 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
                <a:gd name="T103" fmla="*/ 0 h 271"/>
                <a:gd name="T104" fmla="*/ 455 w 455"/>
                <a:gd name="T105" fmla="*/ 271 h 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 h="271">
                  <a:moveTo>
                    <a:pt x="0" y="0"/>
                  </a:moveTo>
                  <a:lnTo>
                    <a:pt x="5" y="4"/>
                  </a:lnTo>
                  <a:lnTo>
                    <a:pt x="18" y="11"/>
                  </a:lnTo>
                  <a:lnTo>
                    <a:pt x="39" y="23"/>
                  </a:lnTo>
                  <a:lnTo>
                    <a:pt x="65" y="39"/>
                  </a:lnTo>
                  <a:lnTo>
                    <a:pt x="98" y="59"/>
                  </a:lnTo>
                  <a:lnTo>
                    <a:pt x="134" y="80"/>
                  </a:lnTo>
                  <a:lnTo>
                    <a:pt x="172" y="103"/>
                  </a:lnTo>
                  <a:lnTo>
                    <a:pt x="212" y="127"/>
                  </a:lnTo>
                  <a:lnTo>
                    <a:pt x="253" y="151"/>
                  </a:lnTo>
                  <a:lnTo>
                    <a:pt x="294" y="175"/>
                  </a:lnTo>
                  <a:lnTo>
                    <a:pt x="332" y="197"/>
                  </a:lnTo>
                  <a:lnTo>
                    <a:pt x="367" y="218"/>
                  </a:lnTo>
                  <a:lnTo>
                    <a:pt x="398" y="235"/>
                  </a:lnTo>
                  <a:lnTo>
                    <a:pt x="424" y="249"/>
                  </a:lnTo>
                  <a:lnTo>
                    <a:pt x="444" y="260"/>
                  </a:lnTo>
                  <a:lnTo>
                    <a:pt x="455" y="266"/>
                  </a:lnTo>
                  <a:lnTo>
                    <a:pt x="448" y="271"/>
                  </a:lnTo>
                  <a:lnTo>
                    <a:pt x="443" y="268"/>
                  </a:lnTo>
                  <a:lnTo>
                    <a:pt x="430" y="260"/>
                  </a:lnTo>
                  <a:lnTo>
                    <a:pt x="409" y="249"/>
                  </a:lnTo>
                  <a:lnTo>
                    <a:pt x="382" y="233"/>
                  </a:lnTo>
                  <a:lnTo>
                    <a:pt x="349" y="216"/>
                  </a:lnTo>
                  <a:lnTo>
                    <a:pt x="313" y="195"/>
                  </a:lnTo>
                  <a:lnTo>
                    <a:pt x="274" y="172"/>
                  </a:lnTo>
                  <a:lnTo>
                    <a:pt x="234" y="149"/>
                  </a:lnTo>
                  <a:lnTo>
                    <a:pt x="193" y="125"/>
                  </a:lnTo>
                  <a:lnTo>
                    <a:pt x="153" y="101"/>
                  </a:lnTo>
                  <a:lnTo>
                    <a:pt x="116" y="79"/>
                  </a:lnTo>
                  <a:lnTo>
                    <a:pt x="81" y="57"/>
                  </a:lnTo>
                  <a:lnTo>
                    <a:pt x="51" y="38"/>
                  </a:lnTo>
                  <a:lnTo>
                    <a:pt x="27" y="22"/>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39" name="Freeform 114"/>
            <p:cNvSpPr>
              <a:spLocks/>
            </p:cNvSpPr>
            <p:nvPr/>
          </p:nvSpPr>
          <p:spPr bwMode="auto">
            <a:xfrm>
              <a:off x="2287" y="3453"/>
              <a:ext cx="100" cy="60"/>
            </a:xfrm>
            <a:custGeom>
              <a:avLst/>
              <a:gdLst>
                <a:gd name="T0" fmla="*/ 0 w 465"/>
                <a:gd name="T1" fmla="*/ 0 h 279"/>
                <a:gd name="T2" fmla="*/ 0 w 465"/>
                <a:gd name="T3" fmla="*/ 0 h 279"/>
                <a:gd name="T4" fmla="*/ 0 w 465"/>
                <a:gd name="T5" fmla="*/ 0 h 279"/>
                <a:gd name="T6" fmla="*/ 0 w 465"/>
                <a:gd name="T7" fmla="*/ 0 h 279"/>
                <a:gd name="T8" fmla="*/ 0 w 465"/>
                <a:gd name="T9" fmla="*/ 0 h 279"/>
                <a:gd name="T10" fmla="*/ 0 w 465"/>
                <a:gd name="T11" fmla="*/ 0 h 279"/>
                <a:gd name="T12" fmla="*/ 0 w 465"/>
                <a:gd name="T13" fmla="*/ 0 h 279"/>
                <a:gd name="T14" fmla="*/ 0 w 465"/>
                <a:gd name="T15" fmla="*/ 0 h 279"/>
                <a:gd name="T16" fmla="*/ 0 w 465"/>
                <a:gd name="T17" fmla="*/ 0 h 279"/>
                <a:gd name="T18" fmla="*/ 0 w 465"/>
                <a:gd name="T19" fmla="*/ 0 h 279"/>
                <a:gd name="T20" fmla="*/ 0 w 465"/>
                <a:gd name="T21" fmla="*/ 0 h 279"/>
                <a:gd name="T22" fmla="*/ 0 w 465"/>
                <a:gd name="T23" fmla="*/ 0 h 279"/>
                <a:gd name="T24" fmla="*/ 0 w 465"/>
                <a:gd name="T25" fmla="*/ 0 h 279"/>
                <a:gd name="T26" fmla="*/ 0 w 465"/>
                <a:gd name="T27" fmla="*/ 0 h 279"/>
                <a:gd name="T28" fmla="*/ 0 w 465"/>
                <a:gd name="T29" fmla="*/ 0 h 279"/>
                <a:gd name="T30" fmla="*/ 0 w 465"/>
                <a:gd name="T31" fmla="*/ 0 h 279"/>
                <a:gd name="T32" fmla="*/ 0 w 465"/>
                <a:gd name="T33" fmla="*/ 0 h 279"/>
                <a:gd name="T34" fmla="*/ 0 w 465"/>
                <a:gd name="T35" fmla="*/ 0 h 279"/>
                <a:gd name="T36" fmla="*/ 0 w 465"/>
                <a:gd name="T37" fmla="*/ 0 h 279"/>
                <a:gd name="T38" fmla="*/ 0 w 465"/>
                <a:gd name="T39" fmla="*/ 0 h 279"/>
                <a:gd name="T40" fmla="*/ 0 w 465"/>
                <a:gd name="T41" fmla="*/ 0 h 279"/>
                <a:gd name="T42" fmla="*/ 0 w 465"/>
                <a:gd name="T43" fmla="*/ 0 h 279"/>
                <a:gd name="T44" fmla="*/ 0 w 465"/>
                <a:gd name="T45" fmla="*/ 0 h 279"/>
                <a:gd name="T46" fmla="*/ 0 w 465"/>
                <a:gd name="T47" fmla="*/ 0 h 279"/>
                <a:gd name="T48" fmla="*/ 0 w 465"/>
                <a:gd name="T49" fmla="*/ 0 h 279"/>
                <a:gd name="T50" fmla="*/ 0 w 465"/>
                <a:gd name="T51" fmla="*/ 0 h 279"/>
                <a:gd name="T52" fmla="*/ 0 w 465"/>
                <a:gd name="T53" fmla="*/ 0 h 279"/>
                <a:gd name="T54" fmla="*/ 0 w 465"/>
                <a:gd name="T55" fmla="*/ 0 h 279"/>
                <a:gd name="T56" fmla="*/ 0 w 465"/>
                <a:gd name="T57" fmla="*/ 0 h 279"/>
                <a:gd name="T58" fmla="*/ 0 w 465"/>
                <a:gd name="T59" fmla="*/ 0 h 279"/>
                <a:gd name="T60" fmla="*/ 0 w 465"/>
                <a:gd name="T61" fmla="*/ 0 h 279"/>
                <a:gd name="T62" fmla="*/ 0 w 465"/>
                <a:gd name="T63" fmla="*/ 0 h 279"/>
                <a:gd name="T64" fmla="*/ 0 w 465"/>
                <a:gd name="T65" fmla="*/ 0 h 279"/>
                <a:gd name="T66" fmla="*/ 0 w 465"/>
                <a:gd name="T67" fmla="*/ 0 h 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5"/>
                <a:gd name="T103" fmla="*/ 0 h 279"/>
                <a:gd name="T104" fmla="*/ 465 w 465"/>
                <a:gd name="T105" fmla="*/ 279 h 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5" h="279">
                  <a:moveTo>
                    <a:pt x="0" y="0"/>
                  </a:moveTo>
                  <a:lnTo>
                    <a:pt x="5" y="3"/>
                  </a:lnTo>
                  <a:lnTo>
                    <a:pt x="18" y="11"/>
                  </a:lnTo>
                  <a:lnTo>
                    <a:pt x="38" y="24"/>
                  </a:lnTo>
                  <a:lnTo>
                    <a:pt x="67" y="41"/>
                  </a:lnTo>
                  <a:lnTo>
                    <a:pt x="99" y="61"/>
                  </a:lnTo>
                  <a:lnTo>
                    <a:pt x="136" y="82"/>
                  </a:lnTo>
                  <a:lnTo>
                    <a:pt x="175" y="105"/>
                  </a:lnTo>
                  <a:lnTo>
                    <a:pt x="217" y="131"/>
                  </a:lnTo>
                  <a:lnTo>
                    <a:pt x="257" y="156"/>
                  </a:lnTo>
                  <a:lnTo>
                    <a:pt x="298" y="180"/>
                  </a:lnTo>
                  <a:lnTo>
                    <a:pt x="338" y="203"/>
                  </a:lnTo>
                  <a:lnTo>
                    <a:pt x="374" y="223"/>
                  </a:lnTo>
                  <a:lnTo>
                    <a:pt x="406" y="242"/>
                  </a:lnTo>
                  <a:lnTo>
                    <a:pt x="432" y="257"/>
                  </a:lnTo>
                  <a:lnTo>
                    <a:pt x="452" y="267"/>
                  </a:lnTo>
                  <a:lnTo>
                    <a:pt x="465" y="274"/>
                  </a:lnTo>
                  <a:lnTo>
                    <a:pt x="458" y="279"/>
                  </a:lnTo>
                  <a:lnTo>
                    <a:pt x="452" y="276"/>
                  </a:lnTo>
                  <a:lnTo>
                    <a:pt x="439" y="268"/>
                  </a:lnTo>
                  <a:lnTo>
                    <a:pt x="418" y="256"/>
                  </a:lnTo>
                  <a:lnTo>
                    <a:pt x="390" y="240"/>
                  </a:lnTo>
                  <a:lnTo>
                    <a:pt x="356" y="221"/>
                  </a:lnTo>
                  <a:lnTo>
                    <a:pt x="319" y="199"/>
                  </a:lnTo>
                  <a:lnTo>
                    <a:pt x="279" y="176"/>
                  </a:lnTo>
                  <a:lnTo>
                    <a:pt x="239" y="152"/>
                  </a:lnTo>
                  <a:lnTo>
                    <a:pt x="197" y="128"/>
                  </a:lnTo>
                  <a:lnTo>
                    <a:pt x="156" y="103"/>
                  </a:lnTo>
                  <a:lnTo>
                    <a:pt x="117" y="80"/>
                  </a:lnTo>
                  <a:lnTo>
                    <a:pt x="81" y="58"/>
                  </a:lnTo>
                  <a:lnTo>
                    <a:pt x="51"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40" name="Freeform 115"/>
            <p:cNvSpPr>
              <a:spLocks/>
            </p:cNvSpPr>
            <p:nvPr/>
          </p:nvSpPr>
          <p:spPr bwMode="auto">
            <a:xfrm>
              <a:off x="2279" y="3457"/>
              <a:ext cx="101" cy="60"/>
            </a:xfrm>
            <a:custGeom>
              <a:avLst/>
              <a:gdLst>
                <a:gd name="T0" fmla="*/ 0 w 475"/>
                <a:gd name="T1" fmla="*/ 0 h 286"/>
                <a:gd name="T2" fmla="*/ 0 w 475"/>
                <a:gd name="T3" fmla="*/ 0 h 286"/>
                <a:gd name="T4" fmla="*/ 0 w 475"/>
                <a:gd name="T5" fmla="*/ 0 h 286"/>
                <a:gd name="T6" fmla="*/ 0 w 475"/>
                <a:gd name="T7" fmla="*/ 0 h 286"/>
                <a:gd name="T8" fmla="*/ 0 w 475"/>
                <a:gd name="T9" fmla="*/ 0 h 286"/>
                <a:gd name="T10" fmla="*/ 0 w 475"/>
                <a:gd name="T11" fmla="*/ 0 h 286"/>
                <a:gd name="T12" fmla="*/ 0 w 475"/>
                <a:gd name="T13" fmla="*/ 0 h 286"/>
                <a:gd name="T14" fmla="*/ 0 w 475"/>
                <a:gd name="T15" fmla="*/ 0 h 286"/>
                <a:gd name="T16" fmla="*/ 0 w 475"/>
                <a:gd name="T17" fmla="*/ 0 h 286"/>
                <a:gd name="T18" fmla="*/ 0 w 475"/>
                <a:gd name="T19" fmla="*/ 0 h 286"/>
                <a:gd name="T20" fmla="*/ 0 w 475"/>
                <a:gd name="T21" fmla="*/ 0 h 286"/>
                <a:gd name="T22" fmla="*/ 0 w 475"/>
                <a:gd name="T23" fmla="*/ 0 h 286"/>
                <a:gd name="T24" fmla="*/ 0 w 475"/>
                <a:gd name="T25" fmla="*/ 0 h 286"/>
                <a:gd name="T26" fmla="*/ 0 w 475"/>
                <a:gd name="T27" fmla="*/ 0 h 286"/>
                <a:gd name="T28" fmla="*/ 0 w 475"/>
                <a:gd name="T29" fmla="*/ 0 h 286"/>
                <a:gd name="T30" fmla="*/ 0 w 475"/>
                <a:gd name="T31" fmla="*/ 0 h 286"/>
                <a:gd name="T32" fmla="*/ 0 w 475"/>
                <a:gd name="T33" fmla="*/ 0 h 286"/>
                <a:gd name="T34" fmla="*/ 0 w 475"/>
                <a:gd name="T35" fmla="*/ 0 h 286"/>
                <a:gd name="T36" fmla="*/ 0 w 475"/>
                <a:gd name="T37" fmla="*/ 0 h 286"/>
                <a:gd name="T38" fmla="*/ 0 w 475"/>
                <a:gd name="T39" fmla="*/ 0 h 286"/>
                <a:gd name="T40" fmla="*/ 0 w 475"/>
                <a:gd name="T41" fmla="*/ 0 h 286"/>
                <a:gd name="T42" fmla="*/ 0 w 475"/>
                <a:gd name="T43" fmla="*/ 0 h 286"/>
                <a:gd name="T44" fmla="*/ 0 w 475"/>
                <a:gd name="T45" fmla="*/ 0 h 286"/>
                <a:gd name="T46" fmla="*/ 0 w 475"/>
                <a:gd name="T47" fmla="*/ 0 h 286"/>
                <a:gd name="T48" fmla="*/ 0 w 475"/>
                <a:gd name="T49" fmla="*/ 0 h 286"/>
                <a:gd name="T50" fmla="*/ 0 w 475"/>
                <a:gd name="T51" fmla="*/ 0 h 286"/>
                <a:gd name="T52" fmla="*/ 0 w 475"/>
                <a:gd name="T53" fmla="*/ 0 h 286"/>
                <a:gd name="T54" fmla="*/ 0 w 475"/>
                <a:gd name="T55" fmla="*/ 0 h 286"/>
                <a:gd name="T56" fmla="*/ 0 w 475"/>
                <a:gd name="T57" fmla="*/ 0 h 286"/>
                <a:gd name="T58" fmla="*/ 0 w 475"/>
                <a:gd name="T59" fmla="*/ 0 h 286"/>
                <a:gd name="T60" fmla="*/ 0 w 475"/>
                <a:gd name="T61" fmla="*/ 0 h 286"/>
                <a:gd name="T62" fmla="*/ 0 w 475"/>
                <a:gd name="T63" fmla="*/ 0 h 286"/>
                <a:gd name="T64" fmla="*/ 0 w 475"/>
                <a:gd name="T65" fmla="*/ 0 h 286"/>
                <a:gd name="T66" fmla="*/ 0 w 475"/>
                <a:gd name="T67" fmla="*/ 0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5"/>
                <a:gd name="T103" fmla="*/ 0 h 286"/>
                <a:gd name="T104" fmla="*/ 475 w 475"/>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5" h="286">
                  <a:moveTo>
                    <a:pt x="0" y="0"/>
                  </a:moveTo>
                  <a:lnTo>
                    <a:pt x="5" y="3"/>
                  </a:lnTo>
                  <a:lnTo>
                    <a:pt x="19" y="11"/>
                  </a:lnTo>
                  <a:lnTo>
                    <a:pt x="40" y="24"/>
                  </a:lnTo>
                  <a:lnTo>
                    <a:pt x="68" y="41"/>
                  </a:lnTo>
                  <a:lnTo>
                    <a:pt x="102" y="61"/>
                  </a:lnTo>
                  <a:lnTo>
                    <a:pt x="139" y="84"/>
                  </a:lnTo>
                  <a:lnTo>
                    <a:pt x="179" y="108"/>
                  </a:lnTo>
                  <a:lnTo>
                    <a:pt x="221" y="133"/>
                  </a:lnTo>
                  <a:lnTo>
                    <a:pt x="264" y="159"/>
                  </a:lnTo>
                  <a:lnTo>
                    <a:pt x="306" y="185"/>
                  </a:lnTo>
                  <a:lnTo>
                    <a:pt x="346" y="209"/>
                  </a:lnTo>
                  <a:lnTo>
                    <a:pt x="382" y="229"/>
                  </a:lnTo>
                  <a:lnTo>
                    <a:pt x="415" y="248"/>
                  </a:lnTo>
                  <a:lnTo>
                    <a:pt x="442" y="264"/>
                  </a:lnTo>
                  <a:lnTo>
                    <a:pt x="462" y="274"/>
                  </a:lnTo>
                  <a:lnTo>
                    <a:pt x="475" y="281"/>
                  </a:lnTo>
                  <a:lnTo>
                    <a:pt x="467" y="286"/>
                  </a:lnTo>
                  <a:lnTo>
                    <a:pt x="462" y="283"/>
                  </a:lnTo>
                  <a:lnTo>
                    <a:pt x="448" y="275"/>
                  </a:lnTo>
                  <a:lnTo>
                    <a:pt x="426" y="263"/>
                  </a:lnTo>
                  <a:lnTo>
                    <a:pt x="398" y="246"/>
                  </a:lnTo>
                  <a:lnTo>
                    <a:pt x="365" y="226"/>
                  </a:lnTo>
                  <a:lnTo>
                    <a:pt x="326" y="204"/>
                  </a:lnTo>
                  <a:lnTo>
                    <a:pt x="286" y="180"/>
                  </a:lnTo>
                  <a:lnTo>
                    <a:pt x="243" y="155"/>
                  </a:lnTo>
                  <a:lnTo>
                    <a:pt x="201" y="130"/>
                  </a:lnTo>
                  <a:lnTo>
                    <a:pt x="159" y="105"/>
                  </a:lnTo>
                  <a:lnTo>
                    <a:pt x="120" y="81"/>
                  </a:lnTo>
                  <a:lnTo>
                    <a:pt x="84" y="59"/>
                  </a:lnTo>
                  <a:lnTo>
                    <a:pt x="52"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41" name="Freeform 116"/>
            <p:cNvSpPr>
              <a:spLocks/>
            </p:cNvSpPr>
            <p:nvPr/>
          </p:nvSpPr>
          <p:spPr bwMode="auto">
            <a:xfrm>
              <a:off x="2270" y="3460"/>
              <a:ext cx="104" cy="62"/>
            </a:xfrm>
            <a:custGeom>
              <a:avLst/>
              <a:gdLst>
                <a:gd name="T0" fmla="*/ 0 w 482"/>
                <a:gd name="T1" fmla="*/ 0 h 295"/>
                <a:gd name="T2" fmla="*/ 0 w 482"/>
                <a:gd name="T3" fmla="*/ 0 h 295"/>
                <a:gd name="T4" fmla="*/ 0 w 482"/>
                <a:gd name="T5" fmla="*/ 0 h 295"/>
                <a:gd name="T6" fmla="*/ 0 w 482"/>
                <a:gd name="T7" fmla="*/ 0 h 295"/>
                <a:gd name="T8" fmla="*/ 0 w 482"/>
                <a:gd name="T9" fmla="*/ 0 h 295"/>
                <a:gd name="T10" fmla="*/ 0 w 482"/>
                <a:gd name="T11" fmla="*/ 0 h 295"/>
                <a:gd name="T12" fmla="*/ 0 w 482"/>
                <a:gd name="T13" fmla="*/ 0 h 295"/>
                <a:gd name="T14" fmla="*/ 0 w 482"/>
                <a:gd name="T15" fmla="*/ 0 h 295"/>
                <a:gd name="T16" fmla="*/ 0 w 482"/>
                <a:gd name="T17" fmla="*/ 0 h 295"/>
                <a:gd name="T18" fmla="*/ 0 w 482"/>
                <a:gd name="T19" fmla="*/ 0 h 295"/>
                <a:gd name="T20" fmla="*/ 0 w 482"/>
                <a:gd name="T21" fmla="*/ 0 h 295"/>
                <a:gd name="T22" fmla="*/ 0 w 482"/>
                <a:gd name="T23" fmla="*/ 0 h 295"/>
                <a:gd name="T24" fmla="*/ 0 w 482"/>
                <a:gd name="T25" fmla="*/ 0 h 295"/>
                <a:gd name="T26" fmla="*/ 0 w 482"/>
                <a:gd name="T27" fmla="*/ 0 h 295"/>
                <a:gd name="T28" fmla="*/ 0 w 482"/>
                <a:gd name="T29" fmla="*/ 0 h 295"/>
                <a:gd name="T30" fmla="*/ 0 w 482"/>
                <a:gd name="T31" fmla="*/ 0 h 295"/>
                <a:gd name="T32" fmla="*/ 0 w 482"/>
                <a:gd name="T33" fmla="*/ 0 h 295"/>
                <a:gd name="T34" fmla="*/ 0 w 482"/>
                <a:gd name="T35" fmla="*/ 0 h 295"/>
                <a:gd name="T36" fmla="*/ 0 w 482"/>
                <a:gd name="T37" fmla="*/ 0 h 295"/>
                <a:gd name="T38" fmla="*/ 0 w 482"/>
                <a:gd name="T39" fmla="*/ 0 h 295"/>
                <a:gd name="T40" fmla="*/ 0 w 482"/>
                <a:gd name="T41" fmla="*/ 0 h 295"/>
                <a:gd name="T42" fmla="*/ 0 w 482"/>
                <a:gd name="T43" fmla="*/ 0 h 295"/>
                <a:gd name="T44" fmla="*/ 0 w 482"/>
                <a:gd name="T45" fmla="*/ 0 h 295"/>
                <a:gd name="T46" fmla="*/ 0 w 482"/>
                <a:gd name="T47" fmla="*/ 0 h 295"/>
                <a:gd name="T48" fmla="*/ 0 w 482"/>
                <a:gd name="T49" fmla="*/ 0 h 295"/>
                <a:gd name="T50" fmla="*/ 0 w 482"/>
                <a:gd name="T51" fmla="*/ 0 h 295"/>
                <a:gd name="T52" fmla="*/ 0 w 482"/>
                <a:gd name="T53" fmla="*/ 0 h 295"/>
                <a:gd name="T54" fmla="*/ 0 w 482"/>
                <a:gd name="T55" fmla="*/ 0 h 295"/>
                <a:gd name="T56" fmla="*/ 0 w 482"/>
                <a:gd name="T57" fmla="*/ 0 h 295"/>
                <a:gd name="T58" fmla="*/ 0 w 482"/>
                <a:gd name="T59" fmla="*/ 0 h 295"/>
                <a:gd name="T60" fmla="*/ 0 w 482"/>
                <a:gd name="T61" fmla="*/ 0 h 295"/>
                <a:gd name="T62" fmla="*/ 0 w 482"/>
                <a:gd name="T63" fmla="*/ 0 h 295"/>
                <a:gd name="T64" fmla="*/ 0 w 482"/>
                <a:gd name="T65" fmla="*/ 0 h 295"/>
                <a:gd name="T66" fmla="*/ 0 w 482"/>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2"/>
                <a:gd name="T103" fmla="*/ 0 h 295"/>
                <a:gd name="T104" fmla="*/ 482 w 482"/>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2" h="295">
                  <a:moveTo>
                    <a:pt x="0" y="0"/>
                  </a:moveTo>
                  <a:lnTo>
                    <a:pt x="5" y="3"/>
                  </a:lnTo>
                  <a:lnTo>
                    <a:pt x="19" y="12"/>
                  </a:lnTo>
                  <a:lnTo>
                    <a:pt x="41" y="25"/>
                  </a:lnTo>
                  <a:lnTo>
                    <a:pt x="69" y="43"/>
                  </a:lnTo>
                  <a:lnTo>
                    <a:pt x="104" y="64"/>
                  </a:lnTo>
                  <a:lnTo>
                    <a:pt x="142" y="88"/>
                  </a:lnTo>
                  <a:lnTo>
                    <a:pt x="183" y="113"/>
                  </a:lnTo>
                  <a:lnTo>
                    <a:pt x="226" y="139"/>
                  </a:lnTo>
                  <a:lnTo>
                    <a:pt x="268" y="165"/>
                  </a:lnTo>
                  <a:lnTo>
                    <a:pt x="311" y="191"/>
                  </a:lnTo>
                  <a:lnTo>
                    <a:pt x="352" y="215"/>
                  </a:lnTo>
                  <a:lnTo>
                    <a:pt x="389" y="237"/>
                  </a:lnTo>
                  <a:lnTo>
                    <a:pt x="423" y="257"/>
                  </a:lnTo>
                  <a:lnTo>
                    <a:pt x="450" y="273"/>
                  </a:lnTo>
                  <a:lnTo>
                    <a:pt x="470" y="283"/>
                  </a:lnTo>
                  <a:lnTo>
                    <a:pt x="482" y="290"/>
                  </a:lnTo>
                  <a:lnTo>
                    <a:pt x="476" y="295"/>
                  </a:lnTo>
                  <a:lnTo>
                    <a:pt x="471" y="292"/>
                  </a:lnTo>
                  <a:lnTo>
                    <a:pt x="456" y="283"/>
                  </a:lnTo>
                  <a:lnTo>
                    <a:pt x="434" y="271"/>
                  </a:lnTo>
                  <a:lnTo>
                    <a:pt x="405" y="254"/>
                  </a:lnTo>
                  <a:lnTo>
                    <a:pt x="371" y="233"/>
                  </a:lnTo>
                  <a:lnTo>
                    <a:pt x="332" y="211"/>
                  </a:lnTo>
                  <a:lnTo>
                    <a:pt x="290" y="186"/>
                  </a:lnTo>
                  <a:lnTo>
                    <a:pt x="248" y="161"/>
                  </a:lnTo>
                  <a:lnTo>
                    <a:pt x="205" y="135"/>
                  </a:lnTo>
                  <a:lnTo>
                    <a:pt x="162" y="109"/>
                  </a:lnTo>
                  <a:lnTo>
                    <a:pt x="122" y="84"/>
                  </a:lnTo>
                  <a:lnTo>
                    <a:pt x="85" y="61"/>
                  </a:lnTo>
                  <a:lnTo>
                    <a:pt x="54" y="41"/>
                  </a:lnTo>
                  <a:lnTo>
                    <a:pt x="27" y="23"/>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42" name="Freeform 117"/>
            <p:cNvSpPr>
              <a:spLocks/>
            </p:cNvSpPr>
            <p:nvPr/>
          </p:nvSpPr>
          <p:spPr bwMode="auto">
            <a:xfrm>
              <a:off x="2263" y="3463"/>
              <a:ext cx="104" cy="64"/>
            </a:xfrm>
            <a:custGeom>
              <a:avLst/>
              <a:gdLst>
                <a:gd name="T0" fmla="*/ 0 w 492"/>
                <a:gd name="T1" fmla="*/ 0 h 303"/>
                <a:gd name="T2" fmla="*/ 0 w 492"/>
                <a:gd name="T3" fmla="*/ 0 h 303"/>
                <a:gd name="T4" fmla="*/ 0 w 492"/>
                <a:gd name="T5" fmla="*/ 0 h 303"/>
                <a:gd name="T6" fmla="*/ 0 w 492"/>
                <a:gd name="T7" fmla="*/ 0 h 303"/>
                <a:gd name="T8" fmla="*/ 0 w 492"/>
                <a:gd name="T9" fmla="*/ 0 h 303"/>
                <a:gd name="T10" fmla="*/ 0 w 492"/>
                <a:gd name="T11" fmla="*/ 0 h 303"/>
                <a:gd name="T12" fmla="*/ 0 w 492"/>
                <a:gd name="T13" fmla="*/ 0 h 303"/>
                <a:gd name="T14" fmla="*/ 0 w 492"/>
                <a:gd name="T15" fmla="*/ 0 h 303"/>
                <a:gd name="T16" fmla="*/ 0 w 492"/>
                <a:gd name="T17" fmla="*/ 0 h 303"/>
                <a:gd name="T18" fmla="*/ 0 w 492"/>
                <a:gd name="T19" fmla="*/ 0 h 303"/>
                <a:gd name="T20" fmla="*/ 0 w 492"/>
                <a:gd name="T21" fmla="*/ 0 h 303"/>
                <a:gd name="T22" fmla="*/ 0 w 492"/>
                <a:gd name="T23" fmla="*/ 0 h 303"/>
                <a:gd name="T24" fmla="*/ 0 w 492"/>
                <a:gd name="T25" fmla="*/ 0 h 303"/>
                <a:gd name="T26" fmla="*/ 0 w 492"/>
                <a:gd name="T27" fmla="*/ 0 h 303"/>
                <a:gd name="T28" fmla="*/ 0 w 492"/>
                <a:gd name="T29" fmla="*/ 0 h 303"/>
                <a:gd name="T30" fmla="*/ 0 w 492"/>
                <a:gd name="T31" fmla="*/ 0 h 303"/>
                <a:gd name="T32" fmla="*/ 0 w 492"/>
                <a:gd name="T33" fmla="*/ 0 h 303"/>
                <a:gd name="T34" fmla="*/ 0 w 492"/>
                <a:gd name="T35" fmla="*/ 0 h 303"/>
                <a:gd name="T36" fmla="*/ 0 w 492"/>
                <a:gd name="T37" fmla="*/ 0 h 303"/>
                <a:gd name="T38" fmla="*/ 0 w 492"/>
                <a:gd name="T39" fmla="*/ 0 h 303"/>
                <a:gd name="T40" fmla="*/ 0 w 492"/>
                <a:gd name="T41" fmla="*/ 0 h 303"/>
                <a:gd name="T42" fmla="*/ 0 w 492"/>
                <a:gd name="T43" fmla="*/ 0 h 303"/>
                <a:gd name="T44" fmla="*/ 0 w 492"/>
                <a:gd name="T45" fmla="*/ 0 h 303"/>
                <a:gd name="T46" fmla="*/ 0 w 492"/>
                <a:gd name="T47" fmla="*/ 0 h 303"/>
                <a:gd name="T48" fmla="*/ 0 w 492"/>
                <a:gd name="T49" fmla="*/ 0 h 303"/>
                <a:gd name="T50" fmla="*/ 0 w 492"/>
                <a:gd name="T51" fmla="*/ 0 h 303"/>
                <a:gd name="T52" fmla="*/ 0 w 492"/>
                <a:gd name="T53" fmla="*/ 0 h 303"/>
                <a:gd name="T54" fmla="*/ 0 w 492"/>
                <a:gd name="T55" fmla="*/ 0 h 303"/>
                <a:gd name="T56" fmla="*/ 0 w 492"/>
                <a:gd name="T57" fmla="*/ 0 h 303"/>
                <a:gd name="T58" fmla="*/ 0 w 492"/>
                <a:gd name="T59" fmla="*/ 0 h 303"/>
                <a:gd name="T60" fmla="*/ 0 w 492"/>
                <a:gd name="T61" fmla="*/ 0 h 303"/>
                <a:gd name="T62" fmla="*/ 0 w 492"/>
                <a:gd name="T63" fmla="*/ 0 h 303"/>
                <a:gd name="T64" fmla="*/ 0 w 492"/>
                <a:gd name="T65" fmla="*/ 0 h 303"/>
                <a:gd name="T66" fmla="*/ 0 w 492"/>
                <a:gd name="T67" fmla="*/ 0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2"/>
                <a:gd name="T103" fmla="*/ 0 h 303"/>
                <a:gd name="T104" fmla="*/ 492 w 492"/>
                <a:gd name="T105" fmla="*/ 303 h 3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2" h="303">
                  <a:moveTo>
                    <a:pt x="0" y="0"/>
                  </a:moveTo>
                  <a:lnTo>
                    <a:pt x="6" y="3"/>
                  </a:lnTo>
                  <a:lnTo>
                    <a:pt x="20" y="12"/>
                  </a:lnTo>
                  <a:lnTo>
                    <a:pt x="42" y="26"/>
                  </a:lnTo>
                  <a:lnTo>
                    <a:pt x="72" y="44"/>
                  </a:lnTo>
                  <a:lnTo>
                    <a:pt x="106" y="66"/>
                  </a:lnTo>
                  <a:lnTo>
                    <a:pt x="145" y="90"/>
                  </a:lnTo>
                  <a:lnTo>
                    <a:pt x="187" y="116"/>
                  </a:lnTo>
                  <a:lnTo>
                    <a:pt x="231" y="142"/>
                  </a:lnTo>
                  <a:lnTo>
                    <a:pt x="275" y="169"/>
                  </a:lnTo>
                  <a:lnTo>
                    <a:pt x="318" y="196"/>
                  </a:lnTo>
                  <a:lnTo>
                    <a:pt x="359" y="221"/>
                  </a:lnTo>
                  <a:lnTo>
                    <a:pt x="398" y="244"/>
                  </a:lnTo>
                  <a:lnTo>
                    <a:pt x="431" y="264"/>
                  </a:lnTo>
                  <a:lnTo>
                    <a:pt x="458" y="280"/>
                  </a:lnTo>
                  <a:lnTo>
                    <a:pt x="479" y="291"/>
                  </a:lnTo>
                  <a:lnTo>
                    <a:pt x="492" y="298"/>
                  </a:lnTo>
                  <a:lnTo>
                    <a:pt x="486" y="303"/>
                  </a:lnTo>
                  <a:lnTo>
                    <a:pt x="480" y="300"/>
                  </a:lnTo>
                  <a:lnTo>
                    <a:pt x="466" y="291"/>
                  </a:lnTo>
                  <a:lnTo>
                    <a:pt x="443" y="278"/>
                  </a:lnTo>
                  <a:lnTo>
                    <a:pt x="413" y="260"/>
                  </a:lnTo>
                  <a:lnTo>
                    <a:pt x="379" y="239"/>
                  </a:lnTo>
                  <a:lnTo>
                    <a:pt x="339" y="216"/>
                  </a:lnTo>
                  <a:lnTo>
                    <a:pt x="297" y="191"/>
                  </a:lnTo>
                  <a:lnTo>
                    <a:pt x="253" y="164"/>
                  </a:lnTo>
                  <a:lnTo>
                    <a:pt x="209" y="138"/>
                  </a:lnTo>
                  <a:lnTo>
                    <a:pt x="165" y="111"/>
                  </a:lnTo>
                  <a:lnTo>
                    <a:pt x="124" y="86"/>
                  </a:lnTo>
                  <a:lnTo>
                    <a:pt x="87" y="62"/>
                  </a:lnTo>
                  <a:lnTo>
                    <a:pt x="55" y="41"/>
                  </a:lnTo>
                  <a:lnTo>
                    <a:pt x="29" y="23"/>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43" name="Freeform 118"/>
            <p:cNvSpPr>
              <a:spLocks/>
            </p:cNvSpPr>
            <p:nvPr/>
          </p:nvSpPr>
          <p:spPr bwMode="auto">
            <a:xfrm>
              <a:off x="2254" y="3466"/>
              <a:ext cx="107" cy="66"/>
            </a:xfrm>
            <a:custGeom>
              <a:avLst/>
              <a:gdLst>
                <a:gd name="T0" fmla="*/ 0 w 500"/>
                <a:gd name="T1" fmla="*/ 0 h 311"/>
                <a:gd name="T2" fmla="*/ 0 w 500"/>
                <a:gd name="T3" fmla="*/ 0 h 311"/>
                <a:gd name="T4" fmla="*/ 0 w 500"/>
                <a:gd name="T5" fmla="*/ 0 h 311"/>
                <a:gd name="T6" fmla="*/ 0 w 500"/>
                <a:gd name="T7" fmla="*/ 0 h 311"/>
                <a:gd name="T8" fmla="*/ 0 w 500"/>
                <a:gd name="T9" fmla="*/ 0 h 311"/>
                <a:gd name="T10" fmla="*/ 0 w 500"/>
                <a:gd name="T11" fmla="*/ 0 h 311"/>
                <a:gd name="T12" fmla="*/ 0 w 500"/>
                <a:gd name="T13" fmla="*/ 0 h 311"/>
                <a:gd name="T14" fmla="*/ 0 w 500"/>
                <a:gd name="T15" fmla="*/ 0 h 311"/>
                <a:gd name="T16" fmla="*/ 0 w 500"/>
                <a:gd name="T17" fmla="*/ 0 h 311"/>
                <a:gd name="T18" fmla="*/ 0 w 500"/>
                <a:gd name="T19" fmla="*/ 0 h 311"/>
                <a:gd name="T20" fmla="*/ 0 w 500"/>
                <a:gd name="T21" fmla="*/ 0 h 311"/>
                <a:gd name="T22" fmla="*/ 0 w 500"/>
                <a:gd name="T23" fmla="*/ 0 h 311"/>
                <a:gd name="T24" fmla="*/ 0 w 500"/>
                <a:gd name="T25" fmla="*/ 0 h 311"/>
                <a:gd name="T26" fmla="*/ 0 w 500"/>
                <a:gd name="T27" fmla="*/ 0 h 311"/>
                <a:gd name="T28" fmla="*/ 0 w 500"/>
                <a:gd name="T29" fmla="*/ 0 h 311"/>
                <a:gd name="T30" fmla="*/ 0 w 500"/>
                <a:gd name="T31" fmla="*/ 0 h 311"/>
                <a:gd name="T32" fmla="*/ 0 w 500"/>
                <a:gd name="T33" fmla="*/ 0 h 311"/>
                <a:gd name="T34" fmla="*/ 0 w 500"/>
                <a:gd name="T35" fmla="*/ 0 h 311"/>
                <a:gd name="T36" fmla="*/ 0 w 500"/>
                <a:gd name="T37" fmla="*/ 0 h 311"/>
                <a:gd name="T38" fmla="*/ 0 w 500"/>
                <a:gd name="T39" fmla="*/ 0 h 311"/>
                <a:gd name="T40" fmla="*/ 0 w 500"/>
                <a:gd name="T41" fmla="*/ 0 h 311"/>
                <a:gd name="T42" fmla="*/ 0 w 500"/>
                <a:gd name="T43" fmla="*/ 0 h 311"/>
                <a:gd name="T44" fmla="*/ 0 w 500"/>
                <a:gd name="T45" fmla="*/ 0 h 311"/>
                <a:gd name="T46" fmla="*/ 0 w 500"/>
                <a:gd name="T47" fmla="*/ 0 h 311"/>
                <a:gd name="T48" fmla="*/ 0 w 500"/>
                <a:gd name="T49" fmla="*/ 0 h 311"/>
                <a:gd name="T50" fmla="*/ 0 w 500"/>
                <a:gd name="T51" fmla="*/ 0 h 311"/>
                <a:gd name="T52" fmla="*/ 0 w 500"/>
                <a:gd name="T53" fmla="*/ 0 h 311"/>
                <a:gd name="T54" fmla="*/ 0 w 500"/>
                <a:gd name="T55" fmla="*/ 0 h 311"/>
                <a:gd name="T56" fmla="*/ 0 w 500"/>
                <a:gd name="T57" fmla="*/ 0 h 311"/>
                <a:gd name="T58" fmla="*/ 0 w 500"/>
                <a:gd name="T59" fmla="*/ 0 h 311"/>
                <a:gd name="T60" fmla="*/ 0 w 500"/>
                <a:gd name="T61" fmla="*/ 0 h 311"/>
                <a:gd name="T62" fmla="*/ 0 w 500"/>
                <a:gd name="T63" fmla="*/ 0 h 311"/>
                <a:gd name="T64" fmla="*/ 0 w 500"/>
                <a:gd name="T65" fmla="*/ 0 h 311"/>
                <a:gd name="T66" fmla="*/ 0 w 500"/>
                <a:gd name="T67" fmla="*/ 0 h 3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0"/>
                <a:gd name="T103" fmla="*/ 0 h 311"/>
                <a:gd name="T104" fmla="*/ 500 w 500"/>
                <a:gd name="T105" fmla="*/ 311 h 3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0" h="311">
                  <a:moveTo>
                    <a:pt x="0" y="0"/>
                  </a:moveTo>
                  <a:lnTo>
                    <a:pt x="5" y="3"/>
                  </a:lnTo>
                  <a:lnTo>
                    <a:pt x="20" y="12"/>
                  </a:lnTo>
                  <a:lnTo>
                    <a:pt x="43" y="27"/>
                  </a:lnTo>
                  <a:lnTo>
                    <a:pt x="72" y="46"/>
                  </a:lnTo>
                  <a:lnTo>
                    <a:pt x="107" y="67"/>
                  </a:lnTo>
                  <a:lnTo>
                    <a:pt x="146" y="91"/>
                  </a:lnTo>
                  <a:lnTo>
                    <a:pt x="189" y="119"/>
                  </a:lnTo>
                  <a:lnTo>
                    <a:pt x="233" y="146"/>
                  </a:lnTo>
                  <a:lnTo>
                    <a:pt x="278" y="174"/>
                  </a:lnTo>
                  <a:lnTo>
                    <a:pt x="322" y="201"/>
                  </a:lnTo>
                  <a:lnTo>
                    <a:pt x="364" y="227"/>
                  </a:lnTo>
                  <a:lnTo>
                    <a:pt x="403" y="250"/>
                  </a:lnTo>
                  <a:lnTo>
                    <a:pt x="438" y="271"/>
                  </a:lnTo>
                  <a:lnTo>
                    <a:pt x="466" y="288"/>
                  </a:lnTo>
                  <a:lnTo>
                    <a:pt x="487" y="299"/>
                  </a:lnTo>
                  <a:lnTo>
                    <a:pt x="500" y="306"/>
                  </a:lnTo>
                  <a:lnTo>
                    <a:pt x="492" y="311"/>
                  </a:lnTo>
                  <a:lnTo>
                    <a:pt x="487" y="308"/>
                  </a:lnTo>
                  <a:lnTo>
                    <a:pt x="472" y="299"/>
                  </a:lnTo>
                  <a:lnTo>
                    <a:pt x="449" y="285"/>
                  </a:lnTo>
                  <a:lnTo>
                    <a:pt x="419" y="267"/>
                  </a:lnTo>
                  <a:lnTo>
                    <a:pt x="383" y="246"/>
                  </a:lnTo>
                  <a:lnTo>
                    <a:pt x="343" y="221"/>
                  </a:lnTo>
                  <a:lnTo>
                    <a:pt x="300" y="195"/>
                  </a:lnTo>
                  <a:lnTo>
                    <a:pt x="255" y="168"/>
                  </a:lnTo>
                  <a:lnTo>
                    <a:pt x="210" y="141"/>
                  </a:lnTo>
                  <a:lnTo>
                    <a:pt x="166" y="113"/>
                  </a:lnTo>
                  <a:lnTo>
                    <a:pt x="125" y="87"/>
                  </a:lnTo>
                  <a:lnTo>
                    <a:pt x="88" y="62"/>
                  </a:lnTo>
                  <a:lnTo>
                    <a:pt x="54" y="41"/>
                  </a:lnTo>
                  <a:lnTo>
                    <a:pt x="28" y="23"/>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44" name="Freeform 119"/>
            <p:cNvSpPr>
              <a:spLocks/>
            </p:cNvSpPr>
            <p:nvPr/>
          </p:nvSpPr>
          <p:spPr bwMode="auto">
            <a:xfrm>
              <a:off x="2246" y="3469"/>
              <a:ext cx="109" cy="69"/>
            </a:xfrm>
            <a:custGeom>
              <a:avLst/>
              <a:gdLst>
                <a:gd name="T0" fmla="*/ 0 w 509"/>
                <a:gd name="T1" fmla="*/ 0 h 320"/>
                <a:gd name="T2" fmla="*/ 0 w 509"/>
                <a:gd name="T3" fmla="*/ 0 h 320"/>
                <a:gd name="T4" fmla="*/ 0 w 509"/>
                <a:gd name="T5" fmla="*/ 0 h 320"/>
                <a:gd name="T6" fmla="*/ 0 w 509"/>
                <a:gd name="T7" fmla="*/ 0 h 320"/>
                <a:gd name="T8" fmla="*/ 0 w 509"/>
                <a:gd name="T9" fmla="*/ 0 h 320"/>
                <a:gd name="T10" fmla="*/ 0 w 509"/>
                <a:gd name="T11" fmla="*/ 0 h 320"/>
                <a:gd name="T12" fmla="*/ 0 w 509"/>
                <a:gd name="T13" fmla="*/ 0 h 320"/>
                <a:gd name="T14" fmla="*/ 0 w 509"/>
                <a:gd name="T15" fmla="*/ 0 h 320"/>
                <a:gd name="T16" fmla="*/ 0 w 509"/>
                <a:gd name="T17" fmla="*/ 0 h 320"/>
                <a:gd name="T18" fmla="*/ 0 w 509"/>
                <a:gd name="T19" fmla="*/ 0 h 320"/>
                <a:gd name="T20" fmla="*/ 0 w 509"/>
                <a:gd name="T21" fmla="*/ 0 h 320"/>
                <a:gd name="T22" fmla="*/ 0 w 509"/>
                <a:gd name="T23" fmla="*/ 0 h 320"/>
                <a:gd name="T24" fmla="*/ 0 w 509"/>
                <a:gd name="T25" fmla="*/ 0 h 320"/>
                <a:gd name="T26" fmla="*/ 0 w 509"/>
                <a:gd name="T27" fmla="*/ 0 h 320"/>
                <a:gd name="T28" fmla="*/ 0 w 509"/>
                <a:gd name="T29" fmla="*/ 0 h 320"/>
                <a:gd name="T30" fmla="*/ 0 w 509"/>
                <a:gd name="T31" fmla="*/ 0 h 320"/>
                <a:gd name="T32" fmla="*/ 0 w 509"/>
                <a:gd name="T33" fmla="*/ 0 h 320"/>
                <a:gd name="T34" fmla="*/ 0 w 509"/>
                <a:gd name="T35" fmla="*/ 0 h 320"/>
                <a:gd name="T36" fmla="*/ 0 w 509"/>
                <a:gd name="T37" fmla="*/ 0 h 320"/>
                <a:gd name="T38" fmla="*/ 0 w 509"/>
                <a:gd name="T39" fmla="*/ 0 h 320"/>
                <a:gd name="T40" fmla="*/ 0 w 509"/>
                <a:gd name="T41" fmla="*/ 0 h 320"/>
                <a:gd name="T42" fmla="*/ 0 w 509"/>
                <a:gd name="T43" fmla="*/ 0 h 320"/>
                <a:gd name="T44" fmla="*/ 0 w 509"/>
                <a:gd name="T45" fmla="*/ 0 h 320"/>
                <a:gd name="T46" fmla="*/ 0 w 509"/>
                <a:gd name="T47" fmla="*/ 0 h 320"/>
                <a:gd name="T48" fmla="*/ 0 w 509"/>
                <a:gd name="T49" fmla="*/ 0 h 320"/>
                <a:gd name="T50" fmla="*/ 0 w 509"/>
                <a:gd name="T51" fmla="*/ 0 h 320"/>
                <a:gd name="T52" fmla="*/ 0 w 509"/>
                <a:gd name="T53" fmla="*/ 0 h 320"/>
                <a:gd name="T54" fmla="*/ 0 w 509"/>
                <a:gd name="T55" fmla="*/ 0 h 320"/>
                <a:gd name="T56" fmla="*/ 0 w 509"/>
                <a:gd name="T57" fmla="*/ 0 h 320"/>
                <a:gd name="T58" fmla="*/ 0 w 509"/>
                <a:gd name="T59" fmla="*/ 0 h 320"/>
                <a:gd name="T60" fmla="*/ 0 w 509"/>
                <a:gd name="T61" fmla="*/ 0 h 320"/>
                <a:gd name="T62" fmla="*/ 0 w 509"/>
                <a:gd name="T63" fmla="*/ 0 h 320"/>
                <a:gd name="T64" fmla="*/ 0 w 509"/>
                <a:gd name="T65" fmla="*/ 0 h 320"/>
                <a:gd name="T66" fmla="*/ 0 w 509"/>
                <a:gd name="T67" fmla="*/ 0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9"/>
                <a:gd name="T103" fmla="*/ 0 h 320"/>
                <a:gd name="T104" fmla="*/ 509 w 509"/>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9" h="320">
                  <a:moveTo>
                    <a:pt x="0" y="0"/>
                  </a:moveTo>
                  <a:lnTo>
                    <a:pt x="5" y="3"/>
                  </a:lnTo>
                  <a:lnTo>
                    <a:pt x="20" y="13"/>
                  </a:lnTo>
                  <a:lnTo>
                    <a:pt x="43" y="27"/>
                  </a:lnTo>
                  <a:lnTo>
                    <a:pt x="73" y="47"/>
                  </a:lnTo>
                  <a:lnTo>
                    <a:pt x="109" y="70"/>
                  </a:lnTo>
                  <a:lnTo>
                    <a:pt x="150" y="95"/>
                  </a:lnTo>
                  <a:lnTo>
                    <a:pt x="193" y="122"/>
                  </a:lnTo>
                  <a:lnTo>
                    <a:pt x="239" y="151"/>
                  </a:lnTo>
                  <a:lnTo>
                    <a:pt x="284" y="180"/>
                  </a:lnTo>
                  <a:lnTo>
                    <a:pt x="329" y="208"/>
                  </a:lnTo>
                  <a:lnTo>
                    <a:pt x="372" y="234"/>
                  </a:lnTo>
                  <a:lnTo>
                    <a:pt x="412" y="258"/>
                  </a:lnTo>
                  <a:lnTo>
                    <a:pt x="446" y="279"/>
                  </a:lnTo>
                  <a:lnTo>
                    <a:pt x="475" y="296"/>
                  </a:lnTo>
                  <a:lnTo>
                    <a:pt x="497" y="308"/>
                  </a:lnTo>
                  <a:lnTo>
                    <a:pt x="509" y="315"/>
                  </a:lnTo>
                  <a:lnTo>
                    <a:pt x="502" y="320"/>
                  </a:lnTo>
                  <a:lnTo>
                    <a:pt x="497" y="317"/>
                  </a:lnTo>
                  <a:lnTo>
                    <a:pt x="481" y="307"/>
                  </a:lnTo>
                  <a:lnTo>
                    <a:pt x="458" y="294"/>
                  </a:lnTo>
                  <a:lnTo>
                    <a:pt x="427" y="275"/>
                  </a:lnTo>
                  <a:lnTo>
                    <a:pt x="391" y="253"/>
                  </a:lnTo>
                  <a:lnTo>
                    <a:pt x="350" y="228"/>
                  </a:lnTo>
                  <a:lnTo>
                    <a:pt x="306" y="202"/>
                  </a:lnTo>
                  <a:lnTo>
                    <a:pt x="261" y="174"/>
                  </a:lnTo>
                  <a:lnTo>
                    <a:pt x="215" y="145"/>
                  </a:lnTo>
                  <a:lnTo>
                    <a:pt x="170" y="117"/>
                  </a:lnTo>
                  <a:lnTo>
                    <a:pt x="128" y="90"/>
                  </a:lnTo>
                  <a:lnTo>
                    <a:pt x="89" y="65"/>
                  </a:lnTo>
                  <a:lnTo>
                    <a:pt x="55" y="43"/>
                  </a:lnTo>
                  <a:lnTo>
                    <a:pt x="28" y="24"/>
                  </a:lnTo>
                  <a:lnTo>
                    <a:pt x="9"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45" name="Freeform 120"/>
            <p:cNvSpPr>
              <a:spLocks/>
            </p:cNvSpPr>
            <p:nvPr/>
          </p:nvSpPr>
          <p:spPr bwMode="auto">
            <a:xfrm>
              <a:off x="2238" y="3473"/>
              <a:ext cx="110" cy="69"/>
            </a:xfrm>
            <a:custGeom>
              <a:avLst/>
              <a:gdLst>
                <a:gd name="T0" fmla="*/ 0 w 518"/>
                <a:gd name="T1" fmla="*/ 0 h 327"/>
                <a:gd name="T2" fmla="*/ 0 w 518"/>
                <a:gd name="T3" fmla="*/ 0 h 327"/>
                <a:gd name="T4" fmla="*/ 0 w 518"/>
                <a:gd name="T5" fmla="*/ 0 h 327"/>
                <a:gd name="T6" fmla="*/ 0 w 518"/>
                <a:gd name="T7" fmla="*/ 0 h 327"/>
                <a:gd name="T8" fmla="*/ 0 w 518"/>
                <a:gd name="T9" fmla="*/ 0 h 327"/>
                <a:gd name="T10" fmla="*/ 0 w 518"/>
                <a:gd name="T11" fmla="*/ 0 h 327"/>
                <a:gd name="T12" fmla="*/ 0 w 518"/>
                <a:gd name="T13" fmla="*/ 0 h 327"/>
                <a:gd name="T14" fmla="*/ 0 w 518"/>
                <a:gd name="T15" fmla="*/ 0 h 327"/>
                <a:gd name="T16" fmla="*/ 0 w 518"/>
                <a:gd name="T17" fmla="*/ 0 h 327"/>
                <a:gd name="T18" fmla="*/ 0 w 518"/>
                <a:gd name="T19" fmla="*/ 0 h 327"/>
                <a:gd name="T20" fmla="*/ 0 w 518"/>
                <a:gd name="T21" fmla="*/ 0 h 327"/>
                <a:gd name="T22" fmla="*/ 0 w 518"/>
                <a:gd name="T23" fmla="*/ 0 h 327"/>
                <a:gd name="T24" fmla="*/ 0 w 518"/>
                <a:gd name="T25" fmla="*/ 0 h 327"/>
                <a:gd name="T26" fmla="*/ 0 w 518"/>
                <a:gd name="T27" fmla="*/ 0 h 327"/>
                <a:gd name="T28" fmla="*/ 0 w 518"/>
                <a:gd name="T29" fmla="*/ 0 h 327"/>
                <a:gd name="T30" fmla="*/ 0 w 518"/>
                <a:gd name="T31" fmla="*/ 0 h 327"/>
                <a:gd name="T32" fmla="*/ 0 w 518"/>
                <a:gd name="T33" fmla="*/ 0 h 327"/>
                <a:gd name="T34" fmla="*/ 0 w 518"/>
                <a:gd name="T35" fmla="*/ 0 h 327"/>
                <a:gd name="T36" fmla="*/ 0 w 518"/>
                <a:gd name="T37" fmla="*/ 0 h 327"/>
                <a:gd name="T38" fmla="*/ 0 w 518"/>
                <a:gd name="T39" fmla="*/ 0 h 327"/>
                <a:gd name="T40" fmla="*/ 0 w 518"/>
                <a:gd name="T41" fmla="*/ 0 h 327"/>
                <a:gd name="T42" fmla="*/ 0 w 518"/>
                <a:gd name="T43" fmla="*/ 0 h 327"/>
                <a:gd name="T44" fmla="*/ 0 w 518"/>
                <a:gd name="T45" fmla="*/ 0 h 327"/>
                <a:gd name="T46" fmla="*/ 0 w 518"/>
                <a:gd name="T47" fmla="*/ 0 h 327"/>
                <a:gd name="T48" fmla="*/ 0 w 518"/>
                <a:gd name="T49" fmla="*/ 0 h 327"/>
                <a:gd name="T50" fmla="*/ 0 w 518"/>
                <a:gd name="T51" fmla="*/ 0 h 327"/>
                <a:gd name="T52" fmla="*/ 0 w 518"/>
                <a:gd name="T53" fmla="*/ 0 h 327"/>
                <a:gd name="T54" fmla="*/ 0 w 518"/>
                <a:gd name="T55" fmla="*/ 0 h 327"/>
                <a:gd name="T56" fmla="*/ 0 w 518"/>
                <a:gd name="T57" fmla="*/ 0 h 327"/>
                <a:gd name="T58" fmla="*/ 0 w 518"/>
                <a:gd name="T59" fmla="*/ 0 h 327"/>
                <a:gd name="T60" fmla="*/ 0 w 518"/>
                <a:gd name="T61" fmla="*/ 0 h 327"/>
                <a:gd name="T62" fmla="*/ 0 w 518"/>
                <a:gd name="T63" fmla="*/ 0 h 327"/>
                <a:gd name="T64" fmla="*/ 0 w 518"/>
                <a:gd name="T65" fmla="*/ 0 h 327"/>
                <a:gd name="T66" fmla="*/ 0 w 518"/>
                <a:gd name="T67" fmla="*/ 0 h 3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8"/>
                <a:gd name="T103" fmla="*/ 0 h 327"/>
                <a:gd name="T104" fmla="*/ 518 w 518"/>
                <a:gd name="T105" fmla="*/ 327 h 3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8" h="327">
                  <a:moveTo>
                    <a:pt x="0" y="0"/>
                  </a:moveTo>
                  <a:lnTo>
                    <a:pt x="5" y="3"/>
                  </a:lnTo>
                  <a:lnTo>
                    <a:pt x="21" y="13"/>
                  </a:lnTo>
                  <a:lnTo>
                    <a:pt x="44" y="28"/>
                  </a:lnTo>
                  <a:lnTo>
                    <a:pt x="76" y="48"/>
                  </a:lnTo>
                  <a:lnTo>
                    <a:pt x="112" y="71"/>
                  </a:lnTo>
                  <a:lnTo>
                    <a:pt x="153" y="97"/>
                  </a:lnTo>
                  <a:lnTo>
                    <a:pt x="197" y="125"/>
                  </a:lnTo>
                  <a:lnTo>
                    <a:pt x="243" y="154"/>
                  </a:lnTo>
                  <a:lnTo>
                    <a:pt x="289" y="184"/>
                  </a:lnTo>
                  <a:lnTo>
                    <a:pt x="335" y="213"/>
                  </a:lnTo>
                  <a:lnTo>
                    <a:pt x="380" y="240"/>
                  </a:lnTo>
                  <a:lnTo>
                    <a:pt x="419" y="265"/>
                  </a:lnTo>
                  <a:lnTo>
                    <a:pt x="455" y="286"/>
                  </a:lnTo>
                  <a:lnTo>
                    <a:pt x="483" y="303"/>
                  </a:lnTo>
                  <a:lnTo>
                    <a:pt x="505" y="315"/>
                  </a:lnTo>
                  <a:lnTo>
                    <a:pt x="518" y="321"/>
                  </a:lnTo>
                  <a:lnTo>
                    <a:pt x="512" y="327"/>
                  </a:lnTo>
                  <a:lnTo>
                    <a:pt x="506" y="324"/>
                  </a:lnTo>
                  <a:lnTo>
                    <a:pt x="491" y="314"/>
                  </a:lnTo>
                  <a:lnTo>
                    <a:pt x="466" y="300"/>
                  </a:lnTo>
                  <a:lnTo>
                    <a:pt x="435" y="281"/>
                  </a:lnTo>
                  <a:lnTo>
                    <a:pt x="398" y="258"/>
                  </a:lnTo>
                  <a:lnTo>
                    <a:pt x="356" y="233"/>
                  </a:lnTo>
                  <a:lnTo>
                    <a:pt x="312" y="205"/>
                  </a:lnTo>
                  <a:lnTo>
                    <a:pt x="265" y="176"/>
                  </a:lnTo>
                  <a:lnTo>
                    <a:pt x="219" y="147"/>
                  </a:lnTo>
                  <a:lnTo>
                    <a:pt x="173" y="119"/>
                  </a:lnTo>
                  <a:lnTo>
                    <a:pt x="130" y="91"/>
                  </a:lnTo>
                  <a:lnTo>
                    <a:pt x="91" y="66"/>
                  </a:lnTo>
                  <a:lnTo>
                    <a:pt x="57" y="43"/>
                  </a:lnTo>
                  <a:lnTo>
                    <a:pt x="30" y="24"/>
                  </a:lnTo>
                  <a:lnTo>
                    <a:pt x="11"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46" name="Freeform 121"/>
            <p:cNvSpPr>
              <a:spLocks/>
            </p:cNvSpPr>
            <p:nvPr/>
          </p:nvSpPr>
          <p:spPr bwMode="auto">
            <a:xfrm>
              <a:off x="2229" y="3475"/>
              <a:ext cx="113" cy="72"/>
            </a:xfrm>
            <a:custGeom>
              <a:avLst/>
              <a:gdLst>
                <a:gd name="T0" fmla="*/ 0 w 526"/>
                <a:gd name="T1" fmla="*/ 0 h 337"/>
                <a:gd name="T2" fmla="*/ 0 w 526"/>
                <a:gd name="T3" fmla="*/ 0 h 337"/>
                <a:gd name="T4" fmla="*/ 0 w 526"/>
                <a:gd name="T5" fmla="*/ 0 h 337"/>
                <a:gd name="T6" fmla="*/ 0 w 526"/>
                <a:gd name="T7" fmla="*/ 0 h 337"/>
                <a:gd name="T8" fmla="*/ 0 w 526"/>
                <a:gd name="T9" fmla="*/ 0 h 337"/>
                <a:gd name="T10" fmla="*/ 0 w 526"/>
                <a:gd name="T11" fmla="*/ 0 h 337"/>
                <a:gd name="T12" fmla="*/ 0 w 526"/>
                <a:gd name="T13" fmla="*/ 0 h 337"/>
                <a:gd name="T14" fmla="*/ 0 w 526"/>
                <a:gd name="T15" fmla="*/ 0 h 337"/>
                <a:gd name="T16" fmla="*/ 0 w 526"/>
                <a:gd name="T17" fmla="*/ 0 h 337"/>
                <a:gd name="T18" fmla="*/ 0 w 526"/>
                <a:gd name="T19" fmla="*/ 0 h 337"/>
                <a:gd name="T20" fmla="*/ 0 w 526"/>
                <a:gd name="T21" fmla="*/ 0 h 337"/>
                <a:gd name="T22" fmla="*/ 0 w 526"/>
                <a:gd name="T23" fmla="*/ 0 h 337"/>
                <a:gd name="T24" fmla="*/ 0 w 526"/>
                <a:gd name="T25" fmla="*/ 0 h 337"/>
                <a:gd name="T26" fmla="*/ 0 w 526"/>
                <a:gd name="T27" fmla="*/ 0 h 337"/>
                <a:gd name="T28" fmla="*/ 0 w 526"/>
                <a:gd name="T29" fmla="*/ 0 h 337"/>
                <a:gd name="T30" fmla="*/ 0 w 526"/>
                <a:gd name="T31" fmla="*/ 0 h 337"/>
                <a:gd name="T32" fmla="*/ 0 w 526"/>
                <a:gd name="T33" fmla="*/ 0 h 337"/>
                <a:gd name="T34" fmla="*/ 0 w 526"/>
                <a:gd name="T35" fmla="*/ 0 h 337"/>
                <a:gd name="T36" fmla="*/ 0 w 526"/>
                <a:gd name="T37" fmla="*/ 0 h 337"/>
                <a:gd name="T38" fmla="*/ 0 w 526"/>
                <a:gd name="T39" fmla="*/ 0 h 337"/>
                <a:gd name="T40" fmla="*/ 0 w 526"/>
                <a:gd name="T41" fmla="*/ 0 h 337"/>
                <a:gd name="T42" fmla="*/ 0 w 526"/>
                <a:gd name="T43" fmla="*/ 0 h 337"/>
                <a:gd name="T44" fmla="*/ 0 w 526"/>
                <a:gd name="T45" fmla="*/ 0 h 337"/>
                <a:gd name="T46" fmla="*/ 0 w 526"/>
                <a:gd name="T47" fmla="*/ 0 h 337"/>
                <a:gd name="T48" fmla="*/ 0 w 526"/>
                <a:gd name="T49" fmla="*/ 0 h 337"/>
                <a:gd name="T50" fmla="*/ 0 w 526"/>
                <a:gd name="T51" fmla="*/ 0 h 337"/>
                <a:gd name="T52" fmla="*/ 0 w 526"/>
                <a:gd name="T53" fmla="*/ 0 h 337"/>
                <a:gd name="T54" fmla="*/ 0 w 526"/>
                <a:gd name="T55" fmla="*/ 0 h 337"/>
                <a:gd name="T56" fmla="*/ 0 w 526"/>
                <a:gd name="T57" fmla="*/ 0 h 337"/>
                <a:gd name="T58" fmla="*/ 0 w 526"/>
                <a:gd name="T59" fmla="*/ 0 h 337"/>
                <a:gd name="T60" fmla="*/ 0 w 526"/>
                <a:gd name="T61" fmla="*/ 0 h 337"/>
                <a:gd name="T62" fmla="*/ 0 w 526"/>
                <a:gd name="T63" fmla="*/ 0 h 337"/>
                <a:gd name="T64" fmla="*/ 0 w 526"/>
                <a:gd name="T65" fmla="*/ 0 h 337"/>
                <a:gd name="T66" fmla="*/ 0 w 526"/>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337"/>
                <a:gd name="T104" fmla="*/ 526 w 526"/>
                <a:gd name="T105" fmla="*/ 337 h 3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337">
                  <a:moveTo>
                    <a:pt x="0" y="0"/>
                  </a:moveTo>
                  <a:lnTo>
                    <a:pt x="6" y="4"/>
                  </a:lnTo>
                  <a:lnTo>
                    <a:pt x="21" y="14"/>
                  </a:lnTo>
                  <a:lnTo>
                    <a:pt x="46" y="30"/>
                  </a:lnTo>
                  <a:lnTo>
                    <a:pt x="77" y="50"/>
                  </a:lnTo>
                  <a:lnTo>
                    <a:pt x="114" y="74"/>
                  </a:lnTo>
                  <a:lnTo>
                    <a:pt x="156" y="101"/>
                  </a:lnTo>
                  <a:lnTo>
                    <a:pt x="201" y="130"/>
                  </a:lnTo>
                  <a:lnTo>
                    <a:pt x="248" y="159"/>
                  </a:lnTo>
                  <a:lnTo>
                    <a:pt x="295" y="189"/>
                  </a:lnTo>
                  <a:lnTo>
                    <a:pt x="342" y="220"/>
                  </a:lnTo>
                  <a:lnTo>
                    <a:pt x="386" y="247"/>
                  </a:lnTo>
                  <a:lnTo>
                    <a:pt x="427" y="273"/>
                  </a:lnTo>
                  <a:lnTo>
                    <a:pt x="463" y="295"/>
                  </a:lnTo>
                  <a:lnTo>
                    <a:pt x="492" y="313"/>
                  </a:lnTo>
                  <a:lnTo>
                    <a:pt x="514" y="325"/>
                  </a:lnTo>
                  <a:lnTo>
                    <a:pt x="526" y="332"/>
                  </a:lnTo>
                  <a:lnTo>
                    <a:pt x="520" y="337"/>
                  </a:lnTo>
                  <a:lnTo>
                    <a:pt x="515" y="334"/>
                  </a:lnTo>
                  <a:lnTo>
                    <a:pt x="499" y="324"/>
                  </a:lnTo>
                  <a:lnTo>
                    <a:pt x="474" y="309"/>
                  </a:lnTo>
                  <a:lnTo>
                    <a:pt x="443" y="289"/>
                  </a:lnTo>
                  <a:lnTo>
                    <a:pt x="405" y="266"/>
                  </a:lnTo>
                  <a:lnTo>
                    <a:pt x="362" y="240"/>
                  </a:lnTo>
                  <a:lnTo>
                    <a:pt x="317" y="211"/>
                  </a:lnTo>
                  <a:lnTo>
                    <a:pt x="270" y="182"/>
                  </a:lnTo>
                  <a:lnTo>
                    <a:pt x="223" y="152"/>
                  </a:lnTo>
                  <a:lnTo>
                    <a:pt x="175" y="123"/>
                  </a:lnTo>
                  <a:lnTo>
                    <a:pt x="132" y="94"/>
                  </a:lnTo>
                  <a:lnTo>
                    <a:pt x="93" y="68"/>
                  </a:lnTo>
                  <a:lnTo>
                    <a:pt x="58" y="44"/>
                  </a:lnTo>
                  <a:lnTo>
                    <a:pt x="30"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47" name="Freeform 122"/>
            <p:cNvSpPr>
              <a:spLocks/>
            </p:cNvSpPr>
            <p:nvPr/>
          </p:nvSpPr>
          <p:spPr bwMode="auto">
            <a:xfrm>
              <a:off x="2222" y="3479"/>
              <a:ext cx="114" cy="73"/>
            </a:xfrm>
            <a:custGeom>
              <a:avLst/>
              <a:gdLst>
                <a:gd name="T0" fmla="*/ 0 w 535"/>
                <a:gd name="T1" fmla="*/ 0 h 344"/>
                <a:gd name="T2" fmla="*/ 0 w 535"/>
                <a:gd name="T3" fmla="*/ 0 h 344"/>
                <a:gd name="T4" fmla="*/ 0 w 535"/>
                <a:gd name="T5" fmla="*/ 0 h 344"/>
                <a:gd name="T6" fmla="*/ 0 w 535"/>
                <a:gd name="T7" fmla="*/ 0 h 344"/>
                <a:gd name="T8" fmla="*/ 0 w 535"/>
                <a:gd name="T9" fmla="*/ 0 h 344"/>
                <a:gd name="T10" fmla="*/ 0 w 535"/>
                <a:gd name="T11" fmla="*/ 0 h 344"/>
                <a:gd name="T12" fmla="*/ 0 w 535"/>
                <a:gd name="T13" fmla="*/ 0 h 344"/>
                <a:gd name="T14" fmla="*/ 0 w 535"/>
                <a:gd name="T15" fmla="*/ 0 h 344"/>
                <a:gd name="T16" fmla="*/ 0 w 535"/>
                <a:gd name="T17" fmla="*/ 0 h 344"/>
                <a:gd name="T18" fmla="*/ 0 w 535"/>
                <a:gd name="T19" fmla="*/ 0 h 344"/>
                <a:gd name="T20" fmla="*/ 0 w 535"/>
                <a:gd name="T21" fmla="*/ 0 h 344"/>
                <a:gd name="T22" fmla="*/ 0 w 535"/>
                <a:gd name="T23" fmla="*/ 0 h 344"/>
                <a:gd name="T24" fmla="*/ 0 w 535"/>
                <a:gd name="T25" fmla="*/ 0 h 344"/>
                <a:gd name="T26" fmla="*/ 0 w 535"/>
                <a:gd name="T27" fmla="*/ 0 h 344"/>
                <a:gd name="T28" fmla="*/ 0 w 535"/>
                <a:gd name="T29" fmla="*/ 0 h 344"/>
                <a:gd name="T30" fmla="*/ 0 w 535"/>
                <a:gd name="T31" fmla="*/ 0 h 344"/>
                <a:gd name="T32" fmla="*/ 0 w 535"/>
                <a:gd name="T33" fmla="*/ 0 h 344"/>
                <a:gd name="T34" fmla="*/ 0 w 535"/>
                <a:gd name="T35" fmla="*/ 0 h 344"/>
                <a:gd name="T36" fmla="*/ 0 w 535"/>
                <a:gd name="T37" fmla="*/ 0 h 344"/>
                <a:gd name="T38" fmla="*/ 0 w 535"/>
                <a:gd name="T39" fmla="*/ 0 h 344"/>
                <a:gd name="T40" fmla="*/ 0 w 535"/>
                <a:gd name="T41" fmla="*/ 0 h 344"/>
                <a:gd name="T42" fmla="*/ 0 w 535"/>
                <a:gd name="T43" fmla="*/ 0 h 344"/>
                <a:gd name="T44" fmla="*/ 0 w 535"/>
                <a:gd name="T45" fmla="*/ 0 h 344"/>
                <a:gd name="T46" fmla="*/ 0 w 535"/>
                <a:gd name="T47" fmla="*/ 0 h 344"/>
                <a:gd name="T48" fmla="*/ 0 w 535"/>
                <a:gd name="T49" fmla="*/ 0 h 344"/>
                <a:gd name="T50" fmla="*/ 0 w 535"/>
                <a:gd name="T51" fmla="*/ 0 h 344"/>
                <a:gd name="T52" fmla="*/ 0 w 535"/>
                <a:gd name="T53" fmla="*/ 0 h 344"/>
                <a:gd name="T54" fmla="*/ 0 w 535"/>
                <a:gd name="T55" fmla="*/ 0 h 344"/>
                <a:gd name="T56" fmla="*/ 0 w 535"/>
                <a:gd name="T57" fmla="*/ 0 h 344"/>
                <a:gd name="T58" fmla="*/ 0 w 535"/>
                <a:gd name="T59" fmla="*/ 0 h 344"/>
                <a:gd name="T60" fmla="*/ 0 w 535"/>
                <a:gd name="T61" fmla="*/ 0 h 344"/>
                <a:gd name="T62" fmla="*/ 0 w 535"/>
                <a:gd name="T63" fmla="*/ 0 h 344"/>
                <a:gd name="T64" fmla="*/ 0 w 535"/>
                <a:gd name="T65" fmla="*/ 0 h 344"/>
                <a:gd name="T66" fmla="*/ 0 w 535"/>
                <a:gd name="T67" fmla="*/ 0 h 3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5"/>
                <a:gd name="T103" fmla="*/ 0 h 344"/>
                <a:gd name="T104" fmla="*/ 535 w 535"/>
                <a:gd name="T105" fmla="*/ 344 h 3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5" h="344">
                  <a:moveTo>
                    <a:pt x="0" y="0"/>
                  </a:moveTo>
                  <a:lnTo>
                    <a:pt x="5" y="3"/>
                  </a:lnTo>
                  <a:lnTo>
                    <a:pt x="21" y="14"/>
                  </a:lnTo>
                  <a:lnTo>
                    <a:pt x="46" y="30"/>
                  </a:lnTo>
                  <a:lnTo>
                    <a:pt x="77" y="50"/>
                  </a:lnTo>
                  <a:lnTo>
                    <a:pt x="115" y="75"/>
                  </a:lnTo>
                  <a:lnTo>
                    <a:pt x="158" y="102"/>
                  </a:lnTo>
                  <a:lnTo>
                    <a:pt x="204" y="133"/>
                  </a:lnTo>
                  <a:lnTo>
                    <a:pt x="252" y="163"/>
                  </a:lnTo>
                  <a:lnTo>
                    <a:pt x="300" y="194"/>
                  </a:lnTo>
                  <a:lnTo>
                    <a:pt x="348" y="224"/>
                  </a:lnTo>
                  <a:lnTo>
                    <a:pt x="393" y="253"/>
                  </a:lnTo>
                  <a:lnTo>
                    <a:pt x="433" y="279"/>
                  </a:lnTo>
                  <a:lnTo>
                    <a:pt x="470" y="301"/>
                  </a:lnTo>
                  <a:lnTo>
                    <a:pt x="501" y="319"/>
                  </a:lnTo>
                  <a:lnTo>
                    <a:pt x="523" y="332"/>
                  </a:lnTo>
                  <a:lnTo>
                    <a:pt x="535" y="338"/>
                  </a:lnTo>
                  <a:lnTo>
                    <a:pt x="528" y="344"/>
                  </a:lnTo>
                  <a:lnTo>
                    <a:pt x="523" y="341"/>
                  </a:lnTo>
                  <a:lnTo>
                    <a:pt x="506" y="330"/>
                  </a:lnTo>
                  <a:lnTo>
                    <a:pt x="482" y="314"/>
                  </a:lnTo>
                  <a:lnTo>
                    <a:pt x="449" y="295"/>
                  </a:lnTo>
                  <a:lnTo>
                    <a:pt x="410" y="271"/>
                  </a:lnTo>
                  <a:lnTo>
                    <a:pt x="367" y="245"/>
                  </a:lnTo>
                  <a:lnTo>
                    <a:pt x="321" y="215"/>
                  </a:lnTo>
                  <a:lnTo>
                    <a:pt x="273" y="185"/>
                  </a:lnTo>
                  <a:lnTo>
                    <a:pt x="225" y="155"/>
                  </a:lnTo>
                  <a:lnTo>
                    <a:pt x="178" y="124"/>
                  </a:lnTo>
                  <a:lnTo>
                    <a:pt x="134" y="95"/>
                  </a:lnTo>
                  <a:lnTo>
                    <a:pt x="93" y="68"/>
                  </a:lnTo>
                  <a:lnTo>
                    <a:pt x="58" y="45"/>
                  </a:lnTo>
                  <a:lnTo>
                    <a:pt x="30" y="25"/>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48" name="Freeform 123"/>
            <p:cNvSpPr>
              <a:spLocks/>
            </p:cNvSpPr>
            <p:nvPr/>
          </p:nvSpPr>
          <p:spPr bwMode="auto">
            <a:xfrm>
              <a:off x="2213" y="3482"/>
              <a:ext cx="117" cy="75"/>
            </a:xfrm>
            <a:custGeom>
              <a:avLst/>
              <a:gdLst>
                <a:gd name="T0" fmla="*/ 0 w 544"/>
                <a:gd name="T1" fmla="*/ 0 h 352"/>
                <a:gd name="T2" fmla="*/ 0 w 544"/>
                <a:gd name="T3" fmla="*/ 0 h 352"/>
                <a:gd name="T4" fmla="*/ 0 w 544"/>
                <a:gd name="T5" fmla="*/ 0 h 352"/>
                <a:gd name="T6" fmla="*/ 0 w 544"/>
                <a:gd name="T7" fmla="*/ 0 h 352"/>
                <a:gd name="T8" fmla="*/ 0 w 544"/>
                <a:gd name="T9" fmla="*/ 0 h 352"/>
                <a:gd name="T10" fmla="*/ 0 w 544"/>
                <a:gd name="T11" fmla="*/ 0 h 352"/>
                <a:gd name="T12" fmla="*/ 0 w 544"/>
                <a:gd name="T13" fmla="*/ 0 h 352"/>
                <a:gd name="T14" fmla="*/ 0 w 544"/>
                <a:gd name="T15" fmla="*/ 0 h 352"/>
                <a:gd name="T16" fmla="*/ 0 w 544"/>
                <a:gd name="T17" fmla="*/ 0 h 352"/>
                <a:gd name="T18" fmla="*/ 0 w 544"/>
                <a:gd name="T19" fmla="*/ 0 h 352"/>
                <a:gd name="T20" fmla="*/ 0 w 544"/>
                <a:gd name="T21" fmla="*/ 0 h 352"/>
                <a:gd name="T22" fmla="*/ 0 w 544"/>
                <a:gd name="T23" fmla="*/ 0 h 352"/>
                <a:gd name="T24" fmla="*/ 0 w 544"/>
                <a:gd name="T25" fmla="*/ 0 h 352"/>
                <a:gd name="T26" fmla="*/ 0 w 544"/>
                <a:gd name="T27" fmla="*/ 0 h 352"/>
                <a:gd name="T28" fmla="*/ 0 w 544"/>
                <a:gd name="T29" fmla="*/ 0 h 352"/>
                <a:gd name="T30" fmla="*/ 0 w 544"/>
                <a:gd name="T31" fmla="*/ 0 h 352"/>
                <a:gd name="T32" fmla="*/ 0 w 544"/>
                <a:gd name="T33" fmla="*/ 0 h 352"/>
                <a:gd name="T34" fmla="*/ 0 w 544"/>
                <a:gd name="T35" fmla="*/ 0 h 352"/>
                <a:gd name="T36" fmla="*/ 0 w 544"/>
                <a:gd name="T37" fmla="*/ 0 h 352"/>
                <a:gd name="T38" fmla="*/ 0 w 544"/>
                <a:gd name="T39" fmla="*/ 0 h 352"/>
                <a:gd name="T40" fmla="*/ 0 w 544"/>
                <a:gd name="T41" fmla="*/ 0 h 352"/>
                <a:gd name="T42" fmla="*/ 0 w 544"/>
                <a:gd name="T43" fmla="*/ 0 h 352"/>
                <a:gd name="T44" fmla="*/ 0 w 544"/>
                <a:gd name="T45" fmla="*/ 0 h 352"/>
                <a:gd name="T46" fmla="*/ 0 w 544"/>
                <a:gd name="T47" fmla="*/ 0 h 352"/>
                <a:gd name="T48" fmla="*/ 0 w 544"/>
                <a:gd name="T49" fmla="*/ 0 h 352"/>
                <a:gd name="T50" fmla="*/ 0 w 544"/>
                <a:gd name="T51" fmla="*/ 0 h 352"/>
                <a:gd name="T52" fmla="*/ 0 w 544"/>
                <a:gd name="T53" fmla="*/ 0 h 352"/>
                <a:gd name="T54" fmla="*/ 0 w 544"/>
                <a:gd name="T55" fmla="*/ 0 h 352"/>
                <a:gd name="T56" fmla="*/ 0 w 544"/>
                <a:gd name="T57" fmla="*/ 0 h 352"/>
                <a:gd name="T58" fmla="*/ 0 w 544"/>
                <a:gd name="T59" fmla="*/ 0 h 352"/>
                <a:gd name="T60" fmla="*/ 0 w 544"/>
                <a:gd name="T61" fmla="*/ 0 h 352"/>
                <a:gd name="T62" fmla="*/ 0 w 544"/>
                <a:gd name="T63" fmla="*/ 0 h 352"/>
                <a:gd name="T64" fmla="*/ 0 w 544"/>
                <a:gd name="T65" fmla="*/ 0 h 352"/>
                <a:gd name="T66" fmla="*/ 0 w 544"/>
                <a:gd name="T67" fmla="*/ 0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4"/>
                <a:gd name="T103" fmla="*/ 0 h 352"/>
                <a:gd name="T104" fmla="*/ 544 w 544"/>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4" h="352">
                  <a:moveTo>
                    <a:pt x="0" y="0"/>
                  </a:moveTo>
                  <a:lnTo>
                    <a:pt x="5" y="4"/>
                  </a:lnTo>
                  <a:lnTo>
                    <a:pt x="22" y="14"/>
                  </a:lnTo>
                  <a:lnTo>
                    <a:pt x="46" y="30"/>
                  </a:lnTo>
                  <a:lnTo>
                    <a:pt x="79" y="52"/>
                  </a:lnTo>
                  <a:lnTo>
                    <a:pt x="117" y="77"/>
                  </a:lnTo>
                  <a:lnTo>
                    <a:pt x="160" y="105"/>
                  </a:lnTo>
                  <a:lnTo>
                    <a:pt x="207" y="136"/>
                  </a:lnTo>
                  <a:lnTo>
                    <a:pt x="256" y="167"/>
                  </a:lnTo>
                  <a:lnTo>
                    <a:pt x="305" y="199"/>
                  </a:lnTo>
                  <a:lnTo>
                    <a:pt x="353" y="230"/>
                  </a:lnTo>
                  <a:lnTo>
                    <a:pt x="398" y="259"/>
                  </a:lnTo>
                  <a:lnTo>
                    <a:pt x="441" y="286"/>
                  </a:lnTo>
                  <a:lnTo>
                    <a:pt x="478" y="309"/>
                  </a:lnTo>
                  <a:lnTo>
                    <a:pt x="508" y="327"/>
                  </a:lnTo>
                  <a:lnTo>
                    <a:pt x="530" y="340"/>
                  </a:lnTo>
                  <a:lnTo>
                    <a:pt x="544" y="346"/>
                  </a:lnTo>
                  <a:lnTo>
                    <a:pt x="536" y="352"/>
                  </a:lnTo>
                  <a:lnTo>
                    <a:pt x="531" y="349"/>
                  </a:lnTo>
                  <a:lnTo>
                    <a:pt x="514" y="338"/>
                  </a:lnTo>
                  <a:lnTo>
                    <a:pt x="489" y="322"/>
                  </a:lnTo>
                  <a:lnTo>
                    <a:pt x="456" y="302"/>
                  </a:lnTo>
                  <a:lnTo>
                    <a:pt x="417" y="278"/>
                  </a:lnTo>
                  <a:lnTo>
                    <a:pt x="373" y="249"/>
                  </a:lnTo>
                  <a:lnTo>
                    <a:pt x="327" y="220"/>
                  </a:lnTo>
                  <a:lnTo>
                    <a:pt x="278" y="189"/>
                  </a:lnTo>
                  <a:lnTo>
                    <a:pt x="228" y="157"/>
                  </a:lnTo>
                  <a:lnTo>
                    <a:pt x="181" y="127"/>
                  </a:lnTo>
                  <a:lnTo>
                    <a:pt x="135" y="97"/>
                  </a:lnTo>
                  <a:lnTo>
                    <a:pt x="94" y="70"/>
                  </a:lnTo>
                  <a:lnTo>
                    <a:pt x="59" y="46"/>
                  </a:lnTo>
                  <a:lnTo>
                    <a:pt x="30" y="25"/>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49" name="Freeform 124"/>
            <p:cNvSpPr>
              <a:spLocks/>
            </p:cNvSpPr>
            <p:nvPr/>
          </p:nvSpPr>
          <p:spPr bwMode="auto">
            <a:xfrm>
              <a:off x="2205" y="3486"/>
              <a:ext cx="119" cy="76"/>
            </a:xfrm>
            <a:custGeom>
              <a:avLst/>
              <a:gdLst>
                <a:gd name="T0" fmla="*/ 0 w 553"/>
                <a:gd name="T1" fmla="*/ 0 h 360"/>
                <a:gd name="T2" fmla="*/ 0 w 553"/>
                <a:gd name="T3" fmla="*/ 0 h 360"/>
                <a:gd name="T4" fmla="*/ 0 w 553"/>
                <a:gd name="T5" fmla="*/ 0 h 360"/>
                <a:gd name="T6" fmla="*/ 0 w 553"/>
                <a:gd name="T7" fmla="*/ 0 h 360"/>
                <a:gd name="T8" fmla="*/ 0 w 553"/>
                <a:gd name="T9" fmla="*/ 0 h 360"/>
                <a:gd name="T10" fmla="*/ 0 w 553"/>
                <a:gd name="T11" fmla="*/ 0 h 360"/>
                <a:gd name="T12" fmla="*/ 0 w 553"/>
                <a:gd name="T13" fmla="*/ 0 h 360"/>
                <a:gd name="T14" fmla="*/ 0 w 553"/>
                <a:gd name="T15" fmla="*/ 0 h 360"/>
                <a:gd name="T16" fmla="*/ 0 w 553"/>
                <a:gd name="T17" fmla="*/ 0 h 360"/>
                <a:gd name="T18" fmla="*/ 0 w 553"/>
                <a:gd name="T19" fmla="*/ 0 h 360"/>
                <a:gd name="T20" fmla="*/ 0 w 553"/>
                <a:gd name="T21" fmla="*/ 0 h 360"/>
                <a:gd name="T22" fmla="*/ 0 w 553"/>
                <a:gd name="T23" fmla="*/ 0 h 360"/>
                <a:gd name="T24" fmla="*/ 0 w 553"/>
                <a:gd name="T25" fmla="*/ 0 h 360"/>
                <a:gd name="T26" fmla="*/ 0 w 553"/>
                <a:gd name="T27" fmla="*/ 0 h 360"/>
                <a:gd name="T28" fmla="*/ 0 w 553"/>
                <a:gd name="T29" fmla="*/ 0 h 360"/>
                <a:gd name="T30" fmla="*/ 0 w 553"/>
                <a:gd name="T31" fmla="*/ 0 h 360"/>
                <a:gd name="T32" fmla="*/ 0 w 553"/>
                <a:gd name="T33" fmla="*/ 0 h 360"/>
                <a:gd name="T34" fmla="*/ 0 w 553"/>
                <a:gd name="T35" fmla="*/ 0 h 360"/>
                <a:gd name="T36" fmla="*/ 0 w 553"/>
                <a:gd name="T37" fmla="*/ 0 h 360"/>
                <a:gd name="T38" fmla="*/ 0 w 553"/>
                <a:gd name="T39" fmla="*/ 0 h 360"/>
                <a:gd name="T40" fmla="*/ 0 w 553"/>
                <a:gd name="T41" fmla="*/ 0 h 360"/>
                <a:gd name="T42" fmla="*/ 0 w 553"/>
                <a:gd name="T43" fmla="*/ 0 h 360"/>
                <a:gd name="T44" fmla="*/ 0 w 553"/>
                <a:gd name="T45" fmla="*/ 0 h 360"/>
                <a:gd name="T46" fmla="*/ 0 w 553"/>
                <a:gd name="T47" fmla="*/ 0 h 360"/>
                <a:gd name="T48" fmla="*/ 0 w 553"/>
                <a:gd name="T49" fmla="*/ 0 h 360"/>
                <a:gd name="T50" fmla="*/ 0 w 553"/>
                <a:gd name="T51" fmla="*/ 0 h 360"/>
                <a:gd name="T52" fmla="*/ 0 w 553"/>
                <a:gd name="T53" fmla="*/ 0 h 360"/>
                <a:gd name="T54" fmla="*/ 0 w 553"/>
                <a:gd name="T55" fmla="*/ 0 h 360"/>
                <a:gd name="T56" fmla="*/ 0 w 553"/>
                <a:gd name="T57" fmla="*/ 0 h 360"/>
                <a:gd name="T58" fmla="*/ 0 w 553"/>
                <a:gd name="T59" fmla="*/ 0 h 360"/>
                <a:gd name="T60" fmla="*/ 0 w 553"/>
                <a:gd name="T61" fmla="*/ 0 h 360"/>
                <a:gd name="T62" fmla="*/ 0 w 553"/>
                <a:gd name="T63" fmla="*/ 0 h 360"/>
                <a:gd name="T64" fmla="*/ 0 w 553"/>
                <a:gd name="T65" fmla="*/ 0 h 360"/>
                <a:gd name="T66" fmla="*/ 0 w 553"/>
                <a:gd name="T67" fmla="*/ 0 h 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3"/>
                <a:gd name="T103" fmla="*/ 0 h 360"/>
                <a:gd name="T104" fmla="*/ 553 w 553"/>
                <a:gd name="T105" fmla="*/ 360 h 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3" h="360">
                  <a:moveTo>
                    <a:pt x="0" y="0"/>
                  </a:moveTo>
                  <a:lnTo>
                    <a:pt x="5" y="5"/>
                  </a:lnTo>
                  <a:lnTo>
                    <a:pt x="22" y="15"/>
                  </a:lnTo>
                  <a:lnTo>
                    <a:pt x="47" y="32"/>
                  </a:lnTo>
                  <a:lnTo>
                    <a:pt x="81" y="54"/>
                  </a:lnTo>
                  <a:lnTo>
                    <a:pt x="120" y="80"/>
                  </a:lnTo>
                  <a:lnTo>
                    <a:pt x="164" y="108"/>
                  </a:lnTo>
                  <a:lnTo>
                    <a:pt x="212" y="139"/>
                  </a:lnTo>
                  <a:lnTo>
                    <a:pt x="261" y="172"/>
                  </a:lnTo>
                  <a:lnTo>
                    <a:pt x="310" y="204"/>
                  </a:lnTo>
                  <a:lnTo>
                    <a:pt x="360" y="235"/>
                  </a:lnTo>
                  <a:lnTo>
                    <a:pt x="406" y="266"/>
                  </a:lnTo>
                  <a:lnTo>
                    <a:pt x="449" y="293"/>
                  </a:lnTo>
                  <a:lnTo>
                    <a:pt x="486" y="317"/>
                  </a:lnTo>
                  <a:lnTo>
                    <a:pt x="518" y="336"/>
                  </a:lnTo>
                  <a:lnTo>
                    <a:pt x="540" y="349"/>
                  </a:lnTo>
                  <a:lnTo>
                    <a:pt x="553" y="355"/>
                  </a:lnTo>
                  <a:lnTo>
                    <a:pt x="546" y="360"/>
                  </a:lnTo>
                  <a:lnTo>
                    <a:pt x="540" y="355"/>
                  </a:lnTo>
                  <a:lnTo>
                    <a:pt x="524" y="346"/>
                  </a:lnTo>
                  <a:lnTo>
                    <a:pt x="498" y="329"/>
                  </a:lnTo>
                  <a:lnTo>
                    <a:pt x="464" y="308"/>
                  </a:lnTo>
                  <a:lnTo>
                    <a:pt x="425" y="283"/>
                  </a:lnTo>
                  <a:lnTo>
                    <a:pt x="380" y="255"/>
                  </a:lnTo>
                  <a:lnTo>
                    <a:pt x="332" y="225"/>
                  </a:lnTo>
                  <a:lnTo>
                    <a:pt x="283" y="193"/>
                  </a:lnTo>
                  <a:lnTo>
                    <a:pt x="233" y="161"/>
                  </a:lnTo>
                  <a:lnTo>
                    <a:pt x="184" y="129"/>
                  </a:lnTo>
                  <a:lnTo>
                    <a:pt x="137" y="99"/>
                  </a:lnTo>
                  <a:lnTo>
                    <a:pt x="97" y="71"/>
                  </a:lnTo>
                  <a:lnTo>
                    <a:pt x="60" y="46"/>
                  </a:lnTo>
                  <a:lnTo>
                    <a:pt x="31" y="25"/>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50" name="Freeform 125"/>
            <p:cNvSpPr>
              <a:spLocks/>
            </p:cNvSpPr>
            <p:nvPr/>
          </p:nvSpPr>
          <p:spPr bwMode="auto">
            <a:xfrm>
              <a:off x="2197" y="3489"/>
              <a:ext cx="120" cy="78"/>
            </a:xfrm>
            <a:custGeom>
              <a:avLst/>
              <a:gdLst>
                <a:gd name="T0" fmla="*/ 0 w 562"/>
                <a:gd name="T1" fmla="*/ 0 h 369"/>
                <a:gd name="T2" fmla="*/ 0 w 562"/>
                <a:gd name="T3" fmla="*/ 0 h 369"/>
                <a:gd name="T4" fmla="*/ 0 w 562"/>
                <a:gd name="T5" fmla="*/ 0 h 369"/>
                <a:gd name="T6" fmla="*/ 0 w 562"/>
                <a:gd name="T7" fmla="*/ 0 h 369"/>
                <a:gd name="T8" fmla="*/ 0 w 562"/>
                <a:gd name="T9" fmla="*/ 0 h 369"/>
                <a:gd name="T10" fmla="*/ 0 w 562"/>
                <a:gd name="T11" fmla="*/ 0 h 369"/>
                <a:gd name="T12" fmla="*/ 0 w 562"/>
                <a:gd name="T13" fmla="*/ 0 h 369"/>
                <a:gd name="T14" fmla="*/ 0 w 562"/>
                <a:gd name="T15" fmla="*/ 0 h 369"/>
                <a:gd name="T16" fmla="*/ 0 w 562"/>
                <a:gd name="T17" fmla="*/ 0 h 369"/>
                <a:gd name="T18" fmla="*/ 0 w 562"/>
                <a:gd name="T19" fmla="*/ 0 h 369"/>
                <a:gd name="T20" fmla="*/ 0 w 562"/>
                <a:gd name="T21" fmla="*/ 0 h 369"/>
                <a:gd name="T22" fmla="*/ 0 w 562"/>
                <a:gd name="T23" fmla="*/ 0 h 369"/>
                <a:gd name="T24" fmla="*/ 0 w 562"/>
                <a:gd name="T25" fmla="*/ 0 h 369"/>
                <a:gd name="T26" fmla="*/ 0 w 562"/>
                <a:gd name="T27" fmla="*/ 0 h 369"/>
                <a:gd name="T28" fmla="*/ 0 w 562"/>
                <a:gd name="T29" fmla="*/ 0 h 369"/>
                <a:gd name="T30" fmla="*/ 0 w 562"/>
                <a:gd name="T31" fmla="*/ 0 h 369"/>
                <a:gd name="T32" fmla="*/ 0 w 562"/>
                <a:gd name="T33" fmla="*/ 0 h 369"/>
                <a:gd name="T34" fmla="*/ 0 w 562"/>
                <a:gd name="T35" fmla="*/ 0 h 369"/>
                <a:gd name="T36" fmla="*/ 0 w 562"/>
                <a:gd name="T37" fmla="*/ 0 h 369"/>
                <a:gd name="T38" fmla="*/ 0 w 562"/>
                <a:gd name="T39" fmla="*/ 0 h 369"/>
                <a:gd name="T40" fmla="*/ 0 w 562"/>
                <a:gd name="T41" fmla="*/ 0 h 369"/>
                <a:gd name="T42" fmla="*/ 0 w 562"/>
                <a:gd name="T43" fmla="*/ 0 h 369"/>
                <a:gd name="T44" fmla="*/ 0 w 562"/>
                <a:gd name="T45" fmla="*/ 0 h 369"/>
                <a:gd name="T46" fmla="*/ 0 w 562"/>
                <a:gd name="T47" fmla="*/ 0 h 369"/>
                <a:gd name="T48" fmla="*/ 0 w 562"/>
                <a:gd name="T49" fmla="*/ 0 h 369"/>
                <a:gd name="T50" fmla="*/ 0 w 562"/>
                <a:gd name="T51" fmla="*/ 0 h 369"/>
                <a:gd name="T52" fmla="*/ 0 w 562"/>
                <a:gd name="T53" fmla="*/ 0 h 369"/>
                <a:gd name="T54" fmla="*/ 0 w 562"/>
                <a:gd name="T55" fmla="*/ 0 h 369"/>
                <a:gd name="T56" fmla="*/ 0 w 562"/>
                <a:gd name="T57" fmla="*/ 0 h 369"/>
                <a:gd name="T58" fmla="*/ 0 w 562"/>
                <a:gd name="T59" fmla="*/ 0 h 369"/>
                <a:gd name="T60" fmla="*/ 0 w 562"/>
                <a:gd name="T61" fmla="*/ 0 h 369"/>
                <a:gd name="T62" fmla="*/ 0 w 562"/>
                <a:gd name="T63" fmla="*/ 0 h 369"/>
                <a:gd name="T64" fmla="*/ 0 w 562"/>
                <a:gd name="T65" fmla="*/ 0 h 369"/>
                <a:gd name="T66" fmla="*/ 0 w 562"/>
                <a:gd name="T67" fmla="*/ 0 h 3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2"/>
                <a:gd name="T103" fmla="*/ 0 h 369"/>
                <a:gd name="T104" fmla="*/ 562 w 562"/>
                <a:gd name="T105" fmla="*/ 369 h 3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2" h="369">
                  <a:moveTo>
                    <a:pt x="0" y="0"/>
                  </a:moveTo>
                  <a:lnTo>
                    <a:pt x="7" y="4"/>
                  </a:lnTo>
                  <a:lnTo>
                    <a:pt x="22" y="15"/>
                  </a:lnTo>
                  <a:lnTo>
                    <a:pt x="49" y="32"/>
                  </a:lnTo>
                  <a:lnTo>
                    <a:pt x="82" y="54"/>
                  </a:lnTo>
                  <a:lnTo>
                    <a:pt x="122" y="80"/>
                  </a:lnTo>
                  <a:lnTo>
                    <a:pt x="167" y="111"/>
                  </a:lnTo>
                  <a:lnTo>
                    <a:pt x="215" y="142"/>
                  </a:lnTo>
                  <a:lnTo>
                    <a:pt x="266" y="175"/>
                  </a:lnTo>
                  <a:lnTo>
                    <a:pt x="316" y="209"/>
                  </a:lnTo>
                  <a:lnTo>
                    <a:pt x="366" y="241"/>
                  </a:lnTo>
                  <a:lnTo>
                    <a:pt x="413" y="272"/>
                  </a:lnTo>
                  <a:lnTo>
                    <a:pt x="456" y="300"/>
                  </a:lnTo>
                  <a:lnTo>
                    <a:pt x="495" y="324"/>
                  </a:lnTo>
                  <a:lnTo>
                    <a:pt x="525" y="343"/>
                  </a:lnTo>
                  <a:lnTo>
                    <a:pt x="548" y="356"/>
                  </a:lnTo>
                  <a:lnTo>
                    <a:pt x="562" y="363"/>
                  </a:lnTo>
                  <a:lnTo>
                    <a:pt x="556" y="369"/>
                  </a:lnTo>
                  <a:lnTo>
                    <a:pt x="549" y="365"/>
                  </a:lnTo>
                  <a:lnTo>
                    <a:pt x="533" y="354"/>
                  </a:lnTo>
                  <a:lnTo>
                    <a:pt x="507" y="337"/>
                  </a:lnTo>
                  <a:lnTo>
                    <a:pt x="473" y="316"/>
                  </a:lnTo>
                  <a:lnTo>
                    <a:pt x="432" y="290"/>
                  </a:lnTo>
                  <a:lnTo>
                    <a:pt x="387" y="261"/>
                  </a:lnTo>
                  <a:lnTo>
                    <a:pt x="339" y="230"/>
                  </a:lnTo>
                  <a:lnTo>
                    <a:pt x="288" y="197"/>
                  </a:lnTo>
                  <a:lnTo>
                    <a:pt x="237" y="165"/>
                  </a:lnTo>
                  <a:lnTo>
                    <a:pt x="188" y="133"/>
                  </a:lnTo>
                  <a:lnTo>
                    <a:pt x="141" y="101"/>
                  </a:lnTo>
                  <a:lnTo>
                    <a:pt x="98" y="72"/>
                  </a:lnTo>
                  <a:lnTo>
                    <a:pt x="61" y="47"/>
                  </a:lnTo>
                  <a:lnTo>
                    <a:pt x="32"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51" name="Freeform 126"/>
            <p:cNvSpPr>
              <a:spLocks/>
            </p:cNvSpPr>
            <p:nvPr/>
          </p:nvSpPr>
          <p:spPr bwMode="auto">
            <a:xfrm>
              <a:off x="2332" y="3426"/>
              <a:ext cx="105" cy="54"/>
            </a:xfrm>
            <a:custGeom>
              <a:avLst/>
              <a:gdLst>
                <a:gd name="T0" fmla="*/ 0 w 495"/>
                <a:gd name="T1" fmla="*/ 0 h 250"/>
                <a:gd name="T2" fmla="*/ 0 w 495"/>
                <a:gd name="T3" fmla="*/ 0 h 250"/>
                <a:gd name="T4" fmla="*/ 0 w 495"/>
                <a:gd name="T5" fmla="*/ 0 h 250"/>
                <a:gd name="T6" fmla="*/ 0 w 495"/>
                <a:gd name="T7" fmla="*/ 0 h 250"/>
                <a:gd name="T8" fmla="*/ 0 w 495"/>
                <a:gd name="T9" fmla="*/ 0 h 250"/>
                <a:gd name="T10" fmla="*/ 0 w 495"/>
                <a:gd name="T11" fmla="*/ 0 h 250"/>
                <a:gd name="T12" fmla="*/ 0 w 495"/>
                <a:gd name="T13" fmla="*/ 0 h 250"/>
                <a:gd name="T14" fmla="*/ 0 w 495"/>
                <a:gd name="T15" fmla="*/ 0 h 250"/>
                <a:gd name="T16" fmla="*/ 0 w 495"/>
                <a:gd name="T17" fmla="*/ 0 h 250"/>
                <a:gd name="T18" fmla="*/ 0 w 495"/>
                <a:gd name="T19" fmla="*/ 0 h 250"/>
                <a:gd name="T20" fmla="*/ 0 w 495"/>
                <a:gd name="T21" fmla="*/ 0 h 250"/>
                <a:gd name="T22" fmla="*/ 0 w 495"/>
                <a:gd name="T23" fmla="*/ 0 h 250"/>
                <a:gd name="T24" fmla="*/ 0 w 495"/>
                <a:gd name="T25" fmla="*/ 0 h 250"/>
                <a:gd name="T26" fmla="*/ 0 w 495"/>
                <a:gd name="T27" fmla="*/ 0 h 250"/>
                <a:gd name="T28" fmla="*/ 0 w 495"/>
                <a:gd name="T29" fmla="*/ 0 h 250"/>
                <a:gd name="T30" fmla="*/ 0 w 495"/>
                <a:gd name="T31" fmla="*/ 0 h 250"/>
                <a:gd name="T32" fmla="*/ 0 w 495"/>
                <a:gd name="T33" fmla="*/ 0 h 250"/>
                <a:gd name="T34" fmla="*/ 0 w 495"/>
                <a:gd name="T35" fmla="*/ 0 h 250"/>
                <a:gd name="T36" fmla="*/ 0 w 495"/>
                <a:gd name="T37" fmla="*/ 0 h 250"/>
                <a:gd name="T38" fmla="*/ 0 w 495"/>
                <a:gd name="T39" fmla="*/ 0 h 250"/>
                <a:gd name="T40" fmla="*/ 0 w 495"/>
                <a:gd name="T41" fmla="*/ 0 h 250"/>
                <a:gd name="T42" fmla="*/ 0 w 495"/>
                <a:gd name="T43" fmla="*/ 0 h 250"/>
                <a:gd name="T44" fmla="*/ 0 w 495"/>
                <a:gd name="T45" fmla="*/ 0 h 250"/>
                <a:gd name="T46" fmla="*/ 0 w 495"/>
                <a:gd name="T47" fmla="*/ 0 h 250"/>
                <a:gd name="T48" fmla="*/ 0 w 495"/>
                <a:gd name="T49" fmla="*/ 0 h 250"/>
                <a:gd name="T50" fmla="*/ 0 w 495"/>
                <a:gd name="T51" fmla="*/ 0 h 250"/>
                <a:gd name="T52" fmla="*/ 0 w 495"/>
                <a:gd name="T53" fmla="*/ 0 h 250"/>
                <a:gd name="T54" fmla="*/ 0 w 495"/>
                <a:gd name="T55" fmla="*/ 0 h 250"/>
                <a:gd name="T56" fmla="*/ 0 w 495"/>
                <a:gd name="T57" fmla="*/ 0 h 250"/>
                <a:gd name="T58" fmla="*/ 0 w 495"/>
                <a:gd name="T59" fmla="*/ 0 h 250"/>
                <a:gd name="T60" fmla="*/ 0 w 495"/>
                <a:gd name="T61" fmla="*/ 0 h 250"/>
                <a:gd name="T62" fmla="*/ 0 w 495"/>
                <a:gd name="T63" fmla="*/ 0 h 250"/>
                <a:gd name="T64" fmla="*/ 0 w 495"/>
                <a:gd name="T65" fmla="*/ 0 h 250"/>
                <a:gd name="T66" fmla="*/ 0 w 495"/>
                <a:gd name="T67" fmla="*/ 0 h 250"/>
                <a:gd name="T68" fmla="*/ 0 w 495"/>
                <a:gd name="T69" fmla="*/ 0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5"/>
                <a:gd name="T106" fmla="*/ 0 h 250"/>
                <a:gd name="T107" fmla="*/ 495 w 495"/>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5" h="250">
                  <a:moveTo>
                    <a:pt x="0" y="2"/>
                  </a:moveTo>
                  <a:lnTo>
                    <a:pt x="10" y="0"/>
                  </a:lnTo>
                  <a:lnTo>
                    <a:pt x="12" y="1"/>
                  </a:lnTo>
                  <a:lnTo>
                    <a:pt x="20" y="6"/>
                  </a:lnTo>
                  <a:lnTo>
                    <a:pt x="32" y="13"/>
                  </a:lnTo>
                  <a:lnTo>
                    <a:pt x="48" y="23"/>
                  </a:lnTo>
                  <a:lnTo>
                    <a:pt x="69" y="34"/>
                  </a:lnTo>
                  <a:lnTo>
                    <a:pt x="95" y="48"/>
                  </a:lnTo>
                  <a:lnTo>
                    <a:pt x="123" y="63"/>
                  </a:lnTo>
                  <a:lnTo>
                    <a:pt x="155" y="81"/>
                  </a:lnTo>
                  <a:lnTo>
                    <a:pt x="190" y="99"/>
                  </a:lnTo>
                  <a:lnTo>
                    <a:pt x="228" y="119"/>
                  </a:lnTo>
                  <a:lnTo>
                    <a:pt x="267" y="139"/>
                  </a:lnTo>
                  <a:lnTo>
                    <a:pt x="309" y="158"/>
                  </a:lnTo>
                  <a:lnTo>
                    <a:pt x="353" y="179"/>
                  </a:lnTo>
                  <a:lnTo>
                    <a:pt x="399" y="200"/>
                  </a:lnTo>
                  <a:lnTo>
                    <a:pt x="447" y="221"/>
                  </a:lnTo>
                  <a:lnTo>
                    <a:pt x="495" y="241"/>
                  </a:lnTo>
                  <a:lnTo>
                    <a:pt x="470" y="250"/>
                  </a:lnTo>
                  <a:lnTo>
                    <a:pt x="467" y="248"/>
                  </a:lnTo>
                  <a:lnTo>
                    <a:pt x="456" y="244"/>
                  </a:lnTo>
                  <a:lnTo>
                    <a:pt x="439" y="237"/>
                  </a:lnTo>
                  <a:lnTo>
                    <a:pt x="417" y="226"/>
                  </a:lnTo>
                  <a:lnTo>
                    <a:pt x="390" y="215"/>
                  </a:lnTo>
                  <a:lnTo>
                    <a:pt x="360" y="200"/>
                  </a:lnTo>
                  <a:lnTo>
                    <a:pt x="326" y="183"/>
                  </a:lnTo>
                  <a:lnTo>
                    <a:pt x="290" y="167"/>
                  </a:lnTo>
                  <a:lnTo>
                    <a:pt x="253" y="148"/>
                  </a:lnTo>
                  <a:lnTo>
                    <a:pt x="214" y="128"/>
                  </a:lnTo>
                  <a:lnTo>
                    <a:pt x="174" y="107"/>
                  </a:lnTo>
                  <a:lnTo>
                    <a:pt x="135" y="86"/>
                  </a:lnTo>
                  <a:lnTo>
                    <a:pt x="99" y="64"/>
                  </a:lnTo>
                  <a:lnTo>
                    <a:pt x="63" y="43"/>
                  </a:lnTo>
                  <a:lnTo>
                    <a:pt x="30" y="23"/>
                  </a:lnTo>
                  <a:lnTo>
                    <a:pt x="0"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grpSp>
      <p:grpSp>
        <p:nvGrpSpPr>
          <p:cNvPr id="52" name="Group 127"/>
          <p:cNvGrpSpPr>
            <a:grpSpLocks/>
          </p:cNvGrpSpPr>
          <p:nvPr/>
        </p:nvGrpSpPr>
        <p:grpSpPr bwMode="auto">
          <a:xfrm>
            <a:off x="4556125" y="3475038"/>
            <a:ext cx="492125" cy="301625"/>
            <a:chOff x="2160" y="3408"/>
            <a:chExt cx="310" cy="190"/>
          </a:xfrm>
        </p:grpSpPr>
        <p:sp>
          <p:nvSpPr>
            <p:cNvPr id="53" name="Freeform 128"/>
            <p:cNvSpPr>
              <a:spLocks/>
            </p:cNvSpPr>
            <p:nvPr/>
          </p:nvSpPr>
          <p:spPr bwMode="auto">
            <a:xfrm>
              <a:off x="2160" y="3408"/>
              <a:ext cx="310" cy="190"/>
            </a:xfrm>
            <a:custGeom>
              <a:avLst/>
              <a:gdLst>
                <a:gd name="T0" fmla="*/ 0 w 1447"/>
                <a:gd name="T1" fmla="*/ 0 h 893"/>
                <a:gd name="T2" fmla="*/ 0 w 1447"/>
                <a:gd name="T3" fmla="*/ 0 h 893"/>
                <a:gd name="T4" fmla="*/ 0 w 1447"/>
                <a:gd name="T5" fmla="*/ 0 h 893"/>
                <a:gd name="T6" fmla="*/ 0 w 1447"/>
                <a:gd name="T7" fmla="*/ 0 h 893"/>
                <a:gd name="T8" fmla="*/ 0 w 1447"/>
                <a:gd name="T9" fmla="*/ 0 h 893"/>
                <a:gd name="T10" fmla="*/ 0 w 1447"/>
                <a:gd name="T11" fmla="*/ 0 h 893"/>
                <a:gd name="T12" fmla="*/ 0 w 1447"/>
                <a:gd name="T13" fmla="*/ 0 h 893"/>
                <a:gd name="T14" fmla="*/ 0 w 1447"/>
                <a:gd name="T15" fmla="*/ 0 h 893"/>
                <a:gd name="T16" fmla="*/ 0 w 1447"/>
                <a:gd name="T17" fmla="*/ 0 h 893"/>
                <a:gd name="T18" fmla="*/ 0 w 1447"/>
                <a:gd name="T19" fmla="*/ 0 h 893"/>
                <a:gd name="T20" fmla="*/ 0 w 1447"/>
                <a:gd name="T21" fmla="*/ 0 h 893"/>
                <a:gd name="T22" fmla="*/ 0 w 1447"/>
                <a:gd name="T23" fmla="*/ 0 h 893"/>
                <a:gd name="T24" fmla="*/ 0 w 1447"/>
                <a:gd name="T25" fmla="*/ 0 h 893"/>
                <a:gd name="T26" fmla="*/ 0 w 1447"/>
                <a:gd name="T27" fmla="*/ 0 h 893"/>
                <a:gd name="T28" fmla="*/ 0 w 1447"/>
                <a:gd name="T29" fmla="*/ 0 h 893"/>
                <a:gd name="T30" fmla="*/ 0 w 1447"/>
                <a:gd name="T31" fmla="*/ 0 h 893"/>
                <a:gd name="T32" fmla="*/ 0 w 1447"/>
                <a:gd name="T33" fmla="*/ 0 h 893"/>
                <a:gd name="T34" fmla="*/ 0 w 1447"/>
                <a:gd name="T35" fmla="*/ 0 h 893"/>
                <a:gd name="T36" fmla="*/ 0 w 1447"/>
                <a:gd name="T37" fmla="*/ 0 h 893"/>
                <a:gd name="T38" fmla="*/ 0 w 1447"/>
                <a:gd name="T39" fmla="*/ 0 h 893"/>
                <a:gd name="T40" fmla="*/ 0 w 1447"/>
                <a:gd name="T41" fmla="*/ 0 h 893"/>
                <a:gd name="T42" fmla="*/ 0 w 1447"/>
                <a:gd name="T43" fmla="*/ 0 h 893"/>
                <a:gd name="T44" fmla="*/ 0 w 1447"/>
                <a:gd name="T45" fmla="*/ 0 h 893"/>
                <a:gd name="T46" fmla="*/ 0 w 1447"/>
                <a:gd name="T47" fmla="*/ 0 h 893"/>
                <a:gd name="T48" fmla="*/ 0 w 1447"/>
                <a:gd name="T49" fmla="*/ 0 h 893"/>
                <a:gd name="T50" fmla="*/ 0 w 1447"/>
                <a:gd name="T51" fmla="*/ 0 h 893"/>
                <a:gd name="T52" fmla="*/ 0 w 1447"/>
                <a:gd name="T53" fmla="*/ 0 h 893"/>
                <a:gd name="T54" fmla="*/ 0 w 1447"/>
                <a:gd name="T55" fmla="*/ 0 h 893"/>
                <a:gd name="T56" fmla="*/ 0 w 1447"/>
                <a:gd name="T57" fmla="*/ 0 h 893"/>
                <a:gd name="T58" fmla="*/ 0 w 1447"/>
                <a:gd name="T59" fmla="*/ 0 h 893"/>
                <a:gd name="T60" fmla="*/ 0 w 1447"/>
                <a:gd name="T61" fmla="*/ 0 h 893"/>
                <a:gd name="T62" fmla="*/ 0 w 1447"/>
                <a:gd name="T63" fmla="*/ 0 h 893"/>
                <a:gd name="T64" fmla="*/ 0 w 1447"/>
                <a:gd name="T65" fmla="*/ 0 h 893"/>
                <a:gd name="T66" fmla="*/ 0 w 1447"/>
                <a:gd name="T67" fmla="*/ 0 h 893"/>
                <a:gd name="T68" fmla="*/ 0 w 1447"/>
                <a:gd name="T69" fmla="*/ 0 h 893"/>
                <a:gd name="T70" fmla="*/ 0 w 1447"/>
                <a:gd name="T71" fmla="*/ 0 h 893"/>
                <a:gd name="T72" fmla="*/ 0 w 1447"/>
                <a:gd name="T73" fmla="*/ 0 h 893"/>
                <a:gd name="T74" fmla="*/ 0 w 1447"/>
                <a:gd name="T75" fmla="*/ 0 h 893"/>
                <a:gd name="T76" fmla="*/ 0 w 1447"/>
                <a:gd name="T77" fmla="*/ 0 h 893"/>
                <a:gd name="T78" fmla="*/ 0 w 1447"/>
                <a:gd name="T79" fmla="*/ 0 h 893"/>
                <a:gd name="T80" fmla="*/ 0 w 1447"/>
                <a:gd name="T81" fmla="*/ 0 h 893"/>
                <a:gd name="T82" fmla="*/ 0 w 1447"/>
                <a:gd name="T83" fmla="*/ 0 h 893"/>
                <a:gd name="T84" fmla="*/ 0 w 1447"/>
                <a:gd name="T85" fmla="*/ 0 h 893"/>
                <a:gd name="T86" fmla="*/ 0 w 1447"/>
                <a:gd name="T87" fmla="*/ 0 h 893"/>
                <a:gd name="T88" fmla="*/ 0 w 1447"/>
                <a:gd name="T89" fmla="*/ 0 h 893"/>
                <a:gd name="T90" fmla="*/ 0 w 1447"/>
                <a:gd name="T91" fmla="*/ 0 h 893"/>
                <a:gd name="T92" fmla="*/ 0 w 1447"/>
                <a:gd name="T93" fmla="*/ 0 h 893"/>
                <a:gd name="T94" fmla="*/ 0 w 1447"/>
                <a:gd name="T95" fmla="*/ 0 h 893"/>
                <a:gd name="T96" fmla="*/ 0 w 1447"/>
                <a:gd name="T97" fmla="*/ 0 h 893"/>
                <a:gd name="T98" fmla="*/ 0 w 1447"/>
                <a:gd name="T99" fmla="*/ 0 h 893"/>
                <a:gd name="T100" fmla="*/ 0 w 1447"/>
                <a:gd name="T101" fmla="*/ 0 h 893"/>
                <a:gd name="T102" fmla="*/ 0 w 1447"/>
                <a:gd name="T103" fmla="*/ 0 h 893"/>
                <a:gd name="T104" fmla="*/ 0 w 1447"/>
                <a:gd name="T105" fmla="*/ 0 h 893"/>
                <a:gd name="T106" fmla="*/ 0 w 1447"/>
                <a:gd name="T107" fmla="*/ 0 h 893"/>
                <a:gd name="T108" fmla="*/ 0 w 1447"/>
                <a:gd name="T109" fmla="*/ 0 h 893"/>
                <a:gd name="T110" fmla="*/ 0 w 1447"/>
                <a:gd name="T111" fmla="*/ 0 h 8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7"/>
                <a:gd name="T169" fmla="*/ 0 h 893"/>
                <a:gd name="T170" fmla="*/ 1447 w 1447"/>
                <a:gd name="T171" fmla="*/ 893 h 8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7" h="893">
                  <a:moveTo>
                    <a:pt x="783" y="893"/>
                  </a:moveTo>
                  <a:lnTo>
                    <a:pt x="780" y="890"/>
                  </a:lnTo>
                  <a:lnTo>
                    <a:pt x="782" y="883"/>
                  </a:lnTo>
                  <a:lnTo>
                    <a:pt x="788" y="874"/>
                  </a:lnTo>
                  <a:lnTo>
                    <a:pt x="797" y="863"/>
                  </a:lnTo>
                  <a:lnTo>
                    <a:pt x="811" y="848"/>
                  </a:lnTo>
                  <a:lnTo>
                    <a:pt x="827" y="832"/>
                  </a:lnTo>
                  <a:lnTo>
                    <a:pt x="846" y="815"/>
                  </a:lnTo>
                  <a:lnTo>
                    <a:pt x="869" y="795"/>
                  </a:lnTo>
                  <a:lnTo>
                    <a:pt x="893" y="773"/>
                  </a:lnTo>
                  <a:lnTo>
                    <a:pt x="921" y="751"/>
                  </a:lnTo>
                  <a:lnTo>
                    <a:pt x="949" y="727"/>
                  </a:lnTo>
                  <a:lnTo>
                    <a:pt x="979" y="702"/>
                  </a:lnTo>
                  <a:lnTo>
                    <a:pt x="1011" y="677"/>
                  </a:lnTo>
                  <a:lnTo>
                    <a:pt x="1043" y="651"/>
                  </a:lnTo>
                  <a:lnTo>
                    <a:pt x="1076" y="624"/>
                  </a:lnTo>
                  <a:lnTo>
                    <a:pt x="1109" y="598"/>
                  </a:lnTo>
                  <a:lnTo>
                    <a:pt x="1143" y="572"/>
                  </a:lnTo>
                  <a:lnTo>
                    <a:pt x="1175" y="546"/>
                  </a:lnTo>
                  <a:lnTo>
                    <a:pt x="1208" y="521"/>
                  </a:lnTo>
                  <a:lnTo>
                    <a:pt x="1240" y="496"/>
                  </a:lnTo>
                  <a:lnTo>
                    <a:pt x="1271" y="472"/>
                  </a:lnTo>
                  <a:lnTo>
                    <a:pt x="1299" y="449"/>
                  </a:lnTo>
                  <a:lnTo>
                    <a:pt x="1326" y="427"/>
                  </a:lnTo>
                  <a:lnTo>
                    <a:pt x="1352" y="407"/>
                  </a:lnTo>
                  <a:lnTo>
                    <a:pt x="1374" y="390"/>
                  </a:lnTo>
                  <a:lnTo>
                    <a:pt x="1395" y="373"/>
                  </a:lnTo>
                  <a:lnTo>
                    <a:pt x="1412" y="358"/>
                  </a:lnTo>
                  <a:lnTo>
                    <a:pt x="1427" y="346"/>
                  </a:lnTo>
                  <a:lnTo>
                    <a:pt x="1437" y="336"/>
                  </a:lnTo>
                  <a:lnTo>
                    <a:pt x="1444" y="329"/>
                  </a:lnTo>
                  <a:lnTo>
                    <a:pt x="1447" y="325"/>
                  </a:lnTo>
                  <a:lnTo>
                    <a:pt x="1445" y="324"/>
                  </a:lnTo>
                  <a:lnTo>
                    <a:pt x="1440" y="322"/>
                  </a:lnTo>
                  <a:lnTo>
                    <a:pt x="1424" y="314"/>
                  </a:lnTo>
                  <a:lnTo>
                    <a:pt x="1395" y="301"/>
                  </a:lnTo>
                  <a:lnTo>
                    <a:pt x="1357" y="284"/>
                  </a:lnTo>
                  <a:lnTo>
                    <a:pt x="1310" y="262"/>
                  </a:lnTo>
                  <a:lnTo>
                    <a:pt x="1258" y="238"/>
                  </a:lnTo>
                  <a:lnTo>
                    <a:pt x="1201" y="212"/>
                  </a:lnTo>
                  <a:lnTo>
                    <a:pt x="1143" y="184"/>
                  </a:lnTo>
                  <a:lnTo>
                    <a:pt x="1083" y="156"/>
                  </a:lnTo>
                  <a:lnTo>
                    <a:pt x="1023" y="126"/>
                  </a:lnTo>
                  <a:lnTo>
                    <a:pt x="968" y="99"/>
                  </a:lnTo>
                  <a:lnTo>
                    <a:pt x="916" y="73"/>
                  </a:lnTo>
                  <a:lnTo>
                    <a:pt x="871" y="49"/>
                  </a:lnTo>
                  <a:lnTo>
                    <a:pt x="834" y="28"/>
                  </a:lnTo>
                  <a:lnTo>
                    <a:pt x="807" y="11"/>
                  </a:lnTo>
                  <a:lnTo>
                    <a:pt x="792" y="0"/>
                  </a:lnTo>
                  <a:lnTo>
                    <a:pt x="790" y="8"/>
                  </a:lnTo>
                  <a:lnTo>
                    <a:pt x="782" y="18"/>
                  </a:lnTo>
                  <a:lnTo>
                    <a:pt x="773" y="27"/>
                  </a:lnTo>
                  <a:lnTo>
                    <a:pt x="758" y="39"/>
                  </a:lnTo>
                  <a:lnTo>
                    <a:pt x="741" y="50"/>
                  </a:lnTo>
                  <a:lnTo>
                    <a:pt x="722" y="63"/>
                  </a:lnTo>
                  <a:lnTo>
                    <a:pt x="700" y="75"/>
                  </a:lnTo>
                  <a:lnTo>
                    <a:pt x="674" y="89"/>
                  </a:lnTo>
                  <a:lnTo>
                    <a:pt x="647" y="103"/>
                  </a:lnTo>
                  <a:lnTo>
                    <a:pt x="618" y="117"/>
                  </a:lnTo>
                  <a:lnTo>
                    <a:pt x="587" y="132"/>
                  </a:lnTo>
                  <a:lnTo>
                    <a:pt x="555" y="146"/>
                  </a:lnTo>
                  <a:lnTo>
                    <a:pt x="521" y="162"/>
                  </a:lnTo>
                  <a:lnTo>
                    <a:pt x="487" y="176"/>
                  </a:lnTo>
                  <a:lnTo>
                    <a:pt x="452" y="191"/>
                  </a:lnTo>
                  <a:lnTo>
                    <a:pt x="417" y="206"/>
                  </a:lnTo>
                  <a:lnTo>
                    <a:pt x="382" y="220"/>
                  </a:lnTo>
                  <a:lnTo>
                    <a:pt x="346" y="234"/>
                  </a:lnTo>
                  <a:lnTo>
                    <a:pt x="312" y="249"/>
                  </a:lnTo>
                  <a:lnTo>
                    <a:pt x="277" y="261"/>
                  </a:lnTo>
                  <a:lnTo>
                    <a:pt x="244" y="274"/>
                  </a:lnTo>
                  <a:lnTo>
                    <a:pt x="211" y="286"/>
                  </a:lnTo>
                  <a:lnTo>
                    <a:pt x="181" y="298"/>
                  </a:lnTo>
                  <a:lnTo>
                    <a:pt x="151" y="308"/>
                  </a:lnTo>
                  <a:lnTo>
                    <a:pt x="124" y="317"/>
                  </a:lnTo>
                  <a:lnTo>
                    <a:pt x="99" y="326"/>
                  </a:lnTo>
                  <a:lnTo>
                    <a:pt x="77" y="334"/>
                  </a:lnTo>
                  <a:lnTo>
                    <a:pt x="57" y="340"/>
                  </a:lnTo>
                  <a:lnTo>
                    <a:pt x="40" y="346"/>
                  </a:lnTo>
                  <a:lnTo>
                    <a:pt x="27" y="350"/>
                  </a:lnTo>
                  <a:lnTo>
                    <a:pt x="16" y="352"/>
                  </a:lnTo>
                  <a:lnTo>
                    <a:pt x="10" y="353"/>
                  </a:lnTo>
                  <a:lnTo>
                    <a:pt x="3" y="357"/>
                  </a:lnTo>
                  <a:lnTo>
                    <a:pt x="0" y="363"/>
                  </a:lnTo>
                  <a:lnTo>
                    <a:pt x="3" y="372"/>
                  </a:lnTo>
                  <a:lnTo>
                    <a:pt x="9" y="383"/>
                  </a:lnTo>
                  <a:lnTo>
                    <a:pt x="21" y="397"/>
                  </a:lnTo>
                  <a:lnTo>
                    <a:pt x="36" y="413"/>
                  </a:lnTo>
                  <a:lnTo>
                    <a:pt x="55" y="430"/>
                  </a:lnTo>
                  <a:lnTo>
                    <a:pt x="77" y="449"/>
                  </a:lnTo>
                  <a:lnTo>
                    <a:pt x="102" y="469"/>
                  </a:lnTo>
                  <a:lnTo>
                    <a:pt x="129" y="491"/>
                  </a:lnTo>
                  <a:lnTo>
                    <a:pt x="160" y="513"/>
                  </a:lnTo>
                  <a:lnTo>
                    <a:pt x="192" y="536"/>
                  </a:lnTo>
                  <a:lnTo>
                    <a:pt x="226" y="560"/>
                  </a:lnTo>
                  <a:lnTo>
                    <a:pt x="262" y="585"/>
                  </a:lnTo>
                  <a:lnTo>
                    <a:pt x="298" y="610"/>
                  </a:lnTo>
                  <a:lnTo>
                    <a:pt x="335" y="634"/>
                  </a:lnTo>
                  <a:lnTo>
                    <a:pt x="373" y="659"/>
                  </a:lnTo>
                  <a:lnTo>
                    <a:pt x="410" y="684"/>
                  </a:lnTo>
                  <a:lnTo>
                    <a:pt x="448" y="708"/>
                  </a:lnTo>
                  <a:lnTo>
                    <a:pt x="486" y="731"/>
                  </a:lnTo>
                  <a:lnTo>
                    <a:pt x="522" y="754"/>
                  </a:lnTo>
                  <a:lnTo>
                    <a:pt x="558" y="775"/>
                  </a:lnTo>
                  <a:lnTo>
                    <a:pt x="592" y="796"/>
                  </a:lnTo>
                  <a:lnTo>
                    <a:pt x="624" y="815"/>
                  </a:lnTo>
                  <a:lnTo>
                    <a:pt x="654" y="831"/>
                  </a:lnTo>
                  <a:lnTo>
                    <a:pt x="683" y="847"/>
                  </a:lnTo>
                  <a:lnTo>
                    <a:pt x="708" y="861"/>
                  </a:lnTo>
                  <a:lnTo>
                    <a:pt x="730" y="872"/>
                  </a:lnTo>
                  <a:lnTo>
                    <a:pt x="749" y="881"/>
                  </a:lnTo>
                  <a:lnTo>
                    <a:pt x="765" y="888"/>
                  </a:lnTo>
                  <a:lnTo>
                    <a:pt x="776" y="892"/>
                  </a:lnTo>
                  <a:lnTo>
                    <a:pt x="783" y="8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54" name="Freeform 129"/>
            <p:cNvSpPr>
              <a:spLocks/>
            </p:cNvSpPr>
            <p:nvPr/>
          </p:nvSpPr>
          <p:spPr bwMode="auto">
            <a:xfrm>
              <a:off x="2166" y="3413"/>
              <a:ext cx="298" cy="179"/>
            </a:xfrm>
            <a:custGeom>
              <a:avLst/>
              <a:gdLst>
                <a:gd name="T0" fmla="*/ 0 w 1390"/>
                <a:gd name="T1" fmla="*/ 0 h 840"/>
                <a:gd name="T2" fmla="*/ 0 w 1390"/>
                <a:gd name="T3" fmla="*/ 0 h 840"/>
                <a:gd name="T4" fmla="*/ 0 w 1390"/>
                <a:gd name="T5" fmla="*/ 0 h 840"/>
                <a:gd name="T6" fmla="*/ 0 w 1390"/>
                <a:gd name="T7" fmla="*/ 0 h 840"/>
                <a:gd name="T8" fmla="*/ 0 w 1390"/>
                <a:gd name="T9" fmla="*/ 0 h 840"/>
                <a:gd name="T10" fmla="*/ 0 w 1390"/>
                <a:gd name="T11" fmla="*/ 0 h 840"/>
                <a:gd name="T12" fmla="*/ 0 w 1390"/>
                <a:gd name="T13" fmla="*/ 0 h 840"/>
                <a:gd name="T14" fmla="*/ 0 w 1390"/>
                <a:gd name="T15" fmla="*/ 0 h 840"/>
                <a:gd name="T16" fmla="*/ 0 w 1390"/>
                <a:gd name="T17" fmla="*/ 0 h 840"/>
                <a:gd name="T18" fmla="*/ 0 w 1390"/>
                <a:gd name="T19" fmla="*/ 0 h 840"/>
                <a:gd name="T20" fmla="*/ 0 w 1390"/>
                <a:gd name="T21" fmla="*/ 0 h 840"/>
                <a:gd name="T22" fmla="*/ 0 w 1390"/>
                <a:gd name="T23" fmla="*/ 0 h 840"/>
                <a:gd name="T24" fmla="*/ 0 w 1390"/>
                <a:gd name="T25" fmla="*/ 0 h 840"/>
                <a:gd name="T26" fmla="*/ 0 w 1390"/>
                <a:gd name="T27" fmla="*/ 0 h 840"/>
                <a:gd name="T28" fmla="*/ 0 w 1390"/>
                <a:gd name="T29" fmla="*/ 0 h 840"/>
                <a:gd name="T30" fmla="*/ 0 w 1390"/>
                <a:gd name="T31" fmla="*/ 0 h 840"/>
                <a:gd name="T32" fmla="*/ 0 w 1390"/>
                <a:gd name="T33" fmla="*/ 0 h 840"/>
                <a:gd name="T34" fmla="*/ 0 w 1390"/>
                <a:gd name="T35" fmla="*/ 0 h 840"/>
                <a:gd name="T36" fmla="*/ 0 w 1390"/>
                <a:gd name="T37" fmla="*/ 0 h 840"/>
                <a:gd name="T38" fmla="*/ 0 w 1390"/>
                <a:gd name="T39" fmla="*/ 0 h 840"/>
                <a:gd name="T40" fmla="*/ 0 w 1390"/>
                <a:gd name="T41" fmla="*/ 0 h 840"/>
                <a:gd name="T42" fmla="*/ 0 w 1390"/>
                <a:gd name="T43" fmla="*/ 0 h 840"/>
                <a:gd name="T44" fmla="*/ 0 w 1390"/>
                <a:gd name="T45" fmla="*/ 0 h 840"/>
                <a:gd name="T46" fmla="*/ 0 w 1390"/>
                <a:gd name="T47" fmla="*/ 0 h 840"/>
                <a:gd name="T48" fmla="*/ 0 w 1390"/>
                <a:gd name="T49" fmla="*/ 0 h 840"/>
                <a:gd name="T50" fmla="*/ 0 w 1390"/>
                <a:gd name="T51" fmla="*/ 0 h 840"/>
                <a:gd name="T52" fmla="*/ 0 w 1390"/>
                <a:gd name="T53" fmla="*/ 0 h 840"/>
                <a:gd name="T54" fmla="*/ 0 w 1390"/>
                <a:gd name="T55" fmla="*/ 0 h 840"/>
                <a:gd name="T56" fmla="*/ 0 w 1390"/>
                <a:gd name="T57" fmla="*/ 0 h 840"/>
                <a:gd name="T58" fmla="*/ 0 w 1390"/>
                <a:gd name="T59" fmla="*/ 0 h 840"/>
                <a:gd name="T60" fmla="*/ 0 w 1390"/>
                <a:gd name="T61" fmla="*/ 0 h 840"/>
                <a:gd name="T62" fmla="*/ 0 w 1390"/>
                <a:gd name="T63" fmla="*/ 0 h 840"/>
                <a:gd name="T64" fmla="*/ 0 w 1390"/>
                <a:gd name="T65" fmla="*/ 0 h 840"/>
                <a:gd name="T66" fmla="*/ 0 w 1390"/>
                <a:gd name="T67" fmla="*/ 0 h 840"/>
                <a:gd name="T68" fmla="*/ 0 w 1390"/>
                <a:gd name="T69" fmla="*/ 0 h 840"/>
                <a:gd name="T70" fmla="*/ 0 w 1390"/>
                <a:gd name="T71" fmla="*/ 0 h 840"/>
                <a:gd name="T72" fmla="*/ 0 w 1390"/>
                <a:gd name="T73" fmla="*/ 0 h 840"/>
                <a:gd name="T74" fmla="*/ 0 w 1390"/>
                <a:gd name="T75" fmla="*/ 0 h 840"/>
                <a:gd name="T76" fmla="*/ 0 w 1390"/>
                <a:gd name="T77" fmla="*/ 0 h 840"/>
                <a:gd name="T78" fmla="*/ 0 w 1390"/>
                <a:gd name="T79" fmla="*/ 0 h 840"/>
                <a:gd name="T80" fmla="*/ 0 w 1390"/>
                <a:gd name="T81" fmla="*/ 0 h 840"/>
                <a:gd name="T82" fmla="*/ 0 w 1390"/>
                <a:gd name="T83" fmla="*/ 0 h 840"/>
                <a:gd name="T84" fmla="*/ 0 w 1390"/>
                <a:gd name="T85" fmla="*/ 0 h 840"/>
                <a:gd name="T86" fmla="*/ 0 w 1390"/>
                <a:gd name="T87" fmla="*/ 0 h 840"/>
                <a:gd name="T88" fmla="*/ 0 w 1390"/>
                <a:gd name="T89" fmla="*/ 0 h 840"/>
                <a:gd name="T90" fmla="*/ 0 w 1390"/>
                <a:gd name="T91" fmla="*/ 0 h 840"/>
                <a:gd name="T92" fmla="*/ 0 w 1390"/>
                <a:gd name="T93" fmla="*/ 0 h 840"/>
                <a:gd name="T94" fmla="*/ 0 w 1390"/>
                <a:gd name="T95" fmla="*/ 0 h 840"/>
                <a:gd name="T96" fmla="*/ 0 w 1390"/>
                <a:gd name="T97" fmla="*/ 0 h 840"/>
                <a:gd name="T98" fmla="*/ 0 w 1390"/>
                <a:gd name="T99" fmla="*/ 0 h 840"/>
                <a:gd name="T100" fmla="*/ 0 w 1390"/>
                <a:gd name="T101" fmla="*/ 0 h 840"/>
                <a:gd name="T102" fmla="*/ 0 w 1390"/>
                <a:gd name="T103" fmla="*/ 0 h 840"/>
                <a:gd name="T104" fmla="*/ 0 w 1390"/>
                <a:gd name="T105" fmla="*/ 0 h 840"/>
                <a:gd name="T106" fmla="*/ 0 w 1390"/>
                <a:gd name="T107" fmla="*/ 0 h 840"/>
                <a:gd name="T108" fmla="*/ 0 w 1390"/>
                <a:gd name="T109" fmla="*/ 0 h 840"/>
                <a:gd name="T110" fmla="*/ 0 w 1390"/>
                <a:gd name="T111" fmla="*/ 0 h 8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0"/>
                <a:gd name="T169" fmla="*/ 0 h 840"/>
                <a:gd name="T170" fmla="*/ 1390 w 1390"/>
                <a:gd name="T171" fmla="*/ 840 h 8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0" h="840">
                  <a:moveTo>
                    <a:pt x="739" y="840"/>
                  </a:moveTo>
                  <a:lnTo>
                    <a:pt x="736" y="837"/>
                  </a:lnTo>
                  <a:lnTo>
                    <a:pt x="738" y="830"/>
                  </a:lnTo>
                  <a:lnTo>
                    <a:pt x="743" y="822"/>
                  </a:lnTo>
                  <a:lnTo>
                    <a:pt x="752" y="810"/>
                  </a:lnTo>
                  <a:lnTo>
                    <a:pt x="765" y="798"/>
                  </a:lnTo>
                  <a:lnTo>
                    <a:pt x="782" y="782"/>
                  </a:lnTo>
                  <a:lnTo>
                    <a:pt x="800" y="765"/>
                  </a:lnTo>
                  <a:lnTo>
                    <a:pt x="822" y="747"/>
                  </a:lnTo>
                  <a:lnTo>
                    <a:pt x="847" y="727"/>
                  </a:lnTo>
                  <a:lnTo>
                    <a:pt x="873" y="706"/>
                  </a:lnTo>
                  <a:lnTo>
                    <a:pt x="901" y="683"/>
                  </a:lnTo>
                  <a:lnTo>
                    <a:pt x="930" y="660"/>
                  </a:lnTo>
                  <a:lnTo>
                    <a:pt x="962" y="636"/>
                  </a:lnTo>
                  <a:lnTo>
                    <a:pt x="993" y="612"/>
                  </a:lnTo>
                  <a:lnTo>
                    <a:pt x="1026" y="587"/>
                  </a:lnTo>
                  <a:lnTo>
                    <a:pt x="1058" y="562"/>
                  </a:lnTo>
                  <a:lnTo>
                    <a:pt x="1091" y="538"/>
                  </a:lnTo>
                  <a:lnTo>
                    <a:pt x="1123" y="513"/>
                  </a:lnTo>
                  <a:lnTo>
                    <a:pt x="1156" y="489"/>
                  </a:lnTo>
                  <a:lnTo>
                    <a:pt x="1186" y="466"/>
                  </a:lnTo>
                  <a:lnTo>
                    <a:pt x="1216" y="444"/>
                  </a:lnTo>
                  <a:lnTo>
                    <a:pt x="1245" y="422"/>
                  </a:lnTo>
                  <a:lnTo>
                    <a:pt x="1272" y="401"/>
                  </a:lnTo>
                  <a:lnTo>
                    <a:pt x="1297" y="382"/>
                  </a:lnTo>
                  <a:lnTo>
                    <a:pt x="1319" y="366"/>
                  </a:lnTo>
                  <a:lnTo>
                    <a:pt x="1339" y="350"/>
                  </a:lnTo>
                  <a:lnTo>
                    <a:pt x="1356" y="336"/>
                  </a:lnTo>
                  <a:lnTo>
                    <a:pt x="1371" y="325"/>
                  </a:lnTo>
                  <a:lnTo>
                    <a:pt x="1381" y="315"/>
                  </a:lnTo>
                  <a:lnTo>
                    <a:pt x="1387" y="309"/>
                  </a:lnTo>
                  <a:lnTo>
                    <a:pt x="1390" y="305"/>
                  </a:lnTo>
                  <a:lnTo>
                    <a:pt x="1388" y="304"/>
                  </a:lnTo>
                  <a:lnTo>
                    <a:pt x="1387" y="303"/>
                  </a:lnTo>
                  <a:lnTo>
                    <a:pt x="1373" y="297"/>
                  </a:lnTo>
                  <a:lnTo>
                    <a:pt x="1347" y="285"/>
                  </a:lnTo>
                  <a:lnTo>
                    <a:pt x="1313" y="269"/>
                  </a:lnTo>
                  <a:lnTo>
                    <a:pt x="1270" y="250"/>
                  </a:lnTo>
                  <a:lnTo>
                    <a:pt x="1222" y="227"/>
                  </a:lnTo>
                  <a:lnTo>
                    <a:pt x="1168" y="202"/>
                  </a:lnTo>
                  <a:lnTo>
                    <a:pt x="1113" y="175"/>
                  </a:lnTo>
                  <a:lnTo>
                    <a:pt x="1056" y="148"/>
                  </a:lnTo>
                  <a:lnTo>
                    <a:pt x="1000" y="121"/>
                  </a:lnTo>
                  <a:lnTo>
                    <a:pt x="946" y="95"/>
                  </a:lnTo>
                  <a:lnTo>
                    <a:pt x="896" y="70"/>
                  </a:lnTo>
                  <a:lnTo>
                    <a:pt x="852" y="47"/>
                  </a:lnTo>
                  <a:lnTo>
                    <a:pt x="814" y="28"/>
                  </a:lnTo>
                  <a:lnTo>
                    <a:pt x="787" y="12"/>
                  </a:lnTo>
                  <a:lnTo>
                    <a:pt x="769" y="0"/>
                  </a:lnTo>
                  <a:lnTo>
                    <a:pt x="763" y="8"/>
                  </a:lnTo>
                  <a:lnTo>
                    <a:pt x="753" y="18"/>
                  </a:lnTo>
                  <a:lnTo>
                    <a:pt x="740" y="28"/>
                  </a:lnTo>
                  <a:lnTo>
                    <a:pt x="724" y="39"/>
                  </a:lnTo>
                  <a:lnTo>
                    <a:pt x="705" y="50"/>
                  </a:lnTo>
                  <a:lnTo>
                    <a:pt x="684" y="63"/>
                  </a:lnTo>
                  <a:lnTo>
                    <a:pt x="661" y="75"/>
                  </a:lnTo>
                  <a:lnTo>
                    <a:pt x="635" y="89"/>
                  </a:lnTo>
                  <a:lnTo>
                    <a:pt x="608" y="101"/>
                  </a:lnTo>
                  <a:lnTo>
                    <a:pt x="578" y="116"/>
                  </a:lnTo>
                  <a:lnTo>
                    <a:pt x="548" y="130"/>
                  </a:lnTo>
                  <a:lnTo>
                    <a:pt x="516" y="143"/>
                  </a:lnTo>
                  <a:lnTo>
                    <a:pt x="484" y="158"/>
                  </a:lnTo>
                  <a:lnTo>
                    <a:pt x="452" y="171"/>
                  </a:lnTo>
                  <a:lnTo>
                    <a:pt x="418" y="186"/>
                  </a:lnTo>
                  <a:lnTo>
                    <a:pt x="384" y="199"/>
                  </a:lnTo>
                  <a:lnTo>
                    <a:pt x="351" y="213"/>
                  </a:lnTo>
                  <a:lnTo>
                    <a:pt x="317" y="227"/>
                  </a:lnTo>
                  <a:lnTo>
                    <a:pt x="284" y="239"/>
                  </a:lnTo>
                  <a:lnTo>
                    <a:pt x="252" y="252"/>
                  </a:lnTo>
                  <a:lnTo>
                    <a:pt x="221" y="263"/>
                  </a:lnTo>
                  <a:lnTo>
                    <a:pt x="191" y="275"/>
                  </a:lnTo>
                  <a:lnTo>
                    <a:pt x="162" y="285"/>
                  </a:lnTo>
                  <a:lnTo>
                    <a:pt x="135" y="295"/>
                  </a:lnTo>
                  <a:lnTo>
                    <a:pt x="111" y="304"/>
                  </a:lnTo>
                  <a:lnTo>
                    <a:pt x="88" y="312"/>
                  </a:lnTo>
                  <a:lnTo>
                    <a:pt x="67" y="319"/>
                  </a:lnTo>
                  <a:lnTo>
                    <a:pt x="49" y="325"/>
                  </a:lnTo>
                  <a:lnTo>
                    <a:pt x="34" y="330"/>
                  </a:lnTo>
                  <a:lnTo>
                    <a:pt x="23" y="333"/>
                  </a:lnTo>
                  <a:lnTo>
                    <a:pt x="15" y="335"/>
                  </a:lnTo>
                  <a:lnTo>
                    <a:pt x="9" y="336"/>
                  </a:lnTo>
                  <a:lnTo>
                    <a:pt x="2" y="339"/>
                  </a:lnTo>
                  <a:lnTo>
                    <a:pt x="0" y="346"/>
                  </a:lnTo>
                  <a:lnTo>
                    <a:pt x="2" y="354"/>
                  </a:lnTo>
                  <a:lnTo>
                    <a:pt x="8" y="364"/>
                  </a:lnTo>
                  <a:lnTo>
                    <a:pt x="19" y="377"/>
                  </a:lnTo>
                  <a:lnTo>
                    <a:pt x="32" y="392"/>
                  </a:lnTo>
                  <a:lnTo>
                    <a:pt x="50" y="407"/>
                  </a:lnTo>
                  <a:lnTo>
                    <a:pt x="71" y="425"/>
                  </a:lnTo>
                  <a:lnTo>
                    <a:pt x="94" y="444"/>
                  </a:lnTo>
                  <a:lnTo>
                    <a:pt x="120" y="465"/>
                  </a:lnTo>
                  <a:lnTo>
                    <a:pt x="149" y="486"/>
                  </a:lnTo>
                  <a:lnTo>
                    <a:pt x="179" y="507"/>
                  </a:lnTo>
                  <a:lnTo>
                    <a:pt x="212" y="529"/>
                  </a:lnTo>
                  <a:lnTo>
                    <a:pt x="245" y="552"/>
                  </a:lnTo>
                  <a:lnTo>
                    <a:pt x="279" y="575"/>
                  </a:lnTo>
                  <a:lnTo>
                    <a:pt x="314" y="598"/>
                  </a:lnTo>
                  <a:lnTo>
                    <a:pt x="350" y="621"/>
                  </a:lnTo>
                  <a:lnTo>
                    <a:pt x="386" y="644"/>
                  </a:lnTo>
                  <a:lnTo>
                    <a:pt x="421" y="667"/>
                  </a:lnTo>
                  <a:lnTo>
                    <a:pt x="457" y="688"/>
                  </a:lnTo>
                  <a:lnTo>
                    <a:pt x="491" y="710"/>
                  </a:lnTo>
                  <a:lnTo>
                    <a:pt x="525" y="730"/>
                  </a:lnTo>
                  <a:lnTo>
                    <a:pt x="556" y="749"/>
                  </a:lnTo>
                  <a:lnTo>
                    <a:pt x="588" y="767"/>
                  </a:lnTo>
                  <a:lnTo>
                    <a:pt x="616" y="782"/>
                  </a:lnTo>
                  <a:lnTo>
                    <a:pt x="642" y="797"/>
                  </a:lnTo>
                  <a:lnTo>
                    <a:pt x="666" y="809"/>
                  </a:lnTo>
                  <a:lnTo>
                    <a:pt x="687" y="821"/>
                  </a:lnTo>
                  <a:lnTo>
                    <a:pt x="706" y="829"/>
                  </a:lnTo>
                  <a:lnTo>
                    <a:pt x="721" y="835"/>
                  </a:lnTo>
                  <a:lnTo>
                    <a:pt x="731" y="839"/>
                  </a:lnTo>
                  <a:lnTo>
                    <a:pt x="739" y="8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55" name="Freeform 130"/>
            <p:cNvSpPr>
              <a:spLocks/>
            </p:cNvSpPr>
            <p:nvPr/>
          </p:nvSpPr>
          <p:spPr bwMode="auto">
            <a:xfrm>
              <a:off x="2328" y="3437"/>
              <a:ext cx="90" cy="50"/>
            </a:xfrm>
            <a:custGeom>
              <a:avLst/>
              <a:gdLst>
                <a:gd name="T0" fmla="*/ 0 w 421"/>
                <a:gd name="T1" fmla="*/ 0 h 237"/>
                <a:gd name="T2" fmla="*/ 0 w 421"/>
                <a:gd name="T3" fmla="*/ 0 h 237"/>
                <a:gd name="T4" fmla="*/ 0 w 421"/>
                <a:gd name="T5" fmla="*/ 0 h 237"/>
                <a:gd name="T6" fmla="*/ 0 w 421"/>
                <a:gd name="T7" fmla="*/ 0 h 237"/>
                <a:gd name="T8" fmla="*/ 0 w 421"/>
                <a:gd name="T9" fmla="*/ 0 h 237"/>
                <a:gd name="T10" fmla="*/ 0 w 421"/>
                <a:gd name="T11" fmla="*/ 0 h 237"/>
                <a:gd name="T12" fmla="*/ 0 w 421"/>
                <a:gd name="T13" fmla="*/ 0 h 237"/>
                <a:gd name="T14" fmla="*/ 0 w 421"/>
                <a:gd name="T15" fmla="*/ 0 h 237"/>
                <a:gd name="T16" fmla="*/ 0 w 421"/>
                <a:gd name="T17" fmla="*/ 0 h 237"/>
                <a:gd name="T18" fmla="*/ 0 w 421"/>
                <a:gd name="T19" fmla="*/ 0 h 237"/>
                <a:gd name="T20" fmla="*/ 0 w 421"/>
                <a:gd name="T21" fmla="*/ 0 h 237"/>
                <a:gd name="T22" fmla="*/ 0 w 421"/>
                <a:gd name="T23" fmla="*/ 0 h 237"/>
                <a:gd name="T24" fmla="*/ 0 w 421"/>
                <a:gd name="T25" fmla="*/ 0 h 237"/>
                <a:gd name="T26" fmla="*/ 0 w 421"/>
                <a:gd name="T27" fmla="*/ 0 h 237"/>
                <a:gd name="T28" fmla="*/ 0 w 421"/>
                <a:gd name="T29" fmla="*/ 0 h 237"/>
                <a:gd name="T30" fmla="*/ 0 w 421"/>
                <a:gd name="T31" fmla="*/ 0 h 237"/>
                <a:gd name="T32" fmla="*/ 0 w 421"/>
                <a:gd name="T33" fmla="*/ 0 h 237"/>
                <a:gd name="T34" fmla="*/ 0 w 421"/>
                <a:gd name="T35" fmla="*/ 0 h 237"/>
                <a:gd name="T36" fmla="*/ 0 w 421"/>
                <a:gd name="T37" fmla="*/ 0 h 237"/>
                <a:gd name="T38" fmla="*/ 0 w 421"/>
                <a:gd name="T39" fmla="*/ 0 h 237"/>
                <a:gd name="T40" fmla="*/ 0 w 421"/>
                <a:gd name="T41" fmla="*/ 0 h 237"/>
                <a:gd name="T42" fmla="*/ 0 w 421"/>
                <a:gd name="T43" fmla="*/ 0 h 237"/>
                <a:gd name="T44" fmla="*/ 0 w 421"/>
                <a:gd name="T45" fmla="*/ 0 h 237"/>
                <a:gd name="T46" fmla="*/ 0 w 421"/>
                <a:gd name="T47" fmla="*/ 0 h 237"/>
                <a:gd name="T48" fmla="*/ 0 w 421"/>
                <a:gd name="T49" fmla="*/ 0 h 237"/>
                <a:gd name="T50" fmla="*/ 0 w 421"/>
                <a:gd name="T51" fmla="*/ 0 h 237"/>
                <a:gd name="T52" fmla="*/ 0 w 421"/>
                <a:gd name="T53" fmla="*/ 0 h 237"/>
                <a:gd name="T54" fmla="*/ 0 w 421"/>
                <a:gd name="T55" fmla="*/ 0 h 237"/>
                <a:gd name="T56" fmla="*/ 0 w 421"/>
                <a:gd name="T57" fmla="*/ 0 h 237"/>
                <a:gd name="T58" fmla="*/ 0 w 421"/>
                <a:gd name="T59" fmla="*/ 0 h 237"/>
                <a:gd name="T60" fmla="*/ 0 w 421"/>
                <a:gd name="T61" fmla="*/ 0 h 237"/>
                <a:gd name="T62" fmla="*/ 0 w 421"/>
                <a:gd name="T63" fmla="*/ 0 h 237"/>
                <a:gd name="T64" fmla="*/ 0 w 421"/>
                <a:gd name="T65" fmla="*/ 0 h 237"/>
                <a:gd name="T66" fmla="*/ 0 w 421"/>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237"/>
                <a:gd name="T104" fmla="*/ 421 w 421"/>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237">
                  <a:moveTo>
                    <a:pt x="0" y="0"/>
                  </a:moveTo>
                  <a:lnTo>
                    <a:pt x="5" y="2"/>
                  </a:lnTo>
                  <a:lnTo>
                    <a:pt x="17" y="9"/>
                  </a:lnTo>
                  <a:lnTo>
                    <a:pt x="35" y="20"/>
                  </a:lnTo>
                  <a:lnTo>
                    <a:pt x="60" y="34"/>
                  </a:lnTo>
                  <a:lnTo>
                    <a:pt x="90" y="50"/>
                  </a:lnTo>
                  <a:lnTo>
                    <a:pt x="122" y="69"/>
                  </a:lnTo>
                  <a:lnTo>
                    <a:pt x="158" y="89"/>
                  </a:lnTo>
                  <a:lnTo>
                    <a:pt x="194" y="109"/>
                  </a:lnTo>
                  <a:lnTo>
                    <a:pt x="232" y="130"/>
                  </a:lnTo>
                  <a:lnTo>
                    <a:pt x="269" y="151"/>
                  </a:lnTo>
                  <a:lnTo>
                    <a:pt x="304" y="171"/>
                  </a:lnTo>
                  <a:lnTo>
                    <a:pt x="337" y="189"/>
                  </a:lnTo>
                  <a:lnTo>
                    <a:pt x="366" y="204"/>
                  </a:lnTo>
                  <a:lnTo>
                    <a:pt x="390" y="217"/>
                  </a:lnTo>
                  <a:lnTo>
                    <a:pt x="409" y="226"/>
                  </a:lnTo>
                  <a:lnTo>
                    <a:pt x="421" y="232"/>
                  </a:lnTo>
                  <a:lnTo>
                    <a:pt x="413" y="237"/>
                  </a:lnTo>
                  <a:lnTo>
                    <a:pt x="409" y="235"/>
                  </a:lnTo>
                  <a:lnTo>
                    <a:pt x="397" y="229"/>
                  </a:lnTo>
                  <a:lnTo>
                    <a:pt x="378" y="218"/>
                  </a:lnTo>
                  <a:lnTo>
                    <a:pt x="353" y="204"/>
                  </a:lnTo>
                  <a:lnTo>
                    <a:pt x="322" y="189"/>
                  </a:lnTo>
                  <a:lnTo>
                    <a:pt x="290" y="171"/>
                  </a:lnTo>
                  <a:lnTo>
                    <a:pt x="253" y="151"/>
                  </a:lnTo>
                  <a:lnTo>
                    <a:pt x="216" y="131"/>
                  </a:lnTo>
                  <a:lnTo>
                    <a:pt x="179" y="111"/>
                  </a:lnTo>
                  <a:lnTo>
                    <a:pt x="142" y="90"/>
                  </a:lnTo>
                  <a:lnTo>
                    <a:pt x="107" y="70"/>
                  </a:lnTo>
                  <a:lnTo>
                    <a:pt x="76" y="51"/>
                  </a:lnTo>
                  <a:lnTo>
                    <a:pt x="48" y="34"/>
                  </a:lnTo>
                  <a:lnTo>
                    <a:pt x="26" y="20"/>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56" name="Freeform 131"/>
            <p:cNvSpPr>
              <a:spLocks/>
            </p:cNvSpPr>
            <p:nvPr/>
          </p:nvSpPr>
          <p:spPr bwMode="auto">
            <a:xfrm>
              <a:off x="2320" y="3440"/>
              <a:ext cx="92" cy="52"/>
            </a:xfrm>
            <a:custGeom>
              <a:avLst/>
              <a:gdLst>
                <a:gd name="T0" fmla="*/ 0 w 429"/>
                <a:gd name="T1" fmla="*/ 0 h 247"/>
                <a:gd name="T2" fmla="*/ 0 w 429"/>
                <a:gd name="T3" fmla="*/ 0 h 247"/>
                <a:gd name="T4" fmla="*/ 0 w 429"/>
                <a:gd name="T5" fmla="*/ 0 h 247"/>
                <a:gd name="T6" fmla="*/ 0 w 429"/>
                <a:gd name="T7" fmla="*/ 0 h 247"/>
                <a:gd name="T8" fmla="*/ 0 w 429"/>
                <a:gd name="T9" fmla="*/ 0 h 247"/>
                <a:gd name="T10" fmla="*/ 0 w 429"/>
                <a:gd name="T11" fmla="*/ 0 h 247"/>
                <a:gd name="T12" fmla="*/ 0 w 429"/>
                <a:gd name="T13" fmla="*/ 0 h 247"/>
                <a:gd name="T14" fmla="*/ 0 w 429"/>
                <a:gd name="T15" fmla="*/ 0 h 247"/>
                <a:gd name="T16" fmla="*/ 0 w 429"/>
                <a:gd name="T17" fmla="*/ 0 h 247"/>
                <a:gd name="T18" fmla="*/ 0 w 429"/>
                <a:gd name="T19" fmla="*/ 0 h 247"/>
                <a:gd name="T20" fmla="*/ 0 w 429"/>
                <a:gd name="T21" fmla="*/ 0 h 247"/>
                <a:gd name="T22" fmla="*/ 0 w 429"/>
                <a:gd name="T23" fmla="*/ 0 h 247"/>
                <a:gd name="T24" fmla="*/ 0 w 429"/>
                <a:gd name="T25" fmla="*/ 0 h 247"/>
                <a:gd name="T26" fmla="*/ 0 w 429"/>
                <a:gd name="T27" fmla="*/ 0 h 247"/>
                <a:gd name="T28" fmla="*/ 0 w 429"/>
                <a:gd name="T29" fmla="*/ 0 h 247"/>
                <a:gd name="T30" fmla="*/ 0 w 429"/>
                <a:gd name="T31" fmla="*/ 0 h 247"/>
                <a:gd name="T32" fmla="*/ 0 w 429"/>
                <a:gd name="T33" fmla="*/ 0 h 247"/>
                <a:gd name="T34" fmla="*/ 0 w 429"/>
                <a:gd name="T35" fmla="*/ 0 h 247"/>
                <a:gd name="T36" fmla="*/ 0 w 429"/>
                <a:gd name="T37" fmla="*/ 0 h 247"/>
                <a:gd name="T38" fmla="*/ 0 w 429"/>
                <a:gd name="T39" fmla="*/ 0 h 247"/>
                <a:gd name="T40" fmla="*/ 0 w 429"/>
                <a:gd name="T41" fmla="*/ 0 h 247"/>
                <a:gd name="T42" fmla="*/ 0 w 429"/>
                <a:gd name="T43" fmla="*/ 0 h 247"/>
                <a:gd name="T44" fmla="*/ 0 w 429"/>
                <a:gd name="T45" fmla="*/ 0 h 247"/>
                <a:gd name="T46" fmla="*/ 0 w 429"/>
                <a:gd name="T47" fmla="*/ 0 h 247"/>
                <a:gd name="T48" fmla="*/ 0 w 429"/>
                <a:gd name="T49" fmla="*/ 0 h 247"/>
                <a:gd name="T50" fmla="*/ 0 w 429"/>
                <a:gd name="T51" fmla="*/ 0 h 247"/>
                <a:gd name="T52" fmla="*/ 0 w 429"/>
                <a:gd name="T53" fmla="*/ 0 h 247"/>
                <a:gd name="T54" fmla="*/ 0 w 429"/>
                <a:gd name="T55" fmla="*/ 0 h 247"/>
                <a:gd name="T56" fmla="*/ 0 w 429"/>
                <a:gd name="T57" fmla="*/ 0 h 247"/>
                <a:gd name="T58" fmla="*/ 0 w 429"/>
                <a:gd name="T59" fmla="*/ 0 h 247"/>
                <a:gd name="T60" fmla="*/ 0 w 429"/>
                <a:gd name="T61" fmla="*/ 0 h 247"/>
                <a:gd name="T62" fmla="*/ 0 w 429"/>
                <a:gd name="T63" fmla="*/ 0 h 247"/>
                <a:gd name="T64" fmla="*/ 0 w 429"/>
                <a:gd name="T65" fmla="*/ 0 h 247"/>
                <a:gd name="T66" fmla="*/ 0 w 429"/>
                <a:gd name="T67" fmla="*/ 0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9"/>
                <a:gd name="T103" fmla="*/ 0 h 247"/>
                <a:gd name="T104" fmla="*/ 429 w 429"/>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9" h="247">
                  <a:moveTo>
                    <a:pt x="0" y="0"/>
                  </a:moveTo>
                  <a:lnTo>
                    <a:pt x="4" y="3"/>
                  </a:lnTo>
                  <a:lnTo>
                    <a:pt x="16" y="10"/>
                  </a:lnTo>
                  <a:lnTo>
                    <a:pt x="35" y="21"/>
                  </a:lnTo>
                  <a:lnTo>
                    <a:pt x="60" y="36"/>
                  </a:lnTo>
                  <a:lnTo>
                    <a:pt x="91" y="53"/>
                  </a:lnTo>
                  <a:lnTo>
                    <a:pt x="124" y="72"/>
                  </a:lnTo>
                  <a:lnTo>
                    <a:pt x="161" y="93"/>
                  </a:lnTo>
                  <a:lnTo>
                    <a:pt x="199" y="114"/>
                  </a:lnTo>
                  <a:lnTo>
                    <a:pt x="237" y="136"/>
                  </a:lnTo>
                  <a:lnTo>
                    <a:pt x="274" y="158"/>
                  </a:lnTo>
                  <a:lnTo>
                    <a:pt x="311" y="178"/>
                  </a:lnTo>
                  <a:lnTo>
                    <a:pt x="344" y="197"/>
                  </a:lnTo>
                  <a:lnTo>
                    <a:pt x="374" y="213"/>
                  </a:lnTo>
                  <a:lnTo>
                    <a:pt x="399" y="226"/>
                  </a:lnTo>
                  <a:lnTo>
                    <a:pt x="418" y="236"/>
                  </a:lnTo>
                  <a:lnTo>
                    <a:pt x="429" y="242"/>
                  </a:lnTo>
                  <a:lnTo>
                    <a:pt x="422" y="247"/>
                  </a:lnTo>
                  <a:lnTo>
                    <a:pt x="418" y="245"/>
                  </a:lnTo>
                  <a:lnTo>
                    <a:pt x="405" y="237"/>
                  </a:lnTo>
                  <a:lnTo>
                    <a:pt x="385" y="227"/>
                  </a:lnTo>
                  <a:lnTo>
                    <a:pt x="360" y="213"/>
                  </a:lnTo>
                  <a:lnTo>
                    <a:pt x="330" y="197"/>
                  </a:lnTo>
                  <a:lnTo>
                    <a:pt x="295" y="178"/>
                  </a:lnTo>
                  <a:lnTo>
                    <a:pt x="259" y="158"/>
                  </a:lnTo>
                  <a:lnTo>
                    <a:pt x="221" y="137"/>
                  </a:lnTo>
                  <a:lnTo>
                    <a:pt x="182" y="115"/>
                  </a:lnTo>
                  <a:lnTo>
                    <a:pt x="144" y="94"/>
                  </a:lnTo>
                  <a:lnTo>
                    <a:pt x="110" y="74"/>
                  </a:lnTo>
                  <a:lnTo>
                    <a:pt x="77" y="54"/>
                  </a:lnTo>
                  <a:lnTo>
                    <a:pt x="48" y="36"/>
                  </a:lnTo>
                  <a:lnTo>
                    <a:pt x="25" y="21"/>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57" name="Freeform 132"/>
            <p:cNvSpPr>
              <a:spLocks/>
            </p:cNvSpPr>
            <p:nvPr/>
          </p:nvSpPr>
          <p:spPr bwMode="auto">
            <a:xfrm>
              <a:off x="2312" y="3444"/>
              <a:ext cx="93" cy="53"/>
            </a:xfrm>
            <a:custGeom>
              <a:avLst/>
              <a:gdLst>
                <a:gd name="T0" fmla="*/ 0 w 437"/>
                <a:gd name="T1" fmla="*/ 0 h 254"/>
                <a:gd name="T2" fmla="*/ 0 w 437"/>
                <a:gd name="T3" fmla="*/ 0 h 254"/>
                <a:gd name="T4" fmla="*/ 0 w 437"/>
                <a:gd name="T5" fmla="*/ 0 h 254"/>
                <a:gd name="T6" fmla="*/ 0 w 437"/>
                <a:gd name="T7" fmla="*/ 0 h 254"/>
                <a:gd name="T8" fmla="*/ 0 w 437"/>
                <a:gd name="T9" fmla="*/ 0 h 254"/>
                <a:gd name="T10" fmla="*/ 0 w 437"/>
                <a:gd name="T11" fmla="*/ 0 h 254"/>
                <a:gd name="T12" fmla="*/ 0 w 437"/>
                <a:gd name="T13" fmla="*/ 0 h 254"/>
                <a:gd name="T14" fmla="*/ 0 w 437"/>
                <a:gd name="T15" fmla="*/ 0 h 254"/>
                <a:gd name="T16" fmla="*/ 0 w 437"/>
                <a:gd name="T17" fmla="*/ 0 h 254"/>
                <a:gd name="T18" fmla="*/ 0 w 437"/>
                <a:gd name="T19" fmla="*/ 0 h 254"/>
                <a:gd name="T20" fmla="*/ 0 w 437"/>
                <a:gd name="T21" fmla="*/ 0 h 254"/>
                <a:gd name="T22" fmla="*/ 0 w 437"/>
                <a:gd name="T23" fmla="*/ 0 h 254"/>
                <a:gd name="T24" fmla="*/ 0 w 437"/>
                <a:gd name="T25" fmla="*/ 0 h 254"/>
                <a:gd name="T26" fmla="*/ 0 w 437"/>
                <a:gd name="T27" fmla="*/ 0 h 254"/>
                <a:gd name="T28" fmla="*/ 0 w 437"/>
                <a:gd name="T29" fmla="*/ 0 h 254"/>
                <a:gd name="T30" fmla="*/ 0 w 437"/>
                <a:gd name="T31" fmla="*/ 0 h 254"/>
                <a:gd name="T32" fmla="*/ 0 w 437"/>
                <a:gd name="T33" fmla="*/ 0 h 254"/>
                <a:gd name="T34" fmla="*/ 0 w 437"/>
                <a:gd name="T35" fmla="*/ 0 h 254"/>
                <a:gd name="T36" fmla="*/ 0 w 437"/>
                <a:gd name="T37" fmla="*/ 0 h 254"/>
                <a:gd name="T38" fmla="*/ 0 w 437"/>
                <a:gd name="T39" fmla="*/ 0 h 254"/>
                <a:gd name="T40" fmla="*/ 0 w 437"/>
                <a:gd name="T41" fmla="*/ 0 h 254"/>
                <a:gd name="T42" fmla="*/ 0 w 437"/>
                <a:gd name="T43" fmla="*/ 0 h 254"/>
                <a:gd name="T44" fmla="*/ 0 w 437"/>
                <a:gd name="T45" fmla="*/ 0 h 254"/>
                <a:gd name="T46" fmla="*/ 0 w 437"/>
                <a:gd name="T47" fmla="*/ 0 h 254"/>
                <a:gd name="T48" fmla="*/ 0 w 437"/>
                <a:gd name="T49" fmla="*/ 0 h 254"/>
                <a:gd name="T50" fmla="*/ 0 w 437"/>
                <a:gd name="T51" fmla="*/ 0 h 254"/>
                <a:gd name="T52" fmla="*/ 0 w 437"/>
                <a:gd name="T53" fmla="*/ 0 h 254"/>
                <a:gd name="T54" fmla="*/ 0 w 437"/>
                <a:gd name="T55" fmla="*/ 0 h 254"/>
                <a:gd name="T56" fmla="*/ 0 w 437"/>
                <a:gd name="T57" fmla="*/ 0 h 254"/>
                <a:gd name="T58" fmla="*/ 0 w 437"/>
                <a:gd name="T59" fmla="*/ 0 h 254"/>
                <a:gd name="T60" fmla="*/ 0 w 437"/>
                <a:gd name="T61" fmla="*/ 0 h 254"/>
                <a:gd name="T62" fmla="*/ 0 w 437"/>
                <a:gd name="T63" fmla="*/ 0 h 254"/>
                <a:gd name="T64" fmla="*/ 0 w 437"/>
                <a:gd name="T65" fmla="*/ 0 h 254"/>
                <a:gd name="T66" fmla="*/ 0 w 437"/>
                <a:gd name="T67" fmla="*/ 0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7"/>
                <a:gd name="T103" fmla="*/ 0 h 254"/>
                <a:gd name="T104" fmla="*/ 437 w 437"/>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7" h="254">
                  <a:moveTo>
                    <a:pt x="0" y="0"/>
                  </a:moveTo>
                  <a:lnTo>
                    <a:pt x="4" y="2"/>
                  </a:lnTo>
                  <a:lnTo>
                    <a:pt x="17" y="11"/>
                  </a:lnTo>
                  <a:lnTo>
                    <a:pt x="37" y="22"/>
                  </a:lnTo>
                  <a:lnTo>
                    <a:pt x="63" y="37"/>
                  </a:lnTo>
                  <a:lnTo>
                    <a:pt x="93" y="54"/>
                  </a:lnTo>
                  <a:lnTo>
                    <a:pt x="127" y="74"/>
                  </a:lnTo>
                  <a:lnTo>
                    <a:pt x="164" y="96"/>
                  </a:lnTo>
                  <a:lnTo>
                    <a:pt x="203" y="118"/>
                  </a:lnTo>
                  <a:lnTo>
                    <a:pt x="242" y="141"/>
                  </a:lnTo>
                  <a:lnTo>
                    <a:pt x="280" y="163"/>
                  </a:lnTo>
                  <a:lnTo>
                    <a:pt x="317" y="184"/>
                  </a:lnTo>
                  <a:lnTo>
                    <a:pt x="351" y="203"/>
                  </a:lnTo>
                  <a:lnTo>
                    <a:pt x="381" y="219"/>
                  </a:lnTo>
                  <a:lnTo>
                    <a:pt x="407" y="233"/>
                  </a:lnTo>
                  <a:lnTo>
                    <a:pt x="425" y="243"/>
                  </a:lnTo>
                  <a:lnTo>
                    <a:pt x="437" y="249"/>
                  </a:lnTo>
                  <a:lnTo>
                    <a:pt x="431" y="254"/>
                  </a:lnTo>
                  <a:lnTo>
                    <a:pt x="426" y="252"/>
                  </a:lnTo>
                  <a:lnTo>
                    <a:pt x="413" y="244"/>
                  </a:lnTo>
                  <a:lnTo>
                    <a:pt x="393" y="233"/>
                  </a:lnTo>
                  <a:lnTo>
                    <a:pt x="367" y="219"/>
                  </a:lnTo>
                  <a:lnTo>
                    <a:pt x="336" y="202"/>
                  </a:lnTo>
                  <a:lnTo>
                    <a:pt x="301" y="183"/>
                  </a:lnTo>
                  <a:lnTo>
                    <a:pt x="264" y="162"/>
                  </a:lnTo>
                  <a:lnTo>
                    <a:pt x="225" y="140"/>
                  </a:lnTo>
                  <a:lnTo>
                    <a:pt x="185" y="118"/>
                  </a:lnTo>
                  <a:lnTo>
                    <a:pt x="148" y="95"/>
                  </a:lnTo>
                  <a:lnTo>
                    <a:pt x="111" y="74"/>
                  </a:lnTo>
                  <a:lnTo>
                    <a:pt x="78" y="54"/>
                  </a:lnTo>
                  <a:lnTo>
                    <a:pt x="49" y="37"/>
                  </a:lnTo>
                  <a:lnTo>
                    <a:pt x="26" y="21"/>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58" name="Freeform 133"/>
            <p:cNvSpPr>
              <a:spLocks/>
            </p:cNvSpPr>
            <p:nvPr/>
          </p:nvSpPr>
          <p:spPr bwMode="auto">
            <a:xfrm>
              <a:off x="2304" y="3446"/>
              <a:ext cx="95" cy="57"/>
            </a:xfrm>
            <a:custGeom>
              <a:avLst/>
              <a:gdLst>
                <a:gd name="T0" fmla="*/ 0 w 447"/>
                <a:gd name="T1" fmla="*/ 0 h 262"/>
                <a:gd name="T2" fmla="*/ 0 w 447"/>
                <a:gd name="T3" fmla="*/ 0 h 262"/>
                <a:gd name="T4" fmla="*/ 0 w 447"/>
                <a:gd name="T5" fmla="*/ 0 h 262"/>
                <a:gd name="T6" fmla="*/ 0 w 447"/>
                <a:gd name="T7" fmla="*/ 0 h 262"/>
                <a:gd name="T8" fmla="*/ 0 w 447"/>
                <a:gd name="T9" fmla="*/ 0 h 262"/>
                <a:gd name="T10" fmla="*/ 0 w 447"/>
                <a:gd name="T11" fmla="*/ 0 h 262"/>
                <a:gd name="T12" fmla="*/ 0 w 447"/>
                <a:gd name="T13" fmla="*/ 0 h 262"/>
                <a:gd name="T14" fmla="*/ 0 w 447"/>
                <a:gd name="T15" fmla="*/ 0 h 262"/>
                <a:gd name="T16" fmla="*/ 0 w 447"/>
                <a:gd name="T17" fmla="*/ 0 h 262"/>
                <a:gd name="T18" fmla="*/ 0 w 447"/>
                <a:gd name="T19" fmla="*/ 0 h 262"/>
                <a:gd name="T20" fmla="*/ 0 w 447"/>
                <a:gd name="T21" fmla="*/ 0 h 262"/>
                <a:gd name="T22" fmla="*/ 0 w 447"/>
                <a:gd name="T23" fmla="*/ 0 h 262"/>
                <a:gd name="T24" fmla="*/ 0 w 447"/>
                <a:gd name="T25" fmla="*/ 0 h 262"/>
                <a:gd name="T26" fmla="*/ 0 w 447"/>
                <a:gd name="T27" fmla="*/ 0 h 262"/>
                <a:gd name="T28" fmla="*/ 0 w 447"/>
                <a:gd name="T29" fmla="*/ 0 h 262"/>
                <a:gd name="T30" fmla="*/ 0 w 447"/>
                <a:gd name="T31" fmla="*/ 0 h 262"/>
                <a:gd name="T32" fmla="*/ 0 w 447"/>
                <a:gd name="T33" fmla="*/ 0 h 262"/>
                <a:gd name="T34" fmla="*/ 0 w 447"/>
                <a:gd name="T35" fmla="*/ 0 h 262"/>
                <a:gd name="T36" fmla="*/ 0 w 447"/>
                <a:gd name="T37" fmla="*/ 0 h 262"/>
                <a:gd name="T38" fmla="*/ 0 w 447"/>
                <a:gd name="T39" fmla="*/ 0 h 262"/>
                <a:gd name="T40" fmla="*/ 0 w 447"/>
                <a:gd name="T41" fmla="*/ 0 h 262"/>
                <a:gd name="T42" fmla="*/ 0 w 447"/>
                <a:gd name="T43" fmla="*/ 0 h 262"/>
                <a:gd name="T44" fmla="*/ 0 w 447"/>
                <a:gd name="T45" fmla="*/ 0 h 262"/>
                <a:gd name="T46" fmla="*/ 0 w 447"/>
                <a:gd name="T47" fmla="*/ 0 h 262"/>
                <a:gd name="T48" fmla="*/ 0 w 447"/>
                <a:gd name="T49" fmla="*/ 0 h 262"/>
                <a:gd name="T50" fmla="*/ 0 w 447"/>
                <a:gd name="T51" fmla="*/ 0 h 262"/>
                <a:gd name="T52" fmla="*/ 0 w 447"/>
                <a:gd name="T53" fmla="*/ 0 h 262"/>
                <a:gd name="T54" fmla="*/ 0 w 447"/>
                <a:gd name="T55" fmla="*/ 0 h 262"/>
                <a:gd name="T56" fmla="*/ 0 w 447"/>
                <a:gd name="T57" fmla="*/ 0 h 262"/>
                <a:gd name="T58" fmla="*/ 0 w 447"/>
                <a:gd name="T59" fmla="*/ 0 h 262"/>
                <a:gd name="T60" fmla="*/ 0 w 447"/>
                <a:gd name="T61" fmla="*/ 0 h 262"/>
                <a:gd name="T62" fmla="*/ 0 w 447"/>
                <a:gd name="T63" fmla="*/ 0 h 262"/>
                <a:gd name="T64" fmla="*/ 0 w 447"/>
                <a:gd name="T65" fmla="*/ 0 h 262"/>
                <a:gd name="T66" fmla="*/ 0 w 447"/>
                <a:gd name="T67" fmla="*/ 0 h 2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7"/>
                <a:gd name="T103" fmla="*/ 0 h 262"/>
                <a:gd name="T104" fmla="*/ 447 w 447"/>
                <a:gd name="T105" fmla="*/ 262 h 2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7" h="262">
                  <a:moveTo>
                    <a:pt x="0" y="0"/>
                  </a:moveTo>
                  <a:lnTo>
                    <a:pt x="4" y="3"/>
                  </a:lnTo>
                  <a:lnTo>
                    <a:pt x="18" y="10"/>
                  </a:lnTo>
                  <a:lnTo>
                    <a:pt x="38" y="22"/>
                  </a:lnTo>
                  <a:lnTo>
                    <a:pt x="64" y="37"/>
                  </a:lnTo>
                  <a:lnTo>
                    <a:pt x="96" y="56"/>
                  </a:lnTo>
                  <a:lnTo>
                    <a:pt x="130" y="77"/>
                  </a:lnTo>
                  <a:lnTo>
                    <a:pt x="168" y="99"/>
                  </a:lnTo>
                  <a:lnTo>
                    <a:pt x="208" y="122"/>
                  </a:lnTo>
                  <a:lnTo>
                    <a:pt x="247" y="146"/>
                  </a:lnTo>
                  <a:lnTo>
                    <a:pt x="287" y="169"/>
                  </a:lnTo>
                  <a:lnTo>
                    <a:pt x="324" y="190"/>
                  </a:lnTo>
                  <a:lnTo>
                    <a:pt x="360" y="210"/>
                  </a:lnTo>
                  <a:lnTo>
                    <a:pt x="390" y="227"/>
                  </a:lnTo>
                  <a:lnTo>
                    <a:pt x="415" y="241"/>
                  </a:lnTo>
                  <a:lnTo>
                    <a:pt x="435" y="251"/>
                  </a:lnTo>
                  <a:lnTo>
                    <a:pt x="447" y="257"/>
                  </a:lnTo>
                  <a:lnTo>
                    <a:pt x="440" y="262"/>
                  </a:lnTo>
                  <a:lnTo>
                    <a:pt x="436" y="260"/>
                  </a:lnTo>
                  <a:lnTo>
                    <a:pt x="422" y="252"/>
                  </a:lnTo>
                  <a:lnTo>
                    <a:pt x="402" y="241"/>
                  </a:lnTo>
                  <a:lnTo>
                    <a:pt x="375" y="226"/>
                  </a:lnTo>
                  <a:lnTo>
                    <a:pt x="344" y="209"/>
                  </a:lnTo>
                  <a:lnTo>
                    <a:pt x="308" y="189"/>
                  </a:lnTo>
                  <a:lnTo>
                    <a:pt x="270" y="167"/>
                  </a:lnTo>
                  <a:lnTo>
                    <a:pt x="230" y="144"/>
                  </a:lnTo>
                  <a:lnTo>
                    <a:pt x="190" y="121"/>
                  </a:lnTo>
                  <a:lnTo>
                    <a:pt x="151" y="98"/>
                  </a:lnTo>
                  <a:lnTo>
                    <a:pt x="113" y="76"/>
                  </a:lnTo>
                  <a:lnTo>
                    <a:pt x="80" y="56"/>
                  </a:lnTo>
                  <a:lnTo>
                    <a:pt x="50" y="37"/>
                  </a:lnTo>
                  <a:lnTo>
                    <a:pt x="26" y="22"/>
                  </a:lnTo>
                  <a:lnTo>
                    <a:pt x="10"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59" name="Freeform 134"/>
            <p:cNvSpPr>
              <a:spLocks/>
            </p:cNvSpPr>
            <p:nvPr/>
          </p:nvSpPr>
          <p:spPr bwMode="auto">
            <a:xfrm>
              <a:off x="2295" y="3450"/>
              <a:ext cx="98" cy="58"/>
            </a:xfrm>
            <a:custGeom>
              <a:avLst/>
              <a:gdLst>
                <a:gd name="T0" fmla="*/ 0 w 455"/>
                <a:gd name="T1" fmla="*/ 0 h 271"/>
                <a:gd name="T2" fmla="*/ 0 w 455"/>
                <a:gd name="T3" fmla="*/ 0 h 271"/>
                <a:gd name="T4" fmla="*/ 0 w 455"/>
                <a:gd name="T5" fmla="*/ 0 h 271"/>
                <a:gd name="T6" fmla="*/ 0 w 455"/>
                <a:gd name="T7" fmla="*/ 0 h 271"/>
                <a:gd name="T8" fmla="*/ 0 w 455"/>
                <a:gd name="T9" fmla="*/ 0 h 271"/>
                <a:gd name="T10" fmla="*/ 0 w 455"/>
                <a:gd name="T11" fmla="*/ 0 h 271"/>
                <a:gd name="T12" fmla="*/ 0 w 455"/>
                <a:gd name="T13" fmla="*/ 0 h 271"/>
                <a:gd name="T14" fmla="*/ 0 w 455"/>
                <a:gd name="T15" fmla="*/ 0 h 271"/>
                <a:gd name="T16" fmla="*/ 0 w 455"/>
                <a:gd name="T17" fmla="*/ 0 h 271"/>
                <a:gd name="T18" fmla="*/ 0 w 455"/>
                <a:gd name="T19" fmla="*/ 0 h 271"/>
                <a:gd name="T20" fmla="*/ 0 w 455"/>
                <a:gd name="T21" fmla="*/ 0 h 271"/>
                <a:gd name="T22" fmla="*/ 0 w 455"/>
                <a:gd name="T23" fmla="*/ 0 h 271"/>
                <a:gd name="T24" fmla="*/ 0 w 455"/>
                <a:gd name="T25" fmla="*/ 0 h 271"/>
                <a:gd name="T26" fmla="*/ 0 w 455"/>
                <a:gd name="T27" fmla="*/ 0 h 271"/>
                <a:gd name="T28" fmla="*/ 0 w 455"/>
                <a:gd name="T29" fmla="*/ 0 h 271"/>
                <a:gd name="T30" fmla="*/ 0 w 455"/>
                <a:gd name="T31" fmla="*/ 0 h 271"/>
                <a:gd name="T32" fmla="*/ 0 w 455"/>
                <a:gd name="T33" fmla="*/ 0 h 271"/>
                <a:gd name="T34" fmla="*/ 0 w 455"/>
                <a:gd name="T35" fmla="*/ 0 h 271"/>
                <a:gd name="T36" fmla="*/ 0 w 455"/>
                <a:gd name="T37" fmla="*/ 0 h 271"/>
                <a:gd name="T38" fmla="*/ 0 w 455"/>
                <a:gd name="T39" fmla="*/ 0 h 271"/>
                <a:gd name="T40" fmla="*/ 0 w 455"/>
                <a:gd name="T41" fmla="*/ 0 h 271"/>
                <a:gd name="T42" fmla="*/ 0 w 455"/>
                <a:gd name="T43" fmla="*/ 0 h 271"/>
                <a:gd name="T44" fmla="*/ 0 w 455"/>
                <a:gd name="T45" fmla="*/ 0 h 271"/>
                <a:gd name="T46" fmla="*/ 0 w 455"/>
                <a:gd name="T47" fmla="*/ 0 h 271"/>
                <a:gd name="T48" fmla="*/ 0 w 455"/>
                <a:gd name="T49" fmla="*/ 0 h 271"/>
                <a:gd name="T50" fmla="*/ 0 w 455"/>
                <a:gd name="T51" fmla="*/ 0 h 271"/>
                <a:gd name="T52" fmla="*/ 0 w 455"/>
                <a:gd name="T53" fmla="*/ 0 h 271"/>
                <a:gd name="T54" fmla="*/ 0 w 455"/>
                <a:gd name="T55" fmla="*/ 0 h 271"/>
                <a:gd name="T56" fmla="*/ 0 w 455"/>
                <a:gd name="T57" fmla="*/ 0 h 271"/>
                <a:gd name="T58" fmla="*/ 0 w 455"/>
                <a:gd name="T59" fmla="*/ 0 h 271"/>
                <a:gd name="T60" fmla="*/ 0 w 455"/>
                <a:gd name="T61" fmla="*/ 0 h 271"/>
                <a:gd name="T62" fmla="*/ 0 w 455"/>
                <a:gd name="T63" fmla="*/ 0 h 271"/>
                <a:gd name="T64" fmla="*/ 0 w 455"/>
                <a:gd name="T65" fmla="*/ 0 h 271"/>
                <a:gd name="T66" fmla="*/ 0 w 455"/>
                <a:gd name="T67" fmla="*/ 0 h 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
                <a:gd name="T103" fmla="*/ 0 h 271"/>
                <a:gd name="T104" fmla="*/ 455 w 455"/>
                <a:gd name="T105" fmla="*/ 271 h 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 h="271">
                  <a:moveTo>
                    <a:pt x="0" y="0"/>
                  </a:moveTo>
                  <a:lnTo>
                    <a:pt x="5" y="4"/>
                  </a:lnTo>
                  <a:lnTo>
                    <a:pt x="18" y="11"/>
                  </a:lnTo>
                  <a:lnTo>
                    <a:pt x="39" y="23"/>
                  </a:lnTo>
                  <a:lnTo>
                    <a:pt x="65" y="39"/>
                  </a:lnTo>
                  <a:lnTo>
                    <a:pt x="98" y="59"/>
                  </a:lnTo>
                  <a:lnTo>
                    <a:pt x="134" y="80"/>
                  </a:lnTo>
                  <a:lnTo>
                    <a:pt x="172" y="103"/>
                  </a:lnTo>
                  <a:lnTo>
                    <a:pt x="212" y="127"/>
                  </a:lnTo>
                  <a:lnTo>
                    <a:pt x="253" y="151"/>
                  </a:lnTo>
                  <a:lnTo>
                    <a:pt x="294" y="175"/>
                  </a:lnTo>
                  <a:lnTo>
                    <a:pt x="332" y="197"/>
                  </a:lnTo>
                  <a:lnTo>
                    <a:pt x="367" y="218"/>
                  </a:lnTo>
                  <a:lnTo>
                    <a:pt x="398" y="235"/>
                  </a:lnTo>
                  <a:lnTo>
                    <a:pt x="424" y="249"/>
                  </a:lnTo>
                  <a:lnTo>
                    <a:pt x="444" y="260"/>
                  </a:lnTo>
                  <a:lnTo>
                    <a:pt x="455" y="266"/>
                  </a:lnTo>
                  <a:lnTo>
                    <a:pt x="448" y="271"/>
                  </a:lnTo>
                  <a:lnTo>
                    <a:pt x="443" y="268"/>
                  </a:lnTo>
                  <a:lnTo>
                    <a:pt x="430" y="260"/>
                  </a:lnTo>
                  <a:lnTo>
                    <a:pt x="409" y="249"/>
                  </a:lnTo>
                  <a:lnTo>
                    <a:pt x="382" y="233"/>
                  </a:lnTo>
                  <a:lnTo>
                    <a:pt x="349" y="216"/>
                  </a:lnTo>
                  <a:lnTo>
                    <a:pt x="313" y="195"/>
                  </a:lnTo>
                  <a:lnTo>
                    <a:pt x="274" y="172"/>
                  </a:lnTo>
                  <a:lnTo>
                    <a:pt x="234" y="149"/>
                  </a:lnTo>
                  <a:lnTo>
                    <a:pt x="193" y="125"/>
                  </a:lnTo>
                  <a:lnTo>
                    <a:pt x="153" y="101"/>
                  </a:lnTo>
                  <a:lnTo>
                    <a:pt x="116" y="79"/>
                  </a:lnTo>
                  <a:lnTo>
                    <a:pt x="81" y="57"/>
                  </a:lnTo>
                  <a:lnTo>
                    <a:pt x="51" y="38"/>
                  </a:lnTo>
                  <a:lnTo>
                    <a:pt x="27" y="22"/>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60" name="Freeform 135"/>
            <p:cNvSpPr>
              <a:spLocks/>
            </p:cNvSpPr>
            <p:nvPr/>
          </p:nvSpPr>
          <p:spPr bwMode="auto">
            <a:xfrm>
              <a:off x="2287" y="3453"/>
              <a:ext cx="100" cy="60"/>
            </a:xfrm>
            <a:custGeom>
              <a:avLst/>
              <a:gdLst>
                <a:gd name="T0" fmla="*/ 0 w 465"/>
                <a:gd name="T1" fmla="*/ 0 h 279"/>
                <a:gd name="T2" fmla="*/ 0 w 465"/>
                <a:gd name="T3" fmla="*/ 0 h 279"/>
                <a:gd name="T4" fmla="*/ 0 w 465"/>
                <a:gd name="T5" fmla="*/ 0 h 279"/>
                <a:gd name="T6" fmla="*/ 0 w 465"/>
                <a:gd name="T7" fmla="*/ 0 h 279"/>
                <a:gd name="T8" fmla="*/ 0 w 465"/>
                <a:gd name="T9" fmla="*/ 0 h 279"/>
                <a:gd name="T10" fmla="*/ 0 w 465"/>
                <a:gd name="T11" fmla="*/ 0 h 279"/>
                <a:gd name="T12" fmla="*/ 0 w 465"/>
                <a:gd name="T13" fmla="*/ 0 h 279"/>
                <a:gd name="T14" fmla="*/ 0 w 465"/>
                <a:gd name="T15" fmla="*/ 0 h 279"/>
                <a:gd name="T16" fmla="*/ 0 w 465"/>
                <a:gd name="T17" fmla="*/ 0 h 279"/>
                <a:gd name="T18" fmla="*/ 0 w 465"/>
                <a:gd name="T19" fmla="*/ 0 h 279"/>
                <a:gd name="T20" fmla="*/ 0 w 465"/>
                <a:gd name="T21" fmla="*/ 0 h 279"/>
                <a:gd name="T22" fmla="*/ 0 w 465"/>
                <a:gd name="T23" fmla="*/ 0 h 279"/>
                <a:gd name="T24" fmla="*/ 0 w 465"/>
                <a:gd name="T25" fmla="*/ 0 h 279"/>
                <a:gd name="T26" fmla="*/ 0 w 465"/>
                <a:gd name="T27" fmla="*/ 0 h 279"/>
                <a:gd name="T28" fmla="*/ 0 w 465"/>
                <a:gd name="T29" fmla="*/ 0 h 279"/>
                <a:gd name="T30" fmla="*/ 0 w 465"/>
                <a:gd name="T31" fmla="*/ 0 h 279"/>
                <a:gd name="T32" fmla="*/ 0 w 465"/>
                <a:gd name="T33" fmla="*/ 0 h 279"/>
                <a:gd name="T34" fmla="*/ 0 w 465"/>
                <a:gd name="T35" fmla="*/ 0 h 279"/>
                <a:gd name="T36" fmla="*/ 0 w 465"/>
                <a:gd name="T37" fmla="*/ 0 h 279"/>
                <a:gd name="T38" fmla="*/ 0 w 465"/>
                <a:gd name="T39" fmla="*/ 0 h 279"/>
                <a:gd name="T40" fmla="*/ 0 w 465"/>
                <a:gd name="T41" fmla="*/ 0 h 279"/>
                <a:gd name="T42" fmla="*/ 0 w 465"/>
                <a:gd name="T43" fmla="*/ 0 h 279"/>
                <a:gd name="T44" fmla="*/ 0 w 465"/>
                <a:gd name="T45" fmla="*/ 0 h 279"/>
                <a:gd name="T46" fmla="*/ 0 w 465"/>
                <a:gd name="T47" fmla="*/ 0 h 279"/>
                <a:gd name="T48" fmla="*/ 0 w 465"/>
                <a:gd name="T49" fmla="*/ 0 h 279"/>
                <a:gd name="T50" fmla="*/ 0 w 465"/>
                <a:gd name="T51" fmla="*/ 0 h 279"/>
                <a:gd name="T52" fmla="*/ 0 w 465"/>
                <a:gd name="T53" fmla="*/ 0 h 279"/>
                <a:gd name="T54" fmla="*/ 0 w 465"/>
                <a:gd name="T55" fmla="*/ 0 h 279"/>
                <a:gd name="T56" fmla="*/ 0 w 465"/>
                <a:gd name="T57" fmla="*/ 0 h 279"/>
                <a:gd name="T58" fmla="*/ 0 w 465"/>
                <a:gd name="T59" fmla="*/ 0 h 279"/>
                <a:gd name="T60" fmla="*/ 0 w 465"/>
                <a:gd name="T61" fmla="*/ 0 h 279"/>
                <a:gd name="T62" fmla="*/ 0 w 465"/>
                <a:gd name="T63" fmla="*/ 0 h 279"/>
                <a:gd name="T64" fmla="*/ 0 w 465"/>
                <a:gd name="T65" fmla="*/ 0 h 279"/>
                <a:gd name="T66" fmla="*/ 0 w 465"/>
                <a:gd name="T67" fmla="*/ 0 h 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5"/>
                <a:gd name="T103" fmla="*/ 0 h 279"/>
                <a:gd name="T104" fmla="*/ 465 w 465"/>
                <a:gd name="T105" fmla="*/ 279 h 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5" h="279">
                  <a:moveTo>
                    <a:pt x="0" y="0"/>
                  </a:moveTo>
                  <a:lnTo>
                    <a:pt x="5" y="3"/>
                  </a:lnTo>
                  <a:lnTo>
                    <a:pt x="18" y="11"/>
                  </a:lnTo>
                  <a:lnTo>
                    <a:pt x="38" y="24"/>
                  </a:lnTo>
                  <a:lnTo>
                    <a:pt x="67" y="41"/>
                  </a:lnTo>
                  <a:lnTo>
                    <a:pt x="99" y="61"/>
                  </a:lnTo>
                  <a:lnTo>
                    <a:pt x="136" y="82"/>
                  </a:lnTo>
                  <a:lnTo>
                    <a:pt x="175" y="105"/>
                  </a:lnTo>
                  <a:lnTo>
                    <a:pt x="217" y="131"/>
                  </a:lnTo>
                  <a:lnTo>
                    <a:pt x="257" y="156"/>
                  </a:lnTo>
                  <a:lnTo>
                    <a:pt x="298" y="180"/>
                  </a:lnTo>
                  <a:lnTo>
                    <a:pt x="338" y="203"/>
                  </a:lnTo>
                  <a:lnTo>
                    <a:pt x="374" y="223"/>
                  </a:lnTo>
                  <a:lnTo>
                    <a:pt x="406" y="242"/>
                  </a:lnTo>
                  <a:lnTo>
                    <a:pt x="432" y="257"/>
                  </a:lnTo>
                  <a:lnTo>
                    <a:pt x="452" y="267"/>
                  </a:lnTo>
                  <a:lnTo>
                    <a:pt x="465" y="274"/>
                  </a:lnTo>
                  <a:lnTo>
                    <a:pt x="458" y="279"/>
                  </a:lnTo>
                  <a:lnTo>
                    <a:pt x="452" y="276"/>
                  </a:lnTo>
                  <a:lnTo>
                    <a:pt x="439" y="268"/>
                  </a:lnTo>
                  <a:lnTo>
                    <a:pt x="418" y="256"/>
                  </a:lnTo>
                  <a:lnTo>
                    <a:pt x="390" y="240"/>
                  </a:lnTo>
                  <a:lnTo>
                    <a:pt x="356" y="221"/>
                  </a:lnTo>
                  <a:lnTo>
                    <a:pt x="319" y="199"/>
                  </a:lnTo>
                  <a:lnTo>
                    <a:pt x="279" y="176"/>
                  </a:lnTo>
                  <a:lnTo>
                    <a:pt x="239" y="152"/>
                  </a:lnTo>
                  <a:lnTo>
                    <a:pt x="197" y="128"/>
                  </a:lnTo>
                  <a:lnTo>
                    <a:pt x="156" y="103"/>
                  </a:lnTo>
                  <a:lnTo>
                    <a:pt x="117" y="80"/>
                  </a:lnTo>
                  <a:lnTo>
                    <a:pt x="81" y="58"/>
                  </a:lnTo>
                  <a:lnTo>
                    <a:pt x="51"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61" name="Freeform 136"/>
            <p:cNvSpPr>
              <a:spLocks/>
            </p:cNvSpPr>
            <p:nvPr/>
          </p:nvSpPr>
          <p:spPr bwMode="auto">
            <a:xfrm>
              <a:off x="2279" y="3457"/>
              <a:ext cx="101" cy="60"/>
            </a:xfrm>
            <a:custGeom>
              <a:avLst/>
              <a:gdLst>
                <a:gd name="T0" fmla="*/ 0 w 475"/>
                <a:gd name="T1" fmla="*/ 0 h 286"/>
                <a:gd name="T2" fmla="*/ 0 w 475"/>
                <a:gd name="T3" fmla="*/ 0 h 286"/>
                <a:gd name="T4" fmla="*/ 0 w 475"/>
                <a:gd name="T5" fmla="*/ 0 h 286"/>
                <a:gd name="T6" fmla="*/ 0 w 475"/>
                <a:gd name="T7" fmla="*/ 0 h 286"/>
                <a:gd name="T8" fmla="*/ 0 w 475"/>
                <a:gd name="T9" fmla="*/ 0 h 286"/>
                <a:gd name="T10" fmla="*/ 0 w 475"/>
                <a:gd name="T11" fmla="*/ 0 h 286"/>
                <a:gd name="T12" fmla="*/ 0 w 475"/>
                <a:gd name="T13" fmla="*/ 0 h 286"/>
                <a:gd name="T14" fmla="*/ 0 w 475"/>
                <a:gd name="T15" fmla="*/ 0 h 286"/>
                <a:gd name="T16" fmla="*/ 0 w 475"/>
                <a:gd name="T17" fmla="*/ 0 h 286"/>
                <a:gd name="T18" fmla="*/ 0 w 475"/>
                <a:gd name="T19" fmla="*/ 0 h 286"/>
                <a:gd name="T20" fmla="*/ 0 w 475"/>
                <a:gd name="T21" fmla="*/ 0 h 286"/>
                <a:gd name="T22" fmla="*/ 0 w 475"/>
                <a:gd name="T23" fmla="*/ 0 h 286"/>
                <a:gd name="T24" fmla="*/ 0 w 475"/>
                <a:gd name="T25" fmla="*/ 0 h 286"/>
                <a:gd name="T26" fmla="*/ 0 w 475"/>
                <a:gd name="T27" fmla="*/ 0 h 286"/>
                <a:gd name="T28" fmla="*/ 0 w 475"/>
                <a:gd name="T29" fmla="*/ 0 h 286"/>
                <a:gd name="T30" fmla="*/ 0 w 475"/>
                <a:gd name="T31" fmla="*/ 0 h 286"/>
                <a:gd name="T32" fmla="*/ 0 w 475"/>
                <a:gd name="T33" fmla="*/ 0 h 286"/>
                <a:gd name="T34" fmla="*/ 0 w 475"/>
                <a:gd name="T35" fmla="*/ 0 h 286"/>
                <a:gd name="T36" fmla="*/ 0 w 475"/>
                <a:gd name="T37" fmla="*/ 0 h 286"/>
                <a:gd name="T38" fmla="*/ 0 w 475"/>
                <a:gd name="T39" fmla="*/ 0 h 286"/>
                <a:gd name="T40" fmla="*/ 0 w 475"/>
                <a:gd name="T41" fmla="*/ 0 h 286"/>
                <a:gd name="T42" fmla="*/ 0 w 475"/>
                <a:gd name="T43" fmla="*/ 0 h 286"/>
                <a:gd name="T44" fmla="*/ 0 w 475"/>
                <a:gd name="T45" fmla="*/ 0 h 286"/>
                <a:gd name="T46" fmla="*/ 0 w 475"/>
                <a:gd name="T47" fmla="*/ 0 h 286"/>
                <a:gd name="T48" fmla="*/ 0 w 475"/>
                <a:gd name="T49" fmla="*/ 0 h 286"/>
                <a:gd name="T50" fmla="*/ 0 w 475"/>
                <a:gd name="T51" fmla="*/ 0 h 286"/>
                <a:gd name="T52" fmla="*/ 0 w 475"/>
                <a:gd name="T53" fmla="*/ 0 h 286"/>
                <a:gd name="T54" fmla="*/ 0 w 475"/>
                <a:gd name="T55" fmla="*/ 0 h 286"/>
                <a:gd name="T56" fmla="*/ 0 w 475"/>
                <a:gd name="T57" fmla="*/ 0 h 286"/>
                <a:gd name="T58" fmla="*/ 0 w 475"/>
                <a:gd name="T59" fmla="*/ 0 h 286"/>
                <a:gd name="T60" fmla="*/ 0 w 475"/>
                <a:gd name="T61" fmla="*/ 0 h 286"/>
                <a:gd name="T62" fmla="*/ 0 w 475"/>
                <a:gd name="T63" fmla="*/ 0 h 286"/>
                <a:gd name="T64" fmla="*/ 0 w 475"/>
                <a:gd name="T65" fmla="*/ 0 h 286"/>
                <a:gd name="T66" fmla="*/ 0 w 475"/>
                <a:gd name="T67" fmla="*/ 0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5"/>
                <a:gd name="T103" fmla="*/ 0 h 286"/>
                <a:gd name="T104" fmla="*/ 475 w 475"/>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5" h="286">
                  <a:moveTo>
                    <a:pt x="0" y="0"/>
                  </a:moveTo>
                  <a:lnTo>
                    <a:pt x="5" y="3"/>
                  </a:lnTo>
                  <a:lnTo>
                    <a:pt x="19" y="11"/>
                  </a:lnTo>
                  <a:lnTo>
                    <a:pt x="40" y="24"/>
                  </a:lnTo>
                  <a:lnTo>
                    <a:pt x="68" y="41"/>
                  </a:lnTo>
                  <a:lnTo>
                    <a:pt x="102" y="61"/>
                  </a:lnTo>
                  <a:lnTo>
                    <a:pt x="139" y="84"/>
                  </a:lnTo>
                  <a:lnTo>
                    <a:pt x="179" y="108"/>
                  </a:lnTo>
                  <a:lnTo>
                    <a:pt x="221" y="133"/>
                  </a:lnTo>
                  <a:lnTo>
                    <a:pt x="264" y="159"/>
                  </a:lnTo>
                  <a:lnTo>
                    <a:pt x="306" y="185"/>
                  </a:lnTo>
                  <a:lnTo>
                    <a:pt x="346" y="209"/>
                  </a:lnTo>
                  <a:lnTo>
                    <a:pt x="382" y="229"/>
                  </a:lnTo>
                  <a:lnTo>
                    <a:pt x="415" y="248"/>
                  </a:lnTo>
                  <a:lnTo>
                    <a:pt x="442" y="264"/>
                  </a:lnTo>
                  <a:lnTo>
                    <a:pt x="462" y="274"/>
                  </a:lnTo>
                  <a:lnTo>
                    <a:pt x="475" y="281"/>
                  </a:lnTo>
                  <a:lnTo>
                    <a:pt x="467" y="286"/>
                  </a:lnTo>
                  <a:lnTo>
                    <a:pt x="462" y="283"/>
                  </a:lnTo>
                  <a:lnTo>
                    <a:pt x="448" y="275"/>
                  </a:lnTo>
                  <a:lnTo>
                    <a:pt x="426" y="263"/>
                  </a:lnTo>
                  <a:lnTo>
                    <a:pt x="398" y="246"/>
                  </a:lnTo>
                  <a:lnTo>
                    <a:pt x="365" y="226"/>
                  </a:lnTo>
                  <a:lnTo>
                    <a:pt x="326" y="204"/>
                  </a:lnTo>
                  <a:lnTo>
                    <a:pt x="286" y="180"/>
                  </a:lnTo>
                  <a:lnTo>
                    <a:pt x="243" y="155"/>
                  </a:lnTo>
                  <a:lnTo>
                    <a:pt x="201" y="130"/>
                  </a:lnTo>
                  <a:lnTo>
                    <a:pt x="159" y="105"/>
                  </a:lnTo>
                  <a:lnTo>
                    <a:pt x="120" y="81"/>
                  </a:lnTo>
                  <a:lnTo>
                    <a:pt x="84" y="59"/>
                  </a:lnTo>
                  <a:lnTo>
                    <a:pt x="52"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62" name="Freeform 137"/>
            <p:cNvSpPr>
              <a:spLocks/>
            </p:cNvSpPr>
            <p:nvPr/>
          </p:nvSpPr>
          <p:spPr bwMode="auto">
            <a:xfrm>
              <a:off x="2270" y="3460"/>
              <a:ext cx="104" cy="62"/>
            </a:xfrm>
            <a:custGeom>
              <a:avLst/>
              <a:gdLst>
                <a:gd name="T0" fmla="*/ 0 w 482"/>
                <a:gd name="T1" fmla="*/ 0 h 295"/>
                <a:gd name="T2" fmla="*/ 0 w 482"/>
                <a:gd name="T3" fmla="*/ 0 h 295"/>
                <a:gd name="T4" fmla="*/ 0 w 482"/>
                <a:gd name="T5" fmla="*/ 0 h 295"/>
                <a:gd name="T6" fmla="*/ 0 w 482"/>
                <a:gd name="T7" fmla="*/ 0 h 295"/>
                <a:gd name="T8" fmla="*/ 0 w 482"/>
                <a:gd name="T9" fmla="*/ 0 h 295"/>
                <a:gd name="T10" fmla="*/ 0 w 482"/>
                <a:gd name="T11" fmla="*/ 0 h 295"/>
                <a:gd name="T12" fmla="*/ 0 w 482"/>
                <a:gd name="T13" fmla="*/ 0 h 295"/>
                <a:gd name="T14" fmla="*/ 0 w 482"/>
                <a:gd name="T15" fmla="*/ 0 h 295"/>
                <a:gd name="T16" fmla="*/ 0 w 482"/>
                <a:gd name="T17" fmla="*/ 0 h 295"/>
                <a:gd name="T18" fmla="*/ 0 w 482"/>
                <a:gd name="T19" fmla="*/ 0 h 295"/>
                <a:gd name="T20" fmla="*/ 0 w 482"/>
                <a:gd name="T21" fmla="*/ 0 h 295"/>
                <a:gd name="T22" fmla="*/ 0 w 482"/>
                <a:gd name="T23" fmla="*/ 0 h 295"/>
                <a:gd name="T24" fmla="*/ 0 w 482"/>
                <a:gd name="T25" fmla="*/ 0 h 295"/>
                <a:gd name="T26" fmla="*/ 0 w 482"/>
                <a:gd name="T27" fmla="*/ 0 h 295"/>
                <a:gd name="T28" fmla="*/ 0 w 482"/>
                <a:gd name="T29" fmla="*/ 0 h 295"/>
                <a:gd name="T30" fmla="*/ 0 w 482"/>
                <a:gd name="T31" fmla="*/ 0 h 295"/>
                <a:gd name="T32" fmla="*/ 0 w 482"/>
                <a:gd name="T33" fmla="*/ 0 h 295"/>
                <a:gd name="T34" fmla="*/ 0 w 482"/>
                <a:gd name="T35" fmla="*/ 0 h 295"/>
                <a:gd name="T36" fmla="*/ 0 w 482"/>
                <a:gd name="T37" fmla="*/ 0 h 295"/>
                <a:gd name="T38" fmla="*/ 0 w 482"/>
                <a:gd name="T39" fmla="*/ 0 h 295"/>
                <a:gd name="T40" fmla="*/ 0 w 482"/>
                <a:gd name="T41" fmla="*/ 0 h 295"/>
                <a:gd name="T42" fmla="*/ 0 w 482"/>
                <a:gd name="T43" fmla="*/ 0 h 295"/>
                <a:gd name="T44" fmla="*/ 0 w 482"/>
                <a:gd name="T45" fmla="*/ 0 h 295"/>
                <a:gd name="T46" fmla="*/ 0 w 482"/>
                <a:gd name="T47" fmla="*/ 0 h 295"/>
                <a:gd name="T48" fmla="*/ 0 w 482"/>
                <a:gd name="T49" fmla="*/ 0 h 295"/>
                <a:gd name="T50" fmla="*/ 0 w 482"/>
                <a:gd name="T51" fmla="*/ 0 h 295"/>
                <a:gd name="T52" fmla="*/ 0 w 482"/>
                <a:gd name="T53" fmla="*/ 0 h 295"/>
                <a:gd name="T54" fmla="*/ 0 w 482"/>
                <a:gd name="T55" fmla="*/ 0 h 295"/>
                <a:gd name="T56" fmla="*/ 0 w 482"/>
                <a:gd name="T57" fmla="*/ 0 h 295"/>
                <a:gd name="T58" fmla="*/ 0 w 482"/>
                <a:gd name="T59" fmla="*/ 0 h 295"/>
                <a:gd name="T60" fmla="*/ 0 w 482"/>
                <a:gd name="T61" fmla="*/ 0 h 295"/>
                <a:gd name="T62" fmla="*/ 0 w 482"/>
                <a:gd name="T63" fmla="*/ 0 h 295"/>
                <a:gd name="T64" fmla="*/ 0 w 482"/>
                <a:gd name="T65" fmla="*/ 0 h 295"/>
                <a:gd name="T66" fmla="*/ 0 w 482"/>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2"/>
                <a:gd name="T103" fmla="*/ 0 h 295"/>
                <a:gd name="T104" fmla="*/ 482 w 482"/>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2" h="295">
                  <a:moveTo>
                    <a:pt x="0" y="0"/>
                  </a:moveTo>
                  <a:lnTo>
                    <a:pt x="5" y="3"/>
                  </a:lnTo>
                  <a:lnTo>
                    <a:pt x="19" y="12"/>
                  </a:lnTo>
                  <a:lnTo>
                    <a:pt x="41" y="25"/>
                  </a:lnTo>
                  <a:lnTo>
                    <a:pt x="69" y="43"/>
                  </a:lnTo>
                  <a:lnTo>
                    <a:pt x="104" y="64"/>
                  </a:lnTo>
                  <a:lnTo>
                    <a:pt x="142" y="88"/>
                  </a:lnTo>
                  <a:lnTo>
                    <a:pt x="183" y="113"/>
                  </a:lnTo>
                  <a:lnTo>
                    <a:pt x="226" y="139"/>
                  </a:lnTo>
                  <a:lnTo>
                    <a:pt x="268" y="165"/>
                  </a:lnTo>
                  <a:lnTo>
                    <a:pt x="311" y="191"/>
                  </a:lnTo>
                  <a:lnTo>
                    <a:pt x="352" y="215"/>
                  </a:lnTo>
                  <a:lnTo>
                    <a:pt x="389" y="237"/>
                  </a:lnTo>
                  <a:lnTo>
                    <a:pt x="423" y="257"/>
                  </a:lnTo>
                  <a:lnTo>
                    <a:pt x="450" y="273"/>
                  </a:lnTo>
                  <a:lnTo>
                    <a:pt x="470" y="283"/>
                  </a:lnTo>
                  <a:lnTo>
                    <a:pt x="482" y="290"/>
                  </a:lnTo>
                  <a:lnTo>
                    <a:pt x="476" y="295"/>
                  </a:lnTo>
                  <a:lnTo>
                    <a:pt x="471" y="292"/>
                  </a:lnTo>
                  <a:lnTo>
                    <a:pt x="456" y="283"/>
                  </a:lnTo>
                  <a:lnTo>
                    <a:pt x="434" y="271"/>
                  </a:lnTo>
                  <a:lnTo>
                    <a:pt x="405" y="254"/>
                  </a:lnTo>
                  <a:lnTo>
                    <a:pt x="371" y="233"/>
                  </a:lnTo>
                  <a:lnTo>
                    <a:pt x="332" y="211"/>
                  </a:lnTo>
                  <a:lnTo>
                    <a:pt x="290" y="186"/>
                  </a:lnTo>
                  <a:lnTo>
                    <a:pt x="248" y="161"/>
                  </a:lnTo>
                  <a:lnTo>
                    <a:pt x="205" y="135"/>
                  </a:lnTo>
                  <a:lnTo>
                    <a:pt x="162" y="109"/>
                  </a:lnTo>
                  <a:lnTo>
                    <a:pt x="122" y="84"/>
                  </a:lnTo>
                  <a:lnTo>
                    <a:pt x="85" y="61"/>
                  </a:lnTo>
                  <a:lnTo>
                    <a:pt x="54" y="41"/>
                  </a:lnTo>
                  <a:lnTo>
                    <a:pt x="27" y="23"/>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63" name="Freeform 138"/>
            <p:cNvSpPr>
              <a:spLocks/>
            </p:cNvSpPr>
            <p:nvPr/>
          </p:nvSpPr>
          <p:spPr bwMode="auto">
            <a:xfrm>
              <a:off x="2263" y="3463"/>
              <a:ext cx="104" cy="64"/>
            </a:xfrm>
            <a:custGeom>
              <a:avLst/>
              <a:gdLst>
                <a:gd name="T0" fmla="*/ 0 w 492"/>
                <a:gd name="T1" fmla="*/ 0 h 303"/>
                <a:gd name="T2" fmla="*/ 0 w 492"/>
                <a:gd name="T3" fmla="*/ 0 h 303"/>
                <a:gd name="T4" fmla="*/ 0 w 492"/>
                <a:gd name="T5" fmla="*/ 0 h 303"/>
                <a:gd name="T6" fmla="*/ 0 w 492"/>
                <a:gd name="T7" fmla="*/ 0 h 303"/>
                <a:gd name="T8" fmla="*/ 0 w 492"/>
                <a:gd name="T9" fmla="*/ 0 h 303"/>
                <a:gd name="T10" fmla="*/ 0 w 492"/>
                <a:gd name="T11" fmla="*/ 0 h 303"/>
                <a:gd name="T12" fmla="*/ 0 w 492"/>
                <a:gd name="T13" fmla="*/ 0 h 303"/>
                <a:gd name="T14" fmla="*/ 0 w 492"/>
                <a:gd name="T15" fmla="*/ 0 h 303"/>
                <a:gd name="T16" fmla="*/ 0 w 492"/>
                <a:gd name="T17" fmla="*/ 0 h 303"/>
                <a:gd name="T18" fmla="*/ 0 w 492"/>
                <a:gd name="T19" fmla="*/ 0 h 303"/>
                <a:gd name="T20" fmla="*/ 0 w 492"/>
                <a:gd name="T21" fmla="*/ 0 h 303"/>
                <a:gd name="T22" fmla="*/ 0 w 492"/>
                <a:gd name="T23" fmla="*/ 0 h 303"/>
                <a:gd name="T24" fmla="*/ 0 w 492"/>
                <a:gd name="T25" fmla="*/ 0 h 303"/>
                <a:gd name="T26" fmla="*/ 0 w 492"/>
                <a:gd name="T27" fmla="*/ 0 h 303"/>
                <a:gd name="T28" fmla="*/ 0 w 492"/>
                <a:gd name="T29" fmla="*/ 0 h 303"/>
                <a:gd name="T30" fmla="*/ 0 w 492"/>
                <a:gd name="T31" fmla="*/ 0 h 303"/>
                <a:gd name="T32" fmla="*/ 0 w 492"/>
                <a:gd name="T33" fmla="*/ 0 h 303"/>
                <a:gd name="T34" fmla="*/ 0 w 492"/>
                <a:gd name="T35" fmla="*/ 0 h 303"/>
                <a:gd name="T36" fmla="*/ 0 w 492"/>
                <a:gd name="T37" fmla="*/ 0 h 303"/>
                <a:gd name="T38" fmla="*/ 0 w 492"/>
                <a:gd name="T39" fmla="*/ 0 h 303"/>
                <a:gd name="T40" fmla="*/ 0 w 492"/>
                <a:gd name="T41" fmla="*/ 0 h 303"/>
                <a:gd name="T42" fmla="*/ 0 w 492"/>
                <a:gd name="T43" fmla="*/ 0 h 303"/>
                <a:gd name="T44" fmla="*/ 0 w 492"/>
                <a:gd name="T45" fmla="*/ 0 h 303"/>
                <a:gd name="T46" fmla="*/ 0 w 492"/>
                <a:gd name="T47" fmla="*/ 0 h 303"/>
                <a:gd name="T48" fmla="*/ 0 w 492"/>
                <a:gd name="T49" fmla="*/ 0 h 303"/>
                <a:gd name="T50" fmla="*/ 0 w 492"/>
                <a:gd name="T51" fmla="*/ 0 h 303"/>
                <a:gd name="T52" fmla="*/ 0 w 492"/>
                <a:gd name="T53" fmla="*/ 0 h 303"/>
                <a:gd name="T54" fmla="*/ 0 w 492"/>
                <a:gd name="T55" fmla="*/ 0 h 303"/>
                <a:gd name="T56" fmla="*/ 0 w 492"/>
                <a:gd name="T57" fmla="*/ 0 h 303"/>
                <a:gd name="T58" fmla="*/ 0 w 492"/>
                <a:gd name="T59" fmla="*/ 0 h 303"/>
                <a:gd name="T60" fmla="*/ 0 w 492"/>
                <a:gd name="T61" fmla="*/ 0 h 303"/>
                <a:gd name="T62" fmla="*/ 0 w 492"/>
                <a:gd name="T63" fmla="*/ 0 h 303"/>
                <a:gd name="T64" fmla="*/ 0 w 492"/>
                <a:gd name="T65" fmla="*/ 0 h 303"/>
                <a:gd name="T66" fmla="*/ 0 w 492"/>
                <a:gd name="T67" fmla="*/ 0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2"/>
                <a:gd name="T103" fmla="*/ 0 h 303"/>
                <a:gd name="T104" fmla="*/ 492 w 492"/>
                <a:gd name="T105" fmla="*/ 303 h 3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2" h="303">
                  <a:moveTo>
                    <a:pt x="0" y="0"/>
                  </a:moveTo>
                  <a:lnTo>
                    <a:pt x="6" y="3"/>
                  </a:lnTo>
                  <a:lnTo>
                    <a:pt x="20" y="12"/>
                  </a:lnTo>
                  <a:lnTo>
                    <a:pt x="42" y="26"/>
                  </a:lnTo>
                  <a:lnTo>
                    <a:pt x="72" y="44"/>
                  </a:lnTo>
                  <a:lnTo>
                    <a:pt x="106" y="66"/>
                  </a:lnTo>
                  <a:lnTo>
                    <a:pt x="145" y="90"/>
                  </a:lnTo>
                  <a:lnTo>
                    <a:pt x="187" y="116"/>
                  </a:lnTo>
                  <a:lnTo>
                    <a:pt x="231" y="142"/>
                  </a:lnTo>
                  <a:lnTo>
                    <a:pt x="275" y="169"/>
                  </a:lnTo>
                  <a:lnTo>
                    <a:pt x="318" y="196"/>
                  </a:lnTo>
                  <a:lnTo>
                    <a:pt x="359" y="221"/>
                  </a:lnTo>
                  <a:lnTo>
                    <a:pt x="398" y="244"/>
                  </a:lnTo>
                  <a:lnTo>
                    <a:pt x="431" y="264"/>
                  </a:lnTo>
                  <a:lnTo>
                    <a:pt x="458" y="280"/>
                  </a:lnTo>
                  <a:lnTo>
                    <a:pt x="479" y="291"/>
                  </a:lnTo>
                  <a:lnTo>
                    <a:pt x="492" y="298"/>
                  </a:lnTo>
                  <a:lnTo>
                    <a:pt x="486" y="303"/>
                  </a:lnTo>
                  <a:lnTo>
                    <a:pt x="480" y="300"/>
                  </a:lnTo>
                  <a:lnTo>
                    <a:pt x="466" y="291"/>
                  </a:lnTo>
                  <a:lnTo>
                    <a:pt x="443" y="278"/>
                  </a:lnTo>
                  <a:lnTo>
                    <a:pt x="413" y="260"/>
                  </a:lnTo>
                  <a:lnTo>
                    <a:pt x="379" y="239"/>
                  </a:lnTo>
                  <a:lnTo>
                    <a:pt x="339" y="216"/>
                  </a:lnTo>
                  <a:lnTo>
                    <a:pt x="297" y="191"/>
                  </a:lnTo>
                  <a:lnTo>
                    <a:pt x="253" y="164"/>
                  </a:lnTo>
                  <a:lnTo>
                    <a:pt x="209" y="138"/>
                  </a:lnTo>
                  <a:lnTo>
                    <a:pt x="165" y="111"/>
                  </a:lnTo>
                  <a:lnTo>
                    <a:pt x="124" y="86"/>
                  </a:lnTo>
                  <a:lnTo>
                    <a:pt x="87" y="62"/>
                  </a:lnTo>
                  <a:lnTo>
                    <a:pt x="55" y="41"/>
                  </a:lnTo>
                  <a:lnTo>
                    <a:pt x="29" y="23"/>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64" name="Freeform 139"/>
            <p:cNvSpPr>
              <a:spLocks/>
            </p:cNvSpPr>
            <p:nvPr/>
          </p:nvSpPr>
          <p:spPr bwMode="auto">
            <a:xfrm>
              <a:off x="2254" y="3466"/>
              <a:ext cx="107" cy="66"/>
            </a:xfrm>
            <a:custGeom>
              <a:avLst/>
              <a:gdLst>
                <a:gd name="T0" fmla="*/ 0 w 500"/>
                <a:gd name="T1" fmla="*/ 0 h 311"/>
                <a:gd name="T2" fmla="*/ 0 w 500"/>
                <a:gd name="T3" fmla="*/ 0 h 311"/>
                <a:gd name="T4" fmla="*/ 0 w 500"/>
                <a:gd name="T5" fmla="*/ 0 h 311"/>
                <a:gd name="T6" fmla="*/ 0 w 500"/>
                <a:gd name="T7" fmla="*/ 0 h 311"/>
                <a:gd name="T8" fmla="*/ 0 w 500"/>
                <a:gd name="T9" fmla="*/ 0 h 311"/>
                <a:gd name="T10" fmla="*/ 0 w 500"/>
                <a:gd name="T11" fmla="*/ 0 h 311"/>
                <a:gd name="T12" fmla="*/ 0 w 500"/>
                <a:gd name="T13" fmla="*/ 0 h 311"/>
                <a:gd name="T14" fmla="*/ 0 w 500"/>
                <a:gd name="T15" fmla="*/ 0 h 311"/>
                <a:gd name="T16" fmla="*/ 0 w 500"/>
                <a:gd name="T17" fmla="*/ 0 h 311"/>
                <a:gd name="T18" fmla="*/ 0 w 500"/>
                <a:gd name="T19" fmla="*/ 0 h 311"/>
                <a:gd name="T20" fmla="*/ 0 w 500"/>
                <a:gd name="T21" fmla="*/ 0 h 311"/>
                <a:gd name="T22" fmla="*/ 0 w 500"/>
                <a:gd name="T23" fmla="*/ 0 h 311"/>
                <a:gd name="T24" fmla="*/ 0 w 500"/>
                <a:gd name="T25" fmla="*/ 0 h 311"/>
                <a:gd name="T26" fmla="*/ 0 w 500"/>
                <a:gd name="T27" fmla="*/ 0 h 311"/>
                <a:gd name="T28" fmla="*/ 0 w 500"/>
                <a:gd name="T29" fmla="*/ 0 h 311"/>
                <a:gd name="T30" fmla="*/ 0 w 500"/>
                <a:gd name="T31" fmla="*/ 0 h 311"/>
                <a:gd name="T32" fmla="*/ 0 w 500"/>
                <a:gd name="T33" fmla="*/ 0 h 311"/>
                <a:gd name="T34" fmla="*/ 0 w 500"/>
                <a:gd name="T35" fmla="*/ 0 h 311"/>
                <a:gd name="T36" fmla="*/ 0 w 500"/>
                <a:gd name="T37" fmla="*/ 0 h 311"/>
                <a:gd name="T38" fmla="*/ 0 w 500"/>
                <a:gd name="T39" fmla="*/ 0 h 311"/>
                <a:gd name="T40" fmla="*/ 0 w 500"/>
                <a:gd name="T41" fmla="*/ 0 h 311"/>
                <a:gd name="T42" fmla="*/ 0 w 500"/>
                <a:gd name="T43" fmla="*/ 0 h 311"/>
                <a:gd name="T44" fmla="*/ 0 w 500"/>
                <a:gd name="T45" fmla="*/ 0 h 311"/>
                <a:gd name="T46" fmla="*/ 0 w 500"/>
                <a:gd name="T47" fmla="*/ 0 h 311"/>
                <a:gd name="T48" fmla="*/ 0 w 500"/>
                <a:gd name="T49" fmla="*/ 0 h 311"/>
                <a:gd name="T50" fmla="*/ 0 w 500"/>
                <a:gd name="T51" fmla="*/ 0 h 311"/>
                <a:gd name="T52" fmla="*/ 0 w 500"/>
                <a:gd name="T53" fmla="*/ 0 h 311"/>
                <a:gd name="T54" fmla="*/ 0 w 500"/>
                <a:gd name="T55" fmla="*/ 0 h 311"/>
                <a:gd name="T56" fmla="*/ 0 w 500"/>
                <a:gd name="T57" fmla="*/ 0 h 311"/>
                <a:gd name="T58" fmla="*/ 0 w 500"/>
                <a:gd name="T59" fmla="*/ 0 h 311"/>
                <a:gd name="T60" fmla="*/ 0 w 500"/>
                <a:gd name="T61" fmla="*/ 0 h 311"/>
                <a:gd name="T62" fmla="*/ 0 w 500"/>
                <a:gd name="T63" fmla="*/ 0 h 311"/>
                <a:gd name="T64" fmla="*/ 0 w 500"/>
                <a:gd name="T65" fmla="*/ 0 h 311"/>
                <a:gd name="T66" fmla="*/ 0 w 500"/>
                <a:gd name="T67" fmla="*/ 0 h 3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0"/>
                <a:gd name="T103" fmla="*/ 0 h 311"/>
                <a:gd name="T104" fmla="*/ 500 w 500"/>
                <a:gd name="T105" fmla="*/ 311 h 3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0" h="311">
                  <a:moveTo>
                    <a:pt x="0" y="0"/>
                  </a:moveTo>
                  <a:lnTo>
                    <a:pt x="5" y="3"/>
                  </a:lnTo>
                  <a:lnTo>
                    <a:pt x="20" y="12"/>
                  </a:lnTo>
                  <a:lnTo>
                    <a:pt x="43" y="27"/>
                  </a:lnTo>
                  <a:lnTo>
                    <a:pt x="72" y="46"/>
                  </a:lnTo>
                  <a:lnTo>
                    <a:pt x="107" y="67"/>
                  </a:lnTo>
                  <a:lnTo>
                    <a:pt x="146" y="91"/>
                  </a:lnTo>
                  <a:lnTo>
                    <a:pt x="189" y="119"/>
                  </a:lnTo>
                  <a:lnTo>
                    <a:pt x="233" y="146"/>
                  </a:lnTo>
                  <a:lnTo>
                    <a:pt x="278" y="174"/>
                  </a:lnTo>
                  <a:lnTo>
                    <a:pt x="322" y="201"/>
                  </a:lnTo>
                  <a:lnTo>
                    <a:pt x="364" y="227"/>
                  </a:lnTo>
                  <a:lnTo>
                    <a:pt x="403" y="250"/>
                  </a:lnTo>
                  <a:lnTo>
                    <a:pt x="438" y="271"/>
                  </a:lnTo>
                  <a:lnTo>
                    <a:pt x="466" y="288"/>
                  </a:lnTo>
                  <a:lnTo>
                    <a:pt x="487" y="299"/>
                  </a:lnTo>
                  <a:lnTo>
                    <a:pt x="500" y="306"/>
                  </a:lnTo>
                  <a:lnTo>
                    <a:pt x="492" y="311"/>
                  </a:lnTo>
                  <a:lnTo>
                    <a:pt x="487" y="308"/>
                  </a:lnTo>
                  <a:lnTo>
                    <a:pt x="472" y="299"/>
                  </a:lnTo>
                  <a:lnTo>
                    <a:pt x="449" y="285"/>
                  </a:lnTo>
                  <a:lnTo>
                    <a:pt x="419" y="267"/>
                  </a:lnTo>
                  <a:lnTo>
                    <a:pt x="383" y="246"/>
                  </a:lnTo>
                  <a:lnTo>
                    <a:pt x="343" y="221"/>
                  </a:lnTo>
                  <a:lnTo>
                    <a:pt x="300" y="195"/>
                  </a:lnTo>
                  <a:lnTo>
                    <a:pt x="255" y="168"/>
                  </a:lnTo>
                  <a:lnTo>
                    <a:pt x="210" y="141"/>
                  </a:lnTo>
                  <a:lnTo>
                    <a:pt x="166" y="113"/>
                  </a:lnTo>
                  <a:lnTo>
                    <a:pt x="125" y="87"/>
                  </a:lnTo>
                  <a:lnTo>
                    <a:pt x="88" y="62"/>
                  </a:lnTo>
                  <a:lnTo>
                    <a:pt x="54" y="41"/>
                  </a:lnTo>
                  <a:lnTo>
                    <a:pt x="28" y="23"/>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65" name="Freeform 140"/>
            <p:cNvSpPr>
              <a:spLocks/>
            </p:cNvSpPr>
            <p:nvPr/>
          </p:nvSpPr>
          <p:spPr bwMode="auto">
            <a:xfrm>
              <a:off x="2246" y="3469"/>
              <a:ext cx="109" cy="69"/>
            </a:xfrm>
            <a:custGeom>
              <a:avLst/>
              <a:gdLst>
                <a:gd name="T0" fmla="*/ 0 w 509"/>
                <a:gd name="T1" fmla="*/ 0 h 320"/>
                <a:gd name="T2" fmla="*/ 0 w 509"/>
                <a:gd name="T3" fmla="*/ 0 h 320"/>
                <a:gd name="T4" fmla="*/ 0 w 509"/>
                <a:gd name="T5" fmla="*/ 0 h 320"/>
                <a:gd name="T6" fmla="*/ 0 w 509"/>
                <a:gd name="T7" fmla="*/ 0 h 320"/>
                <a:gd name="T8" fmla="*/ 0 w 509"/>
                <a:gd name="T9" fmla="*/ 0 h 320"/>
                <a:gd name="T10" fmla="*/ 0 w 509"/>
                <a:gd name="T11" fmla="*/ 0 h 320"/>
                <a:gd name="T12" fmla="*/ 0 w 509"/>
                <a:gd name="T13" fmla="*/ 0 h 320"/>
                <a:gd name="T14" fmla="*/ 0 w 509"/>
                <a:gd name="T15" fmla="*/ 0 h 320"/>
                <a:gd name="T16" fmla="*/ 0 w 509"/>
                <a:gd name="T17" fmla="*/ 0 h 320"/>
                <a:gd name="T18" fmla="*/ 0 w 509"/>
                <a:gd name="T19" fmla="*/ 0 h 320"/>
                <a:gd name="T20" fmla="*/ 0 w 509"/>
                <a:gd name="T21" fmla="*/ 0 h 320"/>
                <a:gd name="T22" fmla="*/ 0 w 509"/>
                <a:gd name="T23" fmla="*/ 0 h 320"/>
                <a:gd name="T24" fmla="*/ 0 w 509"/>
                <a:gd name="T25" fmla="*/ 0 h 320"/>
                <a:gd name="T26" fmla="*/ 0 w 509"/>
                <a:gd name="T27" fmla="*/ 0 h 320"/>
                <a:gd name="T28" fmla="*/ 0 w 509"/>
                <a:gd name="T29" fmla="*/ 0 h 320"/>
                <a:gd name="T30" fmla="*/ 0 w 509"/>
                <a:gd name="T31" fmla="*/ 0 h 320"/>
                <a:gd name="T32" fmla="*/ 0 w 509"/>
                <a:gd name="T33" fmla="*/ 0 h 320"/>
                <a:gd name="T34" fmla="*/ 0 w 509"/>
                <a:gd name="T35" fmla="*/ 0 h 320"/>
                <a:gd name="T36" fmla="*/ 0 w 509"/>
                <a:gd name="T37" fmla="*/ 0 h 320"/>
                <a:gd name="T38" fmla="*/ 0 w 509"/>
                <a:gd name="T39" fmla="*/ 0 h 320"/>
                <a:gd name="T40" fmla="*/ 0 w 509"/>
                <a:gd name="T41" fmla="*/ 0 h 320"/>
                <a:gd name="T42" fmla="*/ 0 w 509"/>
                <a:gd name="T43" fmla="*/ 0 h 320"/>
                <a:gd name="T44" fmla="*/ 0 w 509"/>
                <a:gd name="T45" fmla="*/ 0 h 320"/>
                <a:gd name="T46" fmla="*/ 0 w 509"/>
                <a:gd name="T47" fmla="*/ 0 h 320"/>
                <a:gd name="T48" fmla="*/ 0 w 509"/>
                <a:gd name="T49" fmla="*/ 0 h 320"/>
                <a:gd name="T50" fmla="*/ 0 w 509"/>
                <a:gd name="T51" fmla="*/ 0 h 320"/>
                <a:gd name="T52" fmla="*/ 0 w 509"/>
                <a:gd name="T53" fmla="*/ 0 h 320"/>
                <a:gd name="T54" fmla="*/ 0 w 509"/>
                <a:gd name="T55" fmla="*/ 0 h 320"/>
                <a:gd name="T56" fmla="*/ 0 w 509"/>
                <a:gd name="T57" fmla="*/ 0 h 320"/>
                <a:gd name="T58" fmla="*/ 0 w 509"/>
                <a:gd name="T59" fmla="*/ 0 h 320"/>
                <a:gd name="T60" fmla="*/ 0 w 509"/>
                <a:gd name="T61" fmla="*/ 0 h 320"/>
                <a:gd name="T62" fmla="*/ 0 w 509"/>
                <a:gd name="T63" fmla="*/ 0 h 320"/>
                <a:gd name="T64" fmla="*/ 0 w 509"/>
                <a:gd name="T65" fmla="*/ 0 h 320"/>
                <a:gd name="T66" fmla="*/ 0 w 509"/>
                <a:gd name="T67" fmla="*/ 0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9"/>
                <a:gd name="T103" fmla="*/ 0 h 320"/>
                <a:gd name="T104" fmla="*/ 509 w 509"/>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9" h="320">
                  <a:moveTo>
                    <a:pt x="0" y="0"/>
                  </a:moveTo>
                  <a:lnTo>
                    <a:pt x="5" y="3"/>
                  </a:lnTo>
                  <a:lnTo>
                    <a:pt x="20" y="13"/>
                  </a:lnTo>
                  <a:lnTo>
                    <a:pt x="43" y="27"/>
                  </a:lnTo>
                  <a:lnTo>
                    <a:pt x="73" y="47"/>
                  </a:lnTo>
                  <a:lnTo>
                    <a:pt x="109" y="70"/>
                  </a:lnTo>
                  <a:lnTo>
                    <a:pt x="150" y="95"/>
                  </a:lnTo>
                  <a:lnTo>
                    <a:pt x="193" y="122"/>
                  </a:lnTo>
                  <a:lnTo>
                    <a:pt x="239" y="151"/>
                  </a:lnTo>
                  <a:lnTo>
                    <a:pt x="284" y="180"/>
                  </a:lnTo>
                  <a:lnTo>
                    <a:pt x="329" y="208"/>
                  </a:lnTo>
                  <a:lnTo>
                    <a:pt x="372" y="234"/>
                  </a:lnTo>
                  <a:lnTo>
                    <a:pt x="412" y="258"/>
                  </a:lnTo>
                  <a:lnTo>
                    <a:pt x="446" y="279"/>
                  </a:lnTo>
                  <a:lnTo>
                    <a:pt x="475" y="296"/>
                  </a:lnTo>
                  <a:lnTo>
                    <a:pt x="497" y="308"/>
                  </a:lnTo>
                  <a:lnTo>
                    <a:pt x="509" y="315"/>
                  </a:lnTo>
                  <a:lnTo>
                    <a:pt x="502" y="320"/>
                  </a:lnTo>
                  <a:lnTo>
                    <a:pt x="497" y="317"/>
                  </a:lnTo>
                  <a:lnTo>
                    <a:pt x="481" y="307"/>
                  </a:lnTo>
                  <a:lnTo>
                    <a:pt x="458" y="294"/>
                  </a:lnTo>
                  <a:lnTo>
                    <a:pt x="427" y="275"/>
                  </a:lnTo>
                  <a:lnTo>
                    <a:pt x="391" y="253"/>
                  </a:lnTo>
                  <a:lnTo>
                    <a:pt x="350" y="228"/>
                  </a:lnTo>
                  <a:lnTo>
                    <a:pt x="306" y="202"/>
                  </a:lnTo>
                  <a:lnTo>
                    <a:pt x="261" y="174"/>
                  </a:lnTo>
                  <a:lnTo>
                    <a:pt x="215" y="145"/>
                  </a:lnTo>
                  <a:lnTo>
                    <a:pt x="170" y="117"/>
                  </a:lnTo>
                  <a:lnTo>
                    <a:pt x="128" y="90"/>
                  </a:lnTo>
                  <a:lnTo>
                    <a:pt x="89" y="65"/>
                  </a:lnTo>
                  <a:lnTo>
                    <a:pt x="55" y="43"/>
                  </a:lnTo>
                  <a:lnTo>
                    <a:pt x="28" y="24"/>
                  </a:lnTo>
                  <a:lnTo>
                    <a:pt x="9"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66" name="Freeform 141"/>
            <p:cNvSpPr>
              <a:spLocks/>
            </p:cNvSpPr>
            <p:nvPr/>
          </p:nvSpPr>
          <p:spPr bwMode="auto">
            <a:xfrm>
              <a:off x="2238" y="3473"/>
              <a:ext cx="110" cy="69"/>
            </a:xfrm>
            <a:custGeom>
              <a:avLst/>
              <a:gdLst>
                <a:gd name="T0" fmla="*/ 0 w 518"/>
                <a:gd name="T1" fmla="*/ 0 h 327"/>
                <a:gd name="T2" fmla="*/ 0 w 518"/>
                <a:gd name="T3" fmla="*/ 0 h 327"/>
                <a:gd name="T4" fmla="*/ 0 w 518"/>
                <a:gd name="T5" fmla="*/ 0 h 327"/>
                <a:gd name="T6" fmla="*/ 0 w 518"/>
                <a:gd name="T7" fmla="*/ 0 h 327"/>
                <a:gd name="T8" fmla="*/ 0 w 518"/>
                <a:gd name="T9" fmla="*/ 0 h 327"/>
                <a:gd name="T10" fmla="*/ 0 w 518"/>
                <a:gd name="T11" fmla="*/ 0 h 327"/>
                <a:gd name="T12" fmla="*/ 0 w 518"/>
                <a:gd name="T13" fmla="*/ 0 h 327"/>
                <a:gd name="T14" fmla="*/ 0 w 518"/>
                <a:gd name="T15" fmla="*/ 0 h 327"/>
                <a:gd name="T16" fmla="*/ 0 w 518"/>
                <a:gd name="T17" fmla="*/ 0 h 327"/>
                <a:gd name="T18" fmla="*/ 0 w 518"/>
                <a:gd name="T19" fmla="*/ 0 h 327"/>
                <a:gd name="T20" fmla="*/ 0 w 518"/>
                <a:gd name="T21" fmla="*/ 0 h 327"/>
                <a:gd name="T22" fmla="*/ 0 w 518"/>
                <a:gd name="T23" fmla="*/ 0 h 327"/>
                <a:gd name="T24" fmla="*/ 0 w 518"/>
                <a:gd name="T25" fmla="*/ 0 h 327"/>
                <a:gd name="T26" fmla="*/ 0 w 518"/>
                <a:gd name="T27" fmla="*/ 0 h 327"/>
                <a:gd name="T28" fmla="*/ 0 w 518"/>
                <a:gd name="T29" fmla="*/ 0 h 327"/>
                <a:gd name="T30" fmla="*/ 0 w 518"/>
                <a:gd name="T31" fmla="*/ 0 h 327"/>
                <a:gd name="T32" fmla="*/ 0 w 518"/>
                <a:gd name="T33" fmla="*/ 0 h 327"/>
                <a:gd name="T34" fmla="*/ 0 w 518"/>
                <a:gd name="T35" fmla="*/ 0 h 327"/>
                <a:gd name="T36" fmla="*/ 0 w 518"/>
                <a:gd name="T37" fmla="*/ 0 h 327"/>
                <a:gd name="T38" fmla="*/ 0 w 518"/>
                <a:gd name="T39" fmla="*/ 0 h 327"/>
                <a:gd name="T40" fmla="*/ 0 w 518"/>
                <a:gd name="T41" fmla="*/ 0 h 327"/>
                <a:gd name="T42" fmla="*/ 0 w 518"/>
                <a:gd name="T43" fmla="*/ 0 h 327"/>
                <a:gd name="T44" fmla="*/ 0 w 518"/>
                <a:gd name="T45" fmla="*/ 0 h 327"/>
                <a:gd name="T46" fmla="*/ 0 w 518"/>
                <a:gd name="T47" fmla="*/ 0 h 327"/>
                <a:gd name="T48" fmla="*/ 0 w 518"/>
                <a:gd name="T49" fmla="*/ 0 h 327"/>
                <a:gd name="T50" fmla="*/ 0 w 518"/>
                <a:gd name="T51" fmla="*/ 0 h 327"/>
                <a:gd name="T52" fmla="*/ 0 w 518"/>
                <a:gd name="T53" fmla="*/ 0 h 327"/>
                <a:gd name="T54" fmla="*/ 0 w 518"/>
                <a:gd name="T55" fmla="*/ 0 h 327"/>
                <a:gd name="T56" fmla="*/ 0 w 518"/>
                <a:gd name="T57" fmla="*/ 0 h 327"/>
                <a:gd name="T58" fmla="*/ 0 w 518"/>
                <a:gd name="T59" fmla="*/ 0 h 327"/>
                <a:gd name="T60" fmla="*/ 0 w 518"/>
                <a:gd name="T61" fmla="*/ 0 h 327"/>
                <a:gd name="T62" fmla="*/ 0 w 518"/>
                <a:gd name="T63" fmla="*/ 0 h 327"/>
                <a:gd name="T64" fmla="*/ 0 w 518"/>
                <a:gd name="T65" fmla="*/ 0 h 327"/>
                <a:gd name="T66" fmla="*/ 0 w 518"/>
                <a:gd name="T67" fmla="*/ 0 h 3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8"/>
                <a:gd name="T103" fmla="*/ 0 h 327"/>
                <a:gd name="T104" fmla="*/ 518 w 518"/>
                <a:gd name="T105" fmla="*/ 327 h 3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8" h="327">
                  <a:moveTo>
                    <a:pt x="0" y="0"/>
                  </a:moveTo>
                  <a:lnTo>
                    <a:pt x="5" y="3"/>
                  </a:lnTo>
                  <a:lnTo>
                    <a:pt x="21" y="13"/>
                  </a:lnTo>
                  <a:lnTo>
                    <a:pt x="44" y="28"/>
                  </a:lnTo>
                  <a:lnTo>
                    <a:pt x="76" y="48"/>
                  </a:lnTo>
                  <a:lnTo>
                    <a:pt x="112" y="71"/>
                  </a:lnTo>
                  <a:lnTo>
                    <a:pt x="153" y="97"/>
                  </a:lnTo>
                  <a:lnTo>
                    <a:pt x="197" y="125"/>
                  </a:lnTo>
                  <a:lnTo>
                    <a:pt x="243" y="154"/>
                  </a:lnTo>
                  <a:lnTo>
                    <a:pt x="289" y="184"/>
                  </a:lnTo>
                  <a:lnTo>
                    <a:pt x="335" y="213"/>
                  </a:lnTo>
                  <a:lnTo>
                    <a:pt x="380" y="240"/>
                  </a:lnTo>
                  <a:lnTo>
                    <a:pt x="419" y="265"/>
                  </a:lnTo>
                  <a:lnTo>
                    <a:pt x="455" y="286"/>
                  </a:lnTo>
                  <a:lnTo>
                    <a:pt x="483" y="303"/>
                  </a:lnTo>
                  <a:lnTo>
                    <a:pt x="505" y="315"/>
                  </a:lnTo>
                  <a:lnTo>
                    <a:pt x="518" y="321"/>
                  </a:lnTo>
                  <a:lnTo>
                    <a:pt x="512" y="327"/>
                  </a:lnTo>
                  <a:lnTo>
                    <a:pt x="506" y="324"/>
                  </a:lnTo>
                  <a:lnTo>
                    <a:pt x="491" y="314"/>
                  </a:lnTo>
                  <a:lnTo>
                    <a:pt x="466" y="300"/>
                  </a:lnTo>
                  <a:lnTo>
                    <a:pt x="435" y="281"/>
                  </a:lnTo>
                  <a:lnTo>
                    <a:pt x="398" y="258"/>
                  </a:lnTo>
                  <a:lnTo>
                    <a:pt x="356" y="233"/>
                  </a:lnTo>
                  <a:lnTo>
                    <a:pt x="312" y="205"/>
                  </a:lnTo>
                  <a:lnTo>
                    <a:pt x="265" y="176"/>
                  </a:lnTo>
                  <a:lnTo>
                    <a:pt x="219" y="147"/>
                  </a:lnTo>
                  <a:lnTo>
                    <a:pt x="173" y="119"/>
                  </a:lnTo>
                  <a:lnTo>
                    <a:pt x="130" y="91"/>
                  </a:lnTo>
                  <a:lnTo>
                    <a:pt x="91" y="66"/>
                  </a:lnTo>
                  <a:lnTo>
                    <a:pt x="57" y="43"/>
                  </a:lnTo>
                  <a:lnTo>
                    <a:pt x="30" y="24"/>
                  </a:lnTo>
                  <a:lnTo>
                    <a:pt x="11"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67" name="Freeform 142"/>
            <p:cNvSpPr>
              <a:spLocks/>
            </p:cNvSpPr>
            <p:nvPr/>
          </p:nvSpPr>
          <p:spPr bwMode="auto">
            <a:xfrm>
              <a:off x="2229" y="3475"/>
              <a:ext cx="113" cy="72"/>
            </a:xfrm>
            <a:custGeom>
              <a:avLst/>
              <a:gdLst>
                <a:gd name="T0" fmla="*/ 0 w 526"/>
                <a:gd name="T1" fmla="*/ 0 h 337"/>
                <a:gd name="T2" fmla="*/ 0 w 526"/>
                <a:gd name="T3" fmla="*/ 0 h 337"/>
                <a:gd name="T4" fmla="*/ 0 w 526"/>
                <a:gd name="T5" fmla="*/ 0 h 337"/>
                <a:gd name="T6" fmla="*/ 0 w 526"/>
                <a:gd name="T7" fmla="*/ 0 h 337"/>
                <a:gd name="T8" fmla="*/ 0 w 526"/>
                <a:gd name="T9" fmla="*/ 0 h 337"/>
                <a:gd name="T10" fmla="*/ 0 w 526"/>
                <a:gd name="T11" fmla="*/ 0 h 337"/>
                <a:gd name="T12" fmla="*/ 0 w 526"/>
                <a:gd name="T13" fmla="*/ 0 h 337"/>
                <a:gd name="T14" fmla="*/ 0 w 526"/>
                <a:gd name="T15" fmla="*/ 0 h 337"/>
                <a:gd name="T16" fmla="*/ 0 w 526"/>
                <a:gd name="T17" fmla="*/ 0 h 337"/>
                <a:gd name="T18" fmla="*/ 0 w 526"/>
                <a:gd name="T19" fmla="*/ 0 h 337"/>
                <a:gd name="T20" fmla="*/ 0 w 526"/>
                <a:gd name="T21" fmla="*/ 0 h 337"/>
                <a:gd name="T22" fmla="*/ 0 w 526"/>
                <a:gd name="T23" fmla="*/ 0 h 337"/>
                <a:gd name="T24" fmla="*/ 0 w 526"/>
                <a:gd name="T25" fmla="*/ 0 h 337"/>
                <a:gd name="T26" fmla="*/ 0 w 526"/>
                <a:gd name="T27" fmla="*/ 0 h 337"/>
                <a:gd name="T28" fmla="*/ 0 w 526"/>
                <a:gd name="T29" fmla="*/ 0 h 337"/>
                <a:gd name="T30" fmla="*/ 0 w 526"/>
                <a:gd name="T31" fmla="*/ 0 h 337"/>
                <a:gd name="T32" fmla="*/ 0 w 526"/>
                <a:gd name="T33" fmla="*/ 0 h 337"/>
                <a:gd name="T34" fmla="*/ 0 w 526"/>
                <a:gd name="T35" fmla="*/ 0 h 337"/>
                <a:gd name="T36" fmla="*/ 0 w 526"/>
                <a:gd name="T37" fmla="*/ 0 h 337"/>
                <a:gd name="T38" fmla="*/ 0 w 526"/>
                <a:gd name="T39" fmla="*/ 0 h 337"/>
                <a:gd name="T40" fmla="*/ 0 w 526"/>
                <a:gd name="T41" fmla="*/ 0 h 337"/>
                <a:gd name="T42" fmla="*/ 0 w 526"/>
                <a:gd name="T43" fmla="*/ 0 h 337"/>
                <a:gd name="T44" fmla="*/ 0 w 526"/>
                <a:gd name="T45" fmla="*/ 0 h 337"/>
                <a:gd name="T46" fmla="*/ 0 w 526"/>
                <a:gd name="T47" fmla="*/ 0 h 337"/>
                <a:gd name="T48" fmla="*/ 0 w 526"/>
                <a:gd name="T49" fmla="*/ 0 h 337"/>
                <a:gd name="T50" fmla="*/ 0 w 526"/>
                <a:gd name="T51" fmla="*/ 0 h 337"/>
                <a:gd name="T52" fmla="*/ 0 w 526"/>
                <a:gd name="T53" fmla="*/ 0 h 337"/>
                <a:gd name="T54" fmla="*/ 0 w 526"/>
                <a:gd name="T55" fmla="*/ 0 h 337"/>
                <a:gd name="T56" fmla="*/ 0 w 526"/>
                <a:gd name="T57" fmla="*/ 0 h 337"/>
                <a:gd name="T58" fmla="*/ 0 w 526"/>
                <a:gd name="T59" fmla="*/ 0 h 337"/>
                <a:gd name="T60" fmla="*/ 0 w 526"/>
                <a:gd name="T61" fmla="*/ 0 h 337"/>
                <a:gd name="T62" fmla="*/ 0 w 526"/>
                <a:gd name="T63" fmla="*/ 0 h 337"/>
                <a:gd name="T64" fmla="*/ 0 w 526"/>
                <a:gd name="T65" fmla="*/ 0 h 337"/>
                <a:gd name="T66" fmla="*/ 0 w 526"/>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337"/>
                <a:gd name="T104" fmla="*/ 526 w 526"/>
                <a:gd name="T105" fmla="*/ 337 h 3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337">
                  <a:moveTo>
                    <a:pt x="0" y="0"/>
                  </a:moveTo>
                  <a:lnTo>
                    <a:pt x="6" y="4"/>
                  </a:lnTo>
                  <a:lnTo>
                    <a:pt x="21" y="14"/>
                  </a:lnTo>
                  <a:lnTo>
                    <a:pt x="46" y="30"/>
                  </a:lnTo>
                  <a:lnTo>
                    <a:pt x="77" y="50"/>
                  </a:lnTo>
                  <a:lnTo>
                    <a:pt x="114" y="74"/>
                  </a:lnTo>
                  <a:lnTo>
                    <a:pt x="156" y="101"/>
                  </a:lnTo>
                  <a:lnTo>
                    <a:pt x="201" y="130"/>
                  </a:lnTo>
                  <a:lnTo>
                    <a:pt x="248" y="159"/>
                  </a:lnTo>
                  <a:lnTo>
                    <a:pt x="295" y="189"/>
                  </a:lnTo>
                  <a:lnTo>
                    <a:pt x="342" y="220"/>
                  </a:lnTo>
                  <a:lnTo>
                    <a:pt x="386" y="247"/>
                  </a:lnTo>
                  <a:lnTo>
                    <a:pt x="427" y="273"/>
                  </a:lnTo>
                  <a:lnTo>
                    <a:pt x="463" y="295"/>
                  </a:lnTo>
                  <a:lnTo>
                    <a:pt x="492" y="313"/>
                  </a:lnTo>
                  <a:lnTo>
                    <a:pt x="514" y="325"/>
                  </a:lnTo>
                  <a:lnTo>
                    <a:pt x="526" y="332"/>
                  </a:lnTo>
                  <a:lnTo>
                    <a:pt x="520" y="337"/>
                  </a:lnTo>
                  <a:lnTo>
                    <a:pt x="515" y="334"/>
                  </a:lnTo>
                  <a:lnTo>
                    <a:pt x="499" y="324"/>
                  </a:lnTo>
                  <a:lnTo>
                    <a:pt x="474" y="309"/>
                  </a:lnTo>
                  <a:lnTo>
                    <a:pt x="443" y="289"/>
                  </a:lnTo>
                  <a:lnTo>
                    <a:pt x="405" y="266"/>
                  </a:lnTo>
                  <a:lnTo>
                    <a:pt x="362" y="240"/>
                  </a:lnTo>
                  <a:lnTo>
                    <a:pt x="317" y="211"/>
                  </a:lnTo>
                  <a:lnTo>
                    <a:pt x="270" y="182"/>
                  </a:lnTo>
                  <a:lnTo>
                    <a:pt x="223" y="152"/>
                  </a:lnTo>
                  <a:lnTo>
                    <a:pt x="175" y="123"/>
                  </a:lnTo>
                  <a:lnTo>
                    <a:pt x="132" y="94"/>
                  </a:lnTo>
                  <a:lnTo>
                    <a:pt x="93" y="68"/>
                  </a:lnTo>
                  <a:lnTo>
                    <a:pt x="58" y="44"/>
                  </a:lnTo>
                  <a:lnTo>
                    <a:pt x="30"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68" name="Freeform 143"/>
            <p:cNvSpPr>
              <a:spLocks/>
            </p:cNvSpPr>
            <p:nvPr/>
          </p:nvSpPr>
          <p:spPr bwMode="auto">
            <a:xfrm>
              <a:off x="2222" y="3479"/>
              <a:ext cx="114" cy="73"/>
            </a:xfrm>
            <a:custGeom>
              <a:avLst/>
              <a:gdLst>
                <a:gd name="T0" fmla="*/ 0 w 535"/>
                <a:gd name="T1" fmla="*/ 0 h 344"/>
                <a:gd name="T2" fmla="*/ 0 w 535"/>
                <a:gd name="T3" fmla="*/ 0 h 344"/>
                <a:gd name="T4" fmla="*/ 0 w 535"/>
                <a:gd name="T5" fmla="*/ 0 h 344"/>
                <a:gd name="T6" fmla="*/ 0 w 535"/>
                <a:gd name="T7" fmla="*/ 0 h 344"/>
                <a:gd name="T8" fmla="*/ 0 w 535"/>
                <a:gd name="T9" fmla="*/ 0 h 344"/>
                <a:gd name="T10" fmla="*/ 0 w 535"/>
                <a:gd name="T11" fmla="*/ 0 h 344"/>
                <a:gd name="T12" fmla="*/ 0 w 535"/>
                <a:gd name="T13" fmla="*/ 0 h 344"/>
                <a:gd name="T14" fmla="*/ 0 w 535"/>
                <a:gd name="T15" fmla="*/ 0 h 344"/>
                <a:gd name="T16" fmla="*/ 0 w 535"/>
                <a:gd name="T17" fmla="*/ 0 h 344"/>
                <a:gd name="T18" fmla="*/ 0 w 535"/>
                <a:gd name="T19" fmla="*/ 0 h 344"/>
                <a:gd name="T20" fmla="*/ 0 w 535"/>
                <a:gd name="T21" fmla="*/ 0 h 344"/>
                <a:gd name="T22" fmla="*/ 0 w 535"/>
                <a:gd name="T23" fmla="*/ 0 h 344"/>
                <a:gd name="T24" fmla="*/ 0 w 535"/>
                <a:gd name="T25" fmla="*/ 0 h 344"/>
                <a:gd name="T26" fmla="*/ 0 w 535"/>
                <a:gd name="T27" fmla="*/ 0 h 344"/>
                <a:gd name="T28" fmla="*/ 0 w 535"/>
                <a:gd name="T29" fmla="*/ 0 h 344"/>
                <a:gd name="T30" fmla="*/ 0 w 535"/>
                <a:gd name="T31" fmla="*/ 0 h 344"/>
                <a:gd name="T32" fmla="*/ 0 w 535"/>
                <a:gd name="T33" fmla="*/ 0 h 344"/>
                <a:gd name="T34" fmla="*/ 0 w 535"/>
                <a:gd name="T35" fmla="*/ 0 h 344"/>
                <a:gd name="T36" fmla="*/ 0 w 535"/>
                <a:gd name="T37" fmla="*/ 0 h 344"/>
                <a:gd name="T38" fmla="*/ 0 w 535"/>
                <a:gd name="T39" fmla="*/ 0 h 344"/>
                <a:gd name="T40" fmla="*/ 0 w 535"/>
                <a:gd name="T41" fmla="*/ 0 h 344"/>
                <a:gd name="T42" fmla="*/ 0 w 535"/>
                <a:gd name="T43" fmla="*/ 0 h 344"/>
                <a:gd name="T44" fmla="*/ 0 w 535"/>
                <a:gd name="T45" fmla="*/ 0 h 344"/>
                <a:gd name="T46" fmla="*/ 0 w 535"/>
                <a:gd name="T47" fmla="*/ 0 h 344"/>
                <a:gd name="T48" fmla="*/ 0 w 535"/>
                <a:gd name="T49" fmla="*/ 0 h 344"/>
                <a:gd name="T50" fmla="*/ 0 w 535"/>
                <a:gd name="T51" fmla="*/ 0 h 344"/>
                <a:gd name="T52" fmla="*/ 0 w 535"/>
                <a:gd name="T53" fmla="*/ 0 h 344"/>
                <a:gd name="T54" fmla="*/ 0 w 535"/>
                <a:gd name="T55" fmla="*/ 0 h 344"/>
                <a:gd name="T56" fmla="*/ 0 w 535"/>
                <a:gd name="T57" fmla="*/ 0 h 344"/>
                <a:gd name="T58" fmla="*/ 0 w 535"/>
                <a:gd name="T59" fmla="*/ 0 h 344"/>
                <a:gd name="T60" fmla="*/ 0 w 535"/>
                <a:gd name="T61" fmla="*/ 0 h 344"/>
                <a:gd name="T62" fmla="*/ 0 w 535"/>
                <a:gd name="T63" fmla="*/ 0 h 344"/>
                <a:gd name="T64" fmla="*/ 0 w 535"/>
                <a:gd name="T65" fmla="*/ 0 h 344"/>
                <a:gd name="T66" fmla="*/ 0 w 535"/>
                <a:gd name="T67" fmla="*/ 0 h 3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5"/>
                <a:gd name="T103" fmla="*/ 0 h 344"/>
                <a:gd name="T104" fmla="*/ 535 w 535"/>
                <a:gd name="T105" fmla="*/ 344 h 3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5" h="344">
                  <a:moveTo>
                    <a:pt x="0" y="0"/>
                  </a:moveTo>
                  <a:lnTo>
                    <a:pt x="5" y="3"/>
                  </a:lnTo>
                  <a:lnTo>
                    <a:pt x="21" y="14"/>
                  </a:lnTo>
                  <a:lnTo>
                    <a:pt x="46" y="30"/>
                  </a:lnTo>
                  <a:lnTo>
                    <a:pt x="77" y="50"/>
                  </a:lnTo>
                  <a:lnTo>
                    <a:pt x="115" y="75"/>
                  </a:lnTo>
                  <a:lnTo>
                    <a:pt x="158" y="102"/>
                  </a:lnTo>
                  <a:lnTo>
                    <a:pt x="204" y="133"/>
                  </a:lnTo>
                  <a:lnTo>
                    <a:pt x="252" y="163"/>
                  </a:lnTo>
                  <a:lnTo>
                    <a:pt x="300" y="194"/>
                  </a:lnTo>
                  <a:lnTo>
                    <a:pt x="348" y="224"/>
                  </a:lnTo>
                  <a:lnTo>
                    <a:pt x="393" y="253"/>
                  </a:lnTo>
                  <a:lnTo>
                    <a:pt x="433" y="279"/>
                  </a:lnTo>
                  <a:lnTo>
                    <a:pt x="470" y="301"/>
                  </a:lnTo>
                  <a:lnTo>
                    <a:pt x="501" y="319"/>
                  </a:lnTo>
                  <a:lnTo>
                    <a:pt x="523" y="332"/>
                  </a:lnTo>
                  <a:lnTo>
                    <a:pt x="535" y="338"/>
                  </a:lnTo>
                  <a:lnTo>
                    <a:pt x="528" y="344"/>
                  </a:lnTo>
                  <a:lnTo>
                    <a:pt x="523" y="341"/>
                  </a:lnTo>
                  <a:lnTo>
                    <a:pt x="506" y="330"/>
                  </a:lnTo>
                  <a:lnTo>
                    <a:pt x="482" y="314"/>
                  </a:lnTo>
                  <a:lnTo>
                    <a:pt x="449" y="295"/>
                  </a:lnTo>
                  <a:lnTo>
                    <a:pt x="410" y="271"/>
                  </a:lnTo>
                  <a:lnTo>
                    <a:pt x="367" y="245"/>
                  </a:lnTo>
                  <a:lnTo>
                    <a:pt x="321" y="215"/>
                  </a:lnTo>
                  <a:lnTo>
                    <a:pt x="273" y="185"/>
                  </a:lnTo>
                  <a:lnTo>
                    <a:pt x="225" y="155"/>
                  </a:lnTo>
                  <a:lnTo>
                    <a:pt x="178" y="124"/>
                  </a:lnTo>
                  <a:lnTo>
                    <a:pt x="134" y="95"/>
                  </a:lnTo>
                  <a:lnTo>
                    <a:pt x="93" y="68"/>
                  </a:lnTo>
                  <a:lnTo>
                    <a:pt x="58" y="45"/>
                  </a:lnTo>
                  <a:lnTo>
                    <a:pt x="30" y="25"/>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69" name="Freeform 144"/>
            <p:cNvSpPr>
              <a:spLocks/>
            </p:cNvSpPr>
            <p:nvPr/>
          </p:nvSpPr>
          <p:spPr bwMode="auto">
            <a:xfrm>
              <a:off x="2213" y="3482"/>
              <a:ext cx="117" cy="75"/>
            </a:xfrm>
            <a:custGeom>
              <a:avLst/>
              <a:gdLst>
                <a:gd name="T0" fmla="*/ 0 w 544"/>
                <a:gd name="T1" fmla="*/ 0 h 352"/>
                <a:gd name="T2" fmla="*/ 0 w 544"/>
                <a:gd name="T3" fmla="*/ 0 h 352"/>
                <a:gd name="T4" fmla="*/ 0 w 544"/>
                <a:gd name="T5" fmla="*/ 0 h 352"/>
                <a:gd name="T6" fmla="*/ 0 w 544"/>
                <a:gd name="T7" fmla="*/ 0 h 352"/>
                <a:gd name="T8" fmla="*/ 0 w 544"/>
                <a:gd name="T9" fmla="*/ 0 h 352"/>
                <a:gd name="T10" fmla="*/ 0 w 544"/>
                <a:gd name="T11" fmla="*/ 0 h 352"/>
                <a:gd name="T12" fmla="*/ 0 w 544"/>
                <a:gd name="T13" fmla="*/ 0 h 352"/>
                <a:gd name="T14" fmla="*/ 0 w 544"/>
                <a:gd name="T15" fmla="*/ 0 h 352"/>
                <a:gd name="T16" fmla="*/ 0 w 544"/>
                <a:gd name="T17" fmla="*/ 0 h 352"/>
                <a:gd name="T18" fmla="*/ 0 w 544"/>
                <a:gd name="T19" fmla="*/ 0 h 352"/>
                <a:gd name="T20" fmla="*/ 0 w 544"/>
                <a:gd name="T21" fmla="*/ 0 h 352"/>
                <a:gd name="T22" fmla="*/ 0 w 544"/>
                <a:gd name="T23" fmla="*/ 0 h 352"/>
                <a:gd name="T24" fmla="*/ 0 w 544"/>
                <a:gd name="T25" fmla="*/ 0 h 352"/>
                <a:gd name="T26" fmla="*/ 0 w 544"/>
                <a:gd name="T27" fmla="*/ 0 h 352"/>
                <a:gd name="T28" fmla="*/ 0 w 544"/>
                <a:gd name="T29" fmla="*/ 0 h 352"/>
                <a:gd name="T30" fmla="*/ 0 w 544"/>
                <a:gd name="T31" fmla="*/ 0 h 352"/>
                <a:gd name="T32" fmla="*/ 0 w 544"/>
                <a:gd name="T33" fmla="*/ 0 h 352"/>
                <a:gd name="T34" fmla="*/ 0 w 544"/>
                <a:gd name="T35" fmla="*/ 0 h 352"/>
                <a:gd name="T36" fmla="*/ 0 w 544"/>
                <a:gd name="T37" fmla="*/ 0 h 352"/>
                <a:gd name="T38" fmla="*/ 0 w 544"/>
                <a:gd name="T39" fmla="*/ 0 h 352"/>
                <a:gd name="T40" fmla="*/ 0 w 544"/>
                <a:gd name="T41" fmla="*/ 0 h 352"/>
                <a:gd name="T42" fmla="*/ 0 w 544"/>
                <a:gd name="T43" fmla="*/ 0 h 352"/>
                <a:gd name="T44" fmla="*/ 0 w 544"/>
                <a:gd name="T45" fmla="*/ 0 h 352"/>
                <a:gd name="T46" fmla="*/ 0 w 544"/>
                <a:gd name="T47" fmla="*/ 0 h 352"/>
                <a:gd name="T48" fmla="*/ 0 w 544"/>
                <a:gd name="T49" fmla="*/ 0 h 352"/>
                <a:gd name="T50" fmla="*/ 0 w 544"/>
                <a:gd name="T51" fmla="*/ 0 h 352"/>
                <a:gd name="T52" fmla="*/ 0 w 544"/>
                <a:gd name="T53" fmla="*/ 0 h 352"/>
                <a:gd name="T54" fmla="*/ 0 w 544"/>
                <a:gd name="T55" fmla="*/ 0 h 352"/>
                <a:gd name="T56" fmla="*/ 0 w 544"/>
                <a:gd name="T57" fmla="*/ 0 h 352"/>
                <a:gd name="T58" fmla="*/ 0 w 544"/>
                <a:gd name="T59" fmla="*/ 0 h 352"/>
                <a:gd name="T60" fmla="*/ 0 w 544"/>
                <a:gd name="T61" fmla="*/ 0 h 352"/>
                <a:gd name="T62" fmla="*/ 0 w 544"/>
                <a:gd name="T63" fmla="*/ 0 h 352"/>
                <a:gd name="T64" fmla="*/ 0 w 544"/>
                <a:gd name="T65" fmla="*/ 0 h 352"/>
                <a:gd name="T66" fmla="*/ 0 w 544"/>
                <a:gd name="T67" fmla="*/ 0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4"/>
                <a:gd name="T103" fmla="*/ 0 h 352"/>
                <a:gd name="T104" fmla="*/ 544 w 544"/>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4" h="352">
                  <a:moveTo>
                    <a:pt x="0" y="0"/>
                  </a:moveTo>
                  <a:lnTo>
                    <a:pt x="5" y="4"/>
                  </a:lnTo>
                  <a:lnTo>
                    <a:pt x="22" y="14"/>
                  </a:lnTo>
                  <a:lnTo>
                    <a:pt x="46" y="30"/>
                  </a:lnTo>
                  <a:lnTo>
                    <a:pt x="79" y="52"/>
                  </a:lnTo>
                  <a:lnTo>
                    <a:pt x="117" y="77"/>
                  </a:lnTo>
                  <a:lnTo>
                    <a:pt x="160" y="105"/>
                  </a:lnTo>
                  <a:lnTo>
                    <a:pt x="207" y="136"/>
                  </a:lnTo>
                  <a:lnTo>
                    <a:pt x="256" y="167"/>
                  </a:lnTo>
                  <a:lnTo>
                    <a:pt x="305" y="199"/>
                  </a:lnTo>
                  <a:lnTo>
                    <a:pt x="353" y="230"/>
                  </a:lnTo>
                  <a:lnTo>
                    <a:pt x="398" y="259"/>
                  </a:lnTo>
                  <a:lnTo>
                    <a:pt x="441" y="286"/>
                  </a:lnTo>
                  <a:lnTo>
                    <a:pt x="478" y="309"/>
                  </a:lnTo>
                  <a:lnTo>
                    <a:pt x="508" y="327"/>
                  </a:lnTo>
                  <a:lnTo>
                    <a:pt x="530" y="340"/>
                  </a:lnTo>
                  <a:lnTo>
                    <a:pt x="544" y="346"/>
                  </a:lnTo>
                  <a:lnTo>
                    <a:pt x="536" y="352"/>
                  </a:lnTo>
                  <a:lnTo>
                    <a:pt x="531" y="349"/>
                  </a:lnTo>
                  <a:lnTo>
                    <a:pt x="514" y="338"/>
                  </a:lnTo>
                  <a:lnTo>
                    <a:pt x="489" y="322"/>
                  </a:lnTo>
                  <a:lnTo>
                    <a:pt x="456" y="302"/>
                  </a:lnTo>
                  <a:lnTo>
                    <a:pt x="417" y="278"/>
                  </a:lnTo>
                  <a:lnTo>
                    <a:pt x="373" y="249"/>
                  </a:lnTo>
                  <a:lnTo>
                    <a:pt x="327" y="220"/>
                  </a:lnTo>
                  <a:lnTo>
                    <a:pt x="278" y="189"/>
                  </a:lnTo>
                  <a:lnTo>
                    <a:pt x="228" y="157"/>
                  </a:lnTo>
                  <a:lnTo>
                    <a:pt x="181" y="127"/>
                  </a:lnTo>
                  <a:lnTo>
                    <a:pt x="135" y="97"/>
                  </a:lnTo>
                  <a:lnTo>
                    <a:pt x="94" y="70"/>
                  </a:lnTo>
                  <a:lnTo>
                    <a:pt x="59" y="46"/>
                  </a:lnTo>
                  <a:lnTo>
                    <a:pt x="30" y="25"/>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70" name="Freeform 145"/>
            <p:cNvSpPr>
              <a:spLocks/>
            </p:cNvSpPr>
            <p:nvPr/>
          </p:nvSpPr>
          <p:spPr bwMode="auto">
            <a:xfrm>
              <a:off x="2205" y="3486"/>
              <a:ext cx="119" cy="76"/>
            </a:xfrm>
            <a:custGeom>
              <a:avLst/>
              <a:gdLst>
                <a:gd name="T0" fmla="*/ 0 w 553"/>
                <a:gd name="T1" fmla="*/ 0 h 360"/>
                <a:gd name="T2" fmla="*/ 0 w 553"/>
                <a:gd name="T3" fmla="*/ 0 h 360"/>
                <a:gd name="T4" fmla="*/ 0 w 553"/>
                <a:gd name="T5" fmla="*/ 0 h 360"/>
                <a:gd name="T6" fmla="*/ 0 w 553"/>
                <a:gd name="T7" fmla="*/ 0 h 360"/>
                <a:gd name="T8" fmla="*/ 0 w 553"/>
                <a:gd name="T9" fmla="*/ 0 h 360"/>
                <a:gd name="T10" fmla="*/ 0 w 553"/>
                <a:gd name="T11" fmla="*/ 0 h 360"/>
                <a:gd name="T12" fmla="*/ 0 w 553"/>
                <a:gd name="T13" fmla="*/ 0 h 360"/>
                <a:gd name="T14" fmla="*/ 0 w 553"/>
                <a:gd name="T15" fmla="*/ 0 h 360"/>
                <a:gd name="T16" fmla="*/ 0 w 553"/>
                <a:gd name="T17" fmla="*/ 0 h 360"/>
                <a:gd name="T18" fmla="*/ 0 w 553"/>
                <a:gd name="T19" fmla="*/ 0 h 360"/>
                <a:gd name="T20" fmla="*/ 0 w 553"/>
                <a:gd name="T21" fmla="*/ 0 h 360"/>
                <a:gd name="T22" fmla="*/ 0 w 553"/>
                <a:gd name="T23" fmla="*/ 0 h 360"/>
                <a:gd name="T24" fmla="*/ 0 w 553"/>
                <a:gd name="T25" fmla="*/ 0 h 360"/>
                <a:gd name="T26" fmla="*/ 0 w 553"/>
                <a:gd name="T27" fmla="*/ 0 h 360"/>
                <a:gd name="T28" fmla="*/ 0 w 553"/>
                <a:gd name="T29" fmla="*/ 0 h 360"/>
                <a:gd name="T30" fmla="*/ 0 w 553"/>
                <a:gd name="T31" fmla="*/ 0 h 360"/>
                <a:gd name="T32" fmla="*/ 0 w 553"/>
                <a:gd name="T33" fmla="*/ 0 h 360"/>
                <a:gd name="T34" fmla="*/ 0 w 553"/>
                <a:gd name="T35" fmla="*/ 0 h 360"/>
                <a:gd name="T36" fmla="*/ 0 w 553"/>
                <a:gd name="T37" fmla="*/ 0 h 360"/>
                <a:gd name="T38" fmla="*/ 0 w 553"/>
                <a:gd name="T39" fmla="*/ 0 h 360"/>
                <a:gd name="T40" fmla="*/ 0 w 553"/>
                <a:gd name="T41" fmla="*/ 0 h 360"/>
                <a:gd name="T42" fmla="*/ 0 w 553"/>
                <a:gd name="T43" fmla="*/ 0 h 360"/>
                <a:gd name="T44" fmla="*/ 0 w 553"/>
                <a:gd name="T45" fmla="*/ 0 h 360"/>
                <a:gd name="T46" fmla="*/ 0 w 553"/>
                <a:gd name="T47" fmla="*/ 0 h 360"/>
                <a:gd name="T48" fmla="*/ 0 w 553"/>
                <a:gd name="T49" fmla="*/ 0 h 360"/>
                <a:gd name="T50" fmla="*/ 0 w 553"/>
                <a:gd name="T51" fmla="*/ 0 h 360"/>
                <a:gd name="T52" fmla="*/ 0 w 553"/>
                <a:gd name="T53" fmla="*/ 0 h 360"/>
                <a:gd name="T54" fmla="*/ 0 w 553"/>
                <a:gd name="T55" fmla="*/ 0 h 360"/>
                <a:gd name="T56" fmla="*/ 0 w 553"/>
                <a:gd name="T57" fmla="*/ 0 h 360"/>
                <a:gd name="T58" fmla="*/ 0 w 553"/>
                <a:gd name="T59" fmla="*/ 0 h 360"/>
                <a:gd name="T60" fmla="*/ 0 w 553"/>
                <a:gd name="T61" fmla="*/ 0 h 360"/>
                <a:gd name="T62" fmla="*/ 0 w 553"/>
                <a:gd name="T63" fmla="*/ 0 h 360"/>
                <a:gd name="T64" fmla="*/ 0 w 553"/>
                <a:gd name="T65" fmla="*/ 0 h 360"/>
                <a:gd name="T66" fmla="*/ 0 w 553"/>
                <a:gd name="T67" fmla="*/ 0 h 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3"/>
                <a:gd name="T103" fmla="*/ 0 h 360"/>
                <a:gd name="T104" fmla="*/ 553 w 553"/>
                <a:gd name="T105" fmla="*/ 360 h 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3" h="360">
                  <a:moveTo>
                    <a:pt x="0" y="0"/>
                  </a:moveTo>
                  <a:lnTo>
                    <a:pt x="5" y="5"/>
                  </a:lnTo>
                  <a:lnTo>
                    <a:pt x="22" y="15"/>
                  </a:lnTo>
                  <a:lnTo>
                    <a:pt x="47" y="32"/>
                  </a:lnTo>
                  <a:lnTo>
                    <a:pt x="81" y="54"/>
                  </a:lnTo>
                  <a:lnTo>
                    <a:pt x="120" y="80"/>
                  </a:lnTo>
                  <a:lnTo>
                    <a:pt x="164" y="108"/>
                  </a:lnTo>
                  <a:lnTo>
                    <a:pt x="212" y="139"/>
                  </a:lnTo>
                  <a:lnTo>
                    <a:pt x="261" y="172"/>
                  </a:lnTo>
                  <a:lnTo>
                    <a:pt x="310" y="204"/>
                  </a:lnTo>
                  <a:lnTo>
                    <a:pt x="360" y="235"/>
                  </a:lnTo>
                  <a:lnTo>
                    <a:pt x="406" y="266"/>
                  </a:lnTo>
                  <a:lnTo>
                    <a:pt x="449" y="293"/>
                  </a:lnTo>
                  <a:lnTo>
                    <a:pt x="486" y="317"/>
                  </a:lnTo>
                  <a:lnTo>
                    <a:pt x="518" y="336"/>
                  </a:lnTo>
                  <a:lnTo>
                    <a:pt x="540" y="349"/>
                  </a:lnTo>
                  <a:lnTo>
                    <a:pt x="553" y="355"/>
                  </a:lnTo>
                  <a:lnTo>
                    <a:pt x="546" y="360"/>
                  </a:lnTo>
                  <a:lnTo>
                    <a:pt x="540" y="355"/>
                  </a:lnTo>
                  <a:lnTo>
                    <a:pt x="524" y="346"/>
                  </a:lnTo>
                  <a:lnTo>
                    <a:pt x="498" y="329"/>
                  </a:lnTo>
                  <a:lnTo>
                    <a:pt x="464" y="308"/>
                  </a:lnTo>
                  <a:lnTo>
                    <a:pt x="425" y="283"/>
                  </a:lnTo>
                  <a:lnTo>
                    <a:pt x="380" y="255"/>
                  </a:lnTo>
                  <a:lnTo>
                    <a:pt x="332" y="225"/>
                  </a:lnTo>
                  <a:lnTo>
                    <a:pt x="283" y="193"/>
                  </a:lnTo>
                  <a:lnTo>
                    <a:pt x="233" y="161"/>
                  </a:lnTo>
                  <a:lnTo>
                    <a:pt x="184" y="129"/>
                  </a:lnTo>
                  <a:lnTo>
                    <a:pt x="137" y="99"/>
                  </a:lnTo>
                  <a:lnTo>
                    <a:pt x="97" y="71"/>
                  </a:lnTo>
                  <a:lnTo>
                    <a:pt x="60" y="46"/>
                  </a:lnTo>
                  <a:lnTo>
                    <a:pt x="31" y="25"/>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71" name="Freeform 146"/>
            <p:cNvSpPr>
              <a:spLocks/>
            </p:cNvSpPr>
            <p:nvPr/>
          </p:nvSpPr>
          <p:spPr bwMode="auto">
            <a:xfrm>
              <a:off x="2197" y="3489"/>
              <a:ext cx="120" cy="78"/>
            </a:xfrm>
            <a:custGeom>
              <a:avLst/>
              <a:gdLst>
                <a:gd name="T0" fmla="*/ 0 w 562"/>
                <a:gd name="T1" fmla="*/ 0 h 369"/>
                <a:gd name="T2" fmla="*/ 0 w 562"/>
                <a:gd name="T3" fmla="*/ 0 h 369"/>
                <a:gd name="T4" fmla="*/ 0 w 562"/>
                <a:gd name="T5" fmla="*/ 0 h 369"/>
                <a:gd name="T6" fmla="*/ 0 w 562"/>
                <a:gd name="T7" fmla="*/ 0 h 369"/>
                <a:gd name="T8" fmla="*/ 0 w 562"/>
                <a:gd name="T9" fmla="*/ 0 h 369"/>
                <a:gd name="T10" fmla="*/ 0 w 562"/>
                <a:gd name="T11" fmla="*/ 0 h 369"/>
                <a:gd name="T12" fmla="*/ 0 w 562"/>
                <a:gd name="T13" fmla="*/ 0 h 369"/>
                <a:gd name="T14" fmla="*/ 0 w 562"/>
                <a:gd name="T15" fmla="*/ 0 h 369"/>
                <a:gd name="T16" fmla="*/ 0 w 562"/>
                <a:gd name="T17" fmla="*/ 0 h 369"/>
                <a:gd name="T18" fmla="*/ 0 w 562"/>
                <a:gd name="T19" fmla="*/ 0 h 369"/>
                <a:gd name="T20" fmla="*/ 0 w 562"/>
                <a:gd name="T21" fmla="*/ 0 h 369"/>
                <a:gd name="T22" fmla="*/ 0 w 562"/>
                <a:gd name="T23" fmla="*/ 0 h 369"/>
                <a:gd name="T24" fmla="*/ 0 w 562"/>
                <a:gd name="T25" fmla="*/ 0 h 369"/>
                <a:gd name="T26" fmla="*/ 0 w 562"/>
                <a:gd name="T27" fmla="*/ 0 h 369"/>
                <a:gd name="T28" fmla="*/ 0 w 562"/>
                <a:gd name="T29" fmla="*/ 0 h 369"/>
                <a:gd name="T30" fmla="*/ 0 w 562"/>
                <a:gd name="T31" fmla="*/ 0 h 369"/>
                <a:gd name="T32" fmla="*/ 0 w 562"/>
                <a:gd name="T33" fmla="*/ 0 h 369"/>
                <a:gd name="T34" fmla="*/ 0 w 562"/>
                <a:gd name="T35" fmla="*/ 0 h 369"/>
                <a:gd name="T36" fmla="*/ 0 w 562"/>
                <a:gd name="T37" fmla="*/ 0 h 369"/>
                <a:gd name="T38" fmla="*/ 0 w 562"/>
                <a:gd name="T39" fmla="*/ 0 h 369"/>
                <a:gd name="T40" fmla="*/ 0 w 562"/>
                <a:gd name="T41" fmla="*/ 0 h 369"/>
                <a:gd name="T42" fmla="*/ 0 w 562"/>
                <a:gd name="T43" fmla="*/ 0 h 369"/>
                <a:gd name="T44" fmla="*/ 0 w 562"/>
                <a:gd name="T45" fmla="*/ 0 h 369"/>
                <a:gd name="T46" fmla="*/ 0 w 562"/>
                <a:gd name="T47" fmla="*/ 0 h 369"/>
                <a:gd name="T48" fmla="*/ 0 w 562"/>
                <a:gd name="T49" fmla="*/ 0 h 369"/>
                <a:gd name="T50" fmla="*/ 0 w 562"/>
                <a:gd name="T51" fmla="*/ 0 h 369"/>
                <a:gd name="T52" fmla="*/ 0 w 562"/>
                <a:gd name="T53" fmla="*/ 0 h 369"/>
                <a:gd name="T54" fmla="*/ 0 w 562"/>
                <a:gd name="T55" fmla="*/ 0 h 369"/>
                <a:gd name="T56" fmla="*/ 0 w 562"/>
                <a:gd name="T57" fmla="*/ 0 h 369"/>
                <a:gd name="T58" fmla="*/ 0 w 562"/>
                <a:gd name="T59" fmla="*/ 0 h 369"/>
                <a:gd name="T60" fmla="*/ 0 w 562"/>
                <a:gd name="T61" fmla="*/ 0 h 369"/>
                <a:gd name="T62" fmla="*/ 0 w 562"/>
                <a:gd name="T63" fmla="*/ 0 h 369"/>
                <a:gd name="T64" fmla="*/ 0 w 562"/>
                <a:gd name="T65" fmla="*/ 0 h 369"/>
                <a:gd name="T66" fmla="*/ 0 w 562"/>
                <a:gd name="T67" fmla="*/ 0 h 3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2"/>
                <a:gd name="T103" fmla="*/ 0 h 369"/>
                <a:gd name="T104" fmla="*/ 562 w 562"/>
                <a:gd name="T105" fmla="*/ 369 h 3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2" h="369">
                  <a:moveTo>
                    <a:pt x="0" y="0"/>
                  </a:moveTo>
                  <a:lnTo>
                    <a:pt x="7" y="4"/>
                  </a:lnTo>
                  <a:lnTo>
                    <a:pt x="22" y="15"/>
                  </a:lnTo>
                  <a:lnTo>
                    <a:pt x="49" y="32"/>
                  </a:lnTo>
                  <a:lnTo>
                    <a:pt x="82" y="54"/>
                  </a:lnTo>
                  <a:lnTo>
                    <a:pt x="122" y="80"/>
                  </a:lnTo>
                  <a:lnTo>
                    <a:pt x="167" y="111"/>
                  </a:lnTo>
                  <a:lnTo>
                    <a:pt x="215" y="142"/>
                  </a:lnTo>
                  <a:lnTo>
                    <a:pt x="266" y="175"/>
                  </a:lnTo>
                  <a:lnTo>
                    <a:pt x="316" y="209"/>
                  </a:lnTo>
                  <a:lnTo>
                    <a:pt x="366" y="241"/>
                  </a:lnTo>
                  <a:lnTo>
                    <a:pt x="413" y="272"/>
                  </a:lnTo>
                  <a:lnTo>
                    <a:pt x="456" y="300"/>
                  </a:lnTo>
                  <a:lnTo>
                    <a:pt x="495" y="324"/>
                  </a:lnTo>
                  <a:lnTo>
                    <a:pt x="525" y="343"/>
                  </a:lnTo>
                  <a:lnTo>
                    <a:pt x="548" y="356"/>
                  </a:lnTo>
                  <a:lnTo>
                    <a:pt x="562" y="363"/>
                  </a:lnTo>
                  <a:lnTo>
                    <a:pt x="556" y="369"/>
                  </a:lnTo>
                  <a:lnTo>
                    <a:pt x="549" y="365"/>
                  </a:lnTo>
                  <a:lnTo>
                    <a:pt x="533" y="354"/>
                  </a:lnTo>
                  <a:lnTo>
                    <a:pt x="507" y="337"/>
                  </a:lnTo>
                  <a:lnTo>
                    <a:pt x="473" y="316"/>
                  </a:lnTo>
                  <a:lnTo>
                    <a:pt x="432" y="290"/>
                  </a:lnTo>
                  <a:lnTo>
                    <a:pt x="387" y="261"/>
                  </a:lnTo>
                  <a:lnTo>
                    <a:pt x="339" y="230"/>
                  </a:lnTo>
                  <a:lnTo>
                    <a:pt x="288" y="197"/>
                  </a:lnTo>
                  <a:lnTo>
                    <a:pt x="237" y="165"/>
                  </a:lnTo>
                  <a:lnTo>
                    <a:pt x="188" y="133"/>
                  </a:lnTo>
                  <a:lnTo>
                    <a:pt x="141" y="101"/>
                  </a:lnTo>
                  <a:lnTo>
                    <a:pt x="98" y="72"/>
                  </a:lnTo>
                  <a:lnTo>
                    <a:pt x="61" y="47"/>
                  </a:lnTo>
                  <a:lnTo>
                    <a:pt x="32"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72" name="Freeform 147"/>
            <p:cNvSpPr>
              <a:spLocks/>
            </p:cNvSpPr>
            <p:nvPr/>
          </p:nvSpPr>
          <p:spPr bwMode="auto">
            <a:xfrm>
              <a:off x="2332" y="3426"/>
              <a:ext cx="105" cy="54"/>
            </a:xfrm>
            <a:custGeom>
              <a:avLst/>
              <a:gdLst>
                <a:gd name="T0" fmla="*/ 0 w 495"/>
                <a:gd name="T1" fmla="*/ 0 h 250"/>
                <a:gd name="T2" fmla="*/ 0 w 495"/>
                <a:gd name="T3" fmla="*/ 0 h 250"/>
                <a:gd name="T4" fmla="*/ 0 w 495"/>
                <a:gd name="T5" fmla="*/ 0 h 250"/>
                <a:gd name="T6" fmla="*/ 0 w 495"/>
                <a:gd name="T7" fmla="*/ 0 h 250"/>
                <a:gd name="T8" fmla="*/ 0 w 495"/>
                <a:gd name="T9" fmla="*/ 0 h 250"/>
                <a:gd name="T10" fmla="*/ 0 w 495"/>
                <a:gd name="T11" fmla="*/ 0 h 250"/>
                <a:gd name="T12" fmla="*/ 0 w 495"/>
                <a:gd name="T13" fmla="*/ 0 h 250"/>
                <a:gd name="T14" fmla="*/ 0 w 495"/>
                <a:gd name="T15" fmla="*/ 0 h 250"/>
                <a:gd name="T16" fmla="*/ 0 w 495"/>
                <a:gd name="T17" fmla="*/ 0 h 250"/>
                <a:gd name="T18" fmla="*/ 0 w 495"/>
                <a:gd name="T19" fmla="*/ 0 h 250"/>
                <a:gd name="T20" fmla="*/ 0 w 495"/>
                <a:gd name="T21" fmla="*/ 0 h 250"/>
                <a:gd name="T22" fmla="*/ 0 w 495"/>
                <a:gd name="T23" fmla="*/ 0 h 250"/>
                <a:gd name="T24" fmla="*/ 0 w 495"/>
                <a:gd name="T25" fmla="*/ 0 h 250"/>
                <a:gd name="T26" fmla="*/ 0 w 495"/>
                <a:gd name="T27" fmla="*/ 0 h 250"/>
                <a:gd name="T28" fmla="*/ 0 w 495"/>
                <a:gd name="T29" fmla="*/ 0 h 250"/>
                <a:gd name="T30" fmla="*/ 0 w 495"/>
                <a:gd name="T31" fmla="*/ 0 h 250"/>
                <a:gd name="T32" fmla="*/ 0 w 495"/>
                <a:gd name="T33" fmla="*/ 0 h 250"/>
                <a:gd name="T34" fmla="*/ 0 w 495"/>
                <a:gd name="T35" fmla="*/ 0 h 250"/>
                <a:gd name="T36" fmla="*/ 0 w 495"/>
                <a:gd name="T37" fmla="*/ 0 h 250"/>
                <a:gd name="T38" fmla="*/ 0 w 495"/>
                <a:gd name="T39" fmla="*/ 0 h 250"/>
                <a:gd name="T40" fmla="*/ 0 w 495"/>
                <a:gd name="T41" fmla="*/ 0 h 250"/>
                <a:gd name="T42" fmla="*/ 0 w 495"/>
                <a:gd name="T43" fmla="*/ 0 h 250"/>
                <a:gd name="T44" fmla="*/ 0 w 495"/>
                <a:gd name="T45" fmla="*/ 0 h 250"/>
                <a:gd name="T46" fmla="*/ 0 w 495"/>
                <a:gd name="T47" fmla="*/ 0 h 250"/>
                <a:gd name="T48" fmla="*/ 0 w 495"/>
                <a:gd name="T49" fmla="*/ 0 h 250"/>
                <a:gd name="T50" fmla="*/ 0 w 495"/>
                <a:gd name="T51" fmla="*/ 0 h 250"/>
                <a:gd name="T52" fmla="*/ 0 w 495"/>
                <a:gd name="T53" fmla="*/ 0 h 250"/>
                <a:gd name="T54" fmla="*/ 0 w 495"/>
                <a:gd name="T55" fmla="*/ 0 h 250"/>
                <a:gd name="T56" fmla="*/ 0 w 495"/>
                <a:gd name="T57" fmla="*/ 0 h 250"/>
                <a:gd name="T58" fmla="*/ 0 w 495"/>
                <a:gd name="T59" fmla="*/ 0 h 250"/>
                <a:gd name="T60" fmla="*/ 0 w 495"/>
                <a:gd name="T61" fmla="*/ 0 h 250"/>
                <a:gd name="T62" fmla="*/ 0 w 495"/>
                <a:gd name="T63" fmla="*/ 0 h 250"/>
                <a:gd name="T64" fmla="*/ 0 w 495"/>
                <a:gd name="T65" fmla="*/ 0 h 250"/>
                <a:gd name="T66" fmla="*/ 0 w 495"/>
                <a:gd name="T67" fmla="*/ 0 h 250"/>
                <a:gd name="T68" fmla="*/ 0 w 495"/>
                <a:gd name="T69" fmla="*/ 0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5"/>
                <a:gd name="T106" fmla="*/ 0 h 250"/>
                <a:gd name="T107" fmla="*/ 495 w 495"/>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5" h="250">
                  <a:moveTo>
                    <a:pt x="0" y="2"/>
                  </a:moveTo>
                  <a:lnTo>
                    <a:pt x="10" y="0"/>
                  </a:lnTo>
                  <a:lnTo>
                    <a:pt x="12" y="1"/>
                  </a:lnTo>
                  <a:lnTo>
                    <a:pt x="20" y="6"/>
                  </a:lnTo>
                  <a:lnTo>
                    <a:pt x="32" y="13"/>
                  </a:lnTo>
                  <a:lnTo>
                    <a:pt x="48" y="23"/>
                  </a:lnTo>
                  <a:lnTo>
                    <a:pt x="69" y="34"/>
                  </a:lnTo>
                  <a:lnTo>
                    <a:pt x="95" y="48"/>
                  </a:lnTo>
                  <a:lnTo>
                    <a:pt x="123" y="63"/>
                  </a:lnTo>
                  <a:lnTo>
                    <a:pt x="155" y="81"/>
                  </a:lnTo>
                  <a:lnTo>
                    <a:pt x="190" y="99"/>
                  </a:lnTo>
                  <a:lnTo>
                    <a:pt x="228" y="119"/>
                  </a:lnTo>
                  <a:lnTo>
                    <a:pt x="267" y="139"/>
                  </a:lnTo>
                  <a:lnTo>
                    <a:pt x="309" y="158"/>
                  </a:lnTo>
                  <a:lnTo>
                    <a:pt x="353" y="179"/>
                  </a:lnTo>
                  <a:lnTo>
                    <a:pt x="399" y="200"/>
                  </a:lnTo>
                  <a:lnTo>
                    <a:pt x="447" y="221"/>
                  </a:lnTo>
                  <a:lnTo>
                    <a:pt x="495" y="241"/>
                  </a:lnTo>
                  <a:lnTo>
                    <a:pt x="470" y="250"/>
                  </a:lnTo>
                  <a:lnTo>
                    <a:pt x="467" y="248"/>
                  </a:lnTo>
                  <a:lnTo>
                    <a:pt x="456" y="244"/>
                  </a:lnTo>
                  <a:lnTo>
                    <a:pt x="439" y="237"/>
                  </a:lnTo>
                  <a:lnTo>
                    <a:pt x="417" y="226"/>
                  </a:lnTo>
                  <a:lnTo>
                    <a:pt x="390" y="215"/>
                  </a:lnTo>
                  <a:lnTo>
                    <a:pt x="360" y="200"/>
                  </a:lnTo>
                  <a:lnTo>
                    <a:pt x="326" y="183"/>
                  </a:lnTo>
                  <a:lnTo>
                    <a:pt x="290" y="167"/>
                  </a:lnTo>
                  <a:lnTo>
                    <a:pt x="253" y="148"/>
                  </a:lnTo>
                  <a:lnTo>
                    <a:pt x="214" y="128"/>
                  </a:lnTo>
                  <a:lnTo>
                    <a:pt x="174" y="107"/>
                  </a:lnTo>
                  <a:lnTo>
                    <a:pt x="135" y="86"/>
                  </a:lnTo>
                  <a:lnTo>
                    <a:pt x="99" y="64"/>
                  </a:lnTo>
                  <a:lnTo>
                    <a:pt x="63" y="43"/>
                  </a:lnTo>
                  <a:lnTo>
                    <a:pt x="30" y="23"/>
                  </a:lnTo>
                  <a:lnTo>
                    <a:pt x="0"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grpSp>
      <p:grpSp>
        <p:nvGrpSpPr>
          <p:cNvPr id="73" name="Group 148"/>
          <p:cNvGrpSpPr>
            <a:grpSpLocks/>
          </p:cNvGrpSpPr>
          <p:nvPr/>
        </p:nvGrpSpPr>
        <p:grpSpPr bwMode="auto">
          <a:xfrm>
            <a:off x="4556125" y="3627438"/>
            <a:ext cx="492125" cy="301625"/>
            <a:chOff x="2160" y="3408"/>
            <a:chExt cx="310" cy="190"/>
          </a:xfrm>
        </p:grpSpPr>
        <p:sp>
          <p:nvSpPr>
            <p:cNvPr id="74" name="Freeform 149"/>
            <p:cNvSpPr>
              <a:spLocks/>
            </p:cNvSpPr>
            <p:nvPr/>
          </p:nvSpPr>
          <p:spPr bwMode="auto">
            <a:xfrm>
              <a:off x="2160" y="3408"/>
              <a:ext cx="310" cy="190"/>
            </a:xfrm>
            <a:custGeom>
              <a:avLst/>
              <a:gdLst>
                <a:gd name="T0" fmla="*/ 0 w 1447"/>
                <a:gd name="T1" fmla="*/ 0 h 893"/>
                <a:gd name="T2" fmla="*/ 0 w 1447"/>
                <a:gd name="T3" fmla="*/ 0 h 893"/>
                <a:gd name="T4" fmla="*/ 0 w 1447"/>
                <a:gd name="T5" fmla="*/ 0 h 893"/>
                <a:gd name="T6" fmla="*/ 0 w 1447"/>
                <a:gd name="T7" fmla="*/ 0 h 893"/>
                <a:gd name="T8" fmla="*/ 0 w 1447"/>
                <a:gd name="T9" fmla="*/ 0 h 893"/>
                <a:gd name="T10" fmla="*/ 0 w 1447"/>
                <a:gd name="T11" fmla="*/ 0 h 893"/>
                <a:gd name="T12" fmla="*/ 0 w 1447"/>
                <a:gd name="T13" fmla="*/ 0 h 893"/>
                <a:gd name="T14" fmla="*/ 0 w 1447"/>
                <a:gd name="T15" fmla="*/ 0 h 893"/>
                <a:gd name="T16" fmla="*/ 0 w 1447"/>
                <a:gd name="T17" fmla="*/ 0 h 893"/>
                <a:gd name="T18" fmla="*/ 0 w 1447"/>
                <a:gd name="T19" fmla="*/ 0 h 893"/>
                <a:gd name="T20" fmla="*/ 0 w 1447"/>
                <a:gd name="T21" fmla="*/ 0 h 893"/>
                <a:gd name="T22" fmla="*/ 0 w 1447"/>
                <a:gd name="T23" fmla="*/ 0 h 893"/>
                <a:gd name="T24" fmla="*/ 0 w 1447"/>
                <a:gd name="T25" fmla="*/ 0 h 893"/>
                <a:gd name="T26" fmla="*/ 0 w 1447"/>
                <a:gd name="T27" fmla="*/ 0 h 893"/>
                <a:gd name="T28" fmla="*/ 0 w 1447"/>
                <a:gd name="T29" fmla="*/ 0 h 893"/>
                <a:gd name="T30" fmla="*/ 0 w 1447"/>
                <a:gd name="T31" fmla="*/ 0 h 893"/>
                <a:gd name="T32" fmla="*/ 0 w 1447"/>
                <a:gd name="T33" fmla="*/ 0 h 893"/>
                <a:gd name="T34" fmla="*/ 0 w 1447"/>
                <a:gd name="T35" fmla="*/ 0 h 893"/>
                <a:gd name="T36" fmla="*/ 0 w 1447"/>
                <a:gd name="T37" fmla="*/ 0 h 893"/>
                <a:gd name="T38" fmla="*/ 0 w 1447"/>
                <a:gd name="T39" fmla="*/ 0 h 893"/>
                <a:gd name="T40" fmla="*/ 0 w 1447"/>
                <a:gd name="T41" fmla="*/ 0 h 893"/>
                <a:gd name="T42" fmla="*/ 0 w 1447"/>
                <a:gd name="T43" fmla="*/ 0 h 893"/>
                <a:gd name="T44" fmla="*/ 0 w 1447"/>
                <a:gd name="T45" fmla="*/ 0 h 893"/>
                <a:gd name="T46" fmla="*/ 0 w 1447"/>
                <a:gd name="T47" fmla="*/ 0 h 893"/>
                <a:gd name="T48" fmla="*/ 0 w 1447"/>
                <a:gd name="T49" fmla="*/ 0 h 893"/>
                <a:gd name="T50" fmla="*/ 0 w 1447"/>
                <a:gd name="T51" fmla="*/ 0 h 893"/>
                <a:gd name="T52" fmla="*/ 0 w 1447"/>
                <a:gd name="T53" fmla="*/ 0 h 893"/>
                <a:gd name="T54" fmla="*/ 0 w 1447"/>
                <a:gd name="T55" fmla="*/ 0 h 893"/>
                <a:gd name="T56" fmla="*/ 0 w 1447"/>
                <a:gd name="T57" fmla="*/ 0 h 893"/>
                <a:gd name="T58" fmla="*/ 0 w 1447"/>
                <a:gd name="T59" fmla="*/ 0 h 893"/>
                <a:gd name="T60" fmla="*/ 0 w 1447"/>
                <a:gd name="T61" fmla="*/ 0 h 893"/>
                <a:gd name="T62" fmla="*/ 0 w 1447"/>
                <a:gd name="T63" fmla="*/ 0 h 893"/>
                <a:gd name="T64" fmla="*/ 0 w 1447"/>
                <a:gd name="T65" fmla="*/ 0 h 893"/>
                <a:gd name="T66" fmla="*/ 0 w 1447"/>
                <a:gd name="T67" fmla="*/ 0 h 893"/>
                <a:gd name="T68" fmla="*/ 0 w 1447"/>
                <a:gd name="T69" fmla="*/ 0 h 893"/>
                <a:gd name="T70" fmla="*/ 0 w 1447"/>
                <a:gd name="T71" fmla="*/ 0 h 893"/>
                <a:gd name="T72" fmla="*/ 0 w 1447"/>
                <a:gd name="T73" fmla="*/ 0 h 893"/>
                <a:gd name="T74" fmla="*/ 0 w 1447"/>
                <a:gd name="T75" fmla="*/ 0 h 893"/>
                <a:gd name="T76" fmla="*/ 0 w 1447"/>
                <a:gd name="T77" fmla="*/ 0 h 893"/>
                <a:gd name="T78" fmla="*/ 0 w 1447"/>
                <a:gd name="T79" fmla="*/ 0 h 893"/>
                <a:gd name="T80" fmla="*/ 0 w 1447"/>
                <a:gd name="T81" fmla="*/ 0 h 893"/>
                <a:gd name="T82" fmla="*/ 0 w 1447"/>
                <a:gd name="T83" fmla="*/ 0 h 893"/>
                <a:gd name="T84" fmla="*/ 0 w 1447"/>
                <a:gd name="T85" fmla="*/ 0 h 893"/>
                <a:gd name="T86" fmla="*/ 0 w 1447"/>
                <a:gd name="T87" fmla="*/ 0 h 893"/>
                <a:gd name="T88" fmla="*/ 0 w 1447"/>
                <a:gd name="T89" fmla="*/ 0 h 893"/>
                <a:gd name="T90" fmla="*/ 0 w 1447"/>
                <a:gd name="T91" fmla="*/ 0 h 893"/>
                <a:gd name="T92" fmla="*/ 0 w 1447"/>
                <a:gd name="T93" fmla="*/ 0 h 893"/>
                <a:gd name="T94" fmla="*/ 0 w 1447"/>
                <a:gd name="T95" fmla="*/ 0 h 893"/>
                <a:gd name="T96" fmla="*/ 0 w 1447"/>
                <a:gd name="T97" fmla="*/ 0 h 893"/>
                <a:gd name="T98" fmla="*/ 0 w 1447"/>
                <a:gd name="T99" fmla="*/ 0 h 893"/>
                <a:gd name="T100" fmla="*/ 0 w 1447"/>
                <a:gd name="T101" fmla="*/ 0 h 893"/>
                <a:gd name="T102" fmla="*/ 0 w 1447"/>
                <a:gd name="T103" fmla="*/ 0 h 893"/>
                <a:gd name="T104" fmla="*/ 0 w 1447"/>
                <a:gd name="T105" fmla="*/ 0 h 893"/>
                <a:gd name="T106" fmla="*/ 0 w 1447"/>
                <a:gd name="T107" fmla="*/ 0 h 893"/>
                <a:gd name="T108" fmla="*/ 0 w 1447"/>
                <a:gd name="T109" fmla="*/ 0 h 893"/>
                <a:gd name="T110" fmla="*/ 0 w 1447"/>
                <a:gd name="T111" fmla="*/ 0 h 8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7"/>
                <a:gd name="T169" fmla="*/ 0 h 893"/>
                <a:gd name="T170" fmla="*/ 1447 w 1447"/>
                <a:gd name="T171" fmla="*/ 893 h 8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7" h="893">
                  <a:moveTo>
                    <a:pt x="783" y="893"/>
                  </a:moveTo>
                  <a:lnTo>
                    <a:pt x="780" y="890"/>
                  </a:lnTo>
                  <a:lnTo>
                    <a:pt x="782" y="883"/>
                  </a:lnTo>
                  <a:lnTo>
                    <a:pt x="788" y="874"/>
                  </a:lnTo>
                  <a:lnTo>
                    <a:pt x="797" y="863"/>
                  </a:lnTo>
                  <a:lnTo>
                    <a:pt x="811" y="848"/>
                  </a:lnTo>
                  <a:lnTo>
                    <a:pt x="827" y="832"/>
                  </a:lnTo>
                  <a:lnTo>
                    <a:pt x="846" y="815"/>
                  </a:lnTo>
                  <a:lnTo>
                    <a:pt x="869" y="795"/>
                  </a:lnTo>
                  <a:lnTo>
                    <a:pt x="893" y="773"/>
                  </a:lnTo>
                  <a:lnTo>
                    <a:pt x="921" y="751"/>
                  </a:lnTo>
                  <a:lnTo>
                    <a:pt x="949" y="727"/>
                  </a:lnTo>
                  <a:lnTo>
                    <a:pt x="979" y="702"/>
                  </a:lnTo>
                  <a:lnTo>
                    <a:pt x="1011" y="677"/>
                  </a:lnTo>
                  <a:lnTo>
                    <a:pt x="1043" y="651"/>
                  </a:lnTo>
                  <a:lnTo>
                    <a:pt x="1076" y="624"/>
                  </a:lnTo>
                  <a:lnTo>
                    <a:pt x="1109" y="598"/>
                  </a:lnTo>
                  <a:lnTo>
                    <a:pt x="1143" y="572"/>
                  </a:lnTo>
                  <a:lnTo>
                    <a:pt x="1175" y="546"/>
                  </a:lnTo>
                  <a:lnTo>
                    <a:pt x="1208" y="521"/>
                  </a:lnTo>
                  <a:lnTo>
                    <a:pt x="1240" y="496"/>
                  </a:lnTo>
                  <a:lnTo>
                    <a:pt x="1271" y="472"/>
                  </a:lnTo>
                  <a:lnTo>
                    <a:pt x="1299" y="449"/>
                  </a:lnTo>
                  <a:lnTo>
                    <a:pt x="1326" y="427"/>
                  </a:lnTo>
                  <a:lnTo>
                    <a:pt x="1352" y="407"/>
                  </a:lnTo>
                  <a:lnTo>
                    <a:pt x="1374" y="390"/>
                  </a:lnTo>
                  <a:lnTo>
                    <a:pt x="1395" y="373"/>
                  </a:lnTo>
                  <a:lnTo>
                    <a:pt x="1412" y="358"/>
                  </a:lnTo>
                  <a:lnTo>
                    <a:pt x="1427" y="346"/>
                  </a:lnTo>
                  <a:lnTo>
                    <a:pt x="1437" y="336"/>
                  </a:lnTo>
                  <a:lnTo>
                    <a:pt x="1444" y="329"/>
                  </a:lnTo>
                  <a:lnTo>
                    <a:pt x="1447" y="325"/>
                  </a:lnTo>
                  <a:lnTo>
                    <a:pt x="1445" y="324"/>
                  </a:lnTo>
                  <a:lnTo>
                    <a:pt x="1440" y="322"/>
                  </a:lnTo>
                  <a:lnTo>
                    <a:pt x="1424" y="314"/>
                  </a:lnTo>
                  <a:lnTo>
                    <a:pt x="1395" y="301"/>
                  </a:lnTo>
                  <a:lnTo>
                    <a:pt x="1357" y="284"/>
                  </a:lnTo>
                  <a:lnTo>
                    <a:pt x="1310" y="262"/>
                  </a:lnTo>
                  <a:lnTo>
                    <a:pt x="1258" y="238"/>
                  </a:lnTo>
                  <a:lnTo>
                    <a:pt x="1201" y="212"/>
                  </a:lnTo>
                  <a:lnTo>
                    <a:pt x="1143" y="184"/>
                  </a:lnTo>
                  <a:lnTo>
                    <a:pt x="1083" y="156"/>
                  </a:lnTo>
                  <a:lnTo>
                    <a:pt x="1023" y="126"/>
                  </a:lnTo>
                  <a:lnTo>
                    <a:pt x="968" y="99"/>
                  </a:lnTo>
                  <a:lnTo>
                    <a:pt x="916" y="73"/>
                  </a:lnTo>
                  <a:lnTo>
                    <a:pt x="871" y="49"/>
                  </a:lnTo>
                  <a:lnTo>
                    <a:pt x="834" y="28"/>
                  </a:lnTo>
                  <a:lnTo>
                    <a:pt x="807" y="11"/>
                  </a:lnTo>
                  <a:lnTo>
                    <a:pt x="792" y="0"/>
                  </a:lnTo>
                  <a:lnTo>
                    <a:pt x="790" y="8"/>
                  </a:lnTo>
                  <a:lnTo>
                    <a:pt x="782" y="18"/>
                  </a:lnTo>
                  <a:lnTo>
                    <a:pt x="773" y="27"/>
                  </a:lnTo>
                  <a:lnTo>
                    <a:pt x="758" y="39"/>
                  </a:lnTo>
                  <a:lnTo>
                    <a:pt x="741" y="50"/>
                  </a:lnTo>
                  <a:lnTo>
                    <a:pt x="722" y="63"/>
                  </a:lnTo>
                  <a:lnTo>
                    <a:pt x="700" y="75"/>
                  </a:lnTo>
                  <a:lnTo>
                    <a:pt x="674" y="89"/>
                  </a:lnTo>
                  <a:lnTo>
                    <a:pt x="647" y="103"/>
                  </a:lnTo>
                  <a:lnTo>
                    <a:pt x="618" y="117"/>
                  </a:lnTo>
                  <a:lnTo>
                    <a:pt x="587" y="132"/>
                  </a:lnTo>
                  <a:lnTo>
                    <a:pt x="555" y="146"/>
                  </a:lnTo>
                  <a:lnTo>
                    <a:pt x="521" y="162"/>
                  </a:lnTo>
                  <a:lnTo>
                    <a:pt x="487" y="176"/>
                  </a:lnTo>
                  <a:lnTo>
                    <a:pt x="452" y="191"/>
                  </a:lnTo>
                  <a:lnTo>
                    <a:pt x="417" y="206"/>
                  </a:lnTo>
                  <a:lnTo>
                    <a:pt x="382" y="220"/>
                  </a:lnTo>
                  <a:lnTo>
                    <a:pt x="346" y="234"/>
                  </a:lnTo>
                  <a:lnTo>
                    <a:pt x="312" y="249"/>
                  </a:lnTo>
                  <a:lnTo>
                    <a:pt x="277" y="261"/>
                  </a:lnTo>
                  <a:lnTo>
                    <a:pt x="244" y="274"/>
                  </a:lnTo>
                  <a:lnTo>
                    <a:pt x="211" y="286"/>
                  </a:lnTo>
                  <a:lnTo>
                    <a:pt x="181" y="298"/>
                  </a:lnTo>
                  <a:lnTo>
                    <a:pt x="151" y="308"/>
                  </a:lnTo>
                  <a:lnTo>
                    <a:pt x="124" y="317"/>
                  </a:lnTo>
                  <a:lnTo>
                    <a:pt x="99" y="326"/>
                  </a:lnTo>
                  <a:lnTo>
                    <a:pt x="77" y="334"/>
                  </a:lnTo>
                  <a:lnTo>
                    <a:pt x="57" y="340"/>
                  </a:lnTo>
                  <a:lnTo>
                    <a:pt x="40" y="346"/>
                  </a:lnTo>
                  <a:lnTo>
                    <a:pt x="27" y="350"/>
                  </a:lnTo>
                  <a:lnTo>
                    <a:pt x="16" y="352"/>
                  </a:lnTo>
                  <a:lnTo>
                    <a:pt x="10" y="353"/>
                  </a:lnTo>
                  <a:lnTo>
                    <a:pt x="3" y="357"/>
                  </a:lnTo>
                  <a:lnTo>
                    <a:pt x="0" y="363"/>
                  </a:lnTo>
                  <a:lnTo>
                    <a:pt x="3" y="372"/>
                  </a:lnTo>
                  <a:lnTo>
                    <a:pt x="9" y="383"/>
                  </a:lnTo>
                  <a:lnTo>
                    <a:pt x="21" y="397"/>
                  </a:lnTo>
                  <a:lnTo>
                    <a:pt x="36" y="413"/>
                  </a:lnTo>
                  <a:lnTo>
                    <a:pt x="55" y="430"/>
                  </a:lnTo>
                  <a:lnTo>
                    <a:pt x="77" y="449"/>
                  </a:lnTo>
                  <a:lnTo>
                    <a:pt x="102" y="469"/>
                  </a:lnTo>
                  <a:lnTo>
                    <a:pt x="129" y="491"/>
                  </a:lnTo>
                  <a:lnTo>
                    <a:pt x="160" y="513"/>
                  </a:lnTo>
                  <a:lnTo>
                    <a:pt x="192" y="536"/>
                  </a:lnTo>
                  <a:lnTo>
                    <a:pt x="226" y="560"/>
                  </a:lnTo>
                  <a:lnTo>
                    <a:pt x="262" y="585"/>
                  </a:lnTo>
                  <a:lnTo>
                    <a:pt x="298" y="610"/>
                  </a:lnTo>
                  <a:lnTo>
                    <a:pt x="335" y="634"/>
                  </a:lnTo>
                  <a:lnTo>
                    <a:pt x="373" y="659"/>
                  </a:lnTo>
                  <a:lnTo>
                    <a:pt x="410" y="684"/>
                  </a:lnTo>
                  <a:lnTo>
                    <a:pt x="448" y="708"/>
                  </a:lnTo>
                  <a:lnTo>
                    <a:pt x="486" y="731"/>
                  </a:lnTo>
                  <a:lnTo>
                    <a:pt x="522" y="754"/>
                  </a:lnTo>
                  <a:lnTo>
                    <a:pt x="558" y="775"/>
                  </a:lnTo>
                  <a:lnTo>
                    <a:pt x="592" y="796"/>
                  </a:lnTo>
                  <a:lnTo>
                    <a:pt x="624" y="815"/>
                  </a:lnTo>
                  <a:lnTo>
                    <a:pt x="654" y="831"/>
                  </a:lnTo>
                  <a:lnTo>
                    <a:pt x="683" y="847"/>
                  </a:lnTo>
                  <a:lnTo>
                    <a:pt x="708" y="861"/>
                  </a:lnTo>
                  <a:lnTo>
                    <a:pt x="730" y="872"/>
                  </a:lnTo>
                  <a:lnTo>
                    <a:pt x="749" y="881"/>
                  </a:lnTo>
                  <a:lnTo>
                    <a:pt x="765" y="888"/>
                  </a:lnTo>
                  <a:lnTo>
                    <a:pt x="776" y="892"/>
                  </a:lnTo>
                  <a:lnTo>
                    <a:pt x="783" y="8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75" name="Freeform 150"/>
            <p:cNvSpPr>
              <a:spLocks/>
            </p:cNvSpPr>
            <p:nvPr/>
          </p:nvSpPr>
          <p:spPr bwMode="auto">
            <a:xfrm>
              <a:off x="2166" y="3413"/>
              <a:ext cx="298" cy="179"/>
            </a:xfrm>
            <a:custGeom>
              <a:avLst/>
              <a:gdLst>
                <a:gd name="T0" fmla="*/ 0 w 1390"/>
                <a:gd name="T1" fmla="*/ 0 h 840"/>
                <a:gd name="T2" fmla="*/ 0 w 1390"/>
                <a:gd name="T3" fmla="*/ 0 h 840"/>
                <a:gd name="T4" fmla="*/ 0 w 1390"/>
                <a:gd name="T5" fmla="*/ 0 h 840"/>
                <a:gd name="T6" fmla="*/ 0 w 1390"/>
                <a:gd name="T7" fmla="*/ 0 h 840"/>
                <a:gd name="T8" fmla="*/ 0 w 1390"/>
                <a:gd name="T9" fmla="*/ 0 h 840"/>
                <a:gd name="T10" fmla="*/ 0 w 1390"/>
                <a:gd name="T11" fmla="*/ 0 h 840"/>
                <a:gd name="T12" fmla="*/ 0 w 1390"/>
                <a:gd name="T13" fmla="*/ 0 h 840"/>
                <a:gd name="T14" fmla="*/ 0 w 1390"/>
                <a:gd name="T15" fmla="*/ 0 h 840"/>
                <a:gd name="T16" fmla="*/ 0 w 1390"/>
                <a:gd name="T17" fmla="*/ 0 h 840"/>
                <a:gd name="T18" fmla="*/ 0 w 1390"/>
                <a:gd name="T19" fmla="*/ 0 h 840"/>
                <a:gd name="T20" fmla="*/ 0 w 1390"/>
                <a:gd name="T21" fmla="*/ 0 h 840"/>
                <a:gd name="T22" fmla="*/ 0 w 1390"/>
                <a:gd name="T23" fmla="*/ 0 h 840"/>
                <a:gd name="T24" fmla="*/ 0 w 1390"/>
                <a:gd name="T25" fmla="*/ 0 h 840"/>
                <a:gd name="T26" fmla="*/ 0 w 1390"/>
                <a:gd name="T27" fmla="*/ 0 h 840"/>
                <a:gd name="T28" fmla="*/ 0 w 1390"/>
                <a:gd name="T29" fmla="*/ 0 h 840"/>
                <a:gd name="T30" fmla="*/ 0 w 1390"/>
                <a:gd name="T31" fmla="*/ 0 h 840"/>
                <a:gd name="T32" fmla="*/ 0 w 1390"/>
                <a:gd name="T33" fmla="*/ 0 h 840"/>
                <a:gd name="T34" fmla="*/ 0 w 1390"/>
                <a:gd name="T35" fmla="*/ 0 h 840"/>
                <a:gd name="T36" fmla="*/ 0 w 1390"/>
                <a:gd name="T37" fmla="*/ 0 h 840"/>
                <a:gd name="T38" fmla="*/ 0 w 1390"/>
                <a:gd name="T39" fmla="*/ 0 h 840"/>
                <a:gd name="T40" fmla="*/ 0 w 1390"/>
                <a:gd name="T41" fmla="*/ 0 h 840"/>
                <a:gd name="T42" fmla="*/ 0 w 1390"/>
                <a:gd name="T43" fmla="*/ 0 h 840"/>
                <a:gd name="T44" fmla="*/ 0 w 1390"/>
                <a:gd name="T45" fmla="*/ 0 h 840"/>
                <a:gd name="T46" fmla="*/ 0 w 1390"/>
                <a:gd name="T47" fmla="*/ 0 h 840"/>
                <a:gd name="T48" fmla="*/ 0 w 1390"/>
                <a:gd name="T49" fmla="*/ 0 h 840"/>
                <a:gd name="T50" fmla="*/ 0 w 1390"/>
                <a:gd name="T51" fmla="*/ 0 h 840"/>
                <a:gd name="T52" fmla="*/ 0 w 1390"/>
                <a:gd name="T53" fmla="*/ 0 h 840"/>
                <a:gd name="T54" fmla="*/ 0 w 1390"/>
                <a:gd name="T55" fmla="*/ 0 h 840"/>
                <a:gd name="T56" fmla="*/ 0 w 1390"/>
                <a:gd name="T57" fmla="*/ 0 h 840"/>
                <a:gd name="T58" fmla="*/ 0 w 1390"/>
                <a:gd name="T59" fmla="*/ 0 h 840"/>
                <a:gd name="T60" fmla="*/ 0 w 1390"/>
                <a:gd name="T61" fmla="*/ 0 h 840"/>
                <a:gd name="T62" fmla="*/ 0 w 1390"/>
                <a:gd name="T63" fmla="*/ 0 h 840"/>
                <a:gd name="T64" fmla="*/ 0 w 1390"/>
                <a:gd name="T65" fmla="*/ 0 h 840"/>
                <a:gd name="T66" fmla="*/ 0 w 1390"/>
                <a:gd name="T67" fmla="*/ 0 h 840"/>
                <a:gd name="T68" fmla="*/ 0 w 1390"/>
                <a:gd name="T69" fmla="*/ 0 h 840"/>
                <a:gd name="T70" fmla="*/ 0 w 1390"/>
                <a:gd name="T71" fmla="*/ 0 h 840"/>
                <a:gd name="T72" fmla="*/ 0 w 1390"/>
                <a:gd name="T73" fmla="*/ 0 h 840"/>
                <a:gd name="T74" fmla="*/ 0 w 1390"/>
                <a:gd name="T75" fmla="*/ 0 h 840"/>
                <a:gd name="T76" fmla="*/ 0 w 1390"/>
                <a:gd name="T77" fmla="*/ 0 h 840"/>
                <a:gd name="T78" fmla="*/ 0 w 1390"/>
                <a:gd name="T79" fmla="*/ 0 h 840"/>
                <a:gd name="T80" fmla="*/ 0 w 1390"/>
                <a:gd name="T81" fmla="*/ 0 h 840"/>
                <a:gd name="T82" fmla="*/ 0 w 1390"/>
                <a:gd name="T83" fmla="*/ 0 h 840"/>
                <a:gd name="T84" fmla="*/ 0 w 1390"/>
                <a:gd name="T85" fmla="*/ 0 h 840"/>
                <a:gd name="T86" fmla="*/ 0 w 1390"/>
                <a:gd name="T87" fmla="*/ 0 h 840"/>
                <a:gd name="T88" fmla="*/ 0 w 1390"/>
                <a:gd name="T89" fmla="*/ 0 h 840"/>
                <a:gd name="T90" fmla="*/ 0 w 1390"/>
                <a:gd name="T91" fmla="*/ 0 h 840"/>
                <a:gd name="T92" fmla="*/ 0 w 1390"/>
                <a:gd name="T93" fmla="*/ 0 h 840"/>
                <a:gd name="T94" fmla="*/ 0 w 1390"/>
                <a:gd name="T95" fmla="*/ 0 h 840"/>
                <a:gd name="T96" fmla="*/ 0 w 1390"/>
                <a:gd name="T97" fmla="*/ 0 h 840"/>
                <a:gd name="T98" fmla="*/ 0 w 1390"/>
                <a:gd name="T99" fmla="*/ 0 h 840"/>
                <a:gd name="T100" fmla="*/ 0 w 1390"/>
                <a:gd name="T101" fmla="*/ 0 h 840"/>
                <a:gd name="T102" fmla="*/ 0 w 1390"/>
                <a:gd name="T103" fmla="*/ 0 h 840"/>
                <a:gd name="T104" fmla="*/ 0 w 1390"/>
                <a:gd name="T105" fmla="*/ 0 h 840"/>
                <a:gd name="T106" fmla="*/ 0 w 1390"/>
                <a:gd name="T107" fmla="*/ 0 h 840"/>
                <a:gd name="T108" fmla="*/ 0 w 1390"/>
                <a:gd name="T109" fmla="*/ 0 h 840"/>
                <a:gd name="T110" fmla="*/ 0 w 1390"/>
                <a:gd name="T111" fmla="*/ 0 h 8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0"/>
                <a:gd name="T169" fmla="*/ 0 h 840"/>
                <a:gd name="T170" fmla="*/ 1390 w 1390"/>
                <a:gd name="T171" fmla="*/ 840 h 8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0" h="840">
                  <a:moveTo>
                    <a:pt x="739" y="840"/>
                  </a:moveTo>
                  <a:lnTo>
                    <a:pt x="736" y="837"/>
                  </a:lnTo>
                  <a:lnTo>
                    <a:pt x="738" y="830"/>
                  </a:lnTo>
                  <a:lnTo>
                    <a:pt x="743" y="822"/>
                  </a:lnTo>
                  <a:lnTo>
                    <a:pt x="752" y="810"/>
                  </a:lnTo>
                  <a:lnTo>
                    <a:pt x="765" y="798"/>
                  </a:lnTo>
                  <a:lnTo>
                    <a:pt x="782" y="782"/>
                  </a:lnTo>
                  <a:lnTo>
                    <a:pt x="800" y="765"/>
                  </a:lnTo>
                  <a:lnTo>
                    <a:pt x="822" y="747"/>
                  </a:lnTo>
                  <a:lnTo>
                    <a:pt x="847" y="727"/>
                  </a:lnTo>
                  <a:lnTo>
                    <a:pt x="873" y="706"/>
                  </a:lnTo>
                  <a:lnTo>
                    <a:pt x="901" y="683"/>
                  </a:lnTo>
                  <a:lnTo>
                    <a:pt x="930" y="660"/>
                  </a:lnTo>
                  <a:lnTo>
                    <a:pt x="962" y="636"/>
                  </a:lnTo>
                  <a:lnTo>
                    <a:pt x="993" y="612"/>
                  </a:lnTo>
                  <a:lnTo>
                    <a:pt x="1026" y="587"/>
                  </a:lnTo>
                  <a:lnTo>
                    <a:pt x="1058" y="562"/>
                  </a:lnTo>
                  <a:lnTo>
                    <a:pt x="1091" y="538"/>
                  </a:lnTo>
                  <a:lnTo>
                    <a:pt x="1123" y="513"/>
                  </a:lnTo>
                  <a:lnTo>
                    <a:pt x="1156" y="489"/>
                  </a:lnTo>
                  <a:lnTo>
                    <a:pt x="1186" y="466"/>
                  </a:lnTo>
                  <a:lnTo>
                    <a:pt x="1216" y="444"/>
                  </a:lnTo>
                  <a:lnTo>
                    <a:pt x="1245" y="422"/>
                  </a:lnTo>
                  <a:lnTo>
                    <a:pt x="1272" y="401"/>
                  </a:lnTo>
                  <a:lnTo>
                    <a:pt x="1297" y="382"/>
                  </a:lnTo>
                  <a:lnTo>
                    <a:pt x="1319" y="366"/>
                  </a:lnTo>
                  <a:lnTo>
                    <a:pt x="1339" y="350"/>
                  </a:lnTo>
                  <a:lnTo>
                    <a:pt x="1356" y="336"/>
                  </a:lnTo>
                  <a:lnTo>
                    <a:pt x="1371" y="325"/>
                  </a:lnTo>
                  <a:lnTo>
                    <a:pt x="1381" y="315"/>
                  </a:lnTo>
                  <a:lnTo>
                    <a:pt x="1387" y="309"/>
                  </a:lnTo>
                  <a:lnTo>
                    <a:pt x="1390" y="305"/>
                  </a:lnTo>
                  <a:lnTo>
                    <a:pt x="1388" y="304"/>
                  </a:lnTo>
                  <a:lnTo>
                    <a:pt x="1387" y="303"/>
                  </a:lnTo>
                  <a:lnTo>
                    <a:pt x="1373" y="297"/>
                  </a:lnTo>
                  <a:lnTo>
                    <a:pt x="1347" y="285"/>
                  </a:lnTo>
                  <a:lnTo>
                    <a:pt x="1313" y="269"/>
                  </a:lnTo>
                  <a:lnTo>
                    <a:pt x="1270" y="250"/>
                  </a:lnTo>
                  <a:lnTo>
                    <a:pt x="1222" y="227"/>
                  </a:lnTo>
                  <a:lnTo>
                    <a:pt x="1168" y="202"/>
                  </a:lnTo>
                  <a:lnTo>
                    <a:pt x="1113" y="175"/>
                  </a:lnTo>
                  <a:lnTo>
                    <a:pt x="1056" y="148"/>
                  </a:lnTo>
                  <a:lnTo>
                    <a:pt x="1000" y="121"/>
                  </a:lnTo>
                  <a:lnTo>
                    <a:pt x="946" y="95"/>
                  </a:lnTo>
                  <a:lnTo>
                    <a:pt x="896" y="70"/>
                  </a:lnTo>
                  <a:lnTo>
                    <a:pt x="852" y="47"/>
                  </a:lnTo>
                  <a:lnTo>
                    <a:pt x="814" y="28"/>
                  </a:lnTo>
                  <a:lnTo>
                    <a:pt x="787" y="12"/>
                  </a:lnTo>
                  <a:lnTo>
                    <a:pt x="769" y="0"/>
                  </a:lnTo>
                  <a:lnTo>
                    <a:pt x="763" y="8"/>
                  </a:lnTo>
                  <a:lnTo>
                    <a:pt x="753" y="18"/>
                  </a:lnTo>
                  <a:lnTo>
                    <a:pt x="740" y="28"/>
                  </a:lnTo>
                  <a:lnTo>
                    <a:pt x="724" y="39"/>
                  </a:lnTo>
                  <a:lnTo>
                    <a:pt x="705" y="50"/>
                  </a:lnTo>
                  <a:lnTo>
                    <a:pt x="684" y="63"/>
                  </a:lnTo>
                  <a:lnTo>
                    <a:pt x="661" y="75"/>
                  </a:lnTo>
                  <a:lnTo>
                    <a:pt x="635" y="89"/>
                  </a:lnTo>
                  <a:lnTo>
                    <a:pt x="608" y="101"/>
                  </a:lnTo>
                  <a:lnTo>
                    <a:pt x="578" y="116"/>
                  </a:lnTo>
                  <a:lnTo>
                    <a:pt x="548" y="130"/>
                  </a:lnTo>
                  <a:lnTo>
                    <a:pt x="516" y="143"/>
                  </a:lnTo>
                  <a:lnTo>
                    <a:pt x="484" y="158"/>
                  </a:lnTo>
                  <a:lnTo>
                    <a:pt x="452" y="171"/>
                  </a:lnTo>
                  <a:lnTo>
                    <a:pt x="418" y="186"/>
                  </a:lnTo>
                  <a:lnTo>
                    <a:pt x="384" y="199"/>
                  </a:lnTo>
                  <a:lnTo>
                    <a:pt x="351" y="213"/>
                  </a:lnTo>
                  <a:lnTo>
                    <a:pt x="317" y="227"/>
                  </a:lnTo>
                  <a:lnTo>
                    <a:pt x="284" y="239"/>
                  </a:lnTo>
                  <a:lnTo>
                    <a:pt x="252" y="252"/>
                  </a:lnTo>
                  <a:lnTo>
                    <a:pt x="221" y="263"/>
                  </a:lnTo>
                  <a:lnTo>
                    <a:pt x="191" y="275"/>
                  </a:lnTo>
                  <a:lnTo>
                    <a:pt x="162" y="285"/>
                  </a:lnTo>
                  <a:lnTo>
                    <a:pt x="135" y="295"/>
                  </a:lnTo>
                  <a:lnTo>
                    <a:pt x="111" y="304"/>
                  </a:lnTo>
                  <a:lnTo>
                    <a:pt x="88" y="312"/>
                  </a:lnTo>
                  <a:lnTo>
                    <a:pt x="67" y="319"/>
                  </a:lnTo>
                  <a:lnTo>
                    <a:pt x="49" y="325"/>
                  </a:lnTo>
                  <a:lnTo>
                    <a:pt x="34" y="330"/>
                  </a:lnTo>
                  <a:lnTo>
                    <a:pt x="23" y="333"/>
                  </a:lnTo>
                  <a:lnTo>
                    <a:pt x="15" y="335"/>
                  </a:lnTo>
                  <a:lnTo>
                    <a:pt x="9" y="336"/>
                  </a:lnTo>
                  <a:lnTo>
                    <a:pt x="2" y="339"/>
                  </a:lnTo>
                  <a:lnTo>
                    <a:pt x="0" y="346"/>
                  </a:lnTo>
                  <a:lnTo>
                    <a:pt x="2" y="354"/>
                  </a:lnTo>
                  <a:lnTo>
                    <a:pt x="8" y="364"/>
                  </a:lnTo>
                  <a:lnTo>
                    <a:pt x="19" y="377"/>
                  </a:lnTo>
                  <a:lnTo>
                    <a:pt x="32" y="392"/>
                  </a:lnTo>
                  <a:lnTo>
                    <a:pt x="50" y="407"/>
                  </a:lnTo>
                  <a:lnTo>
                    <a:pt x="71" y="425"/>
                  </a:lnTo>
                  <a:lnTo>
                    <a:pt x="94" y="444"/>
                  </a:lnTo>
                  <a:lnTo>
                    <a:pt x="120" y="465"/>
                  </a:lnTo>
                  <a:lnTo>
                    <a:pt x="149" y="486"/>
                  </a:lnTo>
                  <a:lnTo>
                    <a:pt x="179" y="507"/>
                  </a:lnTo>
                  <a:lnTo>
                    <a:pt x="212" y="529"/>
                  </a:lnTo>
                  <a:lnTo>
                    <a:pt x="245" y="552"/>
                  </a:lnTo>
                  <a:lnTo>
                    <a:pt x="279" y="575"/>
                  </a:lnTo>
                  <a:lnTo>
                    <a:pt x="314" y="598"/>
                  </a:lnTo>
                  <a:lnTo>
                    <a:pt x="350" y="621"/>
                  </a:lnTo>
                  <a:lnTo>
                    <a:pt x="386" y="644"/>
                  </a:lnTo>
                  <a:lnTo>
                    <a:pt x="421" y="667"/>
                  </a:lnTo>
                  <a:lnTo>
                    <a:pt x="457" y="688"/>
                  </a:lnTo>
                  <a:lnTo>
                    <a:pt x="491" y="710"/>
                  </a:lnTo>
                  <a:lnTo>
                    <a:pt x="525" y="730"/>
                  </a:lnTo>
                  <a:lnTo>
                    <a:pt x="556" y="749"/>
                  </a:lnTo>
                  <a:lnTo>
                    <a:pt x="588" y="767"/>
                  </a:lnTo>
                  <a:lnTo>
                    <a:pt x="616" y="782"/>
                  </a:lnTo>
                  <a:lnTo>
                    <a:pt x="642" y="797"/>
                  </a:lnTo>
                  <a:lnTo>
                    <a:pt x="666" y="809"/>
                  </a:lnTo>
                  <a:lnTo>
                    <a:pt x="687" y="821"/>
                  </a:lnTo>
                  <a:lnTo>
                    <a:pt x="706" y="829"/>
                  </a:lnTo>
                  <a:lnTo>
                    <a:pt x="721" y="835"/>
                  </a:lnTo>
                  <a:lnTo>
                    <a:pt x="731" y="839"/>
                  </a:lnTo>
                  <a:lnTo>
                    <a:pt x="739" y="8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76" name="Freeform 151"/>
            <p:cNvSpPr>
              <a:spLocks/>
            </p:cNvSpPr>
            <p:nvPr/>
          </p:nvSpPr>
          <p:spPr bwMode="auto">
            <a:xfrm>
              <a:off x="2328" y="3437"/>
              <a:ext cx="90" cy="50"/>
            </a:xfrm>
            <a:custGeom>
              <a:avLst/>
              <a:gdLst>
                <a:gd name="T0" fmla="*/ 0 w 421"/>
                <a:gd name="T1" fmla="*/ 0 h 237"/>
                <a:gd name="T2" fmla="*/ 0 w 421"/>
                <a:gd name="T3" fmla="*/ 0 h 237"/>
                <a:gd name="T4" fmla="*/ 0 w 421"/>
                <a:gd name="T5" fmla="*/ 0 h 237"/>
                <a:gd name="T6" fmla="*/ 0 w 421"/>
                <a:gd name="T7" fmla="*/ 0 h 237"/>
                <a:gd name="T8" fmla="*/ 0 w 421"/>
                <a:gd name="T9" fmla="*/ 0 h 237"/>
                <a:gd name="T10" fmla="*/ 0 w 421"/>
                <a:gd name="T11" fmla="*/ 0 h 237"/>
                <a:gd name="T12" fmla="*/ 0 w 421"/>
                <a:gd name="T13" fmla="*/ 0 h 237"/>
                <a:gd name="T14" fmla="*/ 0 w 421"/>
                <a:gd name="T15" fmla="*/ 0 h 237"/>
                <a:gd name="T16" fmla="*/ 0 w 421"/>
                <a:gd name="T17" fmla="*/ 0 h 237"/>
                <a:gd name="T18" fmla="*/ 0 w 421"/>
                <a:gd name="T19" fmla="*/ 0 h 237"/>
                <a:gd name="T20" fmla="*/ 0 w 421"/>
                <a:gd name="T21" fmla="*/ 0 h 237"/>
                <a:gd name="T22" fmla="*/ 0 w 421"/>
                <a:gd name="T23" fmla="*/ 0 h 237"/>
                <a:gd name="T24" fmla="*/ 0 w 421"/>
                <a:gd name="T25" fmla="*/ 0 h 237"/>
                <a:gd name="T26" fmla="*/ 0 w 421"/>
                <a:gd name="T27" fmla="*/ 0 h 237"/>
                <a:gd name="T28" fmla="*/ 0 w 421"/>
                <a:gd name="T29" fmla="*/ 0 h 237"/>
                <a:gd name="T30" fmla="*/ 0 w 421"/>
                <a:gd name="T31" fmla="*/ 0 h 237"/>
                <a:gd name="T32" fmla="*/ 0 w 421"/>
                <a:gd name="T33" fmla="*/ 0 h 237"/>
                <a:gd name="T34" fmla="*/ 0 w 421"/>
                <a:gd name="T35" fmla="*/ 0 h 237"/>
                <a:gd name="T36" fmla="*/ 0 w 421"/>
                <a:gd name="T37" fmla="*/ 0 h 237"/>
                <a:gd name="T38" fmla="*/ 0 w 421"/>
                <a:gd name="T39" fmla="*/ 0 h 237"/>
                <a:gd name="T40" fmla="*/ 0 w 421"/>
                <a:gd name="T41" fmla="*/ 0 h 237"/>
                <a:gd name="T42" fmla="*/ 0 w 421"/>
                <a:gd name="T43" fmla="*/ 0 h 237"/>
                <a:gd name="T44" fmla="*/ 0 w 421"/>
                <a:gd name="T45" fmla="*/ 0 h 237"/>
                <a:gd name="T46" fmla="*/ 0 w 421"/>
                <a:gd name="T47" fmla="*/ 0 h 237"/>
                <a:gd name="T48" fmla="*/ 0 w 421"/>
                <a:gd name="T49" fmla="*/ 0 h 237"/>
                <a:gd name="T50" fmla="*/ 0 w 421"/>
                <a:gd name="T51" fmla="*/ 0 h 237"/>
                <a:gd name="T52" fmla="*/ 0 w 421"/>
                <a:gd name="T53" fmla="*/ 0 h 237"/>
                <a:gd name="T54" fmla="*/ 0 w 421"/>
                <a:gd name="T55" fmla="*/ 0 h 237"/>
                <a:gd name="T56" fmla="*/ 0 w 421"/>
                <a:gd name="T57" fmla="*/ 0 h 237"/>
                <a:gd name="T58" fmla="*/ 0 w 421"/>
                <a:gd name="T59" fmla="*/ 0 h 237"/>
                <a:gd name="T60" fmla="*/ 0 w 421"/>
                <a:gd name="T61" fmla="*/ 0 h 237"/>
                <a:gd name="T62" fmla="*/ 0 w 421"/>
                <a:gd name="T63" fmla="*/ 0 h 237"/>
                <a:gd name="T64" fmla="*/ 0 w 421"/>
                <a:gd name="T65" fmla="*/ 0 h 237"/>
                <a:gd name="T66" fmla="*/ 0 w 421"/>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237"/>
                <a:gd name="T104" fmla="*/ 421 w 421"/>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237">
                  <a:moveTo>
                    <a:pt x="0" y="0"/>
                  </a:moveTo>
                  <a:lnTo>
                    <a:pt x="5" y="2"/>
                  </a:lnTo>
                  <a:lnTo>
                    <a:pt x="17" y="9"/>
                  </a:lnTo>
                  <a:lnTo>
                    <a:pt x="35" y="20"/>
                  </a:lnTo>
                  <a:lnTo>
                    <a:pt x="60" y="34"/>
                  </a:lnTo>
                  <a:lnTo>
                    <a:pt x="90" y="50"/>
                  </a:lnTo>
                  <a:lnTo>
                    <a:pt x="122" y="69"/>
                  </a:lnTo>
                  <a:lnTo>
                    <a:pt x="158" y="89"/>
                  </a:lnTo>
                  <a:lnTo>
                    <a:pt x="194" y="109"/>
                  </a:lnTo>
                  <a:lnTo>
                    <a:pt x="232" y="130"/>
                  </a:lnTo>
                  <a:lnTo>
                    <a:pt x="269" y="151"/>
                  </a:lnTo>
                  <a:lnTo>
                    <a:pt x="304" y="171"/>
                  </a:lnTo>
                  <a:lnTo>
                    <a:pt x="337" y="189"/>
                  </a:lnTo>
                  <a:lnTo>
                    <a:pt x="366" y="204"/>
                  </a:lnTo>
                  <a:lnTo>
                    <a:pt x="390" y="217"/>
                  </a:lnTo>
                  <a:lnTo>
                    <a:pt x="409" y="226"/>
                  </a:lnTo>
                  <a:lnTo>
                    <a:pt x="421" y="232"/>
                  </a:lnTo>
                  <a:lnTo>
                    <a:pt x="413" y="237"/>
                  </a:lnTo>
                  <a:lnTo>
                    <a:pt x="409" y="235"/>
                  </a:lnTo>
                  <a:lnTo>
                    <a:pt x="397" y="229"/>
                  </a:lnTo>
                  <a:lnTo>
                    <a:pt x="378" y="218"/>
                  </a:lnTo>
                  <a:lnTo>
                    <a:pt x="353" y="204"/>
                  </a:lnTo>
                  <a:lnTo>
                    <a:pt x="322" y="189"/>
                  </a:lnTo>
                  <a:lnTo>
                    <a:pt x="290" y="171"/>
                  </a:lnTo>
                  <a:lnTo>
                    <a:pt x="253" y="151"/>
                  </a:lnTo>
                  <a:lnTo>
                    <a:pt x="216" y="131"/>
                  </a:lnTo>
                  <a:lnTo>
                    <a:pt x="179" y="111"/>
                  </a:lnTo>
                  <a:lnTo>
                    <a:pt x="142" y="90"/>
                  </a:lnTo>
                  <a:lnTo>
                    <a:pt x="107" y="70"/>
                  </a:lnTo>
                  <a:lnTo>
                    <a:pt x="76" y="51"/>
                  </a:lnTo>
                  <a:lnTo>
                    <a:pt x="48" y="34"/>
                  </a:lnTo>
                  <a:lnTo>
                    <a:pt x="26" y="20"/>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77" name="Freeform 152"/>
            <p:cNvSpPr>
              <a:spLocks/>
            </p:cNvSpPr>
            <p:nvPr/>
          </p:nvSpPr>
          <p:spPr bwMode="auto">
            <a:xfrm>
              <a:off x="2320" y="3440"/>
              <a:ext cx="92" cy="52"/>
            </a:xfrm>
            <a:custGeom>
              <a:avLst/>
              <a:gdLst>
                <a:gd name="T0" fmla="*/ 0 w 429"/>
                <a:gd name="T1" fmla="*/ 0 h 247"/>
                <a:gd name="T2" fmla="*/ 0 w 429"/>
                <a:gd name="T3" fmla="*/ 0 h 247"/>
                <a:gd name="T4" fmla="*/ 0 w 429"/>
                <a:gd name="T5" fmla="*/ 0 h 247"/>
                <a:gd name="T6" fmla="*/ 0 w 429"/>
                <a:gd name="T7" fmla="*/ 0 h 247"/>
                <a:gd name="T8" fmla="*/ 0 w 429"/>
                <a:gd name="T9" fmla="*/ 0 h 247"/>
                <a:gd name="T10" fmla="*/ 0 w 429"/>
                <a:gd name="T11" fmla="*/ 0 h 247"/>
                <a:gd name="T12" fmla="*/ 0 w 429"/>
                <a:gd name="T13" fmla="*/ 0 h 247"/>
                <a:gd name="T14" fmla="*/ 0 w 429"/>
                <a:gd name="T15" fmla="*/ 0 h 247"/>
                <a:gd name="T16" fmla="*/ 0 w 429"/>
                <a:gd name="T17" fmla="*/ 0 h 247"/>
                <a:gd name="T18" fmla="*/ 0 w 429"/>
                <a:gd name="T19" fmla="*/ 0 h 247"/>
                <a:gd name="T20" fmla="*/ 0 w 429"/>
                <a:gd name="T21" fmla="*/ 0 h 247"/>
                <a:gd name="T22" fmla="*/ 0 w 429"/>
                <a:gd name="T23" fmla="*/ 0 h 247"/>
                <a:gd name="T24" fmla="*/ 0 w 429"/>
                <a:gd name="T25" fmla="*/ 0 h 247"/>
                <a:gd name="T26" fmla="*/ 0 w 429"/>
                <a:gd name="T27" fmla="*/ 0 h 247"/>
                <a:gd name="T28" fmla="*/ 0 w 429"/>
                <a:gd name="T29" fmla="*/ 0 h 247"/>
                <a:gd name="T30" fmla="*/ 0 w 429"/>
                <a:gd name="T31" fmla="*/ 0 h 247"/>
                <a:gd name="T32" fmla="*/ 0 w 429"/>
                <a:gd name="T33" fmla="*/ 0 h 247"/>
                <a:gd name="T34" fmla="*/ 0 w 429"/>
                <a:gd name="T35" fmla="*/ 0 h 247"/>
                <a:gd name="T36" fmla="*/ 0 w 429"/>
                <a:gd name="T37" fmla="*/ 0 h 247"/>
                <a:gd name="T38" fmla="*/ 0 w 429"/>
                <a:gd name="T39" fmla="*/ 0 h 247"/>
                <a:gd name="T40" fmla="*/ 0 w 429"/>
                <a:gd name="T41" fmla="*/ 0 h 247"/>
                <a:gd name="T42" fmla="*/ 0 w 429"/>
                <a:gd name="T43" fmla="*/ 0 h 247"/>
                <a:gd name="T44" fmla="*/ 0 w 429"/>
                <a:gd name="T45" fmla="*/ 0 h 247"/>
                <a:gd name="T46" fmla="*/ 0 w 429"/>
                <a:gd name="T47" fmla="*/ 0 h 247"/>
                <a:gd name="T48" fmla="*/ 0 w 429"/>
                <a:gd name="T49" fmla="*/ 0 h 247"/>
                <a:gd name="T50" fmla="*/ 0 w 429"/>
                <a:gd name="T51" fmla="*/ 0 h 247"/>
                <a:gd name="T52" fmla="*/ 0 w 429"/>
                <a:gd name="T53" fmla="*/ 0 h 247"/>
                <a:gd name="T54" fmla="*/ 0 w 429"/>
                <a:gd name="T55" fmla="*/ 0 h 247"/>
                <a:gd name="T56" fmla="*/ 0 w 429"/>
                <a:gd name="T57" fmla="*/ 0 h 247"/>
                <a:gd name="T58" fmla="*/ 0 w 429"/>
                <a:gd name="T59" fmla="*/ 0 h 247"/>
                <a:gd name="T60" fmla="*/ 0 w 429"/>
                <a:gd name="T61" fmla="*/ 0 h 247"/>
                <a:gd name="T62" fmla="*/ 0 w 429"/>
                <a:gd name="T63" fmla="*/ 0 h 247"/>
                <a:gd name="T64" fmla="*/ 0 w 429"/>
                <a:gd name="T65" fmla="*/ 0 h 247"/>
                <a:gd name="T66" fmla="*/ 0 w 429"/>
                <a:gd name="T67" fmla="*/ 0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9"/>
                <a:gd name="T103" fmla="*/ 0 h 247"/>
                <a:gd name="T104" fmla="*/ 429 w 429"/>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9" h="247">
                  <a:moveTo>
                    <a:pt x="0" y="0"/>
                  </a:moveTo>
                  <a:lnTo>
                    <a:pt x="4" y="3"/>
                  </a:lnTo>
                  <a:lnTo>
                    <a:pt x="16" y="10"/>
                  </a:lnTo>
                  <a:lnTo>
                    <a:pt x="35" y="21"/>
                  </a:lnTo>
                  <a:lnTo>
                    <a:pt x="60" y="36"/>
                  </a:lnTo>
                  <a:lnTo>
                    <a:pt x="91" y="53"/>
                  </a:lnTo>
                  <a:lnTo>
                    <a:pt x="124" y="72"/>
                  </a:lnTo>
                  <a:lnTo>
                    <a:pt x="161" y="93"/>
                  </a:lnTo>
                  <a:lnTo>
                    <a:pt x="199" y="114"/>
                  </a:lnTo>
                  <a:lnTo>
                    <a:pt x="237" y="136"/>
                  </a:lnTo>
                  <a:lnTo>
                    <a:pt x="274" y="158"/>
                  </a:lnTo>
                  <a:lnTo>
                    <a:pt x="311" y="178"/>
                  </a:lnTo>
                  <a:lnTo>
                    <a:pt x="344" y="197"/>
                  </a:lnTo>
                  <a:lnTo>
                    <a:pt x="374" y="213"/>
                  </a:lnTo>
                  <a:lnTo>
                    <a:pt x="399" y="226"/>
                  </a:lnTo>
                  <a:lnTo>
                    <a:pt x="418" y="236"/>
                  </a:lnTo>
                  <a:lnTo>
                    <a:pt x="429" y="242"/>
                  </a:lnTo>
                  <a:lnTo>
                    <a:pt x="422" y="247"/>
                  </a:lnTo>
                  <a:lnTo>
                    <a:pt x="418" y="245"/>
                  </a:lnTo>
                  <a:lnTo>
                    <a:pt x="405" y="237"/>
                  </a:lnTo>
                  <a:lnTo>
                    <a:pt x="385" y="227"/>
                  </a:lnTo>
                  <a:lnTo>
                    <a:pt x="360" y="213"/>
                  </a:lnTo>
                  <a:lnTo>
                    <a:pt x="330" y="197"/>
                  </a:lnTo>
                  <a:lnTo>
                    <a:pt x="295" y="178"/>
                  </a:lnTo>
                  <a:lnTo>
                    <a:pt x="259" y="158"/>
                  </a:lnTo>
                  <a:lnTo>
                    <a:pt x="221" y="137"/>
                  </a:lnTo>
                  <a:lnTo>
                    <a:pt x="182" y="115"/>
                  </a:lnTo>
                  <a:lnTo>
                    <a:pt x="144" y="94"/>
                  </a:lnTo>
                  <a:lnTo>
                    <a:pt x="110" y="74"/>
                  </a:lnTo>
                  <a:lnTo>
                    <a:pt x="77" y="54"/>
                  </a:lnTo>
                  <a:lnTo>
                    <a:pt x="48" y="36"/>
                  </a:lnTo>
                  <a:lnTo>
                    <a:pt x="25" y="21"/>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78" name="Freeform 153"/>
            <p:cNvSpPr>
              <a:spLocks/>
            </p:cNvSpPr>
            <p:nvPr/>
          </p:nvSpPr>
          <p:spPr bwMode="auto">
            <a:xfrm>
              <a:off x="2312" y="3444"/>
              <a:ext cx="93" cy="53"/>
            </a:xfrm>
            <a:custGeom>
              <a:avLst/>
              <a:gdLst>
                <a:gd name="T0" fmla="*/ 0 w 437"/>
                <a:gd name="T1" fmla="*/ 0 h 254"/>
                <a:gd name="T2" fmla="*/ 0 w 437"/>
                <a:gd name="T3" fmla="*/ 0 h 254"/>
                <a:gd name="T4" fmla="*/ 0 w 437"/>
                <a:gd name="T5" fmla="*/ 0 h 254"/>
                <a:gd name="T6" fmla="*/ 0 w 437"/>
                <a:gd name="T7" fmla="*/ 0 h 254"/>
                <a:gd name="T8" fmla="*/ 0 w 437"/>
                <a:gd name="T9" fmla="*/ 0 h 254"/>
                <a:gd name="T10" fmla="*/ 0 w 437"/>
                <a:gd name="T11" fmla="*/ 0 h 254"/>
                <a:gd name="T12" fmla="*/ 0 w 437"/>
                <a:gd name="T13" fmla="*/ 0 h 254"/>
                <a:gd name="T14" fmla="*/ 0 w 437"/>
                <a:gd name="T15" fmla="*/ 0 h 254"/>
                <a:gd name="T16" fmla="*/ 0 w 437"/>
                <a:gd name="T17" fmla="*/ 0 h 254"/>
                <a:gd name="T18" fmla="*/ 0 w 437"/>
                <a:gd name="T19" fmla="*/ 0 h 254"/>
                <a:gd name="T20" fmla="*/ 0 w 437"/>
                <a:gd name="T21" fmla="*/ 0 h 254"/>
                <a:gd name="T22" fmla="*/ 0 w 437"/>
                <a:gd name="T23" fmla="*/ 0 h 254"/>
                <a:gd name="T24" fmla="*/ 0 w 437"/>
                <a:gd name="T25" fmla="*/ 0 h 254"/>
                <a:gd name="T26" fmla="*/ 0 w 437"/>
                <a:gd name="T27" fmla="*/ 0 h 254"/>
                <a:gd name="T28" fmla="*/ 0 w 437"/>
                <a:gd name="T29" fmla="*/ 0 h 254"/>
                <a:gd name="T30" fmla="*/ 0 w 437"/>
                <a:gd name="T31" fmla="*/ 0 h 254"/>
                <a:gd name="T32" fmla="*/ 0 w 437"/>
                <a:gd name="T33" fmla="*/ 0 h 254"/>
                <a:gd name="T34" fmla="*/ 0 w 437"/>
                <a:gd name="T35" fmla="*/ 0 h 254"/>
                <a:gd name="T36" fmla="*/ 0 w 437"/>
                <a:gd name="T37" fmla="*/ 0 h 254"/>
                <a:gd name="T38" fmla="*/ 0 w 437"/>
                <a:gd name="T39" fmla="*/ 0 h 254"/>
                <a:gd name="T40" fmla="*/ 0 w 437"/>
                <a:gd name="T41" fmla="*/ 0 h 254"/>
                <a:gd name="T42" fmla="*/ 0 w 437"/>
                <a:gd name="T43" fmla="*/ 0 h 254"/>
                <a:gd name="T44" fmla="*/ 0 w 437"/>
                <a:gd name="T45" fmla="*/ 0 h 254"/>
                <a:gd name="T46" fmla="*/ 0 w 437"/>
                <a:gd name="T47" fmla="*/ 0 h 254"/>
                <a:gd name="T48" fmla="*/ 0 w 437"/>
                <a:gd name="T49" fmla="*/ 0 h 254"/>
                <a:gd name="T50" fmla="*/ 0 w 437"/>
                <a:gd name="T51" fmla="*/ 0 h 254"/>
                <a:gd name="T52" fmla="*/ 0 w 437"/>
                <a:gd name="T53" fmla="*/ 0 h 254"/>
                <a:gd name="T54" fmla="*/ 0 w 437"/>
                <a:gd name="T55" fmla="*/ 0 h 254"/>
                <a:gd name="T56" fmla="*/ 0 w 437"/>
                <a:gd name="T57" fmla="*/ 0 h 254"/>
                <a:gd name="T58" fmla="*/ 0 w 437"/>
                <a:gd name="T59" fmla="*/ 0 h 254"/>
                <a:gd name="T60" fmla="*/ 0 w 437"/>
                <a:gd name="T61" fmla="*/ 0 h 254"/>
                <a:gd name="T62" fmla="*/ 0 w 437"/>
                <a:gd name="T63" fmla="*/ 0 h 254"/>
                <a:gd name="T64" fmla="*/ 0 w 437"/>
                <a:gd name="T65" fmla="*/ 0 h 254"/>
                <a:gd name="T66" fmla="*/ 0 w 437"/>
                <a:gd name="T67" fmla="*/ 0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7"/>
                <a:gd name="T103" fmla="*/ 0 h 254"/>
                <a:gd name="T104" fmla="*/ 437 w 437"/>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7" h="254">
                  <a:moveTo>
                    <a:pt x="0" y="0"/>
                  </a:moveTo>
                  <a:lnTo>
                    <a:pt x="4" y="2"/>
                  </a:lnTo>
                  <a:lnTo>
                    <a:pt x="17" y="11"/>
                  </a:lnTo>
                  <a:lnTo>
                    <a:pt x="37" y="22"/>
                  </a:lnTo>
                  <a:lnTo>
                    <a:pt x="63" y="37"/>
                  </a:lnTo>
                  <a:lnTo>
                    <a:pt x="93" y="54"/>
                  </a:lnTo>
                  <a:lnTo>
                    <a:pt x="127" y="74"/>
                  </a:lnTo>
                  <a:lnTo>
                    <a:pt x="164" y="96"/>
                  </a:lnTo>
                  <a:lnTo>
                    <a:pt x="203" y="118"/>
                  </a:lnTo>
                  <a:lnTo>
                    <a:pt x="242" y="141"/>
                  </a:lnTo>
                  <a:lnTo>
                    <a:pt x="280" y="163"/>
                  </a:lnTo>
                  <a:lnTo>
                    <a:pt x="317" y="184"/>
                  </a:lnTo>
                  <a:lnTo>
                    <a:pt x="351" y="203"/>
                  </a:lnTo>
                  <a:lnTo>
                    <a:pt x="381" y="219"/>
                  </a:lnTo>
                  <a:lnTo>
                    <a:pt x="407" y="233"/>
                  </a:lnTo>
                  <a:lnTo>
                    <a:pt x="425" y="243"/>
                  </a:lnTo>
                  <a:lnTo>
                    <a:pt x="437" y="249"/>
                  </a:lnTo>
                  <a:lnTo>
                    <a:pt x="431" y="254"/>
                  </a:lnTo>
                  <a:lnTo>
                    <a:pt x="426" y="252"/>
                  </a:lnTo>
                  <a:lnTo>
                    <a:pt x="413" y="244"/>
                  </a:lnTo>
                  <a:lnTo>
                    <a:pt x="393" y="233"/>
                  </a:lnTo>
                  <a:lnTo>
                    <a:pt x="367" y="219"/>
                  </a:lnTo>
                  <a:lnTo>
                    <a:pt x="336" y="202"/>
                  </a:lnTo>
                  <a:lnTo>
                    <a:pt x="301" y="183"/>
                  </a:lnTo>
                  <a:lnTo>
                    <a:pt x="264" y="162"/>
                  </a:lnTo>
                  <a:lnTo>
                    <a:pt x="225" y="140"/>
                  </a:lnTo>
                  <a:lnTo>
                    <a:pt x="185" y="118"/>
                  </a:lnTo>
                  <a:lnTo>
                    <a:pt x="148" y="95"/>
                  </a:lnTo>
                  <a:lnTo>
                    <a:pt x="111" y="74"/>
                  </a:lnTo>
                  <a:lnTo>
                    <a:pt x="78" y="54"/>
                  </a:lnTo>
                  <a:lnTo>
                    <a:pt x="49" y="37"/>
                  </a:lnTo>
                  <a:lnTo>
                    <a:pt x="26" y="21"/>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79" name="Freeform 154"/>
            <p:cNvSpPr>
              <a:spLocks/>
            </p:cNvSpPr>
            <p:nvPr/>
          </p:nvSpPr>
          <p:spPr bwMode="auto">
            <a:xfrm>
              <a:off x="2304" y="3446"/>
              <a:ext cx="95" cy="57"/>
            </a:xfrm>
            <a:custGeom>
              <a:avLst/>
              <a:gdLst>
                <a:gd name="T0" fmla="*/ 0 w 447"/>
                <a:gd name="T1" fmla="*/ 0 h 262"/>
                <a:gd name="T2" fmla="*/ 0 w 447"/>
                <a:gd name="T3" fmla="*/ 0 h 262"/>
                <a:gd name="T4" fmla="*/ 0 w 447"/>
                <a:gd name="T5" fmla="*/ 0 h 262"/>
                <a:gd name="T6" fmla="*/ 0 w 447"/>
                <a:gd name="T7" fmla="*/ 0 h 262"/>
                <a:gd name="T8" fmla="*/ 0 w 447"/>
                <a:gd name="T9" fmla="*/ 0 h 262"/>
                <a:gd name="T10" fmla="*/ 0 w 447"/>
                <a:gd name="T11" fmla="*/ 0 h 262"/>
                <a:gd name="T12" fmla="*/ 0 w 447"/>
                <a:gd name="T13" fmla="*/ 0 h 262"/>
                <a:gd name="T14" fmla="*/ 0 w 447"/>
                <a:gd name="T15" fmla="*/ 0 h 262"/>
                <a:gd name="T16" fmla="*/ 0 w 447"/>
                <a:gd name="T17" fmla="*/ 0 h 262"/>
                <a:gd name="T18" fmla="*/ 0 w 447"/>
                <a:gd name="T19" fmla="*/ 0 h 262"/>
                <a:gd name="T20" fmla="*/ 0 w 447"/>
                <a:gd name="T21" fmla="*/ 0 h 262"/>
                <a:gd name="T22" fmla="*/ 0 w 447"/>
                <a:gd name="T23" fmla="*/ 0 h 262"/>
                <a:gd name="T24" fmla="*/ 0 w 447"/>
                <a:gd name="T25" fmla="*/ 0 h 262"/>
                <a:gd name="T26" fmla="*/ 0 w 447"/>
                <a:gd name="T27" fmla="*/ 0 h 262"/>
                <a:gd name="T28" fmla="*/ 0 w 447"/>
                <a:gd name="T29" fmla="*/ 0 h 262"/>
                <a:gd name="T30" fmla="*/ 0 w 447"/>
                <a:gd name="T31" fmla="*/ 0 h 262"/>
                <a:gd name="T32" fmla="*/ 0 w 447"/>
                <a:gd name="T33" fmla="*/ 0 h 262"/>
                <a:gd name="T34" fmla="*/ 0 w 447"/>
                <a:gd name="T35" fmla="*/ 0 h 262"/>
                <a:gd name="T36" fmla="*/ 0 w 447"/>
                <a:gd name="T37" fmla="*/ 0 h 262"/>
                <a:gd name="T38" fmla="*/ 0 w 447"/>
                <a:gd name="T39" fmla="*/ 0 h 262"/>
                <a:gd name="T40" fmla="*/ 0 w 447"/>
                <a:gd name="T41" fmla="*/ 0 h 262"/>
                <a:gd name="T42" fmla="*/ 0 w 447"/>
                <a:gd name="T43" fmla="*/ 0 h 262"/>
                <a:gd name="T44" fmla="*/ 0 w 447"/>
                <a:gd name="T45" fmla="*/ 0 h 262"/>
                <a:gd name="T46" fmla="*/ 0 w 447"/>
                <a:gd name="T47" fmla="*/ 0 h 262"/>
                <a:gd name="T48" fmla="*/ 0 w 447"/>
                <a:gd name="T49" fmla="*/ 0 h 262"/>
                <a:gd name="T50" fmla="*/ 0 w 447"/>
                <a:gd name="T51" fmla="*/ 0 h 262"/>
                <a:gd name="T52" fmla="*/ 0 w 447"/>
                <a:gd name="T53" fmla="*/ 0 h 262"/>
                <a:gd name="T54" fmla="*/ 0 w 447"/>
                <a:gd name="T55" fmla="*/ 0 h 262"/>
                <a:gd name="T56" fmla="*/ 0 w 447"/>
                <a:gd name="T57" fmla="*/ 0 h 262"/>
                <a:gd name="T58" fmla="*/ 0 w 447"/>
                <a:gd name="T59" fmla="*/ 0 h 262"/>
                <a:gd name="T60" fmla="*/ 0 w 447"/>
                <a:gd name="T61" fmla="*/ 0 h 262"/>
                <a:gd name="T62" fmla="*/ 0 w 447"/>
                <a:gd name="T63" fmla="*/ 0 h 262"/>
                <a:gd name="T64" fmla="*/ 0 w 447"/>
                <a:gd name="T65" fmla="*/ 0 h 262"/>
                <a:gd name="T66" fmla="*/ 0 w 447"/>
                <a:gd name="T67" fmla="*/ 0 h 2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7"/>
                <a:gd name="T103" fmla="*/ 0 h 262"/>
                <a:gd name="T104" fmla="*/ 447 w 447"/>
                <a:gd name="T105" fmla="*/ 262 h 2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7" h="262">
                  <a:moveTo>
                    <a:pt x="0" y="0"/>
                  </a:moveTo>
                  <a:lnTo>
                    <a:pt x="4" y="3"/>
                  </a:lnTo>
                  <a:lnTo>
                    <a:pt x="18" y="10"/>
                  </a:lnTo>
                  <a:lnTo>
                    <a:pt x="38" y="22"/>
                  </a:lnTo>
                  <a:lnTo>
                    <a:pt x="64" y="37"/>
                  </a:lnTo>
                  <a:lnTo>
                    <a:pt x="96" y="56"/>
                  </a:lnTo>
                  <a:lnTo>
                    <a:pt x="130" y="77"/>
                  </a:lnTo>
                  <a:lnTo>
                    <a:pt x="168" y="99"/>
                  </a:lnTo>
                  <a:lnTo>
                    <a:pt x="208" y="122"/>
                  </a:lnTo>
                  <a:lnTo>
                    <a:pt x="247" y="146"/>
                  </a:lnTo>
                  <a:lnTo>
                    <a:pt x="287" y="169"/>
                  </a:lnTo>
                  <a:lnTo>
                    <a:pt x="324" y="190"/>
                  </a:lnTo>
                  <a:lnTo>
                    <a:pt x="360" y="210"/>
                  </a:lnTo>
                  <a:lnTo>
                    <a:pt x="390" y="227"/>
                  </a:lnTo>
                  <a:lnTo>
                    <a:pt x="415" y="241"/>
                  </a:lnTo>
                  <a:lnTo>
                    <a:pt x="435" y="251"/>
                  </a:lnTo>
                  <a:lnTo>
                    <a:pt x="447" y="257"/>
                  </a:lnTo>
                  <a:lnTo>
                    <a:pt x="440" y="262"/>
                  </a:lnTo>
                  <a:lnTo>
                    <a:pt x="436" y="260"/>
                  </a:lnTo>
                  <a:lnTo>
                    <a:pt x="422" y="252"/>
                  </a:lnTo>
                  <a:lnTo>
                    <a:pt x="402" y="241"/>
                  </a:lnTo>
                  <a:lnTo>
                    <a:pt x="375" y="226"/>
                  </a:lnTo>
                  <a:lnTo>
                    <a:pt x="344" y="209"/>
                  </a:lnTo>
                  <a:lnTo>
                    <a:pt x="308" y="189"/>
                  </a:lnTo>
                  <a:lnTo>
                    <a:pt x="270" y="167"/>
                  </a:lnTo>
                  <a:lnTo>
                    <a:pt x="230" y="144"/>
                  </a:lnTo>
                  <a:lnTo>
                    <a:pt x="190" y="121"/>
                  </a:lnTo>
                  <a:lnTo>
                    <a:pt x="151" y="98"/>
                  </a:lnTo>
                  <a:lnTo>
                    <a:pt x="113" y="76"/>
                  </a:lnTo>
                  <a:lnTo>
                    <a:pt x="80" y="56"/>
                  </a:lnTo>
                  <a:lnTo>
                    <a:pt x="50" y="37"/>
                  </a:lnTo>
                  <a:lnTo>
                    <a:pt x="26" y="22"/>
                  </a:lnTo>
                  <a:lnTo>
                    <a:pt x="10"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80" name="Freeform 155"/>
            <p:cNvSpPr>
              <a:spLocks/>
            </p:cNvSpPr>
            <p:nvPr/>
          </p:nvSpPr>
          <p:spPr bwMode="auto">
            <a:xfrm>
              <a:off x="2295" y="3450"/>
              <a:ext cx="98" cy="58"/>
            </a:xfrm>
            <a:custGeom>
              <a:avLst/>
              <a:gdLst>
                <a:gd name="T0" fmla="*/ 0 w 455"/>
                <a:gd name="T1" fmla="*/ 0 h 271"/>
                <a:gd name="T2" fmla="*/ 0 w 455"/>
                <a:gd name="T3" fmla="*/ 0 h 271"/>
                <a:gd name="T4" fmla="*/ 0 w 455"/>
                <a:gd name="T5" fmla="*/ 0 h 271"/>
                <a:gd name="T6" fmla="*/ 0 w 455"/>
                <a:gd name="T7" fmla="*/ 0 h 271"/>
                <a:gd name="T8" fmla="*/ 0 w 455"/>
                <a:gd name="T9" fmla="*/ 0 h 271"/>
                <a:gd name="T10" fmla="*/ 0 w 455"/>
                <a:gd name="T11" fmla="*/ 0 h 271"/>
                <a:gd name="T12" fmla="*/ 0 w 455"/>
                <a:gd name="T13" fmla="*/ 0 h 271"/>
                <a:gd name="T14" fmla="*/ 0 w 455"/>
                <a:gd name="T15" fmla="*/ 0 h 271"/>
                <a:gd name="T16" fmla="*/ 0 w 455"/>
                <a:gd name="T17" fmla="*/ 0 h 271"/>
                <a:gd name="T18" fmla="*/ 0 w 455"/>
                <a:gd name="T19" fmla="*/ 0 h 271"/>
                <a:gd name="T20" fmla="*/ 0 w 455"/>
                <a:gd name="T21" fmla="*/ 0 h 271"/>
                <a:gd name="T22" fmla="*/ 0 w 455"/>
                <a:gd name="T23" fmla="*/ 0 h 271"/>
                <a:gd name="T24" fmla="*/ 0 w 455"/>
                <a:gd name="T25" fmla="*/ 0 h 271"/>
                <a:gd name="T26" fmla="*/ 0 w 455"/>
                <a:gd name="T27" fmla="*/ 0 h 271"/>
                <a:gd name="T28" fmla="*/ 0 w 455"/>
                <a:gd name="T29" fmla="*/ 0 h 271"/>
                <a:gd name="T30" fmla="*/ 0 w 455"/>
                <a:gd name="T31" fmla="*/ 0 h 271"/>
                <a:gd name="T32" fmla="*/ 0 w 455"/>
                <a:gd name="T33" fmla="*/ 0 h 271"/>
                <a:gd name="T34" fmla="*/ 0 w 455"/>
                <a:gd name="T35" fmla="*/ 0 h 271"/>
                <a:gd name="T36" fmla="*/ 0 w 455"/>
                <a:gd name="T37" fmla="*/ 0 h 271"/>
                <a:gd name="T38" fmla="*/ 0 w 455"/>
                <a:gd name="T39" fmla="*/ 0 h 271"/>
                <a:gd name="T40" fmla="*/ 0 w 455"/>
                <a:gd name="T41" fmla="*/ 0 h 271"/>
                <a:gd name="T42" fmla="*/ 0 w 455"/>
                <a:gd name="T43" fmla="*/ 0 h 271"/>
                <a:gd name="T44" fmla="*/ 0 w 455"/>
                <a:gd name="T45" fmla="*/ 0 h 271"/>
                <a:gd name="T46" fmla="*/ 0 w 455"/>
                <a:gd name="T47" fmla="*/ 0 h 271"/>
                <a:gd name="T48" fmla="*/ 0 w 455"/>
                <a:gd name="T49" fmla="*/ 0 h 271"/>
                <a:gd name="T50" fmla="*/ 0 w 455"/>
                <a:gd name="T51" fmla="*/ 0 h 271"/>
                <a:gd name="T52" fmla="*/ 0 w 455"/>
                <a:gd name="T53" fmla="*/ 0 h 271"/>
                <a:gd name="T54" fmla="*/ 0 w 455"/>
                <a:gd name="T55" fmla="*/ 0 h 271"/>
                <a:gd name="T56" fmla="*/ 0 w 455"/>
                <a:gd name="T57" fmla="*/ 0 h 271"/>
                <a:gd name="T58" fmla="*/ 0 w 455"/>
                <a:gd name="T59" fmla="*/ 0 h 271"/>
                <a:gd name="T60" fmla="*/ 0 w 455"/>
                <a:gd name="T61" fmla="*/ 0 h 271"/>
                <a:gd name="T62" fmla="*/ 0 w 455"/>
                <a:gd name="T63" fmla="*/ 0 h 271"/>
                <a:gd name="T64" fmla="*/ 0 w 455"/>
                <a:gd name="T65" fmla="*/ 0 h 271"/>
                <a:gd name="T66" fmla="*/ 0 w 455"/>
                <a:gd name="T67" fmla="*/ 0 h 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
                <a:gd name="T103" fmla="*/ 0 h 271"/>
                <a:gd name="T104" fmla="*/ 455 w 455"/>
                <a:gd name="T105" fmla="*/ 271 h 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 h="271">
                  <a:moveTo>
                    <a:pt x="0" y="0"/>
                  </a:moveTo>
                  <a:lnTo>
                    <a:pt x="5" y="4"/>
                  </a:lnTo>
                  <a:lnTo>
                    <a:pt x="18" y="11"/>
                  </a:lnTo>
                  <a:lnTo>
                    <a:pt x="39" y="23"/>
                  </a:lnTo>
                  <a:lnTo>
                    <a:pt x="65" y="39"/>
                  </a:lnTo>
                  <a:lnTo>
                    <a:pt x="98" y="59"/>
                  </a:lnTo>
                  <a:lnTo>
                    <a:pt x="134" y="80"/>
                  </a:lnTo>
                  <a:lnTo>
                    <a:pt x="172" y="103"/>
                  </a:lnTo>
                  <a:lnTo>
                    <a:pt x="212" y="127"/>
                  </a:lnTo>
                  <a:lnTo>
                    <a:pt x="253" y="151"/>
                  </a:lnTo>
                  <a:lnTo>
                    <a:pt x="294" y="175"/>
                  </a:lnTo>
                  <a:lnTo>
                    <a:pt x="332" y="197"/>
                  </a:lnTo>
                  <a:lnTo>
                    <a:pt x="367" y="218"/>
                  </a:lnTo>
                  <a:lnTo>
                    <a:pt x="398" y="235"/>
                  </a:lnTo>
                  <a:lnTo>
                    <a:pt x="424" y="249"/>
                  </a:lnTo>
                  <a:lnTo>
                    <a:pt x="444" y="260"/>
                  </a:lnTo>
                  <a:lnTo>
                    <a:pt x="455" y="266"/>
                  </a:lnTo>
                  <a:lnTo>
                    <a:pt x="448" y="271"/>
                  </a:lnTo>
                  <a:lnTo>
                    <a:pt x="443" y="268"/>
                  </a:lnTo>
                  <a:lnTo>
                    <a:pt x="430" y="260"/>
                  </a:lnTo>
                  <a:lnTo>
                    <a:pt x="409" y="249"/>
                  </a:lnTo>
                  <a:lnTo>
                    <a:pt x="382" y="233"/>
                  </a:lnTo>
                  <a:lnTo>
                    <a:pt x="349" y="216"/>
                  </a:lnTo>
                  <a:lnTo>
                    <a:pt x="313" y="195"/>
                  </a:lnTo>
                  <a:lnTo>
                    <a:pt x="274" y="172"/>
                  </a:lnTo>
                  <a:lnTo>
                    <a:pt x="234" y="149"/>
                  </a:lnTo>
                  <a:lnTo>
                    <a:pt x="193" y="125"/>
                  </a:lnTo>
                  <a:lnTo>
                    <a:pt x="153" y="101"/>
                  </a:lnTo>
                  <a:lnTo>
                    <a:pt x="116" y="79"/>
                  </a:lnTo>
                  <a:lnTo>
                    <a:pt x="81" y="57"/>
                  </a:lnTo>
                  <a:lnTo>
                    <a:pt x="51" y="38"/>
                  </a:lnTo>
                  <a:lnTo>
                    <a:pt x="27" y="22"/>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81" name="Freeform 156"/>
            <p:cNvSpPr>
              <a:spLocks/>
            </p:cNvSpPr>
            <p:nvPr/>
          </p:nvSpPr>
          <p:spPr bwMode="auto">
            <a:xfrm>
              <a:off x="2287" y="3453"/>
              <a:ext cx="100" cy="60"/>
            </a:xfrm>
            <a:custGeom>
              <a:avLst/>
              <a:gdLst>
                <a:gd name="T0" fmla="*/ 0 w 465"/>
                <a:gd name="T1" fmla="*/ 0 h 279"/>
                <a:gd name="T2" fmla="*/ 0 w 465"/>
                <a:gd name="T3" fmla="*/ 0 h 279"/>
                <a:gd name="T4" fmla="*/ 0 w 465"/>
                <a:gd name="T5" fmla="*/ 0 h 279"/>
                <a:gd name="T6" fmla="*/ 0 w 465"/>
                <a:gd name="T7" fmla="*/ 0 h 279"/>
                <a:gd name="T8" fmla="*/ 0 w 465"/>
                <a:gd name="T9" fmla="*/ 0 h 279"/>
                <a:gd name="T10" fmla="*/ 0 w 465"/>
                <a:gd name="T11" fmla="*/ 0 h 279"/>
                <a:gd name="T12" fmla="*/ 0 w 465"/>
                <a:gd name="T13" fmla="*/ 0 h 279"/>
                <a:gd name="T14" fmla="*/ 0 w 465"/>
                <a:gd name="T15" fmla="*/ 0 h 279"/>
                <a:gd name="T16" fmla="*/ 0 w 465"/>
                <a:gd name="T17" fmla="*/ 0 h 279"/>
                <a:gd name="T18" fmla="*/ 0 w 465"/>
                <a:gd name="T19" fmla="*/ 0 h 279"/>
                <a:gd name="T20" fmla="*/ 0 w 465"/>
                <a:gd name="T21" fmla="*/ 0 h 279"/>
                <a:gd name="T22" fmla="*/ 0 w 465"/>
                <a:gd name="T23" fmla="*/ 0 h 279"/>
                <a:gd name="T24" fmla="*/ 0 w 465"/>
                <a:gd name="T25" fmla="*/ 0 h 279"/>
                <a:gd name="T26" fmla="*/ 0 w 465"/>
                <a:gd name="T27" fmla="*/ 0 h 279"/>
                <a:gd name="T28" fmla="*/ 0 w 465"/>
                <a:gd name="T29" fmla="*/ 0 h 279"/>
                <a:gd name="T30" fmla="*/ 0 w 465"/>
                <a:gd name="T31" fmla="*/ 0 h 279"/>
                <a:gd name="T32" fmla="*/ 0 w 465"/>
                <a:gd name="T33" fmla="*/ 0 h 279"/>
                <a:gd name="T34" fmla="*/ 0 w 465"/>
                <a:gd name="T35" fmla="*/ 0 h 279"/>
                <a:gd name="T36" fmla="*/ 0 w 465"/>
                <a:gd name="T37" fmla="*/ 0 h 279"/>
                <a:gd name="T38" fmla="*/ 0 w 465"/>
                <a:gd name="T39" fmla="*/ 0 h 279"/>
                <a:gd name="T40" fmla="*/ 0 w 465"/>
                <a:gd name="T41" fmla="*/ 0 h 279"/>
                <a:gd name="T42" fmla="*/ 0 w 465"/>
                <a:gd name="T43" fmla="*/ 0 h 279"/>
                <a:gd name="T44" fmla="*/ 0 w 465"/>
                <a:gd name="T45" fmla="*/ 0 h 279"/>
                <a:gd name="T46" fmla="*/ 0 w 465"/>
                <a:gd name="T47" fmla="*/ 0 h 279"/>
                <a:gd name="T48" fmla="*/ 0 w 465"/>
                <a:gd name="T49" fmla="*/ 0 h 279"/>
                <a:gd name="T50" fmla="*/ 0 w 465"/>
                <a:gd name="T51" fmla="*/ 0 h 279"/>
                <a:gd name="T52" fmla="*/ 0 w 465"/>
                <a:gd name="T53" fmla="*/ 0 h 279"/>
                <a:gd name="T54" fmla="*/ 0 w 465"/>
                <a:gd name="T55" fmla="*/ 0 h 279"/>
                <a:gd name="T56" fmla="*/ 0 w 465"/>
                <a:gd name="T57" fmla="*/ 0 h 279"/>
                <a:gd name="T58" fmla="*/ 0 w 465"/>
                <a:gd name="T59" fmla="*/ 0 h 279"/>
                <a:gd name="T60" fmla="*/ 0 w 465"/>
                <a:gd name="T61" fmla="*/ 0 h 279"/>
                <a:gd name="T62" fmla="*/ 0 w 465"/>
                <a:gd name="T63" fmla="*/ 0 h 279"/>
                <a:gd name="T64" fmla="*/ 0 w 465"/>
                <a:gd name="T65" fmla="*/ 0 h 279"/>
                <a:gd name="T66" fmla="*/ 0 w 465"/>
                <a:gd name="T67" fmla="*/ 0 h 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5"/>
                <a:gd name="T103" fmla="*/ 0 h 279"/>
                <a:gd name="T104" fmla="*/ 465 w 465"/>
                <a:gd name="T105" fmla="*/ 279 h 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5" h="279">
                  <a:moveTo>
                    <a:pt x="0" y="0"/>
                  </a:moveTo>
                  <a:lnTo>
                    <a:pt x="5" y="3"/>
                  </a:lnTo>
                  <a:lnTo>
                    <a:pt x="18" y="11"/>
                  </a:lnTo>
                  <a:lnTo>
                    <a:pt x="38" y="24"/>
                  </a:lnTo>
                  <a:lnTo>
                    <a:pt x="67" y="41"/>
                  </a:lnTo>
                  <a:lnTo>
                    <a:pt x="99" y="61"/>
                  </a:lnTo>
                  <a:lnTo>
                    <a:pt x="136" y="82"/>
                  </a:lnTo>
                  <a:lnTo>
                    <a:pt x="175" y="105"/>
                  </a:lnTo>
                  <a:lnTo>
                    <a:pt x="217" y="131"/>
                  </a:lnTo>
                  <a:lnTo>
                    <a:pt x="257" y="156"/>
                  </a:lnTo>
                  <a:lnTo>
                    <a:pt x="298" y="180"/>
                  </a:lnTo>
                  <a:lnTo>
                    <a:pt x="338" y="203"/>
                  </a:lnTo>
                  <a:lnTo>
                    <a:pt x="374" y="223"/>
                  </a:lnTo>
                  <a:lnTo>
                    <a:pt x="406" y="242"/>
                  </a:lnTo>
                  <a:lnTo>
                    <a:pt x="432" y="257"/>
                  </a:lnTo>
                  <a:lnTo>
                    <a:pt x="452" y="267"/>
                  </a:lnTo>
                  <a:lnTo>
                    <a:pt x="465" y="274"/>
                  </a:lnTo>
                  <a:lnTo>
                    <a:pt x="458" y="279"/>
                  </a:lnTo>
                  <a:lnTo>
                    <a:pt x="452" y="276"/>
                  </a:lnTo>
                  <a:lnTo>
                    <a:pt x="439" y="268"/>
                  </a:lnTo>
                  <a:lnTo>
                    <a:pt x="418" y="256"/>
                  </a:lnTo>
                  <a:lnTo>
                    <a:pt x="390" y="240"/>
                  </a:lnTo>
                  <a:lnTo>
                    <a:pt x="356" y="221"/>
                  </a:lnTo>
                  <a:lnTo>
                    <a:pt x="319" y="199"/>
                  </a:lnTo>
                  <a:lnTo>
                    <a:pt x="279" y="176"/>
                  </a:lnTo>
                  <a:lnTo>
                    <a:pt x="239" y="152"/>
                  </a:lnTo>
                  <a:lnTo>
                    <a:pt x="197" y="128"/>
                  </a:lnTo>
                  <a:lnTo>
                    <a:pt x="156" y="103"/>
                  </a:lnTo>
                  <a:lnTo>
                    <a:pt x="117" y="80"/>
                  </a:lnTo>
                  <a:lnTo>
                    <a:pt x="81" y="58"/>
                  </a:lnTo>
                  <a:lnTo>
                    <a:pt x="51"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82" name="Freeform 157"/>
            <p:cNvSpPr>
              <a:spLocks/>
            </p:cNvSpPr>
            <p:nvPr/>
          </p:nvSpPr>
          <p:spPr bwMode="auto">
            <a:xfrm>
              <a:off x="2279" y="3457"/>
              <a:ext cx="101" cy="60"/>
            </a:xfrm>
            <a:custGeom>
              <a:avLst/>
              <a:gdLst>
                <a:gd name="T0" fmla="*/ 0 w 475"/>
                <a:gd name="T1" fmla="*/ 0 h 286"/>
                <a:gd name="T2" fmla="*/ 0 w 475"/>
                <a:gd name="T3" fmla="*/ 0 h 286"/>
                <a:gd name="T4" fmla="*/ 0 w 475"/>
                <a:gd name="T5" fmla="*/ 0 h 286"/>
                <a:gd name="T6" fmla="*/ 0 w 475"/>
                <a:gd name="T7" fmla="*/ 0 h 286"/>
                <a:gd name="T8" fmla="*/ 0 w 475"/>
                <a:gd name="T9" fmla="*/ 0 h 286"/>
                <a:gd name="T10" fmla="*/ 0 w 475"/>
                <a:gd name="T11" fmla="*/ 0 h 286"/>
                <a:gd name="T12" fmla="*/ 0 w 475"/>
                <a:gd name="T13" fmla="*/ 0 h 286"/>
                <a:gd name="T14" fmla="*/ 0 w 475"/>
                <a:gd name="T15" fmla="*/ 0 h 286"/>
                <a:gd name="T16" fmla="*/ 0 w 475"/>
                <a:gd name="T17" fmla="*/ 0 h 286"/>
                <a:gd name="T18" fmla="*/ 0 w 475"/>
                <a:gd name="T19" fmla="*/ 0 h 286"/>
                <a:gd name="T20" fmla="*/ 0 w 475"/>
                <a:gd name="T21" fmla="*/ 0 h 286"/>
                <a:gd name="T22" fmla="*/ 0 w 475"/>
                <a:gd name="T23" fmla="*/ 0 h 286"/>
                <a:gd name="T24" fmla="*/ 0 w 475"/>
                <a:gd name="T25" fmla="*/ 0 h 286"/>
                <a:gd name="T26" fmla="*/ 0 w 475"/>
                <a:gd name="T27" fmla="*/ 0 h 286"/>
                <a:gd name="T28" fmla="*/ 0 w 475"/>
                <a:gd name="T29" fmla="*/ 0 h 286"/>
                <a:gd name="T30" fmla="*/ 0 w 475"/>
                <a:gd name="T31" fmla="*/ 0 h 286"/>
                <a:gd name="T32" fmla="*/ 0 w 475"/>
                <a:gd name="T33" fmla="*/ 0 h 286"/>
                <a:gd name="T34" fmla="*/ 0 w 475"/>
                <a:gd name="T35" fmla="*/ 0 h 286"/>
                <a:gd name="T36" fmla="*/ 0 w 475"/>
                <a:gd name="T37" fmla="*/ 0 h 286"/>
                <a:gd name="T38" fmla="*/ 0 w 475"/>
                <a:gd name="T39" fmla="*/ 0 h 286"/>
                <a:gd name="T40" fmla="*/ 0 w 475"/>
                <a:gd name="T41" fmla="*/ 0 h 286"/>
                <a:gd name="T42" fmla="*/ 0 w 475"/>
                <a:gd name="T43" fmla="*/ 0 h 286"/>
                <a:gd name="T44" fmla="*/ 0 w 475"/>
                <a:gd name="T45" fmla="*/ 0 h 286"/>
                <a:gd name="T46" fmla="*/ 0 w 475"/>
                <a:gd name="T47" fmla="*/ 0 h 286"/>
                <a:gd name="T48" fmla="*/ 0 w 475"/>
                <a:gd name="T49" fmla="*/ 0 h 286"/>
                <a:gd name="T50" fmla="*/ 0 w 475"/>
                <a:gd name="T51" fmla="*/ 0 h 286"/>
                <a:gd name="T52" fmla="*/ 0 w 475"/>
                <a:gd name="T53" fmla="*/ 0 h 286"/>
                <a:gd name="T54" fmla="*/ 0 w 475"/>
                <a:gd name="T55" fmla="*/ 0 h 286"/>
                <a:gd name="T56" fmla="*/ 0 w 475"/>
                <a:gd name="T57" fmla="*/ 0 h 286"/>
                <a:gd name="T58" fmla="*/ 0 w 475"/>
                <a:gd name="T59" fmla="*/ 0 h 286"/>
                <a:gd name="T60" fmla="*/ 0 w 475"/>
                <a:gd name="T61" fmla="*/ 0 h 286"/>
                <a:gd name="T62" fmla="*/ 0 w 475"/>
                <a:gd name="T63" fmla="*/ 0 h 286"/>
                <a:gd name="T64" fmla="*/ 0 w 475"/>
                <a:gd name="T65" fmla="*/ 0 h 286"/>
                <a:gd name="T66" fmla="*/ 0 w 475"/>
                <a:gd name="T67" fmla="*/ 0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5"/>
                <a:gd name="T103" fmla="*/ 0 h 286"/>
                <a:gd name="T104" fmla="*/ 475 w 475"/>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5" h="286">
                  <a:moveTo>
                    <a:pt x="0" y="0"/>
                  </a:moveTo>
                  <a:lnTo>
                    <a:pt x="5" y="3"/>
                  </a:lnTo>
                  <a:lnTo>
                    <a:pt x="19" y="11"/>
                  </a:lnTo>
                  <a:lnTo>
                    <a:pt x="40" y="24"/>
                  </a:lnTo>
                  <a:lnTo>
                    <a:pt x="68" y="41"/>
                  </a:lnTo>
                  <a:lnTo>
                    <a:pt x="102" y="61"/>
                  </a:lnTo>
                  <a:lnTo>
                    <a:pt x="139" y="84"/>
                  </a:lnTo>
                  <a:lnTo>
                    <a:pt x="179" y="108"/>
                  </a:lnTo>
                  <a:lnTo>
                    <a:pt x="221" y="133"/>
                  </a:lnTo>
                  <a:lnTo>
                    <a:pt x="264" y="159"/>
                  </a:lnTo>
                  <a:lnTo>
                    <a:pt x="306" y="185"/>
                  </a:lnTo>
                  <a:lnTo>
                    <a:pt x="346" y="209"/>
                  </a:lnTo>
                  <a:lnTo>
                    <a:pt x="382" y="229"/>
                  </a:lnTo>
                  <a:lnTo>
                    <a:pt x="415" y="248"/>
                  </a:lnTo>
                  <a:lnTo>
                    <a:pt x="442" y="264"/>
                  </a:lnTo>
                  <a:lnTo>
                    <a:pt x="462" y="274"/>
                  </a:lnTo>
                  <a:lnTo>
                    <a:pt x="475" y="281"/>
                  </a:lnTo>
                  <a:lnTo>
                    <a:pt x="467" y="286"/>
                  </a:lnTo>
                  <a:lnTo>
                    <a:pt x="462" y="283"/>
                  </a:lnTo>
                  <a:lnTo>
                    <a:pt x="448" y="275"/>
                  </a:lnTo>
                  <a:lnTo>
                    <a:pt x="426" y="263"/>
                  </a:lnTo>
                  <a:lnTo>
                    <a:pt x="398" y="246"/>
                  </a:lnTo>
                  <a:lnTo>
                    <a:pt x="365" y="226"/>
                  </a:lnTo>
                  <a:lnTo>
                    <a:pt x="326" y="204"/>
                  </a:lnTo>
                  <a:lnTo>
                    <a:pt x="286" y="180"/>
                  </a:lnTo>
                  <a:lnTo>
                    <a:pt x="243" y="155"/>
                  </a:lnTo>
                  <a:lnTo>
                    <a:pt x="201" y="130"/>
                  </a:lnTo>
                  <a:lnTo>
                    <a:pt x="159" y="105"/>
                  </a:lnTo>
                  <a:lnTo>
                    <a:pt x="120" y="81"/>
                  </a:lnTo>
                  <a:lnTo>
                    <a:pt x="84" y="59"/>
                  </a:lnTo>
                  <a:lnTo>
                    <a:pt x="52"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83" name="Freeform 158"/>
            <p:cNvSpPr>
              <a:spLocks/>
            </p:cNvSpPr>
            <p:nvPr/>
          </p:nvSpPr>
          <p:spPr bwMode="auto">
            <a:xfrm>
              <a:off x="2270" y="3460"/>
              <a:ext cx="104" cy="62"/>
            </a:xfrm>
            <a:custGeom>
              <a:avLst/>
              <a:gdLst>
                <a:gd name="T0" fmla="*/ 0 w 482"/>
                <a:gd name="T1" fmla="*/ 0 h 295"/>
                <a:gd name="T2" fmla="*/ 0 w 482"/>
                <a:gd name="T3" fmla="*/ 0 h 295"/>
                <a:gd name="T4" fmla="*/ 0 w 482"/>
                <a:gd name="T5" fmla="*/ 0 h 295"/>
                <a:gd name="T6" fmla="*/ 0 w 482"/>
                <a:gd name="T7" fmla="*/ 0 h 295"/>
                <a:gd name="T8" fmla="*/ 0 w 482"/>
                <a:gd name="T9" fmla="*/ 0 h 295"/>
                <a:gd name="T10" fmla="*/ 0 w 482"/>
                <a:gd name="T11" fmla="*/ 0 h 295"/>
                <a:gd name="T12" fmla="*/ 0 w 482"/>
                <a:gd name="T13" fmla="*/ 0 h 295"/>
                <a:gd name="T14" fmla="*/ 0 w 482"/>
                <a:gd name="T15" fmla="*/ 0 h 295"/>
                <a:gd name="T16" fmla="*/ 0 w 482"/>
                <a:gd name="T17" fmla="*/ 0 h 295"/>
                <a:gd name="T18" fmla="*/ 0 w 482"/>
                <a:gd name="T19" fmla="*/ 0 h 295"/>
                <a:gd name="T20" fmla="*/ 0 w 482"/>
                <a:gd name="T21" fmla="*/ 0 h 295"/>
                <a:gd name="T22" fmla="*/ 0 w 482"/>
                <a:gd name="T23" fmla="*/ 0 h 295"/>
                <a:gd name="T24" fmla="*/ 0 w 482"/>
                <a:gd name="T25" fmla="*/ 0 h 295"/>
                <a:gd name="T26" fmla="*/ 0 w 482"/>
                <a:gd name="T27" fmla="*/ 0 h 295"/>
                <a:gd name="T28" fmla="*/ 0 w 482"/>
                <a:gd name="T29" fmla="*/ 0 h 295"/>
                <a:gd name="T30" fmla="*/ 0 w 482"/>
                <a:gd name="T31" fmla="*/ 0 h 295"/>
                <a:gd name="T32" fmla="*/ 0 w 482"/>
                <a:gd name="T33" fmla="*/ 0 h 295"/>
                <a:gd name="T34" fmla="*/ 0 w 482"/>
                <a:gd name="T35" fmla="*/ 0 h 295"/>
                <a:gd name="T36" fmla="*/ 0 w 482"/>
                <a:gd name="T37" fmla="*/ 0 h 295"/>
                <a:gd name="T38" fmla="*/ 0 w 482"/>
                <a:gd name="T39" fmla="*/ 0 h 295"/>
                <a:gd name="T40" fmla="*/ 0 w 482"/>
                <a:gd name="T41" fmla="*/ 0 h 295"/>
                <a:gd name="T42" fmla="*/ 0 w 482"/>
                <a:gd name="T43" fmla="*/ 0 h 295"/>
                <a:gd name="T44" fmla="*/ 0 w 482"/>
                <a:gd name="T45" fmla="*/ 0 h 295"/>
                <a:gd name="T46" fmla="*/ 0 w 482"/>
                <a:gd name="T47" fmla="*/ 0 h 295"/>
                <a:gd name="T48" fmla="*/ 0 w 482"/>
                <a:gd name="T49" fmla="*/ 0 h 295"/>
                <a:gd name="T50" fmla="*/ 0 w 482"/>
                <a:gd name="T51" fmla="*/ 0 h 295"/>
                <a:gd name="T52" fmla="*/ 0 w 482"/>
                <a:gd name="T53" fmla="*/ 0 h 295"/>
                <a:gd name="T54" fmla="*/ 0 w 482"/>
                <a:gd name="T55" fmla="*/ 0 h 295"/>
                <a:gd name="T56" fmla="*/ 0 w 482"/>
                <a:gd name="T57" fmla="*/ 0 h 295"/>
                <a:gd name="T58" fmla="*/ 0 w 482"/>
                <a:gd name="T59" fmla="*/ 0 h 295"/>
                <a:gd name="T60" fmla="*/ 0 w 482"/>
                <a:gd name="T61" fmla="*/ 0 h 295"/>
                <a:gd name="T62" fmla="*/ 0 w 482"/>
                <a:gd name="T63" fmla="*/ 0 h 295"/>
                <a:gd name="T64" fmla="*/ 0 w 482"/>
                <a:gd name="T65" fmla="*/ 0 h 295"/>
                <a:gd name="T66" fmla="*/ 0 w 482"/>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2"/>
                <a:gd name="T103" fmla="*/ 0 h 295"/>
                <a:gd name="T104" fmla="*/ 482 w 482"/>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2" h="295">
                  <a:moveTo>
                    <a:pt x="0" y="0"/>
                  </a:moveTo>
                  <a:lnTo>
                    <a:pt x="5" y="3"/>
                  </a:lnTo>
                  <a:lnTo>
                    <a:pt x="19" y="12"/>
                  </a:lnTo>
                  <a:lnTo>
                    <a:pt x="41" y="25"/>
                  </a:lnTo>
                  <a:lnTo>
                    <a:pt x="69" y="43"/>
                  </a:lnTo>
                  <a:lnTo>
                    <a:pt x="104" y="64"/>
                  </a:lnTo>
                  <a:lnTo>
                    <a:pt x="142" y="88"/>
                  </a:lnTo>
                  <a:lnTo>
                    <a:pt x="183" y="113"/>
                  </a:lnTo>
                  <a:lnTo>
                    <a:pt x="226" y="139"/>
                  </a:lnTo>
                  <a:lnTo>
                    <a:pt x="268" y="165"/>
                  </a:lnTo>
                  <a:lnTo>
                    <a:pt x="311" y="191"/>
                  </a:lnTo>
                  <a:lnTo>
                    <a:pt x="352" y="215"/>
                  </a:lnTo>
                  <a:lnTo>
                    <a:pt x="389" y="237"/>
                  </a:lnTo>
                  <a:lnTo>
                    <a:pt x="423" y="257"/>
                  </a:lnTo>
                  <a:lnTo>
                    <a:pt x="450" y="273"/>
                  </a:lnTo>
                  <a:lnTo>
                    <a:pt x="470" y="283"/>
                  </a:lnTo>
                  <a:lnTo>
                    <a:pt x="482" y="290"/>
                  </a:lnTo>
                  <a:lnTo>
                    <a:pt x="476" y="295"/>
                  </a:lnTo>
                  <a:lnTo>
                    <a:pt x="471" y="292"/>
                  </a:lnTo>
                  <a:lnTo>
                    <a:pt x="456" y="283"/>
                  </a:lnTo>
                  <a:lnTo>
                    <a:pt x="434" y="271"/>
                  </a:lnTo>
                  <a:lnTo>
                    <a:pt x="405" y="254"/>
                  </a:lnTo>
                  <a:lnTo>
                    <a:pt x="371" y="233"/>
                  </a:lnTo>
                  <a:lnTo>
                    <a:pt x="332" y="211"/>
                  </a:lnTo>
                  <a:lnTo>
                    <a:pt x="290" y="186"/>
                  </a:lnTo>
                  <a:lnTo>
                    <a:pt x="248" y="161"/>
                  </a:lnTo>
                  <a:lnTo>
                    <a:pt x="205" y="135"/>
                  </a:lnTo>
                  <a:lnTo>
                    <a:pt x="162" y="109"/>
                  </a:lnTo>
                  <a:lnTo>
                    <a:pt x="122" y="84"/>
                  </a:lnTo>
                  <a:lnTo>
                    <a:pt x="85" y="61"/>
                  </a:lnTo>
                  <a:lnTo>
                    <a:pt x="54" y="41"/>
                  </a:lnTo>
                  <a:lnTo>
                    <a:pt x="27" y="23"/>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84" name="Freeform 159"/>
            <p:cNvSpPr>
              <a:spLocks/>
            </p:cNvSpPr>
            <p:nvPr/>
          </p:nvSpPr>
          <p:spPr bwMode="auto">
            <a:xfrm>
              <a:off x="2263" y="3463"/>
              <a:ext cx="104" cy="64"/>
            </a:xfrm>
            <a:custGeom>
              <a:avLst/>
              <a:gdLst>
                <a:gd name="T0" fmla="*/ 0 w 492"/>
                <a:gd name="T1" fmla="*/ 0 h 303"/>
                <a:gd name="T2" fmla="*/ 0 w 492"/>
                <a:gd name="T3" fmla="*/ 0 h 303"/>
                <a:gd name="T4" fmla="*/ 0 w 492"/>
                <a:gd name="T5" fmla="*/ 0 h 303"/>
                <a:gd name="T6" fmla="*/ 0 w 492"/>
                <a:gd name="T7" fmla="*/ 0 h 303"/>
                <a:gd name="T8" fmla="*/ 0 w 492"/>
                <a:gd name="T9" fmla="*/ 0 h 303"/>
                <a:gd name="T10" fmla="*/ 0 w 492"/>
                <a:gd name="T11" fmla="*/ 0 h 303"/>
                <a:gd name="T12" fmla="*/ 0 w 492"/>
                <a:gd name="T13" fmla="*/ 0 h 303"/>
                <a:gd name="T14" fmla="*/ 0 w 492"/>
                <a:gd name="T15" fmla="*/ 0 h 303"/>
                <a:gd name="T16" fmla="*/ 0 w 492"/>
                <a:gd name="T17" fmla="*/ 0 h 303"/>
                <a:gd name="T18" fmla="*/ 0 w 492"/>
                <a:gd name="T19" fmla="*/ 0 h 303"/>
                <a:gd name="T20" fmla="*/ 0 w 492"/>
                <a:gd name="T21" fmla="*/ 0 h 303"/>
                <a:gd name="T22" fmla="*/ 0 w 492"/>
                <a:gd name="T23" fmla="*/ 0 h 303"/>
                <a:gd name="T24" fmla="*/ 0 w 492"/>
                <a:gd name="T25" fmla="*/ 0 h 303"/>
                <a:gd name="T26" fmla="*/ 0 w 492"/>
                <a:gd name="T27" fmla="*/ 0 h 303"/>
                <a:gd name="T28" fmla="*/ 0 w 492"/>
                <a:gd name="T29" fmla="*/ 0 h 303"/>
                <a:gd name="T30" fmla="*/ 0 w 492"/>
                <a:gd name="T31" fmla="*/ 0 h 303"/>
                <a:gd name="T32" fmla="*/ 0 w 492"/>
                <a:gd name="T33" fmla="*/ 0 h 303"/>
                <a:gd name="T34" fmla="*/ 0 w 492"/>
                <a:gd name="T35" fmla="*/ 0 h 303"/>
                <a:gd name="T36" fmla="*/ 0 w 492"/>
                <a:gd name="T37" fmla="*/ 0 h 303"/>
                <a:gd name="T38" fmla="*/ 0 w 492"/>
                <a:gd name="T39" fmla="*/ 0 h 303"/>
                <a:gd name="T40" fmla="*/ 0 w 492"/>
                <a:gd name="T41" fmla="*/ 0 h 303"/>
                <a:gd name="T42" fmla="*/ 0 w 492"/>
                <a:gd name="T43" fmla="*/ 0 h 303"/>
                <a:gd name="T44" fmla="*/ 0 w 492"/>
                <a:gd name="T45" fmla="*/ 0 h 303"/>
                <a:gd name="T46" fmla="*/ 0 w 492"/>
                <a:gd name="T47" fmla="*/ 0 h 303"/>
                <a:gd name="T48" fmla="*/ 0 w 492"/>
                <a:gd name="T49" fmla="*/ 0 h 303"/>
                <a:gd name="T50" fmla="*/ 0 w 492"/>
                <a:gd name="T51" fmla="*/ 0 h 303"/>
                <a:gd name="T52" fmla="*/ 0 w 492"/>
                <a:gd name="T53" fmla="*/ 0 h 303"/>
                <a:gd name="T54" fmla="*/ 0 w 492"/>
                <a:gd name="T55" fmla="*/ 0 h 303"/>
                <a:gd name="T56" fmla="*/ 0 w 492"/>
                <a:gd name="T57" fmla="*/ 0 h 303"/>
                <a:gd name="T58" fmla="*/ 0 w 492"/>
                <a:gd name="T59" fmla="*/ 0 h 303"/>
                <a:gd name="T60" fmla="*/ 0 w 492"/>
                <a:gd name="T61" fmla="*/ 0 h 303"/>
                <a:gd name="T62" fmla="*/ 0 w 492"/>
                <a:gd name="T63" fmla="*/ 0 h 303"/>
                <a:gd name="T64" fmla="*/ 0 w 492"/>
                <a:gd name="T65" fmla="*/ 0 h 303"/>
                <a:gd name="T66" fmla="*/ 0 w 492"/>
                <a:gd name="T67" fmla="*/ 0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2"/>
                <a:gd name="T103" fmla="*/ 0 h 303"/>
                <a:gd name="T104" fmla="*/ 492 w 492"/>
                <a:gd name="T105" fmla="*/ 303 h 3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2" h="303">
                  <a:moveTo>
                    <a:pt x="0" y="0"/>
                  </a:moveTo>
                  <a:lnTo>
                    <a:pt x="6" y="3"/>
                  </a:lnTo>
                  <a:lnTo>
                    <a:pt x="20" y="12"/>
                  </a:lnTo>
                  <a:lnTo>
                    <a:pt x="42" y="26"/>
                  </a:lnTo>
                  <a:lnTo>
                    <a:pt x="72" y="44"/>
                  </a:lnTo>
                  <a:lnTo>
                    <a:pt x="106" y="66"/>
                  </a:lnTo>
                  <a:lnTo>
                    <a:pt x="145" y="90"/>
                  </a:lnTo>
                  <a:lnTo>
                    <a:pt x="187" y="116"/>
                  </a:lnTo>
                  <a:lnTo>
                    <a:pt x="231" y="142"/>
                  </a:lnTo>
                  <a:lnTo>
                    <a:pt x="275" y="169"/>
                  </a:lnTo>
                  <a:lnTo>
                    <a:pt x="318" y="196"/>
                  </a:lnTo>
                  <a:lnTo>
                    <a:pt x="359" y="221"/>
                  </a:lnTo>
                  <a:lnTo>
                    <a:pt x="398" y="244"/>
                  </a:lnTo>
                  <a:lnTo>
                    <a:pt x="431" y="264"/>
                  </a:lnTo>
                  <a:lnTo>
                    <a:pt x="458" y="280"/>
                  </a:lnTo>
                  <a:lnTo>
                    <a:pt x="479" y="291"/>
                  </a:lnTo>
                  <a:lnTo>
                    <a:pt x="492" y="298"/>
                  </a:lnTo>
                  <a:lnTo>
                    <a:pt x="486" y="303"/>
                  </a:lnTo>
                  <a:lnTo>
                    <a:pt x="480" y="300"/>
                  </a:lnTo>
                  <a:lnTo>
                    <a:pt x="466" y="291"/>
                  </a:lnTo>
                  <a:lnTo>
                    <a:pt x="443" y="278"/>
                  </a:lnTo>
                  <a:lnTo>
                    <a:pt x="413" y="260"/>
                  </a:lnTo>
                  <a:lnTo>
                    <a:pt x="379" y="239"/>
                  </a:lnTo>
                  <a:lnTo>
                    <a:pt x="339" y="216"/>
                  </a:lnTo>
                  <a:lnTo>
                    <a:pt x="297" y="191"/>
                  </a:lnTo>
                  <a:lnTo>
                    <a:pt x="253" y="164"/>
                  </a:lnTo>
                  <a:lnTo>
                    <a:pt x="209" y="138"/>
                  </a:lnTo>
                  <a:lnTo>
                    <a:pt x="165" y="111"/>
                  </a:lnTo>
                  <a:lnTo>
                    <a:pt x="124" y="86"/>
                  </a:lnTo>
                  <a:lnTo>
                    <a:pt x="87" y="62"/>
                  </a:lnTo>
                  <a:lnTo>
                    <a:pt x="55" y="41"/>
                  </a:lnTo>
                  <a:lnTo>
                    <a:pt x="29" y="23"/>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85" name="Freeform 160"/>
            <p:cNvSpPr>
              <a:spLocks/>
            </p:cNvSpPr>
            <p:nvPr/>
          </p:nvSpPr>
          <p:spPr bwMode="auto">
            <a:xfrm>
              <a:off x="2254" y="3466"/>
              <a:ext cx="107" cy="66"/>
            </a:xfrm>
            <a:custGeom>
              <a:avLst/>
              <a:gdLst>
                <a:gd name="T0" fmla="*/ 0 w 500"/>
                <a:gd name="T1" fmla="*/ 0 h 311"/>
                <a:gd name="T2" fmla="*/ 0 w 500"/>
                <a:gd name="T3" fmla="*/ 0 h 311"/>
                <a:gd name="T4" fmla="*/ 0 w 500"/>
                <a:gd name="T5" fmla="*/ 0 h 311"/>
                <a:gd name="T6" fmla="*/ 0 w 500"/>
                <a:gd name="T7" fmla="*/ 0 h 311"/>
                <a:gd name="T8" fmla="*/ 0 w 500"/>
                <a:gd name="T9" fmla="*/ 0 h 311"/>
                <a:gd name="T10" fmla="*/ 0 w 500"/>
                <a:gd name="T11" fmla="*/ 0 h 311"/>
                <a:gd name="T12" fmla="*/ 0 w 500"/>
                <a:gd name="T13" fmla="*/ 0 h 311"/>
                <a:gd name="T14" fmla="*/ 0 w 500"/>
                <a:gd name="T15" fmla="*/ 0 h 311"/>
                <a:gd name="T16" fmla="*/ 0 w 500"/>
                <a:gd name="T17" fmla="*/ 0 h 311"/>
                <a:gd name="T18" fmla="*/ 0 w 500"/>
                <a:gd name="T19" fmla="*/ 0 h 311"/>
                <a:gd name="T20" fmla="*/ 0 w 500"/>
                <a:gd name="T21" fmla="*/ 0 h 311"/>
                <a:gd name="T22" fmla="*/ 0 w 500"/>
                <a:gd name="T23" fmla="*/ 0 h 311"/>
                <a:gd name="T24" fmla="*/ 0 w 500"/>
                <a:gd name="T25" fmla="*/ 0 h 311"/>
                <a:gd name="T26" fmla="*/ 0 w 500"/>
                <a:gd name="T27" fmla="*/ 0 h 311"/>
                <a:gd name="T28" fmla="*/ 0 w 500"/>
                <a:gd name="T29" fmla="*/ 0 h 311"/>
                <a:gd name="T30" fmla="*/ 0 w 500"/>
                <a:gd name="T31" fmla="*/ 0 h 311"/>
                <a:gd name="T32" fmla="*/ 0 w 500"/>
                <a:gd name="T33" fmla="*/ 0 h 311"/>
                <a:gd name="T34" fmla="*/ 0 w 500"/>
                <a:gd name="T35" fmla="*/ 0 h 311"/>
                <a:gd name="T36" fmla="*/ 0 w 500"/>
                <a:gd name="T37" fmla="*/ 0 h 311"/>
                <a:gd name="T38" fmla="*/ 0 w 500"/>
                <a:gd name="T39" fmla="*/ 0 h 311"/>
                <a:gd name="T40" fmla="*/ 0 w 500"/>
                <a:gd name="T41" fmla="*/ 0 h 311"/>
                <a:gd name="T42" fmla="*/ 0 w 500"/>
                <a:gd name="T43" fmla="*/ 0 h 311"/>
                <a:gd name="T44" fmla="*/ 0 w 500"/>
                <a:gd name="T45" fmla="*/ 0 h 311"/>
                <a:gd name="T46" fmla="*/ 0 w 500"/>
                <a:gd name="T47" fmla="*/ 0 h 311"/>
                <a:gd name="T48" fmla="*/ 0 w 500"/>
                <a:gd name="T49" fmla="*/ 0 h 311"/>
                <a:gd name="T50" fmla="*/ 0 w 500"/>
                <a:gd name="T51" fmla="*/ 0 h 311"/>
                <a:gd name="T52" fmla="*/ 0 w 500"/>
                <a:gd name="T53" fmla="*/ 0 h 311"/>
                <a:gd name="T54" fmla="*/ 0 w 500"/>
                <a:gd name="T55" fmla="*/ 0 h 311"/>
                <a:gd name="T56" fmla="*/ 0 w 500"/>
                <a:gd name="T57" fmla="*/ 0 h 311"/>
                <a:gd name="T58" fmla="*/ 0 w 500"/>
                <a:gd name="T59" fmla="*/ 0 h 311"/>
                <a:gd name="T60" fmla="*/ 0 w 500"/>
                <a:gd name="T61" fmla="*/ 0 h 311"/>
                <a:gd name="T62" fmla="*/ 0 w 500"/>
                <a:gd name="T63" fmla="*/ 0 h 311"/>
                <a:gd name="T64" fmla="*/ 0 w 500"/>
                <a:gd name="T65" fmla="*/ 0 h 311"/>
                <a:gd name="T66" fmla="*/ 0 w 500"/>
                <a:gd name="T67" fmla="*/ 0 h 3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0"/>
                <a:gd name="T103" fmla="*/ 0 h 311"/>
                <a:gd name="T104" fmla="*/ 500 w 500"/>
                <a:gd name="T105" fmla="*/ 311 h 3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0" h="311">
                  <a:moveTo>
                    <a:pt x="0" y="0"/>
                  </a:moveTo>
                  <a:lnTo>
                    <a:pt x="5" y="3"/>
                  </a:lnTo>
                  <a:lnTo>
                    <a:pt x="20" y="12"/>
                  </a:lnTo>
                  <a:lnTo>
                    <a:pt x="43" y="27"/>
                  </a:lnTo>
                  <a:lnTo>
                    <a:pt x="72" y="46"/>
                  </a:lnTo>
                  <a:lnTo>
                    <a:pt x="107" y="67"/>
                  </a:lnTo>
                  <a:lnTo>
                    <a:pt x="146" y="91"/>
                  </a:lnTo>
                  <a:lnTo>
                    <a:pt x="189" y="119"/>
                  </a:lnTo>
                  <a:lnTo>
                    <a:pt x="233" y="146"/>
                  </a:lnTo>
                  <a:lnTo>
                    <a:pt x="278" y="174"/>
                  </a:lnTo>
                  <a:lnTo>
                    <a:pt x="322" y="201"/>
                  </a:lnTo>
                  <a:lnTo>
                    <a:pt x="364" y="227"/>
                  </a:lnTo>
                  <a:lnTo>
                    <a:pt x="403" y="250"/>
                  </a:lnTo>
                  <a:lnTo>
                    <a:pt x="438" y="271"/>
                  </a:lnTo>
                  <a:lnTo>
                    <a:pt x="466" y="288"/>
                  </a:lnTo>
                  <a:lnTo>
                    <a:pt x="487" y="299"/>
                  </a:lnTo>
                  <a:lnTo>
                    <a:pt x="500" y="306"/>
                  </a:lnTo>
                  <a:lnTo>
                    <a:pt x="492" y="311"/>
                  </a:lnTo>
                  <a:lnTo>
                    <a:pt x="487" y="308"/>
                  </a:lnTo>
                  <a:lnTo>
                    <a:pt x="472" y="299"/>
                  </a:lnTo>
                  <a:lnTo>
                    <a:pt x="449" y="285"/>
                  </a:lnTo>
                  <a:lnTo>
                    <a:pt x="419" y="267"/>
                  </a:lnTo>
                  <a:lnTo>
                    <a:pt x="383" y="246"/>
                  </a:lnTo>
                  <a:lnTo>
                    <a:pt x="343" y="221"/>
                  </a:lnTo>
                  <a:lnTo>
                    <a:pt x="300" y="195"/>
                  </a:lnTo>
                  <a:lnTo>
                    <a:pt x="255" y="168"/>
                  </a:lnTo>
                  <a:lnTo>
                    <a:pt x="210" y="141"/>
                  </a:lnTo>
                  <a:lnTo>
                    <a:pt x="166" y="113"/>
                  </a:lnTo>
                  <a:lnTo>
                    <a:pt x="125" y="87"/>
                  </a:lnTo>
                  <a:lnTo>
                    <a:pt x="88" y="62"/>
                  </a:lnTo>
                  <a:lnTo>
                    <a:pt x="54" y="41"/>
                  </a:lnTo>
                  <a:lnTo>
                    <a:pt x="28" y="23"/>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86" name="Freeform 161"/>
            <p:cNvSpPr>
              <a:spLocks/>
            </p:cNvSpPr>
            <p:nvPr/>
          </p:nvSpPr>
          <p:spPr bwMode="auto">
            <a:xfrm>
              <a:off x="2246" y="3469"/>
              <a:ext cx="109" cy="69"/>
            </a:xfrm>
            <a:custGeom>
              <a:avLst/>
              <a:gdLst>
                <a:gd name="T0" fmla="*/ 0 w 509"/>
                <a:gd name="T1" fmla="*/ 0 h 320"/>
                <a:gd name="T2" fmla="*/ 0 w 509"/>
                <a:gd name="T3" fmla="*/ 0 h 320"/>
                <a:gd name="T4" fmla="*/ 0 w 509"/>
                <a:gd name="T5" fmla="*/ 0 h 320"/>
                <a:gd name="T6" fmla="*/ 0 w 509"/>
                <a:gd name="T7" fmla="*/ 0 h 320"/>
                <a:gd name="T8" fmla="*/ 0 w 509"/>
                <a:gd name="T9" fmla="*/ 0 h 320"/>
                <a:gd name="T10" fmla="*/ 0 w 509"/>
                <a:gd name="T11" fmla="*/ 0 h 320"/>
                <a:gd name="T12" fmla="*/ 0 w 509"/>
                <a:gd name="T13" fmla="*/ 0 h 320"/>
                <a:gd name="T14" fmla="*/ 0 w 509"/>
                <a:gd name="T15" fmla="*/ 0 h 320"/>
                <a:gd name="T16" fmla="*/ 0 w 509"/>
                <a:gd name="T17" fmla="*/ 0 h 320"/>
                <a:gd name="T18" fmla="*/ 0 w 509"/>
                <a:gd name="T19" fmla="*/ 0 h 320"/>
                <a:gd name="T20" fmla="*/ 0 w 509"/>
                <a:gd name="T21" fmla="*/ 0 h 320"/>
                <a:gd name="T22" fmla="*/ 0 w 509"/>
                <a:gd name="T23" fmla="*/ 0 h 320"/>
                <a:gd name="T24" fmla="*/ 0 w 509"/>
                <a:gd name="T25" fmla="*/ 0 h 320"/>
                <a:gd name="T26" fmla="*/ 0 w 509"/>
                <a:gd name="T27" fmla="*/ 0 h 320"/>
                <a:gd name="T28" fmla="*/ 0 w 509"/>
                <a:gd name="T29" fmla="*/ 0 h 320"/>
                <a:gd name="T30" fmla="*/ 0 w 509"/>
                <a:gd name="T31" fmla="*/ 0 h 320"/>
                <a:gd name="T32" fmla="*/ 0 w 509"/>
                <a:gd name="T33" fmla="*/ 0 h 320"/>
                <a:gd name="T34" fmla="*/ 0 w 509"/>
                <a:gd name="T35" fmla="*/ 0 h 320"/>
                <a:gd name="T36" fmla="*/ 0 w 509"/>
                <a:gd name="T37" fmla="*/ 0 h 320"/>
                <a:gd name="T38" fmla="*/ 0 w 509"/>
                <a:gd name="T39" fmla="*/ 0 h 320"/>
                <a:gd name="T40" fmla="*/ 0 w 509"/>
                <a:gd name="T41" fmla="*/ 0 h 320"/>
                <a:gd name="T42" fmla="*/ 0 w 509"/>
                <a:gd name="T43" fmla="*/ 0 h 320"/>
                <a:gd name="T44" fmla="*/ 0 w 509"/>
                <a:gd name="T45" fmla="*/ 0 h 320"/>
                <a:gd name="T46" fmla="*/ 0 w 509"/>
                <a:gd name="T47" fmla="*/ 0 h 320"/>
                <a:gd name="T48" fmla="*/ 0 w 509"/>
                <a:gd name="T49" fmla="*/ 0 h 320"/>
                <a:gd name="T50" fmla="*/ 0 w 509"/>
                <a:gd name="T51" fmla="*/ 0 h 320"/>
                <a:gd name="T52" fmla="*/ 0 w 509"/>
                <a:gd name="T53" fmla="*/ 0 h 320"/>
                <a:gd name="T54" fmla="*/ 0 w 509"/>
                <a:gd name="T55" fmla="*/ 0 h 320"/>
                <a:gd name="T56" fmla="*/ 0 w 509"/>
                <a:gd name="T57" fmla="*/ 0 h 320"/>
                <a:gd name="T58" fmla="*/ 0 w 509"/>
                <a:gd name="T59" fmla="*/ 0 h 320"/>
                <a:gd name="T60" fmla="*/ 0 w 509"/>
                <a:gd name="T61" fmla="*/ 0 h 320"/>
                <a:gd name="T62" fmla="*/ 0 w 509"/>
                <a:gd name="T63" fmla="*/ 0 h 320"/>
                <a:gd name="T64" fmla="*/ 0 w 509"/>
                <a:gd name="T65" fmla="*/ 0 h 320"/>
                <a:gd name="T66" fmla="*/ 0 w 509"/>
                <a:gd name="T67" fmla="*/ 0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9"/>
                <a:gd name="T103" fmla="*/ 0 h 320"/>
                <a:gd name="T104" fmla="*/ 509 w 509"/>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9" h="320">
                  <a:moveTo>
                    <a:pt x="0" y="0"/>
                  </a:moveTo>
                  <a:lnTo>
                    <a:pt x="5" y="3"/>
                  </a:lnTo>
                  <a:lnTo>
                    <a:pt x="20" y="13"/>
                  </a:lnTo>
                  <a:lnTo>
                    <a:pt x="43" y="27"/>
                  </a:lnTo>
                  <a:lnTo>
                    <a:pt x="73" y="47"/>
                  </a:lnTo>
                  <a:lnTo>
                    <a:pt x="109" y="70"/>
                  </a:lnTo>
                  <a:lnTo>
                    <a:pt x="150" y="95"/>
                  </a:lnTo>
                  <a:lnTo>
                    <a:pt x="193" y="122"/>
                  </a:lnTo>
                  <a:lnTo>
                    <a:pt x="239" y="151"/>
                  </a:lnTo>
                  <a:lnTo>
                    <a:pt x="284" y="180"/>
                  </a:lnTo>
                  <a:lnTo>
                    <a:pt x="329" y="208"/>
                  </a:lnTo>
                  <a:lnTo>
                    <a:pt x="372" y="234"/>
                  </a:lnTo>
                  <a:lnTo>
                    <a:pt x="412" y="258"/>
                  </a:lnTo>
                  <a:lnTo>
                    <a:pt x="446" y="279"/>
                  </a:lnTo>
                  <a:lnTo>
                    <a:pt x="475" y="296"/>
                  </a:lnTo>
                  <a:lnTo>
                    <a:pt x="497" y="308"/>
                  </a:lnTo>
                  <a:lnTo>
                    <a:pt x="509" y="315"/>
                  </a:lnTo>
                  <a:lnTo>
                    <a:pt x="502" y="320"/>
                  </a:lnTo>
                  <a:lnTo>
                    <a:pt x="497" y="317"/>
                  </a:lnTo>
                  <a:lnTo>
                    <a:pt x="481" y="307"/>
                  </a:lnTo>
                  <a:lnTo>
                    <a:pt x="458" y="294"/>
                  </a:lnTo>
                  <a:lnTo>
                    <a:pt x="427" y="275"/>
                  </a:lnTo>
                  <a:lnTo>
                    <a:pt x="391" y="253"/>
                  </a:lnTo>
                  <a:lnTo>
                    <a:pt x="350" y="228"/>
                  </a:lnTo>
                  <a:lnTo>
                    <a:pt x="306" y="202"/>
                  </a:lnTo>
                  <a:lnTo>
                    <a:pt x="261" y="174"/>
                  </a:lnTo>
                  <a:lnTo>
                    <a:pt x="215" y="145"/>
                  </a:lnTo>
                  <a:lnTo>
                    <a:pt x="170" y="117"/>
                  </a:lnTo>
                  <a:lnTo>
                    <a:pt x="128" y="90"/>
                  </a:lnTo>
                  <a:lnTo>
                    <a:pt x="89" y="65"/>
                  </a:lnTo>
                  <a:lnTo>
                    <a:pt x="55" y="43"/>
                  </a:lnTo>
                  <a:lnTo>
                    <a:pt x="28" y="24"/>
                  </a:lnTo>
                  <a:lnTo>
                    <a:pt x="9"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87" name="Freeform 162"/>
            <p:cNvSpPr>
              <a:spLocks/>
            </p:cNvSpPr>
            <p:nvPr/>
          </p:nvSpPr>
          <p:spPr bwMode="auto">
            <a:xfrm>
              <a:off x="2238" y="3473"/>
              <a:ext cx="110" cy="69"/>
            </a:xfrm>
            <a:custGeom>
              <a:avLst/>
              <a:gdLst>
                <a:gd name="T0" fmla="*/ 0 w 518"/>
                <a:gd name="T1" fmla="*/ 0 h 327"/>
                <a:gd name="T2" fmla="*/ 0 w 518"/>
                <a:gd name="T3" fmla="*/ 0 h 327"/>
                <a:gd name="T4" fmla="*/ 0 w 518"/>
                <a:gd name="T5" fmla="*/ 0 h 327"/>
                <a:gd name="T6" fmla="*/ 0 w 518"/>
                <a:gd name="T7" fmla="*/ 0 h 327"/>
                <a:gd name="T8" fmla="*/ 0 w 518"/>
                <a:gd name="T9" fmla="*/ 0 h 327"/>
                <a:gd name="T10" fmla="*/ 0 w 518"/>
                <a:gd name="T11" fmla="*/ 0 h 327"/>
                <a:gd name="T12" fmla="*/ 0 w 518"/>
                <a:gd name="T13" fmla="*/ 0 h 327"/>
                <a:gd name="T14" fmla="*/ 0 w 518"/>
                <a:gd name="T15" fmla="*/ 0 h 327"/>
                <a:gd name="T16" fmla="*/ 0 w 518"/>
                <a:gd name="T17" fmla="*/ 0 h 327"/>
                <a:gd name="T18" fmla="*/ 0 w 518"/>
                <a:gd name="T19" fmla="*/ 0 h 327"/>
                <a:gd name="T20" fmla="*/ 0 w 518"/>
                <a:gd name="T21" fmla="*/ 0 h 327"/>
                <a:gd name="T22" fmla="*/ 0 w 518"/>
                <a:gd name="T23" fmla="*/ 0 h 327"/>
                <a:gd name="T24" fmla="*/ 0 w 518"/>
                <a:gd name="T25" fmla="*/ 0 h 327"/>
                <a:gd name="T26" fmla="*/ 0 w 518"/>
                <a:gd name="T27" fmla="*/ 0 h 327"/>
                <a:gd name="T28" fmla="*/ 0 w 518"/>
                <a:gd name="T29" fmla="*/ 0 h 327"/>
                <a:gd name="T30" fmla="*/ 0 w 518"/>
                <a:gd name="T31" fmla="*/ 0 h 327"/>
                <a:gd name="T32" fmla="*/ 0 w 518"/>
                <a:gd name="T33" fmla="*/ 0 h 327"/>
                <a:gd name="T34" fmla="*/ 0 w 518"/>
                <a:gd name="T35" fmla="*/ 0 h 327"/>
                <a:gd name="T36" fmla="*/ 0 w 518"/>
                <a:gd name="T37" fmla="*/ 0 h 327"/>
                <a:gd name="T38" fmla="*/ 0 w 518"/>
                <a:gd name="T39" fmla="*/ 0 h 327"/>
                <a:gd name="T40" fmla="*/ 0 w 518"/>
                <a:gd name="T41" fmla="*/ 0 h 327"/>
                <a:gd name="T42" fmla="*/ 0 w 518"/>
                <a:gd name="T43" fmla="*/ 0 h 327"/>
                <a:gd name="T44" fmla="*/ 0 w 518"/>
                <a:gd name="T45" fmla="*/ 0 h 327"/>
                <a:gd name="T46" fmla="*/ 0 w 518"/>
                <a:gd name="T47" fmla="*/ 0 h 327"/>
                <a:gd name="T48" fmla="*/ 0 w 518"/>
                <a:gd name="T49" fmla="*/ 0 h 327"/>
                <a:gd name="T50" fmla="*/ 0 w 518"/>
                <a:gd name="T51" fmla="*/ 0 h 327"/>
                <a:gd name="T52" fmla="*/ 0 w 518"/>
                <a:gd name="T53" fmla="*/ 0 h 327"/>
                <a:gd name="T54" fmla="*/ 0 w 518"/>
                <a:gd name="T55" fmla="*/ 0 h 327"/>
                <a:gd name="T56" fmla="*/ 0 w 518"/>
                <a:gd name="T57" fmla="*/ 0 h 327"/>
                <a:gd name="T58" fmla="*/ 0 w 518"/>
                <a:gd name="T59" fmla="*/ 0 h 327"/>
                <a:gd name="T60" fmla="*/ 0 w 518"/>
                <a:gd name="T61" fmla="*/ 0 h 327"/>
                <a:gd name="T62" fmla="*/ 0 w 518"/>
                <a:gd name="T63" fmla="*/ 0 h 327"/>
                <a:gd name="T64" fmla="*/ 0 w 518"/>
                <a:gd name="T65" fmla="*/ 0 h 327"/>
                <a:gd name="T66" fmla="*/ 0 w 518"/>
                <a:gd name="T67" fmla="*/ 0 h 3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8"/>
                <a:gd name="T103" fmla="*/ 0 h 327"/>
                <a:gd name="T104" fmla="*/ 518 w 518"/>
                <a:gd name="T105" fmla="*/ 327 h 3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8" h="327">
                  <a:moveTo>
                    <a:pt x="0" y="0"/>
                  </a:moveTo>
                  <a:lnTo>
                    <a:pt x="5" y="3"/>
                  </a:lnTo>
                  <a:lnTo>
                    <a:pt x="21" y="13"/>
                  </a:lnTo>
                  <a:lnTo>
                    <a:pt x="44" y="28"/>
                  </a:lnTo>
                  <a:lnTo>
                    <a:pt x="76" y="48"/>
                  </a:lnTo>
                  <a:lnTo>
                    <a:pt x="112" y="71"/>
                  </a:lnTo>
                  <a:lnTo>
                    <a:pt x="153" y="97"/>
                  </a:lnTo>
                  <a:lnTo>
                    <a:pt x="197" y="125"/>
                  </a:lnTo>
                  <a:lnTo>
                    <a:pt x="243" y="154"/>
                  </a:lnTo>
                  <a:lnTo>
                    <a:pt x="289" y="184"/>
                  </a:lnTo>
                  <a:lnTo>
                    <a:pt x="335" y="213"/>
                  </a:lnTo>
                  <a:lnTo>
                    <a:pt x="380" y="240"/>
                  </a:lnTo>
                  <a:lnTo>
                    <a:pt x="419" y="265"/>
                  </a:lnTo>
                  <a:lnTo>
                    <a:pt x="455" y="286"/>
                  </a:lnTo>
                  <a:lnTo>
                    <a:pt x="483" y="303"/>
                  </a:lnTo>
                  <a:lnTo>
                    <a:pt x="505" y="315"/>
                  </a:lnTo>
                  <a:lnTo>
                    <a:pt x="518" y="321"/>
                  </a:lnTo>
                  <a:lnTo>
                    <a:pt x="512" y="327"/>
                  </a:lnTo>
                  <a:lnTo>
                    <a:pt x="506" y="324"/>
                  </a:lnTo>
                  <a:lnTo>
                    <a:pt x="491" y="314"/>
                  </a:lnTo>
                  <a:lnTo>
                    <a:pt x="466" y="300"/>
                  </a:lnTo>
                  <a:lnTo>
                    <a:pt x="435" y="281"/>
                  </a:lnTo>
                  <a:lnTo>
                    <a:pt x="398" y="258"/>
                  </a:lnTo>
                  <a:lnTo>
                    <a:pt x="356" y="233"/>
                  </a:lnTo>
                  <a:lnTo>
                    <a:pt x="312" y="205"/>
                  </a:lnTo>
                  <a:lnTo>
                    <a:pt x="265" y="176"/>
                  </a:lnTo>
                  <a:lnTo>
                    <a:pt x="219" y="147"/>
                  </a:lnTo>
                  <a:lnTo>
                    <a:pt x="173" y="119"/>
                  </a:lnTo>
                  <a:lnTo>
                    <a:pt x="130" y="91"/>
                  </a:lnTo>
                  <a:lnTo>
                    <a:pt x="91" y="66"/>
                  </a:lnTo>
                  <a:lnTo>
                    <a:pt x="57" y="43"/>
                  </a:lnTo>
                  <a:lnTo>
                    <a:pt x="30" y="24"/>
                  </a:lnTo>
                  <a:lnTo>
                    <a:pt x="11"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88" name="Freeform 163"/>
            <p:cNvSpPr>
              <a:spLocks/>
            </p:cNvSpPr>
            <p:nvPr/>
          </p:nvSpPr>
          <p:spPr bwMode="auto">
            <a:xfrm>
              <a:off x="2229" y="3475"/>
              <a:ext cx="113" cy="72"/>
            </a:xfrm>
            <a:custGeom>
              <a:avLst/>
              <a:gdLst>
                <a:gd name="T0" fmla="*/ 0 w 526"/>
                <a:gd name="T1" fmla="*/ 0 h 337"/>
                <a:gd name="T2" fmla="*/ 0 w 526"/>
                <a:gd name="T3" fmla="*/ 0 h 337"/>
                <a:gd name="T4" fmla="*/ 0 w 526"/>
                <a:gd name="T5" fmla="*/ 0 h 337"/>
                <a:gd name="T6" fmla="*/ 0 w 526"/>
                <a:gd name="T7" fmla="*/ 0 h 337"/>
                <a:gd name="T8" fmla="*/ 0 w 526"/>
                <a:gd name="T9" fmla="*/ 0 h 337"/>
                <a:gd name="T10" fmla="*/ 0 w 526"/>
                <a:gd name="T11" fmla="*/ 0 h 337"/>
                <a:gd name="T12" fmla="*/ 0 w 526"/>
                <a:gd name="T13" fmla="*/ 0 h 337"/>
                <a:gd name="T14" fmla="*/ 0 w 526"/>
                <a:gd name="T15" fmla="*/ 0 h 337"/>
                <a:gd name="T16" fmla="*/ 0 w 526"/>
                <a:gd name="T17" fmla="*/ 0 h 337"/>
                <a:gd name="T18" fmla="*/ 0 w 526"/>
                <a:gd name="T19" fmla="*/ 0 h 337"/>
                <a:gd name="T20" fmla="*/ 0 w 526"/>
                <a:gd name="T21" fmla="*/ 0 h 337"/>
                <a:gd name="T22" fmla="*/ 0 w 526"/>
                <a:gd name="T23" fmla="*/ 0 h 337"/>
                <a:gd name="T24" fmla="*/ 0 w 526"/>
                <a:gd name="T25" fmla="*/ 0 h 337"/>
                <a:gd name="T26" fmla="*/ 0 w 526"/>
                <a:gd name="T27" fmla="*/ 0 h 337"/>
                <a:gd name="T28" fmla="*/ 0 w 526"/>
                <a:gd name="T29" fmla="*/ 0 h 337"/>
                <a:gd name="T30" fmla="*/ 0 w 526"/>
                <a:gd name="T31" fmla="*/ 0 h 337"/>
                <a:gd name="T32" fmla="*/ 0 w 526"/>
                <a:gd name="T33" fmla="*/ 0 h 337"/>
                <a:gd name="T34" fmla="*/ 0 w 526"/>
                <a:gd name="T35" fmla="*/ 0 h 337"/>
                <a:gd name="T36" fmla="*/ 0 w 526"/>
                <a:gd name="T37" fmla="*/ 0 h 337"/>
                <a:gd name="T38" fmla="*/ 0 w 526"/>
                <a:gd name="T39" fmla="*/ 0 h 337"/>
                <a:gd name="T40" fmla="*/ 0 w 526"/>
                <a:gd name="T41" fmla="*/ 0 h 337"/>
                <a:gd name="T42" fmla="*/ 0 w 526"/>
                <a:gd name="T43" fmla="*/ 0 h 337"/>
                <a:gd name="T44" fmla="*/ 0 w 526"/>
                <a:gd name="T45" fmla="*/ 0 h 337"/>
                <a:gd name="T46" fmla="*/ 0 w 526"/>
                <a:gd name="T47" fmla="*/ 0 h 337"/>
                <a:gd name="T48" fmla="*/ 0 w 526"/>
                <a:gd name="T49" fmla="*/ 0 h 337"/>
                <a:gd name="T50" fmla="*/ 0 w 526"/>
                <a:gd name="T51" fmla="*/ 0 h 337"/>
                <a:gd name="T52" fmla="*/ 0 w 526"/>
                <a:gd name="T53" fmla="*/ 0 h 337"/>
                <a:gd name="T54" fmla="*/ 0 w 526"/>
                <a:gd name="T55" fmla="*/ 0 h 337"/>
                <a:gd name="T56" fmla="*/ 0 w 526"/>
                <a:gd name="T57" fmla="*/ 0 h 337"/>
                <a:gd name="T58" fmla="*/ 0 w 526"/>
                <a:gd name="T59" fmla="*/ 0 h 337"/>
                <a:gd name="T60" fmla="*/ 0 w 526"/>
                <a:gd name="T61" fmla="*/ 0 h 337"/>
                <a:gd name="T62" fmla="*/ 0 w 526"/>
                <a:gd name="T63" fmla="*/ 0 h 337"/>
                <a:gd name="T64" fmla="*/ 0 w 526"/>
                <a:gd name="T65" fmla="*/ 0 h 337"/>
                <a:gd name="T66" fmla="*/ 0 w 526"/>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337"/>
                <a:gd name="T104" fmla="*/ 526 w 526"/>
                <a:gd name="T105" fmla="*/ 337 h 3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337">
                  <a:moveTo>
                    <a:pt x="0" y="0"/>
                  </a:moveTo>
                  <a:lnTo>
                    <a:pt x="6" y="4"/>
                  </a:lnTo>
                  <a:lnTo>
                    <a:pt x="21" y="14"/>
                  </a:lnTo>
                  <a:lnTo>
                    <a:pt x="46" y="30"/>
                  </a:lnTo>
                  <a:lnTo>
                    <a:pt x="77" y="50"/>
                  </a:lnTo>
                  <a:lnTo>
                    <a:pt x="114" y="74"/>
                  </a:lnTo>
                  <a:lnTo>
                    <a:pt x="156" y="101"/>
                  </a:lnTo>
                  <a:lnTo>
                    <a:pt x="201" y="130"/>
                  </a:lnTo>
                  <a:lnTo>
                    <a:pt x="248" y="159"/>
                  </a:lnTo>
                  <a:lnTo>
                    <a:pt x="295" y="189"/>
                  </a:lnTo>
                  <a:lnTo>
                    <a:pt x="342" y="220"/>
                  </a:lnTo>
                  <a:lnTo>
                    <a:pt x="386" y="247"/>
                  </a:lnTo>
                  <a:lnTo>
                    <a:pt x="427" y="273"/>
                  </a:lnTo>
                  <a:lnTo>
                    <a:pt x="463" y="295"/>
                  </a:lnTo>
                  <a:lnTo>
                    <a:pt x="492" y="313"/>
                  </a:lnTo>
                  <a:lnTo>
                    <a:pt x="514" y="325"/>
                  </a:lnTo>
                  <a:lnTo>
                    <a:pt x="526" y="332"/>
                  </a:lnTo>
                  <a:lnTo>
                    <a:pt x="520" y="337"/>
                  </a:lnTo>
                  <a:lnTo>
                    <a:pt x="515" y="334"/>
                  </a:lnTo>
                  <a:lnTo>
                    <a:pt x="499" y="324"/>
                  </a:lnTo>
                  <a:lnTo>
                    <a:pt x="474" y="309"/>
                  </a:lnTo>
                  <a:lnTo>
                    <a:pt x="443" y="289"/>
                  </a:lnTo>
                  <a:lnTo>
                    <a:pt x="405" y="266"/>
                  </a:lnTo>
                  <a:lnTo>
                    <a:pt x="362" y="240"/>
                  </a:lnTo>
                  <a:lnTo>
                    <a:pt x="317" y="211"/>
                  </a:lnTo>
                  <a:lnTo>
                    <a:pt x="270" y="182"/>
                  </a:lnTo>
                  <a:lnTo>
                    <a:pt x="223" y="152"/>
                  </a:lnTo>
                  <a:lnTo>
                    <a:pt x="175" y="123"/>
                  </a:lnTo>
                  <a:lnTo>
                    <a:pt x="132" y="94"/>
                  </a:lnTo>
                  <a:lnTo>
                    <a:pt x="93" y="68"/>
                  </a:lnTo>
                  <a:lnTo>
                    <a:pt x="58" y="44"/>
                  </a:lnTo>
                  <a:lnTo>
                    <a:pt x="30"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89" name="Freeform 164"/>
            <p:cNvSpPr>
              <a:spLocks/>
            </p:cNvSpPr>
            <p:nvPr/>
          </p:nvSpPr>
          <p:spPr bwMode="auto">
            <a:xfrm>
              <a:off x="2222" y="3479"/>
              <a:ext cx="114" cy="73"/>
            </a:xfrm>
            <a:custGeom>
              <a:avLst/>
              <a:gdLst>
                <a:gd name="T0" fmla="*/ 0 w 535"/>
                <a:gd name="T1" fmla="*/ 0 h 344"/>
                <a:gd name="T2" fmla="*/ 0 w 535"/>
                <a:gd name="T3" fmla="*/ 0 h 344"/>
                <a:gd name="T4" fmla="*/ 0 w 535"/>
                <a:gd name="T5" fmla="*/ 0 h 344"/>
                <a:gd name="T6" fmla="*/ 0 w 535"/>
                <a:gd name="T7" fmla="*/ 0 h 344"/>
                <a:gd name="T8" fmla="*/ 0 w 535"/>
                <a:gd name="T9" fmla="*/ 0 h 344"/>
                <a:gd name="T10" fmla="*/ 0 w 535"/>
                <a:gd name="T11" fmla="*/ 0 h 344"/>
                <a:gd name="T12" fmla="*/ 0 w 535"/>
                <a:gd name="T13" fmla="*/ 0 h 344"/>
                <a:gd name="T14" fmla="*/ 0 w 535"/>
                <a:gd name="T15" fmla="*/ 0 h 344"/>
                <a:gd name="T16" fmla="*/ 0 w 535"/>
                <a:gd name="T17" fmla="*/ 0 h 344"/>
                <a:gd name="T18" fmla="*/ 0 w 535"/>
                <a:gd name="T19" fmla="*/ 0 h 344"/>
                <a:gd name="T20" fmla="*/ 0 w 535"/>
                <a:gd name="T21" fmla="*/ 0 h 344"/>
                <a:gd name="T22" fmla="*/ 0 w 535"/>
                <a:gd name="T23" fmla="*/ 0 h 344"/>
                <a:gd name="T24" fmla="*/ 0 w 535"/>
                <a:gd name="T25" fmla="*/ 0 h 344"/>
                <a:gd name="T26" fmla="*/ 0 w 535"/>
                <a:gd name="T27" fmla="*/ 0 h 344"/>
                <a:gd name="T28" fmla="*/ 0 w 535"/>
                <a:gd name="T29" fmla="*/ 0 h 344"/>
                <a:gd name="T30" fmla="*/ 0 w 535"/>
                <a:gd name="T31" fmla="*/ 0 h 344"/>
                <a:gd name="T32" fmla="*/ 0 w 535"/>
                <a:gd name="T33" fmla="*/ 0 h 344"/>
                <a:gd name="T34" fmla="*/ 0 w 535"/>
                <a:gd name="T35" fmla="*/ 0 h 344"/>
                <a:gd name="T36" fmla="*/ 0 w 535"/>
                <a:gd name="T37" fmla="*/ 0 h 344"/>
                <a:gd name="T38" fmla="*/ 0 w 535"/>
                <a:gd name="T39" fmla="*/ 0 h 344"/>
                <a:gd name="T40" fmla="*/ 0 w 535"/>
                <a:gd name="T41" fmla="*/ 0 h 344"/>
                <a:gd name="T42" fmla="*/ 0 w 535"/>
                <a:gd name="T43" fmla="*/ 0 h 344"/>
                <a:gd name="T44" fmla="*/ 0 w 535"/>
                <a:gd name="T45" fmla="*/ 0 h 344"/>
                <a:gd name="T46" fmla="*/ 0 w 535"/>
                <a:gd name="T47" fmla="*/ 0 h 344"/>
                <a:gd name="T48" fmla="*/ 0 w 535"/>
                <a:gd name="T49" fmla="*/ 0 h 344"/>
                <a:gd name="T50" fmla="*/ 0 w 535"/>
                <a:gd name="T51" fmla="*/ 0 h 344"/>
                <a:gd name="T52" fmla="*/ 0 w 535"/>
                <a:gd name="T53" fmla="*/ 0 h 344"/>
                <a:gd name="T54" fmla="*/ 0 w 535"/>
                <a:gd name="T55" fmla="*/ 0 h 344"/>
                <a:gd name="T56" fmla="*/ 0 w 535"/>
                <a:gd name="T57" fmla="*/ 0 h 344"/>
                <a:gd name="T58" fmla="*/ 0 w 535"/>
                <a:gd name="T59" fmla="*/ 0 h 344"/>
                <a:gd name="T60" fmla="*/ 0 w 535"/>
                <a:gd name="T61" fmla="*/ 0 h 344"/>
                <a:gd name="T62" fmla="*/ 0 w 535"/>
                <a:gd name="T63" fmla="*/ 0 h 344"/>
                <a:gd name="T64" fmla="*/ 0 w 535"/>
                <a:gd name="T65" fmla="*/ 0 h 344"/>
                <a:gd name="T66" fmla="*/ 0 w 535"/>
                <a:gd name="T67" fmla="*/ 0 h 3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5"/>
                <a:gd name="T103" fmla="*/ 0 h 344"/>
                <a:gd name="T104" fmla="*/ 535 w 535"/>
                <a:gd name="T105" fmla="*/ 344 h 3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5" h="344">
                  <a:moveTo>
                    <a:pt x="0" y="0"/>
                  </a:moveTo>
                  <a:lnTo>
                    <a:pt x="5" y="3"/>
                  </a:lnTo>
                  <a:lnTo>
                    <a:pt x="21" y="14"/>
                  </a:lnTo>
                  <a:lnTo>
                    <a:pt x="46" y="30"/>
                  </a:lnTo>
                  <a:lnTo>
                    <a:pt x="77" y="50"/>
                  </a:lnTo>
                  <a:lnTo>
                    <a:pt x="115" y="75"/>
                  </a:lnTo>
                  <a:lnTo>
                    <a:pt x="158" y="102"/>
                  </a:lnTo>
                  <a:lnTo>
                    <a:pt x="204" y="133"/>
                  </a:lnTo>
                  <a:lnTo>
                    <a:pt x="252" y="163"/>
                  </a:lnTo>
                  <a:lnTo>
                    <a:pt x="300" y="194"/>
                  </a:lnTo>
                  <a:lnTo>
                    <a:pt x="348" y="224"/>
                  </a:lnTo>
                  <a:lnTo>
                    <a:pt x="393" y="253"/>
                  </a:lnTo>
                  <a:lnTo>
                    <a:pt x="433" y="279"/>
                  </a:lnTo>
                  <a:lnTo>
                    <a:pt x="470" y="301"/>
                  </a:lnTo>
                  <a:lnTo>
                    <a:pt x="501" y="319"/>
                  </a:lnTo>
                  <a:lnTo>
                    <a:pt x="523" y="332"/>
                  </a:lnTo>
                  <a:lnTo>
                    <a:pt x="535" y="338"/>
                  </a:lnTo>
                  <a:lnTo>
                    <a:pt x="528" y="344"/>
                  </a:lnTo>
                  <a:lnTo>
                    <a:pt x="523" y="341"/>
                  </a:lnTo>
                  <a:lnTo>
                    <a:pt x="506" y="330"/>
                  </a:lnTo>
                  <a:lnTo>
                    <a:pt x="482" y="314"/>
                  </a:lnTo>
                  <a:lnTo>
                    <a:pt x="449" y="295"/>
                  </a:lnTo>
                  <a:lnTo>
                    <a:pt x="410" y="271"/>
                  </a:lnTo>
                  <a:lnTo>
                    <a:pt x="367" y="245"/>
                  </a:lnTo>
                  <a:lnTo>
                    <a:pt x="321" y="215"/>
                  </a:lnTo>
                  <a:lnTo>
                    <a:pt x="273" y="185"/>
                  </a:lnTo>
                  <a:lnTo>
                    <a:pt x="225" y="155"/>
                  </a:lnTo>
                  <a:lnTo>
                    <a:pt x="178" y="124"/>
                  </a:lnTo>
                  <a:lnTo>
                    <a:pt x="134" y="95"/>
                  </a:lnTo>
                  <a:lnTo>
                    <a:pt x="93" y="68"/>
                  </a:lnTo>
                  <a:lnTo>
                    <a:pt x="58" y="45"/>
                  </a:lnTo>
                  <a:lnTo>
                    <a:pt x="30" y="25"/>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90" name="Freeform 165"/>
            <p:cNvSpPr>
              <a:spLocks/>
            </p:cNvSpPr>
            <p:nvPr/>
          </p:nvSpPr>
          <p:spPr bwMode="auto">
            <a:xfrm>
              <a:off x="2213" y="3482"/>
              <a:ext cx="117" cy="75"/>
            </a:xfrm>
            <a:custGeom>
              <a:avLst/>
              <a:gdLst>
                <a:gd name="T0" fmla="*/ 0 w 544"/>
                <a:gd name="T1" fmla="*/ 0 h 352"/>
                <a:gd name="T2" fmla="*/ 0 w 544"/>
                <a:gd name="T3" fmla="*/ 0 h 352"/>
                <a:gd name="T4" fmla="*/ 0 w 544"/>
                <a:gd name="T5" fmla="*/ 0 h 352"/>
                <a:gd name="T6" fmla="*/ 0 w 544"/>
                <a:gd name="T7" fmla="*/ 0 h 352"/>
                <a:gd name="T8" fmla="*/ 0 w 544"/>
                <a:gd name="T9" fmla="*/ 0 h 352"/>
                <a:gd name="T10" fmla="*/ 0 w 544"/>
                <a:gd name="T11" fmla="*/ 0 h 352"/>
                <a:gd name="T12" fmla="*/ 0 w 544"/>
                <a:gd name="T13" fmla="*/ 0 h 352"/>
                <a:gd name="T14" fmla="*/ 0 w 544"/>
                <a:gd name="T15" fmla="*/ 0 h 352"/>
                <a:gd name="T16" fmla="*/ 0 w 544"/>
                <a:gd name="T17" fmla="*/ 0 h 352"/>
                <a:gd name="T18" fmla="*/ 0 w 544"/>
                <a:gd name="T19" fmla="*/ 0 h 352"/>
                <a:gd name="T20" fmla="*/ 0 w 544"/>
                <a:gd name="T21" fmla="*/ 0 h 352"/>
                <a:gd name="T22" fmla="*/ 0 w 544"/>
                <a:gd name="T23" fmla="*/ 0 h 352"/>
                <a:gd name="T24" fmla="*/ 0 w 544"/>
                <a:gd name="T25" fmla="*/ 0 h 352"/>
                <a:gd name="T26" fmla="*/ 0 w 544"/>
                <a:gd name="T27" fmla="*/ 0 h 352"/>
                <a:gd name="T28" fmla="*/ 0 w 544"/>
                <a:gd name="T29" fmla="*/ 0 h 352"/>
                <a:gd name="T30" fmla="*/ 0 w 544"/>
                <a:gd name="T31" fmla="*/ 0 h 352"/>
                <a:gd name="T32" fmla="*/ 0 w 544"/>
                <a:gd name="T33" fmla="*/ 0 h 352"/>
                <a:gd name="T34" fmla="*/ 0 w 544"/>
                <a:gd name="T35" fmla="*/ 0 h 352"/>
                <a:gd name="T36" fmla="*/ 0 w 544"/>
                <a:gd name="T37" fmla="*/ 0 h 352"/>
                <a:gd name="T38" fmla="*/ 0 w 544"/>
                <a:gd name="T39" fmla="*/ 0 h 352"/>
                <a:gd name="T40" fmla="*/ 0 w 544"/>
                <a:gd name="T41" fmla="*/ 0 h 352"/>
                <a:gd name="T42" fmla="*/ 0 w 544"/>
                <a:gd name="T43" fmla="*/ 0 h 352"/>
                <a:gd name="T44" fmla="*/ 0 w 544"/>
                <a:gd name="T45" fmla="*/ 0 h 352"/>
                <a:gd name="T46" fmla="*/ 0 w 544"/>
                <a:gd name="T47" fmla="*/ 0 h 352"/>
                <a:gd name="T48" fmla="*/ 0 w 544"/>
                <a:gd name="T49" fmla="*/ 0 h 352"/>
                <a:gd name="T50" fmla="*/ 0 w 544"/>
                <a:gd name="T51" fmla="*/ 0 h 352"/>
                <a:gd name="T52" fmla="*/ 0 w 544"/>
                <a:gd name="T53" fmla="*/ 0 h 352"/>
                <a:gd name="T54" fmla="*/ 0 w 544"/>
                <a:gd name="T55" fmla="*/ 0 h 352"/>
                <a:gd name="T56" fmla="*/ 0 w 544"/>
                <a:gd name="T57" fmla="*/ 0 h 352"/>
                <a:gd name="T58" fmla="*/ 0 w 544"/>
                <a:gd name="T59" fmla="*/ 0 h 352"/>
                <a:gd name="T60" fmla="*/ 0 w 544"/>
                <a:gd name="T61" fmla="*/ 0 h 352"/>
                <a:gd name="T62" fmla="*/ 0 w 544"/>
                <a:gd name="T63" fmla="*/ 0 h 352"/>
                <a:gd name="T64" fmla="*/ 0 w 544"/>
                <a:gd name="T65" fmla="*/ 0 h 352"/>
                <a:gd name="T66" fmla="*/ 0 w 544"/>
                <a:gd name="T67" fmla="*/ 0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4"/>
                <a:gd name="T103" fmla="*/ 0 h 352"/>
                <a:gd name="T104" fmla="*/ 544 w 544"/>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4" h="352">
                  <a:moveTo>
                    <a:pt x="0" y="0"/>
                  </a:moveTo>
                  <a:lnTo>
                    <a:pt x="5" y="4"/>
                  </a:lnTo>
                  <a:lnTo>
                    <a:pt x="22" y="14"/>
                  </a:lnTo>
                  <a:lnTo>
                    <a:pt x="46" y="30"/>
                  </a:lnTo>
                  <a:lnTo>
                    <a:pt x="79" y="52"/>
                  </a:lnTo>
                  <a:lnTo>
                    <a:pt x="117" y="77"/>
                  </a:lnTo>
                  <a:lnTo>
                    <a:pt x="160" y="105"/>
                  </a:lnTo>
                  <a:lnTo>
                    <a:pt x="207" y="136"/>
                  </a:lnTo>
                  <a:lnTo>
                    <a:pt x="256" y="167"/>
                  </a:lnTo>
                  <a:lnTo>
                    <a:pt x="305" y="199"/>
                  </a:lnTo>
                  <a:lnTo>
                    <a:pt x="353" y="230"/>
                  </a:lnTo>
                  <a:lnTo>
                    <a:pt x="398" y="259"/>
                  </a:lnTo>
                  <a:lnTo>
                    <a:pt x="441" y="286"/>
                  </a:lnTo>
                  <a:lnTo>
                    <a:pt x="478" y="309"/>
                  </a:lnTo>
                  <a:lnTo>
                    <a:pt x="508" y="327"/>
                  </a:lnTo>
                  <a:lnTo>
                    <a:pt x="530" y="340"/>
                  </a:lnTo>
                  <a:lnTo>
                    <a:pt x="544" y="346"/>
                  </a:lnTo>
                  <a:lnTo>
                    <a:pt x="536" y="352"/>
                  </a:lnTo>
                  <a:lnTo>
                    <a:pt x="531" y="349"/>
                  </a:lnTo>
                  <a:lnTo>
                    <a:pt x="514" y="338"/>
                  </a:lnTo>
                  <a:lnTo>
                    <a:pt x="489" y="322"/>
                  </a:lnTo>
                  <a:lnTo>
                    <a:pt x="456" y="302"/>
                  </a:lnTo>
                  <a:lnTo>
                    <a:pt x="417" y="278"/>
                  </a:lnTo>
                  <a:lnTo>
                    <a:pt x="373" y="249"/>
                  </a:lnTo>
                  <a:lnTo>
                    <a:pt x="327" y="220"/>
                  </a:lnTo>
                  <a:lnTo>
                    <a:pt x="278" y="189"/>
                  </a:lnTo>
                  <a:lnTo>
                    <a:pt x="228" y="157"/>
                  </a:lnTo>
                  <a:lnTo>
                    <a:pt x="181" y="127"/>
                  </a:lnTo>
                  <a:lnTo>
                    <a:pt x="135" y="97"/>
                  </a:lnTo>
                  <a:lnTo>
                    <a:pt x="94" y="70"/>
                  </a:lnTo>
                  <a:lnTo>
                    <a:pt x="59" y="46"/>
                  </a:lnTo>
                  <a:lnTo>
                    <a:pt x="30" y="25"/>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91" name="Freeform 166"/>
            <p:cNvSpPr>
              <a:spLocks/>
            </p:cNvSpPr>
            <p:nvPr/>
          </p:nvSpPr>
          <p:spPr bwMode="auto">
            <a:xfrm>
              <a:off x="2205" y="3486"/>
              <a:ext cx="119" cy="76"/>
            </a:xfrm>
            <a:custGeom>
              <a:avLst/>
              <a:gdLst>
                <a:gd name="T0" fmla="*/ 0 w 553"/>
                <a:gd name="T1" fmla="*/ 0 h 360"/>
                <a:gd name="T2" fmla="*/ 0 w 553"/>
                <a:gd name="T3" fmla="*/ 0 h 360"/>
                <a:gd name="T4" fmla="*/ 0 w 553"/>
                <a:gd name="T5" fmla="*/ 0 h 360"/>
                <a:gd name="T6" fmla="*/ 0 w 553"/>
                <a:gd name="T7" fmla="*/ 0 h 360"/>
                <a:gd name="T8" fmla="*/ 0 w 553"/>
                <a:gd name="T9" fmla="*/ 0 h 360"/>
                <a:gd name="T10" fmla="*/ 0 w 553"/>
                <a:gd name="T11" fmla="*/ 0 h 360"/>
                <a:gd name="T12" fmla="*/ 0 w 553"/>
                <a:gd name="T13" fmla="*/ 0 h 360"/>
                <a:gd name="T14" fmla="*/ 0 w 553"/>
                <a:gd name="T15" fmla="*/ 0 h 360"/>
                <a:gd name="T16" fmla="*/ 0 w 553"/>
                <a:gd name="T17" fmla="*/ 0 h 360"/>
                <a:gd name="T18" fmla="*/ 0 w 553"/>
                <a:gd name="T19" fmla="*/ 0 h 360"/>
                <a:gd name="T20" fmla="*/ 0 w 553"/>
                <a:gd name="T21" fmla="*/ 0 h 360"/>
                <a:gd name="T22" fmla="*/ 0 w 553"/>
                <a:gd name="T23" fmla="*/ 0 h 360"/>
                <a:gd name="T24" fmla="*/ 0 w 553"/>
                <a:gd name="T25" fmla="*/ 0 h 360"/>
                <a:gd name="T26" fmla="*/ 0 w 553"/>
                <a:gd name="T27" fmla="*/ 0 h 360"/>
                <a:gd name="T28" fmla="*/ 0 w 553"/>
                <a:gd name="T29" fmla="*/ 0 h 360"/>
                <a:gd name="T30" fmla="*/ 0 w 553"/>
                <a:gd name="T31" fmla="*/ 0 h 360"/>
                <a:gd name="T32" fmla="*/ 0 w 553"/>
                <a:gd name="T33" fmla="*/ 0 h 360"/>
                <a:gd name="T34" fmla="*/ 0 w 553"/>
                <a:gd name="T35" fmla="*/ 0 h 360"/>
                <a:gd name="T36" fmla="*/ 0 w 553"/>
                <a:gd name="T37" fmla="*/ 0 h 360"/>
                <a:gd name="T38" fmla="*/ 0 w 553"/>
                <a:gd name="T39" fmla="*/ 0 h 360"/>
                <a:gd name="T40" fmla="*/ 0 w 553"/>
                <a:gd name="T41" fmla="*/ 0 h 360"/>
                <a:gd name="T42" fmla="*/ 0 w 553"/>
                <a:gd name="T43" fmla="*/ 0 h 360"/>
                <a:gd name="T44" fmla="*/ 0 w 553"/>
                <a:gd name="T45" fmla="*/ 0 h 360"/>
                <a:gd name="T46" fmla="*/ 0 w 553"/>
                <a:gd name="T47" fmla="*/ 0 h 360"/>
                <a:gd name="T48" fmla="*/ 0 w 553"/>
                <a:gd name="T49" fmla="*/ 0 h 360"/>
                <a:gd name="T50" fmla="*/ 0 w 553"/>
                <a:gd name="T51" fmla="*/ 0 h 360"/>
                <a:gd name="T52" fmla="*/ 0 w 553"/>
                <a:gd name="T53" fmla="*/ 0 h 360"/>
                <a:gd name="T54" fmla="*/ 0 w 553"/>
                <a:gd name="T55" fmla="*/ 0 h 360"/>
                <a:gd name="T56" fmla="*/ 0 w 553"/>
                <a:gd name="T57" fmla="*/ 0 h 360"/>
                <a:gd name="T58" fmla="*/ 0 w 553"/>
                <a:gd name="T59" fmla="*/ 0 h 360"/>
                <a:gd name="T60" fmla="*/ 0 w 553"/>
                <a:gd name="T61" fmla="*/ 0 h 360"/>
                <a:gd name="T62" fmla="*/ 0 w 553"/>
                <a:gd name="T63" fmla="*/ 0 h 360"/>
                <a:gd name="T64" fmla="*/ 0 w 553"/>
                <a:gd name="T65" fmla="*/ 0 h 360"/>
                <a:gd name="T66" fmla="*/ 0 w 553"/>
                <a:gd name="T67" fmla="*/ 0 h 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3"/>
                <a:gd name="T103" fmla="*/ 0 h 360"/>
                <a:gd name="T104" fmla="*/ 553 w 553"/>
                <a:gd name="T105" fmla="*/ 360 h 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3" h="360">
                  <a:moveTo>
                    <a:pt x="0" y="0"/>
                  </a:moveTo>
                  <a:lnTo>
                    <a:pt x="5" y="5"/>
                  </a:lnTo>
                  <a:lnTo>
                    <a:pt x="22" y="15"/>
                  </a:lnTo>
                  <a:lnTo>
                    <a:pt x="47" y="32"/>
                  </a:lnTo>
                  <a:lnTo>
                    <a:pt x="81" y="54"/>
                  </a:lnTo>
                  <a:lnTo>
                    <a:pt x="120" y="80"/>
                  </a:lnTo>
                  <a:lnTo>
                    <a:pt x="164" y="108"/>
                  </a:lnTo>
                  <a:lnTo>
                    <a:pt x="212" y="139"/>
                  </a:lnTo>
                  <a:lnTo>
                    <a:pt x="261" y="172"/>
                  </a:lnTo>
                  <a:lnTo>
                    <a:pt x="310" y="204"/>
                  </a:lnTo>
                  <a:lnTo>
                    <a:pt x="360" y="235"/>
                  </a:lnTo>
                  <a:lnTo>
                    <a:pt x="406" y="266"/>
                  </a:lnTo>
                  <a:lnTo>
                    <a:pt x="449" y="293"/>
                  </a:lnTo>
                  <a:lnTo>
                    <a:pt x="486" y="317"/>
                  </a:lnTo>
                  <a:lnTo>
                    <a:pt x="518" y="336"/>
                  </a:lnTo>
                  <a:lnTo>
                    <a:pt x="540" y="349"/>
                  </a:lnTo>
                  <a:lnTo>
                    <a:pt x="553" y="355"/>
                  </a:lnTo>
                  <a:lnTo>
                    <a:pt x="546" y="360"/>
                  </a:lnTo>
                  <a:lnTo>
                    <a:pt x="540" y="355"/>
                  </a:lnTo>
                  <a:lnTo>
                    <a:pt x="524" y="346"/>
                  </a:lnTo>
                  <a:lnTo>
                    <a:pt x="498" y="329"/>
                  </a:lnTo>
                  <a:lnTo>
                    <a:pt x="464" y="308"/>
                  </a:lnTo>
                  <a:lnTo>
                    <a:pt x="425" y="283"/>
                  </a:lnTo>
                  <a:lnTo>
                    <a:pt x="380" y="255"/>
                  </a:lnTo>
                  <a:lnTo>
                    <a:pt x="332" y="225"/>
                  </a:lnTo>
                  <a:lnTo>
                    <a:pt x="283" y="193"/>
                  </a:lnTo>
                  <a:lnTo>
                    <a:pt x="233" y="161"/>
                  </a:lnTo>
                  <a:lnTo>
                    <a:pt x="184" y="129"/>
                  </a:lnTo>
                  <a:lnTo>
                    <a:pt x="137" y="99"/>
                  </a:lnTo>
                  <a:lnTo>
                    <a:pt x="97" y="71"/>
                  </a:lnTo>
                  <a:lnTo>
                    <a:pt x="60" y="46"/>
                  </a:lnTo>
                  <a:lnTo>
                    <a:pt x="31" y="25"/>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92" name="Freeform 167"/>
            <p:cNvSpPr>
              <a:spLocks/>
            </p:cNvSpPr>
            <p:nvPr/>
          </p:nvSpPr>
          <p:spPr bwMode="auto">
            <a:xfrm>
              <a:off x="2197" y="3489"/>
              <a:ext cx="120" cy="78"/>
            </a:xfrm>
            <a:custGeom>
              <a:avLst/>
              <a:gdLst>
                <a:gd name="T0" fmla="*/ 0 w 562"/>
                <a:gd name="T1" fmla="*/ 0 h 369"/>
                <a:gd name="T2" fmla="*/ 0 w 562"/>
                <a:gd name="T3" fmla="*/ 0 h 369"/>
                <a:gd name="T4" fmla="*/ 0 w 562"/>
                <a:gd name="T5" fmla="*/ 0 h 369"/>
                <a:gd name="T6" fmla="*/ 0 w 562"/>
                <a:gd name="T7" fmla="*/ 0 h 369"/>
                <a:gd name="T8" fmla="*/ 0 w 562"/>
                <a:gd name="T9" fmla="*/ 0 h 369"/>
                <a:gd name="T10" fmla="*/ 0 w 562"/>
                <a:gd name="T11" fmla="*/ 0 h 369"/>
                <a:gd name="T12" fmla="*/ 0 w 562"/>
                <a:gd name="T13" fmla="*/ 0 h 369"/>
                <a:gd name="T14" fmla="*/ 0 w 562"/>
                <a:gd name="T15" fmla="*/ 0 h 369"/>
                <a:gd name="T16" fmla="*/ 0 w 562"/>
                <a:gd name="T17" fmla="*/ 0 h 369"/>
                <a:gd name="T18" fmla="*/ 0 w 562"/>
                <a:gd name="T19" fmla="*/ 0 h 369"/>
                <a:gd name="T20" fmla="*/ 0 w 562"/>
                <a:gd name="T21" fmla="*/ 0 h 369"/>
                <a:gd name="T22" fmla="*/ 0 w 562"/>
                <a:gd name="T23" fmla="*/ 0 h 369"/>
                <a:gd name="T24" fmla="*/ 0 w 562"/>
                <a:gd name="T25" fmla="*/ 0 h 369"/>
                <a:gd name="T26" fmla="*/ 0 w 562"/>
                <a:gd name="T27" fmla="*/ 0 h 369"/>
                <a:gd name="T28" fmla="*/ 0 w 562"/>
                <a:gd name="T29" fmla="*/ 0 h 369"/>
                <a:gd name="T30" fmla="*/ 0 w 562"/>
                <a:gd name="T31" fmla="*/ 0 h 369"/>
                <a:gd name="T32" fmla="*/ 0 w 562"/>
                <a:gd name="T33" fmla="*/ 0 h 369"/>
                <a:gd name="T34" fmla="*/ 0 w 562"/>
                <a:gd name="T35" fmla="*/ 0 h 369"/>
                <a:gd name="T36" fmla="*/ 0 w 562"/>
                <a:gd name="T37" fmla="*/ 0 h 369"/>
                <a:gd name="T38" fmla="*/ 0 w 562"/>
                <a:gd name="T39" fmla="*/ 0 h 369"/>
                <a:gd name="T40" fmla="*/ 0 w 562"/>
                <a:gd name="T41" fmla="*/ 0 h 369"/>
                <a:gd name="T42" fmla="*/ 0 w 562"/>
                <a:gd name="T43" fmla="*/ 0 h 369"/>
                <a:gd name="T44" fmla="*/ 0 w 562"/>
                <a:gd name="T45" fmla="*/ 0 h 369"/>
                <a:gd name="T46" fmla="*/ 0 w 562"/>
                <a:gd name="T47" fmla="*/ 0 h 369"/>
                <a:gd name="T48" fmla="*/ 0 w 562"/>
                <a:gd name="T49" fmla="*/ 0 h 369"/>
                <a:gd name="T50" fmla="*/ 0 w 562"/>
                <a:gd name="T51" fmla="*/ 0 h 369"/>
                <a:gd name="T52" fmla="*/ 0 w 562"/>
                <a:gd name="T53" fmla="*/ 0 h 369"/>
                <a:gd name="T54" fmla="*/ 0 w 562"/>
                <a:gd name="T55" fmla="*/ 0 h 369"/>
                <a:gd name="T56" fmla="*/ 0 w 562"/>
                <a:gd name="T57" fmla="*/ 0 h 369"/>
                <a:gd name="T58" fmla="*/ 0 w 562"/>
                <a:gd name="T59" fmla="*/ 0 h 369"/>
                <a:gd name="T60" fmla="*/ 0 w 562"/>
                <a:gd name="T61" fmla="*/ 0 h 369"/>
                <a:gd name="T62" fmla="*/ 0 w 562"/>
                <a:gd name="T63" fmla="*/ 0 h 369"/>
                <a:gd name="T64" fmla="*/ 0 w 562"/>
                <a:gd name="T65" fmla="*/ 0 h 369"/>
                <a:gd name="T66" fmla="*/ 0 w 562"/>
                <a:gd name="T67" fmla="*/ 0 h 3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2"/>
                <a:gd name="T103" fmla="*/ 0 h 369"/>
                <a:gd name="T104" fmla="*/ 562 w 562"/>
                <a:gd name="T105" fmla="*/ 369 h 3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2" h="369">
                  <a:moveTo>
                    <a:pt x="0" y="0"/>
                  </a:moveTo>
                  <a:lnTo>
                    <a:pt x="7" y="4"/>
                  </a:lnTo>
                  <a:lnTo>
                    <a:pt x="22" y="15"/>
                  </a:lnTo>
                  <a:lnTo>
                    <a:pt x="49" y="32"/>
                  </a:lnTo>
                  <a:lnTo>
                    <a:pt x="82" y="54"/>
                  </a:lnTo>
                  <a:lnTo>
                    <a:pt x="122" y="80"/>
                  </a:lnTo>
                  <a:lnTo>
                    <a:pt x="167" y="111"/>
                  </a:lnTo>
                  <a:lnTo>
                    <a:pt x="215" y="142"/>
                  </a:lnTo>
                  <a:lnTo>
                    <a:pt x="266" y="175"/>
                  </a:lnTo>
                  <a:lnTo>
                    <a:pt x="316" y="209"/>
                  </a:lnTo>
                  <a:lnTo>
                    <a:pt x="366" y="241"/>
                  </a:lnTo>
                  <a:lnTo>
                    <a:pt x="413" y="272"/>
                  </a:lnTo>
                  <a:lnTo>
                    <a:pt x="456" y="300"/>
                  </a:lnTo>
                  <a:lnTo>
                    <a:pt x="495" y="324"/>
                  </a:lnTo>
                  <a:lnTo>
                    <a:pt x="525" y="343"/>
                  </a:lnTo>
                  <a:lnTo>
                    <a:pt x="548" y="356"/>
                  </a:lnTo>
                  <a:lnTo>
                    <a:pt x="562" y="363"/>
                  </a:lnTo>
                  <a:lnTo>
                    <a:pt x="556" y="369"/>
                  </a:lnTo>
                  <a:lnTo>
                    <a:pt x="549" y="365"/>
                  </a:lnTo>
                  <a:lnTo>
                    <a:pt x="533" y="354"/>
                  </a:lnTo>
                  <a:lnTo>
                    <a:pt x="507" y="337"/>
                  </a:lnTo>
                  <a:lnTo>
                    <a:pt x="473" y="316"/>
                  </a:lnTo>
                  <a:lnTo>
                    <a:pt x="432" y="290"/>
                  </a:lnTo>
                  <a:lnTo>
                    <a:pt x="387" y="261"/>
                  </a:lnTo>
                  <a:lnTo>
                    <a:pt x="339" y="230"/>
                  </a:lnTo>
                  <a:lnTo>
                    <a:pt x="288" y="197"/>
                  </a:lnTo>
                  <a:lnTo>
                    <a:pt x="237" y="165"/>
                  </a:lnTo>
                  <a:lnTo>
                    <a:pt x="188" y="133"/>
                  </a:lnTo>
                  <a:lnTo>
                    <a:pt x="141" y="101"/>
                  </a:lnTo>
                  <a:lnTo>
                    <a:pt x="98" y="72"/>
                  </a:lnTo>
                  <a:lnTo>
                    <a:pt x="61" y="47"/>
                  </a:lnTo>
                  <a:lnTo>
                    <a:pt x="32"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93" name="Freeform 168"/>
            <p:cNvSpPr>
              <a:spLocks/>
            </p:cNvSpPr>
            <p:nvPr/>
          </p:nvSpPr>
          <p:spPr bwMode="auto">
            <a:xfrm>
              <a:off x="2332" y="3426"/>
              <a:ext cx="105" cy="54"/>
            </a:xfrm>
            <a:custGeom>
              <a:avLst/>
              <a:gdLst>
                <a:gd name="T0" fmla="*/ 0 w 495"/>
                <a:gd name="T1" fmla="*/ 0 h 250"/>
                <a:gd name="T2" fmla="*/ 0 w 495"/>
                <a:gd name="T3" fmla="*/ 0 h 250"/>
                <a:gd name="T4" fmla="*/ 0 w 495"/>
                <a:gd name="T5" fmla="*/ 0 h 250"/>
                <a:gd name="T6" fmla="*/ 0 w 495"/>
                <a:gd name="T7" fmla="*/ 0 h 250"/>
                <a:gd name="T8" fmla="*/ 0 w 495"/>
                <a:gd name="T9" fmla="*/ 0 h 250"/>
                <a:gd name="T10" fmla="*/ 0 w 495"/>
                <a:gd name="T11" fmla="*/ 0 h 250"/>
                <a:gd name="T12" fmla="*/ 0 w 495"/>
                <a:gd name="T13" fmla="*/ 0 h 250"/>
                <a:gd name="T14" fmla="*/ 0 w 495"/>
                <a:gd name="T15" fmla="*/ 0 h 250"/>
                <a:gd name="T16" fmla="*/ 0 w 495"/>
                <a:gd name="T17" fmla="*/ 0 h 250"/>
                <a:gd name="T18" fmla="*/ 0 w 495"/>
                <a:gd name="T19" fmla="*/ 0 h 250"/>
                <a:gd name="T20" fmla="*/ 0 w 495"/>
                <a:gd name="T21" fmla="*/ 0 h 250"/>
                <a:gd name="T22" fmla="*/ 0 w 495"/>
                <a:gd name="T23" fmla="*/ 0 h 250"/>
                <a:gd name="T24" fmla="*/ 0 w 495"/>
                <a:gd name="T25" fmla="*/ 0 h 250"/>
                <a:gd name="T26" fmla="*/ 0 w 495"/>
                <a:gd name="T27" fmla="*/ 0 h 250"/>
                <a:gd name="T28" fmla="*/ 0 w 495"/>
                <a:gd name="T29" fmla="*/ 0 h 250"/>
                <a:gd name="T30" fmla="*/ 0 w 495"/>
                <a:gd name="T31" fmla="*/ 0 h 250"/>
                <a:gd name="T32" fmla="*/ 0 w 495"/>
                <a:gd name="T33" fmla="*/ 0 h 250"/>
                <a:gd name="T34" fmla="*/ 0 w 495"/>
                <a:gd name="T35" fmla="*/ 0 h 250"/>
                <a:gd name="T36" fmla="*/ 0 w 495"/>
                <a:gd name="T37" fmla="*/ 0 h 250"/>
                <a:gd name="T38" fmla="*/ 0 w 495"/>
                <a:gd name="T39" fmla="*/ 0 h 250"/>
                <a:gd name="T40" fmla="*/ 0 w 495"/>
                <a:gd name="T41" fmla="*/ 0 h 250"/>
                <a:gd name="T42" fmla="*/ 0 w 495"/>
                <a:gd name="T43" fmla="*/ 0 h 250"/>
                <a:gd name="T44" fmla="*/ 0 w 495"/>
                <a:gd name="T45" fmla="*/ 0 h 250"/>
                <a:gd name="T46" fmla="*/ 0 w 495"/>
                <a:gd name="T47" fmla="*/ 0 h 250"/>
                <a:gd name="T48" fmla="*/ 0 w 495"/>
                <a:gd name="T49" fmla="*/ 0 h 250"/>
                <a:gd name="T50" fmla="*/ 0 w 495"/>
                <a:gd name="T51" fmla="*/ 0 h 250"/>
                <a:gd name="T52" fmla="*/ 0 w 495"/>
                <a:gd name="T53" fmla="*/ 0 h 250"/>
                <a:gd name="T54" fmla="*/ 0 w 495"/>
                <a:gd name="T55" fmla="*/ 0 h 250"/>
                <a:gd name="T56" fmla="*/ 0 w 495"/>
                <a:gd name="T57" fmla="*/ 0 h 250"/>
                <a:gd name="T58" fmla="*/ 0 w 495"/>
                <a:gd name="T59" fmla="*/ 0 h 250"/>
                <a:gd name="T60" fmla="*/ 0 w 495"/>
                <a:gd name="T61" fmla="*/ 0 h 250"/>
                <a:gd name="T62" fmla="*/ 0 w 495"/>
                <a:gd name="T63" fmla="*/ 0 h 250"/>
                <a:gd name="T64" fmla="*/ 0 w 495"/>
                <a:gd name="T65" fmla="*/ 0 h 250"/>
                <a:gd name="T66" fmla="*/ 0 w 495"/>
                <a:gd name="T67" fmla="*/ 0 h 250"/>
                <a:gd name="T68" fmla="*/ 0 w 495"/>
                <a:gd name="T69" fmla="*/ 0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5"/>
                <a:gd name="T106" fmla="*/ 0 h 250"/>
                <a:gd name="T107" fmla="*/ 495 w 495"/>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5" h="250">
                  <a:moveTo>
                    <a:pt x="0" y="2"/>
                  </a:moveTo>
                  <a:lnTo>
                    <a:pt x="10" y="0"/>
                  </a:lnTo>
                  <a:lnTo>
                    <a:pt x="12" y="1"/>
                  </a:lnTo>
                  <a:lnTo>
                    <a:pt x="20" y="6"/>
                  </a:lnTo>
                  <a:lnTo>
                    <a:pt x="32" y="13"/>
                  </a:lnTo>
                  <a:lnTo>
                    <a:pt x="48" y="23"/>
                  </a:lnTo>
                  <a:lnTo>
                    <a:pt x="69" y="34"/>
                  </a:lnTo>
                  <a:lnTo>
                    <a:pt x="95" y="48"/>
                  </a:lnTo>
                  <a:lnTo>
                    <a:pt x="123" y="63"/>
                  </a:lnTo>
                  <a:lnTo>
                    <a:pt x="155" y="81"/>
                  </a:lnTo>
                  <a:lnTo>
                    <a:pt x="190" y="99"/>
                  </a:lnTo>
                  <a:lnTo>
                    <a:pt x="228" y="119"/>
                  </a:lnTo>
                  <a:lnTo>
                    <a:pt x="267" y="139"/>
                  </a:lnTo>
                  <a:lnTo>
                    <a:pt x="309" y="158"/>
                  </a:lnTo>
                  <a:lnTo>
                    <a:pt x="353" y="179"/>
                  </a:lnTo>
                  <a:lnTo>
                    <a:pt x="399" y="200"/>
                  </a:lnTo>
                  <a:lnTo>
                    <a:pt x="447" y="221"/>
                  </a:lnTo>
                  <a:lnTo>
                    <a:pt x="495" y="241"/>
                  </a:lnTo>
                  <a:lnTo>
                    <a:pt x="470" y="250"/>
                  </a:lnTo>
                  <a:lnTo>
                    <a:pt x="467" y="248"/>
                  </a:lnTo>
                  <a:lnTo>
                    <a:pt x="456" y="244"/>
                  </a:lnTo>
                  <a:lnTo>
                    <a:pt x="439" y="237"/>
                  </a:lnTo>
                  <a:lnTo>
                    <a:pt x="417" y="226"/>
                  </a:lnTo>
                  <a:lnTo>
                    <a:pt x="390" y="215"/>
                  </a:lnTo>
                  <a:lnTo>
                    <a:pt x="360" y="200"/>
                  </a:lnTo>
                  <a:lnTo>
                    <a:pt x="326" y="183"/>
                  </a:lnTo>
                  <a:lnTo>
                    <a:pt x="290" y="167"/>
                  </a:lnTo>
                  <a:lnTo>
                    <a:pt x="253" y="148"/>
                  </a:lnTo>
                  <a:lnTo>
                    <a:pt x="214" y="128"/>
                  </a:lnTo>
                  <a:lnTo>
                    <a:pt x="174" y="107"/>
                  </a:lnTo>
                  <a:lnTo>
                    <a:pt x="135" y="86"/>
                  </a:lnTo>
                  <a:lnTo>
                    <a:pt x="99" y="64"/>
                  </a:lnTo>
                  <a:lnTo>
                    <a:pt x="63" y="43"/>
                  </a:lnTo>
                  <a:lnTo>
                    <a:pt x="30" y="23"/>
                  </a:lnTo>
                  <a:lnTo>
                    <a:pt x="0"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grpSp>
      <p:grpSp>
        <p:nvGrpSpPr>
          <p:cNvPr id="94" name="Group 169"/>
          <p:cNvGrpSpPr>
            <a:grpSpLocks/>
          </p:cNvGrpSpPr>
          <p:nvPr/>
        </p:nvGrpSpPr>
        <p:grpSpPr bwMode="auto">
          <a:xfrm>
            <a:off x="4445000" y="3779838"/>
            <a:ext cx="492125" cy="301625"/>
            <a:chOff x="2160" y="3408"/>
            <a:chExt cx="310" cy="190"/>
          </a:xfrm>
        </p:grpSpPr>
        <p:sp>
          <p:nvSpPr>
            <p:cNvPr id="95" name="Freeform 170"/>
            <p:cNvSpPr>
              <a:spLocks/>
            </p:cNvSpPr>
            <p:nvPr/>
          </p:nvSpPr>
          <p:spPr bwMode="auto">
            <a:xfrm>
              <a:off x="2160" y="3408"/>
              <a:ext cx="310" cy="190"/>
            </a:xfrm>
            <a:custGeom>
              <a:avLst/>
              <a:gdLst>
                <a:gd name="T0" fmla="*/ 0 w 1447"/>
                <a:gd name="T1" fmla="*/ 0 h 893"/>
                <a:gd name="T2" fmla="*/ 0 w 1447"/>
                <a:gd name="T3" fmla="*/ 0 h 893"/>
                <a:gd name="T4" fmla="*/ 0 w 1447"/>
                <a:gd name="T5" fmla="*/ 0 h 893"/>
                <a:gd name="T6" fmla="*/ 0 w 1447"/>
                <a:gd name="T7" fmla="*/ 0 h 893"/>
                <a:gd name="T8" fmla="*/ 0 w 1447"/>
                <a:gd name="T9" fmla="*/ 0 h 893"/>
                <a:gd name="T10" fmla="*/ 0 w 1447"/>
                <a:gd name="T11" fmla="*/ 0 h 893"/>
                <a:gd name="T12" fmla="*/ 0 w 1447"/>
                <a:gd name="T13" fmla="*/ 0 h 893"/>
                <a:gd name="T14" fmla="*/ 0 w 1447"/>
                <a:gd name="T15" fmla="*/ 0 h 893"/>
                <a:gd name="T16" fmla="*/ 0 w 1447"/>
                <a:gd name="T17" fmla="*/ 0 h 893"/>
                <a:gd name="T18" fmla="*/ 0 w 1447"/>
                <a:gd name="T19" fmla="*/ 0 h 893"/>
                <a:gd name="T20" fmla="*/ 0 w 1447"/>
                <a:gd name="T21" fmla="*/ 0 h 893"/>
                <a:gd name="T22" fmla="*/ 0 w 1447"/>
                <a:gd name="T23" fmla="*/ 0 h 893"/>
                <a:gd name="T24" fmla="*/ 0 w 1447"/>
                <a:gd name="T25" fmla="*/ 0 h 893"/>
                <a:gd name="T26" fmla="*/ 0 w 1447"/>
                <a:gd name="T27" fmla="*/ 0 h 893"/>
                <a:gd name="T28" fmla="*/ 0 w 1447"/>
                <a:gd name="T29" fmla="*/ 0 h 893"/>
                <a:gd name="T30" fmla="*/ 0 w 1447"/>
                <a:gd name="T31" fmla="*/ 0 h 893"/>
                <a:gd name="T32" fmla="*/ 0 w 1447"/>
                <a:gd name="T33" fmla="*/ 0 h 893"/>
                <a:gd name="T34" fmla="*/ 0 w 1447"/>
                <a:gd name="T35" fmla="*/ 0 h 893"/>
                <a:gd name="T36" fmla="*/ 0 w 1447"/>
                <a:gd name="T37" fmla="*/ 0 h 893"/>
                <a:gd name="T38" fmla="*/ 0 w 1447"/>
                <a:gd name="T39" fmla="*/ 0 h 893"/>
                <a:gd name="T40" fmla="*/ 0 w 1447"/>
                <a:gd name="T41" fmla="*/ 0 h 893"/>
                <a:gd name="T42" fmla="*/ 0 w 1447"/>
                <a:gd name="T43" fmla="*/ 0 h 893"/>
                <a:gd name="T44" fmla="*/ 0 w 1447"/>
                <a:gd name="T45" fmla="*/ 0 h 893"/>
                <a:gd name="T46" fmla="*/ 0 w 1447"/>
                <a:gd name="T47" fmla="*/ 0 h 893"/>
                <a:gd name="T48" fmla="*/ 0 w 1447"/>
                <a:gd name="T49" fmla="*/ 0 h 893"/>
                <a:gd name="T50" fmla="*/ 0 w 1447"/>
                <a:gd name="T51" fmla="*/ 0 h 893"/>
                <a:gd name="T52" fmla="*/ 0 w 1447"/>
                <a:gd name="T53" fmla="*/ 0 h 893"/>
                <a:gd name="T54" fmla="*/ 0 w 1447"/>
                <a:gd name="T55" fmla="*/ 0 h 893"/>
                <a:gd name="T56" fmla="*/ 0 w 1447"/>
                <a:gd name="T57" fmla="*/ 0 h 893"/>
                <a:gd name="T58" fmla="*/ 0 w 1447"/>
                <a:gd name="T59" fmla="*/ 0 h 893"/>
                <a:gd name="T60" fmla="*/ 0 w 1447"/>
                <a:gd name="T61" fmla="*/ 0 h 893"/>
                <a:gd name="T62" fmla="*/ 0 w 1447"/>
                <a:gd name="T63" fmla="*/ 0 h 893"/>
                <a:gd name="T64" fmla="*/ 0 w 1447"/>
                <a:gd name="T65" fmla="*/ 0 h 893"/>
                <a:gd name="T66" fmla="*/ 0 w 1447"/>
                <a:gd name="T67" fmla="*/ 0 h 893"/>
                <a:gd name="T68" fmla="*/ 0 w 1447"/>
                <a:gd name="T69" fmla="*/ 0 h 893"/>
                <a:gd name="T70" fmla="*/ 0 w 1447"/>
                <a:gd name="T71" fmla="*/ 0 h 893"/>
                <a:gd name="T72" fmla="*/ 0 w 1447"/>
                <a:gd name="T73" fmla="*/ 0 h 893"/>
                <a:gd name="T74" fmla="*/ 0 w 1447"/>
                <a:gd name="T75" fmla="*/ 0 h 893"/>
                <a:gd name="T76" fmla="*/ 0 w 1447"/>
                <a:gd name="T77" fmla="*/ 0 h 893"/>
                <a:gd name="T78" fmla="*/ 0 w 1447"/>
                <a:gd name="T79" fmla="*/ 0 h 893"/>
                <a:gd name="T80" fmla="*/ 0 w 1447"/>
                <a:gd name="T81" fmla="*/ 0 h 893"/>
                <a:gd name="T82" fmla="*/ 0 w 1447"/>
                <a:gd name="T83" fmla="*/ 0 h 893"/>
                <a:gd name="T84" fmla="*/ 0 w 1447"/>
                <a:gd name="T85" fmla="*/ 0 h 893"/>
                <a:gd name="T86" fmla="*/ 0 w 1447"/>
                <a:gd name="T87" fmla="*/ 0 h 893"/>
                <a:gd name="T88" fmla="*/ 0 w 1447"/>
                <a:gd name="T89" fmla="*/ 0 h 893"/>
                <a:gd name="T90" fmla="*/ 0 w 1447"/>
                <a:gd name="T91" fmla="*/ 0 h 893"/>
                <a:gd name="T92" fmla="*/ 0 w 1447"/>
                <a:gd name="T93" fmla="*/ 0 h 893"/>
                <a:gd name="T94" fmla="*/ 0 w 1447"/>
                <a:gd name="T95" fmla="*/ 0 h 893"/>
                <a:gd name="T96" fmla="*/ 0 w 1447"/>
                <a:gd name="T97" fmla="*/ 0 h 893"/>
                <a:gd name="T98" fmla="*/ 0 w 1447"/>
                <a:gd name="T99" fmla="*/ 0 h 893"/>
                <a:gd name="T100" fmla="*/ 0 w 1447"/>
                <a:gd name="T101" fmla="*/ 0 h 893"/>
                <a:gd name="T102" fmla="*/ 0 w 1447"/>
                <a:gd name="T103" fmla="*/ 0 h 893"/>
                <a:gd name="T104" fmla="*/ 0 w 1447"/>
                <a:gd name="T105" fmla="*/ 0 h 893"/>
                <a:gd name="T106" fmla="*/ 0 w 1447"/>
                <a:gd name="T107" fmla="*/ 0 h 893"/>
                <a:gd name="T108" fmla="*/ 0 w 1447"/>
                <a:gd name="T109" fmla="*/ 0 h 893"/>
                <a:gd name="T110" fmla="*/ 0 w 1447"/>
                <a:gd name="T111" fmla="*/ 0 h 8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7"/>
                <a:gd name="T169" fmla="*/ 0 h 893"/>
                <a:gd name="T170" fmla="*/ 1447 w 1447"/>
                <a:gd name="T171" fmla="*/ 893 h 8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7" h="893">
                  <a:moveTo>
                    <a:pt x="783" y="893"/>
                  </a:moveTo>
                  <a:lnTo>
                    <a:pt x="780" y="890"/>
                  </a:lnTo>
                  <a:lnTo>
                    <a:pt x="782" y="883"/>
                  </a:lnTo>
                  <a:lnTo>
                    <a:pt x="788" y="874"/>
                  </a:lnTo>
                  <a:lnTo>
                    <a:pt x="797" y="863"/>
                  </a:lnTo>
                  <a:lnTo>
                    <a:pt x="811" y="848"/>
                  </a:lnTo>
                  <a:lnTo>
                    <a:pt x="827" y="832"/>
                  </a:lnTo>
                  <a:lnTo>
                    <a:pt x="846" y="815"/>
                  </a:lnTo>
                  <a:lnTo>
                    <a:pt x="869" y="795"/>
                  </a:lnTo>
                  <a:lnTo>
                    <a:pt x="893" y="773"/>
                  </a:lnTo>
                  <a:lnTo>
                    <a:pt x="921" y="751"/>
                  </a:lnTo>
                  <a:lnTo>
                    <a:pt x="949" y="727"/>
                  </a:lnTo>
                  <a:lnTo>
                    <a:pt x="979" y="702"/>
                  </a:lnTo>
                  <a:lnTo>
                    <a:pt x="1011" y="677"/>
                  </a:lnTo>
                  <a:lnTo>
                    <a:pt x="1043" y="651"/>
                  </a:lnTo>
                  <a:lnTo>
                    <a:pt x="1076" y="624"/>
                  </a:lnTo>
                  <a:lnTo>
                    <a:pt x="1109" y="598"/>
                  </a:lnTo>
                  <a:lnTo>
                    <a:pt x="1143" y="572"/>
                  </a:lnTo>
                  <a:lnTo>
                    <a:pt x="1175" y="546"/>
                  </a:lnTo>
                  <a:lnTo>
                    <a:pt x="1208" y="521"/>
                  </a:lnTo>
                  <a:lnTo>
                    <a:pt x="1240" y="496"/>
                  </a:lnTo>
                  <a:lnTo>
                    <a:pt x="1271" y="472"/>
                  </a:lnTo>
                  <a:lnTo>
                    <a:pt x="1299" y="449"/>
                  </a:lnTo>
                  <a:lnTo>
                    <a:pt x="1326" y="427"/>
                  </a:lnTo>
                  <a:lnTo>
                    <a:pt x="1352" y="407"/>
                  </a:lnTo>
                  <a:lnTo>
                    <a:pt x="1374" y="390"/>
                  </a:lnTo>
                  <a:lnTo>
                    <a:pt x="1395" y="373"/>
                  </a:lnTo>
                  <a:lnTo>
                    <a:pt x="1412" y="358"/>
                  </a:lnTo>
                  <a:lnTo>
                    <a:pt x="1427" y="346"/>
                  </a:lnTo>
                  <a:lnTo>
                    <a:pt x="1437" y="336"/>
                  </a:lnTo>
                  <a:lnTo>
                    <a:pt x="1444" y="329"/>
                  </a:lnTo>
                  <a:lnTo>
                    <a:pt x="1447" y="325"/>
                  </a:lnTo>
                  <a:lnTo>
                    <a:pt x="1445" y="324"/>
                  </a:lnTo>
                  <a:lnTo>
                    <a:pt x="1440" y="322"/>
                  </a:lnTo>
                  <a:lnTo>
                    <a:pt x="1424" y="314"/>
                  </a:lnTo>
                  <a:lnTo>
                    <a:pt x="1395" y="301"/>
                  </a:lnTo>
                  <a:lnTo>
                    <a:pt x="1357" y="284"/>
                  </a:lnTo>
                  <a:lnTo>
                    <a:pt x="1310" y="262"/>
                  </a:lnTo>
                  <a:lnTo>
                    <a:pt x="1258" y="238"/>
                  </a:lnTo>
                  <a:lnTo>
                    <a:pt x="1201" y="212"/>
                  </a:lnTo>
                  <a:lnTo>
                    <a:pt x="1143" y="184"/>
                  </a:lnTo>
                  <a:lnTo>
                    <a:pt x="1083" y="156"/>
                  </a:lnTo>
                  <a:lnTo>
                    <a:pt x="1023" y="126"/>
                  </a:lnTo>
                  <a:lnTo>
                    <a:pt x="968" y="99"/>
                  </a:lnTo>
                  <a:lnTo>
                    <a:pt x="916" y="73"/>
                  </a:lnTo>
                  <a:lnTo>
                    <a:pt x="871" y="49"/>
                  </a:lnTo>
                  <a:lnTo>
                    <a:pt x="834" y="28"/>
                  </a:lnTo>
                  <a:lnTo>
                    <a:pt x="807" y="11"/>
                  </a:lnTo>
                  <a:lnTo>
                    <a:pt x="792" y="0"/>
                  </a:lnTo>
                  <a:lnTo>
                    <a:pt x="790" y="8"/>
                  </a:lnTo>
                  <a:lnTo>
                    <a:pt x="782" y="18"/>
                  </a:lnTo>
                  <a:lnTo>
                    <a:pt x="773" y="27"/>
                  </a:lnTo>
                  <a:lnTo>
                    <a:pt x="758" y="39"/>
                  </a:lnTo>
                  <a:lnTo>
                    <a:pt x="741" y="50"/>
                  </a:lnTo>
                  <a:lnTo>
                    <a:pt x="722" y="63"/>
                  </a:lnTo>
                  <a:lnTo>
                    <a:pt x="700" y="75"/>
                  </a:lnTo>
                  <a:lnTo>
                    <a:pt x="674" y="89"/>
                  </a:lnTo>
                  <a:lnTo>
                    <a:pt x="647" y="103"/>
                  </a:lnTo>
                  <a:lnTo>
                    <a:pt x="618" y="117"/>
                  </a:lnTo>
                  <a:lnTo>
                    <a:pt x="587" y="132"/>
                  </a:lnTo>
                  <a:lnTo>
                    <a:pt x="555" y="146"/>
                  </a:lnTo>
                  <a:lnTo>
                    <a:pt x="521" y="162"/>
                  </a:lnTo>
                  <a:lnTo>
                    <a:pt x="487" y="176"/>
                  </a:lnTo>
                  <a:lnTo>
                    <a:pt x="452" y="191"/>
                  </a:lnTo>
                  <a:lnTo>
                    <a:pt x="417" y="206"/>
                  </a:lnTo>
                  <a:lnTo>
                    <a:pt x="382" y="220"/>
                  </a:lnTo>
                  <a:lnTo>
                    <a:pt x="346" y="234"/>
                  </a:lnTo>
                  <a:lnTo>
                    <a:pt x="312" y="249"/>
                  </a:lnTo>
                  <a:lnTo>
                    <a:pt x="277" y="261"/>
                  </a:lnTo>
                  <a:lnTo>
                    <a:pt x="244" y="274"/>
                  </a:lnTo>
                  <a:lnTo>
                    <a:pt x="211" y="286"/>
                  </a:lnTo>
                  <a:lnTo>
                    <a:pt x="181" y="298"/>
                  </a:lnTo>
                  <a:lnTo>
                    <a:pt x="151" y="308"/>
                  </a:lnTo>
                  <a:lnTo>
                    <a:pt x="124" y="317"/>
                  </a:lnTo>
                  <a:lnTo>
                    <a:pt x="99" y="326"/>
                  </a:lnTo>
                  <a:lnTo>
                    <a:pt x="77" y="334"/>
                  </a:lnTo>
                  <a:lnTo>
                    <a:pt x="57" y="340"/>
                  </a:lnTo>
                  <a:lnTo>
                    <a:pt x="40" y="346"/>
                  </a:lnTo>
                  <a:lnTo>
                    <a:pt x="27" y="350"/>
                  </a:lnTo>
                  <a:lnTo>
                    <a:pt x="16" y="352"/>
                  </a:lnTo>
                  <a:lnTo>
                    <a:pt x="10" y="353"/>
                  </a:lnTo>
                  <a:lnTo>
                    <a:pt x="3" y="357"/>
                  </a:lnTo>
                  <a:lnTo>
                    <a:pt x="0" y="363"/>
                  </a:lnTo>
                  <a:lnTo>
                    <a:pt x="3" y="372"/>
                  </a:lnTo>
                  <a:lnTo>
                    <a:pt x="9" y="383"/>
                  </a:lnTo>
                  <a:lnTo>
                    <a:pt x="21" y="397"/>
                  </a:lnTo>
                  <a:lnTo>
                    <a:pt x="36" y="413"/>
                  </a:lnTo>
                  <a:lnTo>
                    <a:pt x="55" y="430"/>
                  </a:lnTo>
                  <a:lnTo>
                    <a:pt x="77" y="449"/>
                  </a:lnTo>
                  <a:lnTo>
                    <a:pt x="102" y="469"/>
                  </a:lnTo>
                  <a:lnTo>
                    <a:pt x="129" y="491"/>
                  </a:lnTo>
                  <a:lnTo>
                    <a:pt x="160" y="513"/>
                  </a:lnTo>
                  <a:lnTo>
                    <a:pt x="192" y="536"/>
                  </a:lnTo>
                  <a:lnTo>
                    <a:pt x="226" y="560"/>
                  </a:lnTo>
                  <a:lnTo>
                    <a:pt x="262" y="585"/>
                  </a:lnTo>
                  <a:lnTo>
                    <a:pt x="298" y="610"/>
                  </a:lnTo>
                  <a:lnTo>
                    <a:pt x="335" y="634"/>
                  </a:lnTo>
                  <a:lnTo>
                    <a:pt x="373" y="659"/>
                  </a:lnTo>
                  <a:lnTo>
                    <a:pt x="410" y="684"/>
                  </a:lnTo>
                  <a:lnTo>
                    <a:pt x="448" y="708"/>
                  </a:lnTo>
                  <a:lnTo>
                    <a:pt x="486" y="731"/>
                  </a:lnTo>
                  <a:lnTo>
                    <a:pt x="522" y="754"/>
                  </a:lnTo>
                  <a:lnTo>
                    <a:pt x="558" y="775"/>
                  </a:lnTo>
                  <a:lnTo>
                    <a:pt x="592" y="796"/>
                  </a:lnTo>
                  <a:lnTo>
                    <a:pt x="624" y="815"/>
                  </a:lnTo>
                  <a:lnTo>
                    <a:pt x="654" y="831"/>
                  </a:lnTo>
                  <a:lnTo>
                    <a:pt x="683" y="847"/>
                  </a:lnTo>
                  <a:lnTo>
                    <a:pt x="708" y="861"/>
                  </a:lnTo>
                  <a:lnTo>
                    <a:pt x="730" y="872"/>
                  </a:lnTo>
                  <a:lnTo>
                    <a:pt x="749" y="881"/>
                  </a:lnTo>
                  <a:lnTo>
                    <a:pt x="765" y="888"/>
                  </a:lnTo>
                  <a:lnTo>
                    <a:pt x="776" y="892"/>
                  </a:lnTo>
                  <a:lnTo>
                    <a:pt x="783" y="8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96" name="Freeform 171"/>
            <p:cNvSpPr>
              <a:spLocks/>
            </p:cNvSpPr>
            <p:nvPr/>
          </p:nvSpPr>
          <p:spPr bwMode="auto">
            <a:xfrm>
              <a:off x="2166" y="3413"/>
              <a:ext cx="298" cy="179"/>
            </a:xfrm>
            <a:custGeom>
              <a:avLst/>
              <a:gdLst>
                <a:gd name="T0" fmla="*/ 0 w 1390"/>
                <a:gd name="T1" fmla="*/ 0 h 840"/>
                <a:gd name="T2" fmla="*/ 0 w 1390"/>
                <a:gd name="T3" fmla="*/ 0 h 840"/>
                <a:gd name="T4" fmla="*/ 0 w 1390"/>
                <a:gd name="T5" fmla="*/ 0 h 840"/>
                <a:gd name="T6" fmla="*/ 0 w 1390"/>
                <a:gd name="T7" fmla="*/ 0 h 840"/>
                <a:gd name="T8" fmla="*/ 0 w 1390"/>
                <a:gd name="T9" fmla="*/ 0 h 840"/>
                <a:gd name="T10" fmla="*/ 0 w 1390"/>
                <a:gd name="T11" fmla="*/ 0 h 840"/>
                <a:gd name="T12" fmla="*/ 0 w 1390"/>
                <a:gd name="T13" fmla="*/ 0 h 840"/>
                <a:gd name="T14" fmla="*/ 0 w 1390"/>
                <a:gd name="T15" fmla="*/ 0 h 840"/>
                <a:gd name="T16" fmla="*/ 0 w 1390"/>
                <a:gd name="T17" fmla="*/ 0 h 840"/>
                <a:gd name="T18" fmla="*/ 0 w 1390"/>
                <a:gd name="T19" fmla="*/ 0 h 840"/>
                <a:gd name="T20" fmla="*/ 0 w 1390"/>
                <a:gd name="T21" fmla="*/ 0 h 840"/>
                <a:gd name="T22" fmla="*/ 0 w 1390"/>
                <a:gd name="T23" fmla="*/ 0 h 840"/>
                <a:gd name="T24" fmla="*/ 0 w 1390"/>
                <a:gd name="T25" fmla="*/ 0 h 840"/>
                <a:gd name="T26" fmla="*/ 0 w 1390"/>
                <a:gd name="T27" fmla="*/ 0 h 840"/>
                <a:gd name="T28" fmla="*/ 0 w 1390"/>
                <a:gd name="T29" fmla="*/ 0 h 840"/>
                <a:gd name="T30" fmla="*/ 0 w 1390"/>
                <a:gd name="T31" fmla="*/ 0 h 840"/>
                <a:gd name="T32" fmla="*/ 0 w 1390"/>
                <a:gd name="T33" fmla="*/ 0 h 840"/>
                <a:gd name="T34" fmla="*/ 0 w 1390"/>
                <a:gd name="T35" fmla="*/ 0 h 840"/>
                <a:gd name="T36" fmla="*/ 0 w 1390"/>
                <a:gd name="T37" fmla="*/ 0 h 840"/>
                <a:gd name="T38" fmla="*/ 0 w 1390"/>
                <a:gd name="T39" fmla="*/ 0 h 840"/>
                <a:gd name="T40" fmla="*/ 0 w 1390"/>
                <a:gd name="T41" fmla="*/ 0 h 840"/>
                <a:gd name="T42" fmla="*/ 0 w 1390"/>
                <a:gd name="T43" fmla="*/ 0 h 840"/>
                <a:gd name="T44" fmla="*/ 0 w 1390"/>
                <a:gd name="T45" fmla="*/ 0 h 840"/>
                <a:gd name="T46" fmla="*/ 0 w 1390"/>
                <a:gd name="T47" fmla="*/ 0 h 840"/>
                <a:gd name="T48" fmla="*/ 0 w 1390"/>
                <a:gd name="T49" fmla="*/ 0 h 840"/>
                <a:gd name="T50" fmla="*/ 0 w 1390"/>
                <a:gd name="T51" fmla="*/ 0 h 840"/>
                <a:gd name="T52" fmla="*/ 0 w 1390"/>
                <a:gd name="T53" fmla="*/ 0 h 840"/>
                <a:gd name="T54" fmla="*/ 0 w 1390"/>
                <a:gd name="T55" fmla="*/ 0 h 840"/>
                <a:gd name="T56" fmla="*/ 0 w 1390"/>
                <a:gd name="T57" fmla="*/ 0 h 840"/>
                <a:gd name="T58" fmla="*/ 0 w 1390"/>
                <a:gd name="T59" fmla="*/ 0 h 840"/>
                <a:gd name="T60" fmla="*/ 0 w 1390"/>
                <a:gd name="T61" fmla="*/ 0 h 840"/>
                <a:gd name="T62" fmla="*/ 0 w 1390"/>
                <a:gd name="T63" fmla="*/ 0 h 840"/>
                <a:gd name="T64" fmla="*/ 0 w 1390"/>
                <a:gd name="T65" fmla="*/ 0 h 840"/>
                <a:gd name="T66" fmla="*/ 0 w 1390"/>
                <a:gd name="T67" fmla="*/ 0 h 840"/>
                <a:gd name="T68" fmla="*/ 0 w 1390"/>
                <a:gd name="T69" fmla="*/ 0 h 840"/>
                <a:gd name="T70" fmla="*/ 0 w 1390"/>
                <a:gd name="T71" fmla="*/ 0 h 840"/>
                <a:gd name="T72" fmla="*/ 0 w 1390"/>
                <a:gd name="T73" fmla="*/ 0 h 840"/>
                <a:gd name="T74" fmla="*/ 0 w 1390"/>
                <a:gd name="T75" fmla="*/ 0 h 840"/>
                <a:gd name="T76" fmla="*/ 0 w 1390"/>
                <a:gd name="T77" fmla="*/ 0 h 840"/>
                <a:gd name="T78" fmla="*/ 0 w 1390"/>
                <a:gd name="T79" fmla="*/ 0 h 840"/>
                <a:gd name="T80" fmla="*/ 0 w 1390"/>
                <a:gd name="T81" fmla="*/ 0 h 840"/>
                <a:gd name="T82" fmla="*/ 0 w 1390"/>
                <a:gd name="T83" fmla="*/ 0 h 840"/>
                <a:gd name="T84" fmla="*/ 0 w 1390"/>
                <a:gd name="T85" fmla="*/ 0 h 840"/>
                <a:gd name="T86" fmla="*/ 0 w 1390"/>
                <a:gd name="T87" fmla="*/ 0 h 840"/>
                <a:gd name="T88" fmla="*/ 0 w 1390"/>
                <a:gd name="T89" fmla="*/ 0 h 840"/>
                <a:gd name="T90" fmla="*/ 0 w 1390"/>
                <a:gd name="T91" fmla="*/ 0 h 840"/>
                <a:gd name="T92" fmla="*/ 0 w 1390"/>
                <a:gd name="T93" fmla="*/ 0 h 840"/>
                <a:gd name="T94" fmla="*/ 0 w 1390"/>
                <a:gd name="T95" fmla="*/ 0 h 840"/>
                <a:gd name="T96" fmla="*/ 0 w 1390"/>
                <a:gd name="T97" fmla="*/ 0 h 840"/>
                <a:gd name="T98" fmla="*/ 0 w 1390"/>
                <a:gd name="T99" fmla="*/ 0 h 840"/>
                <a:gd name="T100" fmla="*/ 0 w 1390"/>
                <a:gd name="T101" fmla="*/ 0 h 840"/>
                <a:gd name="T102" fmla="*/ 0 w 1390"/>
                <a:gd name="T103" fmla="*/ 0 h 840"/>
                <a:gd name="T104" fmla="*/ 0 w 1390"/>
                <a:gd name="T105" fmla="*/ 0 h 840"/>
                <a:gd name="T106" fmla="*/ 0 w 1390"/>
                <a:gd name="T107" fmla="*/ 0 h 840"/>
                <a:gd name="T108" fmla="*/ 0 w 1390"/>
                <a:gd name="T109" fmla="*/ 0 h 840"/>
                <a:gd name="T110" fmla="*/ 0 w 1390"/>
                <a:gd name="T111" fmla="*/ 0 h 8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0"/>
                <a:gd name="T169" fmla="*/ 0 h 840"/>
                <a:gd name="T170" fmla="*/ 1390 w 1390"/>
                <a:gd name="T171" fmla="*/ 840 h 8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0" h="840">
                  <a:moveTo>
                    <a:pt x="739" y="840"/>
                  </a:moveTo>
                  <a:lnTo>
                    <a:pt x="736" y="837"/>
                  </a:lnTo>
                  <a:lnTo>
                    <a:pt x="738" y="830"/>
                  </a:lnTo>
                  <a:lnTo>
                    <a:pt x="743" y="822"/>
                  </a:lnTo>
                  <a:lnTo>
                    <a:pt x="752" y="810"/>
                  </a:lnTo>
                  <a:lnTo>
                    <a:pt x="765" y="798"/>
                  </a:lnTo>
                  <a:lnTo>
                    <a:pt x="782" y="782"/>
                  </a:lnTo>
                  <a:lnTo>
                    <a:pt x="800" y="765"/>
                  </a:lnTo>
                  <a:lnTo>
                    <a:pt x="822" y="747"/>
                  </a:lnTo>
                  <a:lnTo>
                    <a:pt x="847" y="727"/>
                  </a:lnTo>
                  <a:lnTo>
                    <a:pt x="873" y="706"/>
                  </a:lnTo>
                  <a:lnTo>
                    <a:pt x="901" y="683"/>
                  </a:lnTo>
                  <a:lnTo>
                    <a:pt x="930" y="660"/>
                  </a:lnTo>
                  <a:lnTo>
                    <a:pt x="962" y="636"/>
                  </a:lnTo>
                  <a:lnTo>
                    <a:pt x="993" y="612"/>
                  </a:lnTo>
                  <a:lnTo>
                    <a:pt x="1026" y="587"/>
                  </a:lnTo>
                  <a:lnTo>
                    <a:pt x="1058" y="562"/>
                  </a:lnTo>
                  <a:lnTo>
                    <a:pt x="1091" y="538"/>
                  </a:lnTo>
                  <a:lnTo>
                    <a:pt x="1123" y="513"/>
                  </a:lnTo>
                  <a:lnTo>
                    <a:pt x="1156" y="489"/>
                  </a:lnTo>
                  <a:lnTo>
                    <a:pt x="1186" y="466"/>
                  </a:lnTo>
                  <a:lnTo>
                    <a:pt x="1216" y="444"/>
                  </a:lnTo>
                  <a:lnTo>
                    <a:pt x="1245" y="422"/>
                  </a:lnTo>
                  <a:lnTo>
                    <a:pt x="1272" y="401"/>
                  </a:lnTo>
                  <a:lnTo>
                    <a:pt x="1297" y="382"/>
                  </a:lnTo>
                  <a:lnTo>
                    <a:pt x="1319" y="366"/>
                  </a:lnTo>
                  <a:lnTo>
                    <a:pt x="1339" y="350"/>
                  </a:lnTo>
                  <a:lnTo>
                    <a:pt x="1356" y="336"/>
                  </a:lnTo>
                  <a:lnTo>
                    <a:pt x="1371" y="325"/>
                  </a:lnTo>
                  <a:lnTo>
                    <a:pt x="1381" y="315"/>
                  </a:lnTo>
                  <a:lnTo>
                    <a:pt x="1387" y="309"/>
                  </a:lnTo>
                  <a:lnTo>
                    <a:pt x="1390" y="305"/>
                  </a:lnTo>
                  <a:lnTo>
                    <a:pt x="1388" y="304"/>
                  </a:lnTo>
                  <a:lnTo>
                    <a:pt x="1387" y="303"/>
                  </a:lnTo>
                  <a:lnTo>
                    <a:pt x="1373" y="297"/>
                  </a:lnTo>
                  <a:lnTo>
                    <a:pt x="1347" y="285"/>
                  </a:lnTo>
                  <a:lnTo>
                    <a:pt x="1313" y="269"/>
                  </a:lnTo>
                  <a:lnTo>
                    <a:pt x="1270" y="250"/>
                  </a:lnTo>
                  <a:lnTo>
                    <a:pt x="1222" y="227"/>
                  </a:lnTo>
                  <a:lnTo>
                    <a:pt x="1168" y="202"/>
                  </a:lnTo>
                  <a:lnTo>
                    <a:pt x="1113" y="175"/>
                  </a:lnTo>
                  <a:lnTo>
                    <a:pt x="1056" y="148"/>
                  </a:lnTo>
                  <a:lnTo>
                    <a:pt x="1000" y="121"/>
                  </a:lnTo>
                  <a:lnTo>
                    <a:pt x="946" y="95"/>
                  </a:lnTo>
                  <a:lnTo>
                    <a:pt x="896" y="70"/>
                  </a:lnTo>
                  <a:lnTo>
                    <a:pt x="852" y="47"/>
                  </a:lnTo>
                  <a:lnTo>
                    <a:pt x="814" y="28"/>
                  </a:lnTo>
                  <a:lnTo>
                    <a:pt x="787" y="12"/>
                  </a:lnTo>
                  <a:lnTo>
                    <a:pt x="769" y="0"/>
                  </a:lnTo>
                  <a:lnTo>
                    <a:pt x="763" y="8"/>
                  </a:lnTo>
                  <a:lnTo>
                    <a:pt x="753" y="18"/>
                  </a:lnTo>
                  <a:lnTo>
                    <a:pt x="740" y="28"/>
                  </a:lnTo>
                  <a:lnTo>
                    <a:pt x="724" y="39"/>
                  </a:lnTo>
                  <a:lnTo>
                    <a:pt x="705" y="50"/>
                  </a:lnTo>
                  <a:lnTo>
                    <a:pt x="684" y="63"/>
                  </a:lnTo>
                  <a:lnTo>
                    <a:pt x="661" y="75"/>
                  </a:lnTo>
                  <a:lnTo>
                    <a:pt x="635" y="89"/>
                  </a:lnTo>
                  <a:lnTo>
                    <a:pt x="608" y="101"/>
                  </a:lnTo>
                  <a:lnTo>
                    <a:pt x="578" y="116"/>
                  </a:lnTo>
                  <a:lnTo>
                    <a:pt x="548" y="130"/>
                  </a:lnTo>
                  <a:lnTo>
                    <a:pt x="516" y="143"/>
                  </a:lnTo>
                  <a:lnTo>
                    <a:pt x="484" y="158"/>
                  </a:lnTo>
                  <a:lnTo>
                    <a:pt x="452" y="171"/>
                  </a:lnTo>
                  <a:lnTo>
                    <a:pt x="418" y="186"/>
                  </a:lnTo>
                  <a:lnTo>
                    <a:pt x="384" y="199"/>
                  </a:lnTo>
                  <a:lnTo>
                    <a:pt x="351" y="213"/>
                  </a:lnTo>
                  <a:lnTo>
                    <a:pt x="317" y="227"/>
                  </a:lnTo>
                  <a:lnTo>
                    <a:pt x="284" y="239"/>
                  </a:lnTo>
                  <a:lnTo>
                    <a:pt x="252" y="252"/>
                  </a:lnTo>
                  <a:lnTo>
                    <a:pt x="221" y="263"/>
                  </a:lnTo>
                  <a:lnTo>
                    <a:pt x="191" y="275"/>
                  </a:lnTo>
                  <a:lnTo>
                    <a:pt x="162" y="285"/>
                  </a:lnTo>
                  <a:lnTo>
                    <a:pt x="135" y="295"/>
                  </a:lnTo>
                  <a:lnTo>
                    <a:pt x="111" y="304"/>
                  </a:lnTo>
                  <a:lnTo>
                    <a:pt x="88" y="312"/>
                  </a:lnTo>
                  <a:lnTo>
                    <a:pt x="67" y="319"/>
                  </a:lnTo>
                  <a:lnTo>
                    <a:pt x="49" y="325"/>
                  </a:lnTo>
                  <a:lnTo>
                    <a:pt x="34" y="330"/>
                  </a:lnTo>
                  <a:lnTo>
                    <a:pt x="23" y="333"/>
                  </a:lnTo>
                  <a:lnTo>
                    <a:pt x="15" y="335"/>
                  </a:lnTo>
                  <a:lnTo>
                    <a:pt x="9" y="336"/>
                  </a:lnTo>
                  <a:lnTo>
                    <a:pt x="2" y="339"/>
                  </a:lnTo>
                  <a:lnTo>
                    <a:pt x="0" y="346"/>
                  </a:lnTo>
                  <a:lnTo>
                    <a:pt x="2" y="354"/>
                  </a:lnTo>
                  <a:lnTo>
                    <a:pt x="8" y="364"/>
                  </a:lnTo>
                  <a:lnTo>
                    <a:pt x="19" y="377"/>
                  </a:lnTo>
                  <a:lnTo>
                    <a:pt x="32" y="392"/>
                  </a:lnTo>
                  <a:lnTo>
                    <a:pt x="50" y="407"/>
                  </a:lnTo>
                  <a:lnTo>
                    <a:pt x="71" y="425"/>
                  </a:lnTo>
                  <a:lnTo>
                    <a:pt x="94" y="444"/>
                  </a:lnTo>
                  <a:lnTo>
                    <a:pt x="120" y="465"/>
                  </a:lnTo>
                  <a:lnTo>
                    <a:pt x="149" y="486"/>
                  </a:lnTo>
                  <a:lnTo>
                    <a:pt x="179" y="507"/>
                  </a:lnTo>
                  <a:lnTo>
                    <a:pt x="212" y="529"/>
                  </a:lnTo>
                  <a:lnTo>
                    <a:pt x="245" y="552"/>
                  </a:lnTo>
                  <a:lnTo>
                    <a:pt x="279" y="575"/>
                  </a:lnTo>
                  <a:lnTo>
                    <a:pt x="314" y="598"/>
                  </a:lnTo>
                  <a:lnTo>
                    <a:pt x="350" y="621"/>
                  </a:lnTo>
                  <a:lnTo>
                    <a:pt x="386" y="644"/>
                  </a:lnTo>
                  <a:lnTo>
                    <a:pt x="421" y="667"/>
                  </a:lnTo>
                  <a:lnTo>
                    <a:pt x="457" y="688"/>
                  </a:lnTo>
                  <a:lnTo>
                    <a:pt x="491" y="710"/>
                  </a:lnTo>
                  <a:lnTo>
                    <a:pt x="525" y="730"/>
                  </a:lnTo>
                  <a:lnTo>
                    <a:pt x="556" y="749"/>
                  </a:lnTo>
                  <a:lnTo>
                    <a:pt x="588" y="767"/>
                  </a:lnTo>
                  <a:lnTo>
                    <a:pt x="616" y="782"/>
                  </a:lnTo>
                  <a:lnTo>
                    <a:pt x="642" y="797"/>
                  </a:lnTo>
                  <a:lnTo>
                    <a:pt x="666" y="809"/>
                  </a:lnTo>
                  <a:lnTo>
                    <a:pt x="687" y="821"/>
                  </a:lnTo>
                  <a:lnTo>
                    <a:pt x="706" y="829"/>
                  </a:lnTo>
                  <a:lnTo>
                    <a:pt x="721" y="835"/>
                  </a:lnTo>
                  <a:lnTo>
                    <a:pt x="731" y="839"/>
                  </a:lnTo>
                  <a:lnTo>
                    <a:pt x="739" y="8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97" name="Freeform 172"/>
            <p:cNvSpPr>
              <a:spLocks/>
            </p:cNvSpPr>
            <p:nvPr/>
          </p:nvSpPr>
          <p:spPr bwMode="auto">
            <a:xfrm>
              <a:off x="2328" y="3437"/>
              <a:ext cx="90" cy="50"/>
            </a:xfrm>
            <a:custGeom>
              <a:avLst/>
              <a:gdLst>
                <a:gd name="T0" fmla="*/ 0 w 421"/>
                <a:gd name="T1" fmla="*/ 0 h 237"/>
                <a:gd name="T2" fmla="*/ 0 w 421"/>
                <a:gd name="T3" fmla="*/ 0 h 237"/>
                <a:gd name="T4" fmla="*/ 0 w 421"/>
                <a:gd name="T5" fmla="*/ 0 h 237"/>
                <a:gd name="T6" fmla="*/ 0 w 421"/>
                <a:gd name="T7" fmla="*/ 0 h 237"/>
                <a:gd name="T8" fmla="*/ 0 w 421"/>
                <a:gd name="T9" fmla="*/ 0 h 237"/>
                <a:gd name="T10" fmla="*/ 0 w 421"/>
                <a:gd name="T11" fmla="*/ 0 h 237"/>
                <a:gd name="T12" fmla="*/ 0 w 421"/>
                <a:gd name="T13" fmla="*/ 0 h 237"/>
                <a:gd name="T14" fmla="*/ 0 w 421"/>
                <a:gd name="T15" fmla="*/ 0 h 237"/>
                <a:gd name="T16" fmla="*/ 0 w 421"/>
                <a:gd name="T17" fmla="*/ 0 h 237"/>
                <a:gd name="T18" fmla="*/ 0 w 421"/>
                <a:gd name="T19" fmla="*/ 0 h 237"/>
                <a:gd name="T20" fmla="*/ 0 w 421"/>
                <a:gd name="T21" fmla="*/ 0 h 237"/>
                <a:gd name="T22" fmla="*/ 0 w 421"/>
                <a:gd name="T23" fmla="*/ 0 h 237"/>
                <a:gd name="T24" fmla="*/ 0 w 421"/>
                <a:gd name="T25" fmla="*/ 0 h 237"/>
                <a:gd name="T26" fmla="*/ 0 w 421"/>
                <a:gd name="T27" fmla="*/ 0 h 237"/>
                <a:gd name="T28" fmla="*/ 0 w 421"/>
                <a:gd name="T29" fmla="*/ 0 h 237"/>
                <a:gd name="T30" fmla="*/ 0 w 421"/>
                <a:gd name="T31" fmla="*/ 0 h 237"/>
                <a:gd name="T32" fmla="*/ 0 w 421"/>
                <a:gd name="T33" fmla="*/ 0 h 237"/>
                <a:gd name="T34" fmla="*/ 0 w 421"/>
                <a:gd name="T35" fmla="*/ 0 h 237"/>
                <a:gd name="T36" fmla="*/ 0 w 421"/>
                <a:gd name="T37" fmla="*/ 0 h 237"/>
                <a:gd name="T38" fmla="*/ 0 w 421"/>
                <a:gd name="T39" fmla="*/ 0 h 237"/>
                <a:gd name="T40" fmla="*/ 0 w 421"/>
                <a:gd name="T41" fmla="*/ 0 h 237"/>
                <a:gd name="T42" fmla="*/ 0 w 421"/>
                <a:gd name="T43" fmla="*/ 0 h 237"/>
                <a:gd name="T44" fmla="*/ 0 w 421"/>
                <a:gd name="T45" fmla="*/ 0 h 237"/>
                <a:gd name="T46" fmla="*/ 0 w 421"/>
                <a:gd name="T47" fmla="*/ 0 h 237"/>
                <a:gd name="T48" fmla="*/ 0 w 421"/>
                <a:gd name="T49" fmla="*/ 0 h 237"/>
                <a:gd name="T50" fmla="*/ 0 w 421"/>
                <a:gd name="T51" fmla="*/ 0 h 237"/>
                <a:gd name="T52" fmla="*/ 0 w 421"/>
                <a:gd name="T53" fmla="*/ 0 h 237"/>
                <a:gd name="T54" fmla="*/ 0 w 421"/>
                <a:gd name="T55" fmla="*/ 0 h 237"/>
                <a:gd name="T56" fmla="*/ 0 w 421"/>
                <a:gd name="T57" fmla="*/ 0 h 237"/>
                <a:gd name="T58" fmla="*/ 0 w 421"/>
                <a:gd name="T59" fmla="*/ 0 h 237"/>
                <a:gd name="T60" fmla="*/ 0 w 421"/>
                <a:gd name="T61" fmla="*/ 0 h 237"/>
                <a:gd name="T62" fmla="*/ 0 w 421"/>
                <a:gd name="T63" fmla="*/ 0 h 237"/>
                <a:gd name="T64" fmla="*/ 0 w 421"/>
                <a:gd name="T65" fmla="*/ 0 h 237"/>
                <a:gd name="T66" fmla="*/ 0 w 421"/>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237"/>
                <a:gd name="T104" fmla="*/ 421 w 421"/>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237">
                  <a:moveTo>
                    <a:pt x="0" y="0"/>
                  </a:moveTo>
                  <a:lnTo>
                    <a:pt x="5" y="2"/>
                  </a:lnTo>
                  <a:lnTo>
                    <a:pt x="17" y="9"/>
                  </a:lnTo>
                  <a:lnTo>
                    <a:pt x="35" y="20"/>
                  </a:lnTo>
                  <a:lnTo>
                    <a:pt x="60" y="34"/>
                  </a:lnTo>
                  <a:lnTo>
                    <a:pt x="90" y="50"/>
                  </a:lnTo>
                  <a:lnTo>
                    <a:pt x="122" y="69"/>
                  </a:lnTo>
                  <a:lnTo>
                    <a:pt x="158" y="89"/>
                  </a:lnTo>
                  <a:lnTo>
                    <a:pt x="194" y="109"/>
                  </a:lnTo>
                  <a:lnTo>
                    <a:pt x="232" y="130"/>
                  </a:lnTo>
                  <a:lnTo>
                    <a:pt x="269" y="151"/>
                  </a:lnTo>
                  <a:lnTo>
                    <a:pt x="304" y="171"/>
                  </a:lnTo>
                  <a:lnTo>
                    <a:pt x="337" y="189"/>
                  </a:lnTo>
                  <a:lnTo>
                    <a:pt x="366" y="204"/>
                  </a:lnTo>
                  <a:lnTo>
                    <a:pt x="390" y="217"/>
                  </a:lnTo>
                  <a:lnTo>
                    <a:pt x="409" y="226"/>
                  </a:lnTo>
                  <a:lnTo>
                    <a:pt x="421" y="232"/>
                  </a:lnTo>
                  <a:lnTo>
                    <a:pt x="413" y="237"/>
                  </a:lnTo>
                  <a:lnTo>
                    <a:pt x="409" y="235"/>
                  </a:lnTo>
                  <a:lnTo>
                    <a:pt x="397" y="229"/>
                  </a:lnTo>
                  <a:lnTo>
                    <a:pt x="378" y="218"/>
                  </a:lnTo>
                  <a:lnTo>
                    <a:pt x="353" y="204"/>
                  </a:lnTo>
                  <a:lnTo>
                    <a:pt x="322" y="189"/>
                  </a:lnTo>
                  <a:lnTo>
                    <a:pt x="290" y="171"/>
                  </a:lnTo>
                  <a:lnTo>
                    <a:pt x="253" y="151"/>
                  </a:lnTo>
                  <a:lnTo>
                    <a:pt x="216" y="131"/>
                  </a:lnTo>
                  <a:lnTo>
                    <a:pt x="179" y="111"/>
                  </a:lnTo>
                  <a:lnTo>
                    <a:pt x="142" y="90"/>
                  </a:lnTo>
                  <a:lnTo>
                    <a:pt x="107" y="70"/>
                  </a:lnTo>
                  <a:lnTo>
                    <a:pt x="76" y="51"/>
                  </a:lnTo>
                  <a:lnTo>
                    <a:pt x="48" y="34"/>
                  </a:lnTo>
                  <a:lnTo>
                    <a:pt x="26" y="20"/>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98" name="Freeform 173"/>
            <p:cNvSpPr>
              <a:spLocks/>
            </p:cNvSpPr>
            <p:nvPr/>
          </p:nvSpPr>
          <p:spPr bwMode="auto">
            <a:xfrm>
              <a:off x="2320" y="3440"/>
              <a:ext cx="92" cy="52"/>
            </a:xfrm>
            <a:custGeom>
              <a:avLst/>
              <a:gdLst>
                <a:gd name="T0" fmla="*/ 0 w 429"/>
                <a:gd name="T1" fmla="*/ 0 h 247"/>
                <a:gd name="T2" fmla="*/ 0 w 429"/>
                <a:gd name="T3" fmla="*/ 0 h 247"/>
                <a:gd name="T4" fmla="*/ 0 w 429"/>
                <a:gd name="T5" fmla="*/ 0 h 247"/>
                <a:gd name="T6" fmla="*/ 0 w 429"/>
                <a:gd name="T7" fmla="*/ 0 h 247"/>
                <a:gd name="T8" fmla="*/ 0 w 429"/>
                <a:gd name="T9" fmla="*/ 0 h 247"/>
                <a:gd name="T10" fmla="*/ 0 w 429"/>
                <a:gd name="T11" fmla="*/ 0 h 247"/>
                <a:gd name="T12" fmla="*/ 0 w 429"/>
                <a:gd name="T13" fmla="*/ 0 h 247"/>
                <a:gd name="T14" fmla="*/ 0 w 429"/>
                <a:gd name="T15" fmla="*/ 0 h 247"/>
                <a:gd name="T16" fmla="*/ 0 w 429"/>
                <a:gd name="T17" fmla="*/ 0 h 247"/>
                <a:gd name="T18" fmla="*/ 0 w 429"/>
                <a:gd name="T19" fmla="*/ 0 h 247"/>
                <a:gd name="T20" fmla="*/ 0 w 429"/>
                <a:gd name="T21" fmla="*/ 0 h 247"/>
                <a:gd name="T22" fmla="*/ 0 w 429"/>
                <a:gd name="T23" fmla="*/ 0 h 247"/>
                <a:gd name="T24" fmla="*/ 0 w 429"/>
                <a:gd name="T25" fmla="*/ 0 h 247"/>
                <a:gd name="T26" fmla="*/ 0 w 429"/>
                <a:gd name="T27" fmla="*/ 0 h 247"/>
                <a:gd name="T28" fmla="*/ 0 w 429"/>
                <a:gd name="T29" fmla="*/ 0 h 247"/>
                <a:gd name="T30" fmla="*/ 0 w 429"/>
                <a:gd name="T31" fmla="*/ 0 h 247"/>
                <a:gd name="T32" fmla="*/ 0 w 429"/>
                <a:gd name="T33" fmla="*/ 0 h 247"/>
                <a:gd name="T34" fmla="*/ 0 w 429"/>
                <a:gd name="T35" fmla="*/ 0 h 247"/>
                <a:gd name="T36" fmla="*/ 0 w 429"/>
                <a:gd name="T37" fmla="*/ 0 h 247"/>
                <a:gd name="T38" fmla="*/ 0 w 429"/>
                <a:gd name="T39" fmla="*/ 0 h 247"/>
                <a:gd name="T40" fmla="*/ 0 w 429"/>
                <a:gd name="T41" fmla="*/ 0 h 247"/>
                <a:gd name="T42" fmla="*/ 0 w 429"/>
                <a:gd name="T43" fmla="*/ 0 h 247"/>
                <a:gd name="T44" fmla="*/ 0 w 429"/>
                <a:gd name="T45" fmla="*/ 0 h 247"/>
                <a:gd name="T46" fmla="*/ 0 w 429"/>
                <a:gd name="T47" fmla="*/ 0 h 247"/>
                <a:gd name="T48" fmla="*/ 0 w 429"/>
                <a:gd name="T49" fmla="*/ 0 h 247"/>
                <a:gd name="T50" fmla="*/ 0 w 429"/>
                <a:gd name="T51" fmla="*/ 0 h 247"/>
                <a:gd name="T52" fmla="*/ 0 w 429"/>
                <a:gd name="T53" fmla="*/ 0 h 247"/>
                <a:gd name="T54" fmla="*/ 0 w 429"/>
                <a:gd name="T55" fmla="*/ 0 h 247"/>
                <a:gd name="T56" fmla="*/ 0 w 429"/>
                <a:gd name="T57" fmla="*/ 0 h 247"/>
                <a:gd name="T58" fmla="*/ 0 w 429"/>
                <a:gd name="T59" fmla="*/ 0 h 247"/>
                <a:gd name="T60" fmla="*/ 0 w 429"/>
                <a:gd name="T61" fmla="*/ 0 h 247"/>
                <a:gd name="T62" fmla="*/ 0 w 429"/>
                <a:gd name="T63" fmla="*/ 0 h 247"/>
                <a:gd name="T64" fmla="*/ 0 w 429"/>
                <a:gd name="T65" fmla="*/ 0 h 247"/>
                <a:gd name="T66" fmla="*/ 0 w 429"/>
                <a:gd name="T67" fmla="*/ 0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9"/>
                <a:gd name="T103" fmla="*/ 0 h 247"/>
                <a:gd name="T104" fmla="*/ 429 w 429"/>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9" h="247">
                  <a:moveTo>
                    <a:pt x="0" y="0"/>
                  </a:moveTo>
                  <a:lnTo>
                    <a:pt x="4" y="3"/>
                  </a:lnTo>
                  <a:lnTo>
                    <a:pt x="16" y="10"/>
                  </a:lnTo>
                  <a:lnTo>
                    <a:pt x="35" y="21"/>
                  </a:lnTo>
                  <a:lnTo>
                    <a:pt x="60" y="36"/>
                  </a:lnTo>
                  <a:lnTo>
                    <a:pt x="91" y="53"/>
                  </a:lnTo>
                  <a:lnTo>
                    <a:pt x="124" y="72"/>
                  </a:lnTo>
                  <a:lnTo>
                    <a:pt x="161" y="93"/>
                  </a:lnTo>
                  <a:lnTo>
                    <a:pt x="199" y="114"/>
                  </a:lnTo>
                  <a:lnTo>
                    <a:pt x="237" y="136"/>
                  </a:lnTo>
                  <a:lnTo>
                    <a:pt x="274" y="158"/>
                  </a:lnTo>
                  <a:lnTo>
                    <a:pt x="311" y="178"/>
                  </a:lnTo>
                  <a:lnTo>
                    <a:pt x="344" y="197"/>
                  </a:lnTo>
                  <a:lnTo>
                    <a:pt x="374" y="213"/>
                  </a:lnTo>
                  <a:lnTo>
                    <a:pt x="399" y="226"/>
                  </a:lnTo>
                  <a:lnTo>
                    <a:pt x="418" y="236"/>
                  </a:lnTo>
                  <a:lnTo>
                    <a:pt x="429" y="242"/>
                  </a:lnTo>
                  <a:lnTo>
                    <a:pt x="422" y="247"/>
                  </a:lnTo>
                  <a:lnTo>
                    <a:pt x="418" y="245"/>
                  </a:lnTo>
                  <a:lnTo>
                    <a:pt x="405" y="237"/>
                  </a:lnTo>
                  <a:lnTo>
                    <a:pt x="385" y="227"/>
                  </a:lnTo>
                  <a:lnTo>
                    <a:pt x="360" y="213"/>
                  </a:lnTo>
                  <a:lnTo>
                    <a:pt x="330" y="197"/>
                  </a:lnTo>
                  <a:lnTo>
                    <a:pt x="295" y="178"/>
                  </a:lnTo>
                  <a:lnTo>
                    <a:pt x="259" y="158"/>
                  </a:lnTo>
                  <a:lnTo>
                    <a:pt x="221" y="137"/>
                  </a:lnTo>
                  <a:lnTo>
                    <a:pt x="182" y="115"/>
                  </a:lnTo>
                  <a:lnTo>
                    <a:pt x="144" y="94"/>
                  </a:lnTo>
                  <a:lnTo>
                    <a:pt x="110" y="74"/>
                  </a:lnTo>
                  <a:lnTo>
                    <a:pt x="77" y="54"/>
                  </a:lnTo>
                  <a:lnTo>
                    <a:pt x="48" y="36"/>
                  </a:lnTo>
                  <a:lnTo>
                    <a:pt x="25" y="21"/>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99" name="Freeform 174"/>
            <p:cNvSpPr>
              <a:spLocks/>
            </p:cNvSpPr>
            <p:nvPr/>
          </p:nvSpPr>
          <p:spPr bwMode="auto">
            <a:xfrm>
              <a:off x="2312" y="3444"/>
              <a:ext cx="93" cy="53"/>
            </a:xfrm>
            <a:custGeom>
              <a:avLst/>
              <a:gdLst>
                <a:gd name="T0" fmla="*/ 0 w 437"/>
                <a:gd name="T1" fmla="*/ 0 h 254"/>
                <a:gd name="T2" fmla="*/ 0 w 437"/>
                <a:gd name="T3" fmla="*/ 0 h 254"/>
                <a:gd name="T4" fmla="*/ 0 w 437"/>
                <a:gd name="T5" fmla="*/ 0 h 254"/>
                <a:gd name="T6" fmla="*/ 0 w 437"/>
                <a:gd name="T7" fmla="*/ 0 h 254"/>
                <a:gd name="T8" fmla="*/ 0 w 437"/>
                <a:gd name="T9" fmla="*/ 0 h 254"/>
                <a:gd name="T10" fmla="*/ 0 w 437"/>
                <a:gd name="T11" fmla="*/ 0 h 254"/>
                <a:gd name="T12" fmla="*/ 0 w 437"/>
                <a:gd name="T13" fmla="*/ 0 h 254"/>
                <a:gd name="T14" fmla="*/ 0 w 437"/>
                <a:gd name="T15" fmla="*/ 0 h 254"/>
                <a:gd name="T16" fmla="*/ 0 w 437"/>
                <a:gd name="T17" fmla="*/ 0 h 254"/>
                <a:gd name="T18" fmla="*/ 0 w 437"/>
                <a:gd name="T19" fmla="*/ 0 h 254"/>
                <a:gd name="T20" fmla="*/ 0 w 437"/>
                <a:gd name="T21" fmla="*/ 0 h 254"/>
                <a:gd name="T22" fmla="*/ 0 w 437"/>
                <a:gd name="T23" fmla="*/ 0 h 254"/>
                <a:gd name="T24" fmla="*/ 0 w 437"/>
                <a:gd name="T25" fmla="*/ 0 h 254"/>
                <a:gd name="T26" fmla="*/ 0 w 437"/>
                <a:gd name="T27" fmla="*/ 0 h 254"/>
                <a:gd name="T28" fmla="*/ 0 w 437"/>
                <a:gd name="T29" fmla="*/ 0 h 254"/>
                <a:gd name="T30" fmla="*/ 0 w 437"/>
                <a:gd name="T31" fmla="*/ 0 h 254"/>
                <a:gd name="T32" fmla="*/ 0 w 437"/>
                <a:gd name="T33" fmla="*/ 0 h 254"/>
                <a:gd name="T34" fmla="*/ 0 w 437"/>
                <a:gd name="T35" fmla="*/ 0 h 254"/>
                <a:gd name="T36" fmla="*/ 0 w 437"/>
                <a:gd name="T37" fmla="*/ 0 h 254"/>
                <a:gd name="T38" fmla="*/ 0 w 437"/>
                <a:gd name="T39" fmla="*/ 0 h 254"/>
                <a:gd name="T40" fmla="*/ 0 w 437"/>
                <a:gd name="T41" fmla="*/ 0 h 254"/>
                <a:gd name="T42" fmla="*/ 0 w 437"/>
                <a:gd name="T43" fmla="*/ 0 h 254"/>
                <a:gd name="T44" fmla="*/ 0 w 437"/>
                <a:gd name="T45" fmla="*/ 0 h 254"/>
                <a:gd name="T46" fmla="*/ 0 w 437"/>
                <a:gd name="T47" fmla="*/ 0 h 254"/>
                <a:gd name="T48" fmla="*/ 0 w 437"/>
                <a:gd name="T49" fmla="*/ 0 h 254"/>
                <a:gd name="T50" fmla="*/ 0 w 437"/>
                <a:gd name="T51" fmla="*/ 0 h 254"/>
                <a:gd name="T52" fmla="*/ 0 w 437"/>
                <a:gd name="T53" fmla="*/ 0 h 254"/>
                <a:gd name="T54" fmla="*/ 0 w 437"/>
                <a:gd name="T55" fmla="*/ 0 h 254"/>
                <a:gd name="T56" fmla="*/ 0 w 437"/>
                <a:gd name="T57" fmla="*/ 0 h 254"/>
                <a:gd name="T58" fmla="*/ 0 w 437"/>
                <a:gd name="T59" fmla="*/ 0 h 254"/>
                <a:gd name="T60" fmla="*/ 0 w 437"/>
                <a:gd name="T61" fmla="*/ 0 h 254"/>
                <a:gd name="T62" fmla="*/ 0 w 437"/>
                <a:gd name="T63" fmla="*/ 0 h 254"/>
                <a:gd name="T64" fmla="*/ 0 w 437"/>
                <a:gd name="T65" fmla="*/ 0 h 254"/>
                <a:gd name="T66" fmla="*/ 0 w 437"/>
                <a:gd name="T67" fmla="*/ 0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7"/>
                <a:gd name="T103" fmla="*/ 0 h 254"/>
                <a:gd name="T104" fmla="*/ 437 w 437"/>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7" h="254">
                  <a:moveTo>
                    <a:pt x="0" y="0"/>
                  </a:moveTo>
                  <a:lnTo>
                    <a:pt x="4" y="2"/>
                  </a:lnTo>
                  <a:lnTo>
                    <a:pt x="17" y="11"/>
                  </a:lnTo>
                  <a:lnTo>
                    <a:pt x="37" y="22"/>
                  </a:lnTo>
                  <a:lnTo>
                    <a:pt x="63" y="37"/>
                  </a:lnTo>
                  <a:lnTo>
                    <a:pt x="93" y="54"/>
                  </a:lnTo>
                  <a:lnTo>
                    <a:pt x="127" y="74"/>
                  </a:lnTo>
                  <a:lnTo>
                    <a:pt x="164" y="96"/>
                  </a:lnTo>
                  <a:lnTo>
                    <a:pt x="203" y="118"/>
                  </a:lnTo>
                  <a:lnTo>
                    <a:pt x="242" y="141"/>
                  </a:lnTo>
                  <a:lnTo>
                    <a:pt x="280" y="163"/>
                  </a:lnTo>
                  <a:lnTo>
                    <a:pt x="317" y="184"/>
                  </a:lnTo>
                  <a:lnTo>
                    <a:pt x="351" y="203"/>
                  </a:lnTo>
                  <a:lnTo>
                    <a:pt x="381" y="219"/>
                  </a:lnTo>
                  <a:lnTo>
                    <a:pt x="407" y="233"/>
                  </a:lnTo>
                  <a:lnTo>
                    <a:pt x="425" y="243"/>
                  </a:lnTo>
                  <a:lnTo>
                    <a:pt x="437" y="249"/>
                  </a:lnTo>
                  <a:lnTo>
                    <a:pt x="431" y="254"/>
                  </a:lnTo>
                  <a:lnTo>
                    <a:pt x="426" y="252"/>
                  </a:lnTo>
                  <a:lnTo>
                    <a:pt x="413" y="244"/>
                  </a:lnTo>
                  <a:lnTo>
                    <a:pt x="393" y="233"/>
                  </a:lnTo>
                  <a:lnTo>
                    <a:pt x="367" y="219"/>
                  </a:lnTo>
                  <a:lnTo>
                    <a:pt x="336" y="202"/>
                  </a:lnTo>
                  <a:lnTo>
                    <a:pt x="301" y="183"/>
                  </a:lnTo>
                  <a:lnTo>
                    <a:pt x="264" y="162"/>
                  </a:lnTo>
                  <a:lnTo>
                    <a:pt x="225" y="140"/>
                  </a:lnTo>
                  <a:lnTo>
                    <a:pt x="185" y="118"/>
                  </a:lnTo>
                  <a:lnTo>
                    <a:pt x="148" y="95"/>
                  </a:lnTo>
                  <a:lnTo>
                    <a:pt x="111" y="74"/>
                  </a:lnTo>
                  <a:lnTo>
                    <a:pt x="78" y="54"/>
                  </a:lnTo>
                  <a:lnTo>
                    <a:pt x="49" y="37"/>
                  </a:lnTo>
                  <a:lnTo>
                    <a:pt x="26" y="21"/>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00" name="Freeform 175"/>
            <p:cNvSpPr>
              <a:spLocks/>
            </p:cNvSpPr>
            <p:nvPr/>
          </p:nvSpPr>
          <p:spPr bwMode="auto">
            <a:xfrm>
              <a:off x="2304" y="3446"/>
              <a:ext cx="95" cy="57"/>
            </a:xfrm>
            <a:custGeom>
              <a:avLst/>
              <a:gdLst>
                <a:gd name="T0" fmla="*/ 0 w 447"/>
                <a:gd name="T1" fmla="*/ 0 h 262"/>
                <a:gd name="T2" fmla="*/ 0 w 447"/>
                <a:gd name="T3" fmla="*/ 0 h 262"/>
                <a:gd name="T4" fmla="*/ 0 w 447"/>
                <a:gd name="T5" fmla="*/ 0 h 262"/>
                <a:gd name="T6" fmla="*/ 0 w 447"/>
                <a:gd name="T7" fmla="*/ 0 h 262"/>
                <a:gd name="T8" fmla="*/ 0 w 447"/>
                <a:gd name="T9" fmla="*/ 0 h 262"/>
                <a:gd name="T10" fmla="*/ 0 w 447"/>
                <a:gd name="T11" fmla="*/ 0 h 262"/>
                <a:gd name="T12" fmla="*/ 0 w 447"/>
                <a:gd name="T13" fmla="*/ 0 h 262"/>
                <a:gd name="T14" fmla="*/ 0 w 447"/>
                <a:gd name="T15" fmla="*/ 0 h 262"/>
                <a:gd name="T16" fmla="*/ 0 w 447"/>
                <a:gd name="T17" fmla="*/ 0 h 262"/>
                <a:gd name="T18" fmla="*/ 0 w 447"/>
                <a:gd name="T19" fmla="*/ 0 h 262"/>
                <a:gd name="T20" fmla="*/ 0 w 447"/>
                <a:gd name="T21" fmla="*/ 0 h 262"/>
                <a:gd name="T22" fmla="*/ 0 w 447"/>
                <a:gd name="T23" fmla="*/ 0 h 262"/>
                <a:gd name="T24" fmla="*/ 0 w 447"/>
                <a:gd name="T25" fmla="*/ 0 h 262"/>
                <a:gd name="T26" fmla="*/ 0 w 447"/>
                <a:gd name="T27" fmla="*/ 0 h 262"/>
                <a:gd name="T28" fmla="*/ 0 w 447"/>
                <a:gd name="T29" fmla="*/ 0 h 262"/>
                <a:gd name="T30" fmla="*/ 0 w 447"/>
                <a:gd name="T31" fmla="*/ 0 h 262"/>
                <a:gd name="T32" fmla="*/ 0 w 447"/>
                <a:gd name="T33" fmla="*/ 0 h 262"/>
                <a:gd name="T34" fmla="*/ 0 w 447"/>
                <a:gd name="T35" fmla="*/ 0 h 262"/>
                <a:gd name="T36" fmla="*/ 0 w 447"/>
                <a:gd name="T37" fmla="*/ 0 h 262"/>
                <a:gd name="T38" fmla="*/ 0 w 447"/>
                <a:gd name="T39" fmla="*/ 0 h 262"/>
                <a:gd name="T40" fmla="*/ 0 w 447"/>
                <a:gd name="T41" fmla="*/ 0 h 262"/>
                <a:gd name="T42" fmla="*/ 0 w 447"/>
                <a:gd name="T43" fmla="*/ 0 h 262"/>
                <a:gd name="T44" fmla="*/ 0 w 447"/>
                <a:gd name="T45" fmla="*/ 0 h 262"/>
                <a:gd name="T46" fmla="*/ 0 w 447"/>
                <a:gd name="T47" fmla="*/ 0 h 262"/>
                <a:gd name="T48" fmla="*/ 0 w 447"/>
                <a:gd name="T49" fmla="*/ 0 h 262"/>
                <a:gd name="T50" fmla="*/ 0 w 447"/>
                <a:gd name="T51" fmla="*/ 0 h 262"/>
                <a:gd name="T52" fmla="*/ 0 w 447"/>
                <a:gd name="T53" fmla="*/ 0 h 262"/>
                <a:gd name="T54" fmla="*/ 0 w 447"/>
                <a:gd name="T55" fmla="*/ 0 h 262"/>
                <a:gd name="T56" fmla="*/ 0 w 447"/>
                <a:gd name="T57" fmla="*/ 0 h 262"/>
                <a:gd name="T58" fmla="*/ 0 w 447"/>
                <a:gd name="T59" fmla="*/ 0 h 262"/>
                <a:gd name="T60" fmla="*/ 0 w 447"/>
                <a:gd name="T61" fmla="*/ 0 h 262"/>
                <a:gd name="T62" fmla="*/ 0 w 447"/>
                <a:gd name="T63" fmla="*/ 0 h 262"/>
                <a:gd name="T64" fmla="*/ 0 w 447"/>
                <a:gd name="T65" fmla="*/ 0 h 262"/>
                <a:gd name="T66" fmla="*/ 0 w 447"/>
                <a:gd name="T67" fmla="*/ 0 h 2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7"/>
                <a:gd name="T103" fmla="*/ 0 h 262"/>
                <a:gd name="T104" fmla="*/ 447 w 447"/>
                <a:gd name="T105" fmla="*/ 262 h 2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7" h="262">
                  <a:moveTo>
                    <a:pt x="0" y="0"/>
                  </a:moveTo>
                  <a:lnTo>
                    <a:pt x="4" y="3"/>
                  </a:lnTo>
                  <a:lnTo>
                    <a:pt x="18" y="10"/>
                  </a:lnTo>
                  <a:lnTo>
                    <a:pt x="38" y="22"/>
                  </a:lnTo>
                  <a:lnTo>
                    <a:pt x="64" y="37"/>
                  </a:lnTo>
                  <a:lnTo>
                    <a:pt x="96" y="56"/>
                  </a:lnTo>
                  <a:lnTo>
                    <a:pt x="130" y="77"/>
                  </a:lnTo>
                  <a:lnTo>
                    <a:pt x="168" y="99"/>
                  </a:lnTo>
                  <a:lnTo>
                    <a:pt x="208" y="122"/>
                  </a:lnTo>
                  <a:lnTo>
                    <a:pt x="247" y="146"/>
                  </a:lnTo>
                  <a:lnTo>
                    <a:pt x="287" y="169"/>
                  </a:lnTo>
                  <a:lnTo>
                    <a:pt x="324" y="190"/>
                  </a:lnTo>
                  <a:lnTo>
                    <a:pt x="360" y="210"/>
                  </a:lnTo>
                  <a:lnTo>
                    <a:pt x="390" y="227"/>
                  </a:lnTo>
                  <a:lnTo>
                    <a:pt x="415" y="241"/>
                  </a:lnTo>
                  <a:lnTo>
                    <a:pt x="435" y="251"/>
                  </a:lnTo>
                  <a:lnTo>
                    <a:pt x="447" y="257"/>
                  </a:lnTo>
                  <a:lnTo>
                    <a:pt x="440" y="262"/>
                  </a:lnTo>
                  <a:lnTo>
                    <a:pt x="436" y="260"/>
                  </a:lnTo>
                  <a:lnTo>
                    <a:pt x="422" y="252"/>
                  </a:lnTo>
                  <a:lnTo>
                    <a:pt x="402" y="241"/>
                  </a:lnTo>
                  <a:lnTo>
                    <a:pt x="375" y="226"/>
                  </a:lnTo>
                  <a:lnTo>
                    <a:pt x="344" y="209"/>
                  </a:lnTo>
                  <a:lnTo>
                    <a:pt x="308" y="189"/>
                  </a:lnTo>
                  <a:lnTo>
                    <a:pt x="270" y="167"/>
                  </a:lnTo>
                  <a:lnTo>
                    <a:pt x="230" y="144"/>
                  </a:lnTo>
                  <a:lnTo>
                    <a:pt x="190" y="121"/>
                  </a:lnTo>
                  <a:lnTo>
                    <a:pt x="151" y="98"/>
                  </a:lnTo>
                  <a:lnTo>
                    <a:pt x="113" y="76"/>
                  </a:lnTo>
                  <a:lnTo>
                    <a:pt x="80" y="56"/>
                  </a:lnTo>
                  <a:lnTo>
                    <a:pt x="50" y="37"/>
                  </a:lnTo>
                  <a:lnTo>
                    <a:pt x="26" y="22"/>
                  </a:lnTo>
                  <a:lnTo>
                    <a:pt x="10"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01" name="Freeform 176"/>
            <p:cNvSpPr>
              <a:spLocks/>
            </p:cNvSpPr>
            <p:nvPr/>
          </p:nvSpPr>
          <p:spPr bwMode="auto">
            <a:xfrm>
              <a:off x="2295" y="3450"/>
              <a:ext cx="98" cy="58"/>
            </a:xfrm>
            <a:custGeom>
              <a:avLst/>
              <a:gdLst>
                <a:gd name="T0" fmla="*/ 0 w 455"/>
                <a:gd name="T1" fmla="*/ 0 h 271"/>
                <a:gd name="T2" fmla="*/ 0 w 455"/>
                <a:gd name="T3" fmla="*/ 0 h 271"/>
                <a:gd name="T4" fmla="*/ 0 w 455"/>
                <a:gd name="T5" fmla="*/ 0 h 271"/>
                <a:gd name="T6" fmla="*/ 0 w 455"/>
                <a:gd name="T7" fmla="*/ 0 h 271"/>
                <a:gd name="T8" fmla="*/ 0 w 455"/>
                <a:gd name="T9" fmla="*/ 0 h 271"/>
                <a:gd name="T10" fmla="*/ 0 w 455"/>
                <a:gd name="T11" fmla="*/ 0 h 271"/>
                <a:gd name="T12" fmla="*/ 0 w 455"/>
                <a:gd name="T13" fmla="*/ 0 h 271"/>
                <a:gd name="T14" fmla="*/ 0 w 455"/>
                <a:gd name="T15" fmla="*/ 0 h 271"/>
                <a:gd name="T16" fmla="*/ 0 w 455"/>
                <a:gd name="T17" fmla="*/ 0 h 271"/>
                <a:gd name="T18" fmla="*/ 0 w 455"/>
                <a:gd name="T19" fmla="*/ 0 h 271"/>
                <a:gd name="T20" fmla="*/ 0 w 455"/>
                <a:gd name="T21" fmla="*/ 0 h 271"/>
                <a:gd name="T22" fmla="*/ 0 w 455"/>
                <a:gd name="T23" fmla="*/ 0 h 271"/>
                <a:gd name="T24" fmla="*/ 0 w 455"/>
                <a:gd name="T25" fmla="*/ 0 h 271"/>
                <a:gd name="T26" fmla="*/ 0 w 455"/>
                <a:gd name="T27" fmla="*/ 0 h 271"/>
                <a:gd name="T28" fmla="*/ 0 w 455"/>
                <a:gd name="T29" fmla="*/ 0 h 271"/>
                <a:gd name="T30" fmla="*/ 0 w 455"/>
                <a:gd name="T31" fmla="*/ 0 h 271"/>
                <a:gd name="T32" fmla="*/ 0 w 455"/>
                <a:gd name="T33" fmla="*/ 0 h 271"/>
                <a:gd name="T34" fmla="*/ 0 w 455"/>
                <a:gd name="T35" fmla="*/ 0 h 271"/>
                <a:gd name="T36" fmla="*/ 0 w 455"/>
                <a:gd name="T37" fmla="*/ 0 h 271"/>
                <a:gd name="T38" fmla="*/ 0 w 455"/>
                <a:gd name="T39" fmla="*/ 0 h 271"/>
                <a:gd name="T40" fmla="*/ 0 w 455"/>
                <a:gd name="T41" fmla="*/ 0 h 271"/>
                <a:gd name="T42" fmla="*/ 0 w 455"/>
                <a:gd name="T43" fmla="*/ 0 h 271"/>
                <a:gd name="T44" fmla="*/ 0 w 455"/>
                <a:gd name="T45" fmla="*/ 0 h 271"/>
                <a:gd name="T46" fmla="*/ 0 w 455"/>
                <a:gd name="T47" fmla="*/ 0 h 271"/>
                <a:gd name="T48" fmla="*/ 0 w 455"/>
                <a:gd name="T49" fmla="*/ 0 h 271"/>
                <a:gd name="T50" fmla="*/ 0 w 455"/>
                <a:gd name="T51" fmla="*/ 0 h 271"/>
                <a:gd name="T52" fmla="*/ 0 w 455"/>
                <a:gd name="T53" fmla="*/ 0 h 271"/>
                <a:gd name="T54" fmla="*/ 0 w 455"/>
                <a:gd name="T55" fmla="*/ 0 h 271"/>
                <a:gd name="T56" fmla="*/ 0 w 455"/>
                <a:gd name="T57" fmla="*/ 0 h 271"/>
                <a:gd name="T58" fmla="*/ 0 w 455"/>
                <a:gd name="T59" fmla="*/ 0 h 271"/>
                <a:gd name="T60" fmla="*/ 0 w 455"/>
                <a:gd name="T61" fmla="*/ 0 h 271"/>
                <a:gd name="T62" fmla="*/ 0 w 455"/>
                <a:gd name="T63" fmla="*/ 0 h 271"/>
                <a:gd name="T64" fmla="*/ 0 w 455"/>
                <a:gd name="T65" fmla="*/ 0 h 271"/>
                <a:gd name="T66" fmla="*/ 0 w 455"/>
                <a:gd name="T67" fmla="*/ 0 h 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
                <a:gd name="T103" fmla="*/ 0 h 271"/>
                <a:gd name="T104" fmla="*/ 455 w 455"/>
                <a:gd name="T105" fmla="*/ 271 h 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 h="271">
                  <a:moveTo>
                    <a:pt x="0" y="0"/>
                  </a:moveTo>
                  <a:lnTo>
                    <a:pt x="5" y="4"/>
                  </a:lnTo>
                  <a:lnTo>
                    <a:pt x="18" y="11"/>
                  </a:lnTo>
                  <a:lnTo>
                    <a:pt x="39" y="23"/>
                  </a:lnTo>
                  <a:lnTo>
                    <a:pt x="65" y="39"/>
                  </a:lnTo>
                  <a:lnTo>
                    <a:pt x="98" y="59"/>
                  </a:lnTo>
                  <a:lnTo>
                    <a:pt x="134" y="80"/>
                  </a:lnTo>
                  <a:lnTo>
                    <a:pt x="172" y="103"/>
                  </a:lnTo>
                  <a:lnTo>
                    <a:pt x="212" y="127"/>
                  </a:lnTo>
                  <a:lnTo>
                    <a:pt x="253" y="151"/>
                  </a:lnTo>
                  <a:lnTo>
                    <a:pt x="294" y="175"/>
                  </a:lnTo>
                  <a:lnTo>
                    <a:pt x="332" y="197"/>
                  </a:lnTo>
                  <a:lnTo>
                    <a:pt x="367" y="218"/>
                  </a:lnTo>
                  <a:lnTo>
                    <a:pt x="398" y="235"/>
                  </a:lnTo>
                  <a:lnTo>
                    <a:pt x="424" y="249"/>
                  </a:lnTo>
                  <a:lnTo>
                    <a:pt x="444" y="260"/>
                  </a:lnTo>
                  <a:lnTo>
                    <a:pt x="455" y="266"/>
                  </a:lnTo>
                  <a:lnTo>
                    <a:pt x="448" y="271"/>
                  </a:lnTo>
                  <a:lnTo>
                    <a:pt x="443" y="268"/>
                  </a:lnTo>
                  <a:lnTo>
                    <a:pt x="430" y="260"/>
                  </a:lnTo>
                  <a:lnTo>
                    <a:pt x="409" y="249"/>
                  </a:lnTo>
                  <a:lnTo>
                    <a:pt x="382" y="233"/>
                  </a:lnTo>
                  <a:lnTo>
                    <a:pt x="349" y="216"/>
                  </a:lnTo>
                  <a:lnTo>
                    <a:pt x="313" y="195"/>
                  </a:lnTo>
                  <a:lnTo>
                    <a:pt x="274" y="172"/>
                  </a:lnTo>
                  <a:lnTo>
                    <a:pt x="234" y="149"/>
                  </a:lnTo>
                  <a:lnTo>
                    <a:pt x="193" y="125"/>
                  </a:lnTo>
                  <a:lnTo>
                    <a:pt x="153" y="101"/>
                  </a:lnTo>
                  <a:lnTo>
                    <a:pt x="116" y="79"/>
                  </a:lnTo>
                  <a:lnTo>
                    <a:pt x="81" y="57"/>
                  </a:lnTo>
                  <a:lnTo>
                    <a:pt x="51" y="38"/>
                  </a:lnTo>
                  <a:lnTo>
                    <a:pt x="27" y="22"/>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02" name="Freeform 177"/>
            <p:cNvSpPr>
              <a:spLocks/>
            </p:cNvSpPr>
            <p:nvPr/>
          </p:nvSpPr>
          <p:spPr bwMode="auto">
            <a:xfrm>
              <a:off x="2287" y="3453"/>
              <a:ext cx="100" cy="60"/>
            </a:xfrm>
            <a:custGeom>
              <a:avLst/>
              <a:gdLst>
                <a:gd name="T0" fmla="*/ 0 w 465"/>
                <a:gd name="T1" fmla="*/ 0 h 279"/>
                <a:gd name="T2" fmla="*/ 0 w 465"/>
                <a:gd name="T3" fmla="*/ 0 h 279"/>
                <a:gd name="T4" fmla="*/ 0 w 465"/>
                <a:gd name="T5" fmla="*/ 0 h 279"/>
                <a:gd name="T6" fmla="*/ 0 w 465"/>
                <a:gd name="T7" fmla="*/ 0 h 279"/>
                <a:gd name="T8" fmla="*/ 0 w 465"/>
                <a:gd name="T9" fmla="*/ 0 h 279"/>
                <a:gd name="T10" fmla="*/ 0 w 465"/>
                <a:gd name="T11" fmla="*/ 0 h 279"/>
                <a:gd name="T12" fmla="*/ 0 w 465"/>
                <a:gd name="T13" fmla="*/ 0 h 279"/>
                <a:gd name="T14" fmla="*/ 0 w 465"/>
                <a:gd name="T15" fmla="*/ 0 h 279"/>
                <a:gd name="T16" fmla="*/ 0 w 465"/>
                <a:gd name="T17" fmla="*/ 0 h 279"/>
                <a:gd name="T18" fmla="*/ 0 w 465"/>
                <a:gd name="T19" fmla="*/ 0 h 279"/>
                <a:gd name="T20" fmla="*/ 0 w 465"/>
                <a:gd name="T21" fmla="*/ 0 h 279"/>
                <a:gd name="T22" fmla="*/ 0 w 465"/>
                <a:gd name="T23" fmla="*/ 0 h 279"/>
                <a:gd name="T24" fmla="*/ 0 w 465"/>
                <a:gd name="T25" fmla="*/ 0 h 279"/>
                <a:gd name="T26" fmla="*/ 0 w 465"/>
                <a:gd name="T27" fmla="*/ 0 h 279"/>
                <a:gd name="T28" fmla="*/ 0 w 465"/>
                <a:gd name="T29" fmla="*/ 0 h 279"/>
                <a:gd name="T30" fmla="*/ 0 w 465"/>
                <a:gd name="T31" fmla="*/ 0 h 279"/>
                <a:gd name="T32" fmla="*/ 0 w 465"/>
                <a:gd name="T33" fmla="*/ 0 h 279"/>
                <a:gd name="T34" fmla="*/ 0 w 465"/>
                <a:gd name="T35" fmla="*/ 0 h 279"/>
                <a:gd name="T36" fmla="*/ 0 w 465"/>
                <a:gd name="T37" fmla="*/ 0 h 279"/>
                <a:gd name="T38" fmla="*/ 0 w 465"/>
                <a:gd name="T39" fmla="*/ 0 h 279"/>
                <a:gd name="T40" fmla="*/ 0 w 465"/>
                <a:gd name="T41" fmla="*/ 0 h 279"/>
                <a:gd name="T42" fmla="*/ 0 w 465"/>
                <a:gd name="T43" fmla="*/ 0 h 279"/>
                <a:gd name="T44" fmla="*/ 0 w 465"/>
                <a:gd name="T45" fmla="*/ 0 h 279"/>
                <a:gd name="T46" fmla="*/ 0 w 465"/>
                <a:gd name="T47" fmla="*/ 0 h 279"/>
                <a:gd name="T48" fmla="*/ 0 w 465"/>
                <a:gd name="T49" fmla="*/ 0 h 279"/>
                <a:gd name="T50" fmla="*/ 0 w 465"/>
                <a:gd name="T51" fmla="*/ 0 h 279"/>
                <a:gd name="T52" fmla="*/ 0 w 465"/>
                <a:gd name="T53" fmla="*/ 0 h 279"/>
                <a:gd name="T54" fmla="*/ 0 w 465"/>
                <a:gd name="T55" fmla="*/ 0 h 279"/>
                <a:gd name="T56" fmla="*/ 0 w 465"/>
                <a:gd name="T57" fmla="*/ 0 h 279"/>
                <a:gd name="T58" fmla="*/ 0 w 465"/>
                <a:gd name="T59" fmla="*/ 0 h 279"/>
                <a:gd name="T60" fmla="*/ 0 w 465"/>
                <a:gd name="T61" fmla="*/ 0 h 279"/>
                <a:gd name="T62" fmla="*/ 0 w 465"/>
                <a:gd name="T63" fmla="*/ 0 h 279"/>
                <a:gd name="T64" fmla="*/ 0 w 465"/>
                <a:gd name="T65" fmla="*/ 0 h 279"/>
                <a:gd name="T66" fmla="*/ 0 w 465"/>
                <a:gd name="T67" fmla="*/ 0 h 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5"/>
                <a:gd name="T103" fmla="*/ 0 h 279"/>
                <a:gd name="T104" fmla="*/ 465 w 465"/>
                <a:gd name="T105" fmla="*/ 279 h 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5" h="279">
                  <a:moveTo>
                    <a:pt x="0" y="0"/>
                  </a:moveTo>
                  <a:lnTo>
                    <a:pt x="5" y="3"/>
                  </a:lnTo>
                  <a:lnTo>
                    <a:pt x="18" y="11"/>
                  </a:lnTo>
                  <a:lnTo>
                    <a:pt x="38" y="24"/>
                  </a:lnTo>
                  <a:lnTo>
                    <a:pt x="67" y="41"/>
                  </a:lnTo>
                  <a:lnTo>
                    <a:pt x="99" y="61"/>
                  </a:lnTo>
                  <a:lnTo>
                    <a:pt x="136" y="82"/>
                  </a:lnTo>
                  <a:lnTo>
                    <a:pt x="175" y="105"/>
                  </a:lnTo>
                  <a:lnTo>
                    <a:pt x="217" y="131"/>
                  </a:lnTo>
                  <a:lnTo>
                    <a:pt x="257" y="156"/>
                  </a:lnTo>
                  <a:lnTo>
                    <a:pt x="298" y="180"/>
                  </a:lnTo>
                  <a:lnTo>
                    <a:pt x="338" y="203"/>
                  </a:lnTo>
                  <a:lnTo>
                    <a:pt x="374" y="223"/>
                  </a:lnTo>
                  <a:lnTo>
                    <a:pt x="406" y="242"/>
                  </a:lnTo>
                  <a:lnTo>
                    <a:pt x="432" y="257"/>
                  </a:lnTo>
                  <a:lnTo>
                    <a:pt x="452" y="267"/>
                  </a:lnTo>
                  <a:lnTo>
                    <a:pt x="465" y="274"/>
                  </a:lnTo>
                  <a:lnTo>
                    <a:pt x="458" y="279"/>
                  </a:lnTo>
                  <a:lnTo>
                    <a:pt x="452" y="276"/>
                  </a:lnTo>
                  <a:lnTo>
                    <a:pt x="439" y="268"/>
                  </a:lnTo>
                  <a:lnTo>
                    <a:pt x="418" y="256"/>
                  </a:lnTo>
                  <a:lnTo>
                    <a:pt x="390" y="240"/>
                  </a:lnTo>
                  <a:lnTo>
                    <a:pt x="356" y="221"/>
                  </a:lnTo>
                  <a:lnTo>
                    <a:pt x="319" y="199"/>
                  </a:lnTo>
                  <a:lnTo>
                    <a:pt x="279" y="176"/>
                  </a:lnTo>
                  <a:lnTo>
                    <a:pt x="239" y="152"/>
                  </a:lnTo>
                  <a:lnTo>
                    <a:pt x="197" y="128"/>
                  </a:lnTo>
                  <a:lnTo>
                    <a:pt x="156" y="103"/>
                  </a:lnTo>
                  <a:lnTo>
                    <a:pt x="117" y="80"/>
                  </a:lnTo>
                  <a:lnTo>
                    <a:pt x="81" y="58"/>
                  </a:lnTo>
                  <a:lnTo>
                    <a:pt x="51"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03" name="Freeform 178"/>
            <p:cNvSpPr>
              <a:spLocks/>
            </p:cNvSpPr>
            <p:nvPr/>
          </p:nvSpPr>
          <p:spPr bwMode="auto">
            <a:xfrm>
              <a:off x="2279" y="3457"/>
              <a:ext cx="101" cy="60"/>
            </a:xfrm>
            <a:custGeom>
              <a:avLst/>
              <a:gdLst>
                <a:gd name="T0" fmla="*/ 0 w 475"/>
                <a:gd name="T1" fmla="*/ 0 h 286"/>
                <a:gd name="T2" fmla="*/ 0 w 475"/>
                <a:gd name="T3" fmla="*/ 0 h 286"/>
                <a:gd name="T4" fmla="*/ 0 w 475"/>
                <a:gd name="T5" fmla="*/ 0 h 286"/>
                <a:gd name="T6" fmla="*/ 0 w 475"/>
                <a:gd name="T7" fmla="*/ 0 h 286"/>
                <a:gd name="T8" fmla="*/ 0 w 475"/>
                <a:gd name="T9" fmla="*/ 0 h 286"/>
                <a:gd name="T10" fmla="*/ 0 w 475"/>
                <a:gd name="T11" fmla="*/ 0 h 286"/>
                <a:gd name="T12" fmla="*/ 0 w 475"/>
                <a:gd name="T13" fmla="*/ 0 h 286"/>
                <a:gd name="T14" fmla="*/ 0 w 475"/>
                <a:gd name="T15" fmla="*/ 0 h 286"/>
                <a:gd name="T16" fmla="*/ 0 w 475"/>
                <a:gd name="T17" fmla="*/ 0 h 286"/>
                <a:gd name="T18" fmla="*/ 0 w 475"/>
                <a:gd name="T19" fmla="*/ 0 h 286"/>
                <a:gd name="T20" fmla="*/ 0 w 475"/>
                <a:gd name="T21" fmla="*/ 0 h 286"/>
                <a:gd name="T22" fmla="*/ 0 w 475"/>
                <a:gd name="T23" fmla="*/ 0 h 286"/>
                <a:gd name="T24" fmla="*/ 0 w 475"/>
                <a:gd name="T25" fmla="*/ 0 h 286"/>
                <a:gd name="T26" fmla="*/ 0 w 475"/>
                <a:gd name="T27" fmla="*/ 0 h 286"/>
                <a:gd name="T28" fmla="*/ 0 w 475"/>
                <a:gd name="T29" fmla="*/ 0 h 286"/>
                <a:gd name="T30" fmla="*/ 0 w 475"/>
                <a:gd name="T31" fmla="*/ 0 h 286"/>
                <a:gd name="T32" fmla="*/ 0 w 475"/>
                <a:gd name="T33" fmla="*/ 0 h 286"/>
                <a:gd name="T34" fmla="*/ 0 w 475"/>
                <a:gd name="T35" fmla="*/ 0 h 286"/>
                <a:gd name="T36" fmla="*/ 0 w 475"/>
                <a:gd name="T37" fmla="*/ 0 h 286"/>
                <a:gd name="T38" fmla="*/ 0 w 475"/>
                <a:gd name="T39" fmla="*/ 0 h 286"/>
                <a:gd name="T40" fmla="*/ 0 w 475"/>
                <a:gd name="T41" fmla="*/ 0 h 286"/>
                <a:gd name="T42" fmla="*/ 0 w 475"/>
                <a:gd name="T43" fmla="*/ 0 h 286"/>
                <a:gd name="T44" fmla="*/ 0 w 475"/>
                <a:gd name="T45" fmla="*/ 0 h 286"/>
                <a:gd name="T46" fmla="*/ 0 w 475"/>
                <a:gd name="T47" fmla="*/ 0 h 286"/>
                <a:gd name="T48" fmla="*/ 0 w 475"/>
                <a:gd name="T49" fmla="*/ 0 h 286"/>
                <a:gd name="T50" fmla="*/ 0 w 475"/>
                <a:gd name="T51" fmla="*/ 0 h 286"/>
                <a:gd name="T52" fmla="*/ 0 w 475"/>
                <a:gd name="T53" fmla="*/ 0 h 286"/>
                <a:gd name="T54" fmla="*/ 0 w 475"/>
                <a:gd name="T55" fmla="*/ 0 h 286"/>
                <a:gd name="T56" fmla="*/ 0 w 475"/>
                <a:gd name="T57" fmla="*/ 0 h 286"/>
                <a:gd name="T58" fmla="*/ 0 w 475"/>
                <a:gd name="T59" fmla="*/ 0 h 286"/>
                <a:gd name="T60" fmla="*/ 0 w 475"/>
                <a:gd name="T61" fmla="*/ 0 h 286"/>
                <a:gd name="T62" fmla="*/ 0 w 475"/>
                <a:gd name="T63" fmla="*/ 0 h 286"/>
                <a:gd name="T64" fmla="*/ 0 w 475"/>
                <a:gd name="T65" fmla="*/ 0 h 286"/>
                <a:gd name="T66" fmla="*/ 0 w 475"/>
                <a:gd name="T67" fmla="*/ 0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5"/>
                <a:gd name="T103" fmla="*/ 0 h 286"/>
                <a:gd name="T104" fmla="*/ 475 w 475"/>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5" h="286">
                  <a:moveTo>
                    <a:pt x="0" y="0"/>
                  </a:moveTo>
                  <a:lnTo>
                    <a:pt x="5" y="3"/>
                  </a:lnTo>
                  <a:lnTo>
                    <a:pt x="19" y="11"/>
                  </a:lnTo>
                  <a:lnTo>
                    <a:pt x="40" y="24"/>
                  </a:lnTo>
                  <a:lnTo>
                    <a:pt x="68" y="41"/>
                  </a:lnTo>
                  <a:lnTo>
                    <a:pt x="102" y="61"/>
                  </a:lnTo>
                  <a:lnTo>
                    <a:pt x="139" y="84"/>
                  </a:lnTo>
                  <a:lnTo>
                    <a:pt x="179" y="108"/>
                  </a:lnTo>
                  <a:lnTo>
                    <a:pt x="221" y="133"/>
                  </a:lnTo>
                  <a:lnTo>
                    <a:pt x="264" y="159"/>
                  </a:lnTo>
                  <a:lnTo>
                    <a:pt x="306" y="185"/>
                  </a:lnTo>
                  <a:lnTo>
                    <a:pt x="346" y="209"/>
                  </a:lnTo>
                  <a:lnTo>
                    <a:pt x="382" y="229"/>
                  </a:lnTo>
                  <a:lnTo>
                    <a:pt x="415" y="248"/>
                  </a:lnTo>
                  <a:lnTo>
                    <a:pt x="442" y="264"/>
                  </a:lnTo>
                  <a:lnTo>
                    <a:pt x="462" y="274"/>
                  </a:lnTo>
                  <a:lnTo>
                    <a:pt x="475" y="281"/>
                  </a:lnTo>
                  <a:lnTo>
                    <a:pt x="467" y="286"/>
                  </a:lnTo>
                  <a:lnTo>
                    <a:pt x="462" y="283"/>
                  </a:lnTo>
                  <a:lnTo>
                    <a:pt x="448" y="275"/>
                  </a:lnTo>
                  <a:lnTo>
                    <a:pt x="426" y="263"/>
                  </a:lnTo>
                  <a:lnTo>
                    <a:pt x="398" y="246"/>
                  </a:lnTo>
                  <a:lnTo>
                    <a:pt x="365" y="226"/>
                  </a:lnTo>
                  <a:lnTo>
                    <a:pt x="326" y="204"/>
                  </a:lnTo>
                  <a:lnTo>
                    <a:pt x="286" y="180"/>
                  </a:lnTo>
                  <a:lnTo>
                    <a:pt x="243" y="155"/>
                  </a:lnTo>
                  <a:lnTo>
                    <a:pt x="201" y="130"/>
                  </a:lnTo>
                  <a:lnTo>
                    <a:pt x="159" y="105"/>
                  </a:lnTo>
                  <a:lnTo>
                    <a:pt x="120" y="81"/>
                  </a:lnTo>
                  <a:lnTo>
                    <a:pt x="84" y="59"/>
                  </a:lnTo>
                  <a:lnTo>
                    <a:pt x="52"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04" name="Freeform 179"/>
            <p:cNvSpPr>
              <a:spLocks/>
            </p:cNvSpPr>
            <p:nvPr/>
          </p:nvSpPr>
          <p:spPr bwMode="auto">
            <a:xfrm>
              <a:off x="2270" y="3460"/>
              <a:ext cx="104" cy="62"/>
            </a:xfrm>
            <a:custGeom>
              <a:avLst/>
              <a:gdLst>
                <a:gd name="T0" fmla="*/ 0 w 482"/>
                <a:gd name="T1" fmla="*/ 0 h 295"/>
                <a:gd name="T2" fmla="*/ 0 w 482"/>
                <a:gd name="T3" fmla="*/ 0 h 295"/>
                <a:gd name="T4" fmla="*/ 0 w 482"/>
                <a:gd name="T5" fmla="*/ 0 h 295"/>
                <a:gd name="T6" fmla="*/ 0 w 482"/>
                <a:gd name="T7" fmla="*/ 0 h 295"/>
                <a:gd name="T8" fmla="*/ 0 w 482"/>
                <a:gd name="T9" fmla="*/ 0 h 295"/>
                <a:gd name="T10" fmla="*/ 0 w 482"/>
                <a:gd name="T11" fmla="*/ 0 h 295"/>
                <a:gd name="T12" fmla="*/ 0 w 482"/>
                <a:gd name="T13" fmla="*/ 0 h 295"/>
                <a:gd name="T14" fmla="*/ 0 w 482"/>
                <a:gd name="T15" fmla="*/ 0 h 295"/>
                <a:gd name="T16" fmla="*/ 0 w 482"/>
                <a:gd name="T17" fmla="*/ 0 h 295"/>
                <a:gd name="T18" fmla="*/ 0 w 482"/>
                <a:gd name="T19" fmla="*/ 0 h 295"/>
                <a:gd name="T20" fmla="*/ 0 w 482"/>
                <a:gd name="T21" fmla="*/ 0 h 295"/>
                <a:gd name="T22" fmla="*/ 0 w 482"/>
                <a:gd name="T23" fmla="*/ 0 h 295"/>
                <a:gd name="T24" fmla="*/ 0 w 482"/>
                <a:gd name="T25" fmla="*/ 0 h 295"/>
                <a:gd name="T26" fmla="*/ 0 w 482"/>
                <a:gd name="T27" fmla="*/ 0 h 295"/>
                <a:gd name="T28" fmla="*/ 0 w 482"/>
                <a:gd name="T29" fmla="*/ 0 h 295"/>
                <a:gd name="T30" fmla="*/ 0 w 482"/>
                <a:gd name="T31" fmla="*/ 0 h 295"/>
                <a:gd name="T32" fmla="*/ 0 w 482"/>
                <a:gd name="T33" fmla="*/ 0 h 295"/>
                <a:gd name="T34" fmla="*/ 0 w 482"/>
                <a:gd name="T35" fmla="*/ 0 h 295"/>
                <a:gd name="T36" fmla="*/ 0 w 482"/>
                <a:gd name="T37" fmla="*/ 0 h 295"/>
                <a:gd name="T38" fmla="*/ 0 w 482"/>
                <a:gd name="T39" fmla="*/ 0 h 295"/>
                <a:gd name="T40" fmla="*/ 0 w 482"/>
                <a:gd name="T41" fmla="*/ 0 h 295"/>
                <a:gd name="T42" fmla="*/ 0 w 482"/>
                <a:gd name="T43" fmla="*/ 0 h 295"/>
                <a:gd name="T44" fmla="*/ 0 w 482"/>
                <a:gd name="T45" fmla="*/ 0 h 295"/>
                <a:gd name="T46" fmla="*/ 0 w 482"/>
                <a:gd name="T47" fmla="*/ 0 h 295"/>
                <a:gd name="T48" fmla="*/ 0 w 482"/>
                <a:gd name="T49" fmla="*/ 0 h 295"/>
                <a:gd name="T50" fmla="*/ 0 w 482"/>
                <a:gd name="T51" fmla="*/ 0 h 295"/>
                <a:gd name="T52" fmla="*/ 0 w 482"/>
                <a:gd name="T53" fmla="*/ 0 h 295"/>
                <a:gd name="T54" fmla="*/ 0 w 482"/>
                <a:gd name="T55" fmla="*/ 0 h 295"/>
                <a:gd name="T56" fmla="*/ 0 w 482"/>
                <a:gd name="T57" fmla="*/ 0 h 295"/>
                <a:gd name="T58" fmla="*/ 0 w 482"/>
                <a:gd name="T59" fmla="*/ 0 h 295"/>
                <a:gd name="T60" fmla="*/ 0 w 482"/>
                <a:gd name="T61" fmla="*/ 0 h 295"/>
                <a:gd name="T62" fmla="*/ 0 w 482"/>
                <a:gd name="T63" fmla="*/ 0 h 295"/>
                <a:gd name="T64" fmla="*/ 0 w 482"/>
                <a:gd name="T65" fmla="*/ 0 h 295"/>
                <a:gd name="T66" fmla="*/ 0 w 482"/>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2"/>
                <a:gd name="T103" fmla="*/ 0 h 295"/>
                <a:gd name="T104" fmla="*/ 482 w 482"/>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2" h="295">
                  <a:moveTo>
                    <a:pt x="0" y="0"/>
                  </a:moveTo>
                  <a:lnTo>
                    <a:pt x="5" y="3"/>
                  </a:lnTo>
                  <a:lnTo>
                    <a:pt x="19" y="12"/>
                  </a:lnTo>
                  <a:lnTo>
                    <a:pt x="41" y="25"/>
                  </a:lnTo>
                  <a:lnTo>
                    <a:pt x="69" y="43"/>
                  </a:lnTo>
                  <a:lnTo>
                    <a:pt x="104" y="64"/>
                  </a:lnTo>
                  <a:lnTo>
                    <a:pt x="142" y="88"/>
                  </a:lnTo>
                  <a:lnTo>
                    <a:pt x="183" y="113"/>
                  </a:lnTo>
                  <a:lnTo>
                    <a:pt x="226" y="139"/>
                  </a:lnTo>
                  <a:lnTo>
                    <a:pt x="268" y="165"/>
                  </a:lnTo>
                  <a:lnTo>
                    <a:pt x="311" y="191"/>
                  </a:lnTo>
                  <a:lnTo>
                    <a:pt x="352" y="215"/>
                  </a:lnTo>
                  <a:lnTo>
                    <a:pt x="389" y="237"/>
                  </a:lnTo>
                  <a:lnTo>
                    <a:pt x="423" y="257"/>
                  </a:lnTo>
                  <a:lnTo>
                    <a:pt x="450" y="273"/>
                  </a:lnTo>
                  <a:lnTo>
                    <a:pt x="470" y="283"/>
                  </a:lnTo>
                  <a:lnTo>
                    <a:pt x="482" y="290"/>
                  </a:lnTo>
                  <a:lnTo>
                    <a:pt x="476" y="295"/>
                  </a:lnTo>
                  <a:lnTo>
                    <a:pt x="471" y="292"/>
                  </a:lnTo>
                  <a:lnTo>
                    <a:pt x="456" y="283"/>
                  </a:lnTo>
                  <a:lnTo>
                    <a:pt x="434" y="271"/>
                  </a:lnTo>
                  <a:lnTo>
                    <a:pt x="405" y="254"/>
                  </a:lnTo>
                  <a:lnTo>
                    <a:pt x="371" y="233"/>
                  </a:lnTo>
                  <a:lnTo>
                    <a:pt x="332" y="211"/>
                  </a:lnTo>
                  <a:lnTo>
                    <a:pt x="290" y="186"/>
                  </a:lnTo>
                  <a:lnTo>
                    <a:pt x="248" y="161"/>
                  </a:lnTo>
                  <a:lnTo>
                    <a:pt x="205" y="135"/>
                  </a:lnTo>
                  <a:lnTo>
                    <a:pt x="162" y="109"/>
                  </a:lnTo>
                  <a:lnTo>
                    <a:pt x="122" y="84"/>
                  </a:lnTo>
                  <a:lnTo>
                    <a:pt x="85" y="61"/>
                  </a:lnTo>
                  <a:lnTo>
                    <a:pt x="54" y="41"/>
                  </a:lnTo>
                  <a:lnTo>
                    <a:pt x="27" y="23"/>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05" name="Freeform 180"/>
            <p:cNvSpPr>
              <a:spLocks/>
            </p:cNvSpPr>
            <p:nvPr/>
          </p:nvSpPr>
          <p:spPr bwMode="auto">
            <a:xfrm>
              <a:off x="2263" y="3463"/>
              <a:ext cx="104" cy="64"/>
            </a:xfrm>
            <a:custGeom>
              <a:avLst/>
              <a:gdLst>
                <a:gd name="T0" fmla="*/ 0 w 492"/>
                <a:gd name="T1" fmla="*/ 0 h 303"/>
                <a:gd name="T2" fmla="*/ 0 w 492"/>
                <a:gd name="T3" fmla="*/ 0 h 303"/>
                <a:gd name="T4" fmla="*/ 0 w 492"/>
                <a:gd name="T5" fmla="*/ 0 h 303"/>
                <a:gd name="T6" fmla="*/ 0 w 492"/>
                <a:gd name="T7" fmla="*/ 0 h 303"/>
                <a:gd name="T8" fmla="*/ 0 w 492"/>
                <a:gd name="T9" fmla="*/ 0 h 303"/>
                <a:gd name="T10" fmla="*/ 0 w 492"/>
                <a:gd name="T11" fmla="*/ 0 h 303"/>
                <a:gd name="T12" fmla="*/ 0 w 492"/>
                <a:gd name="T13" fmla="*/ 0 h 303"/>
                <a:gd name="T14" fmla="*/ 0 w 492"/>
                <a:gd name="T15" fmla="*/ 0 h 303"/>
                <a:gd name="T16" fmla="*/ 0 w 492"/>
                <a:gd name="T17" fmla="*/ 0 h 303"/>
                <a:gd name="T18" fmla="*/ 0 w 492"/>
                <a:gd name="T19" fmla="*/ 0 h 303"/>
                <a:gd name="T20" fmla="*/ 0 w 492"/>
                <a:gd name="T21" fmla="*/ 0 h 303"/>
                <a:gd name="T22" fmla="*/ 0 w 492"/>
                <a:gd name="T23" fmla="*/ 0 h 303"/>
                <a:gd name="T24" fmla="*/ 0 w 492"/>
                <a:gd name="T25" fmla="*/ 0 h 303"/>
                <a:gd name="T26" fmla="*/ 0 w 492"/>
                <a:gd name="T27" fmla="*/ 0 h 303"/>
                <a:gd name="T28" fmla="*/ 0 w 492"/>
                <a:gd name="T29" fmla="*/ 0 h 303"/>
                <a:gd name="T30" fmla="*/ 0 w 492"/>
                <a:gd name="T31" fmla="*/ 0 h 303"/>
                <a:gd name="T32" fmla="*/ 0 w 492"/>
                <a:gd name="T33" fmla="*/ 0 h 303"/>
                <a:gd name="T34" fmla="*/ 0 w 492"/>
                <a:gd name="T35" fmla="*/ 0 h 303"/>
                <a:gd name="T36" fmla="*/ 0 w 492"/>
                <a:gd name="T37" fmla="*/ 0 h 303"/>
                <a:gd name="T38" fmla="*/ 0 w 492"/>
                <a:gd name="T39" fmla="*/ 0 h 303"/>
                <a:gd name="T40" fmla="*/ 0 w 492"/>
                <a:gd name="T41" fmla="*/ 0 h 303"/>
                <a:gd name="T42" fmla="*/ 0 w 492"/>
                <a:gd name="T43" fmla="*/ 0 h 303"/>
                <a:gd name="T44" fmla="*/ 0 w 492"/>
                <a:gd name="T45" fmla="*/ 0 h 303"/>
                <a:gd name="T46" fmla="*/ 0 w 492"/>
                <a:gd name="T47" fmla="*/ 0 h 303"/>
                <a:gd name="T48" fmla="*/ 0 w 492"/>
                <a:gd name="T49" fmla="*/ 0 h 303"/>
                <a:gd name="T50" fmla="*/ 0 w 492"/>
                <a:gd name="T51" fmla="*/ 0 h 303"/>
                <a:gd name="T52" fmla="*/ 0 w 492"/>
                <a:gd name="T53" fmla="*/ 0 h 303"/>
                <a:gd name="T54" fmla="*/ 0 w 492"/>
                <a:gd name="T55" fmla="*/ 0 h 303"/>
                <a:gd name="T56" fmla="*/ 0 w 492"/>
                <a:gd name="T57" fmla="*/ 0 h 303"/>
                <a:gd name="T58" fmla="*/ 0 w 492"/>
                <a:gd name="T59" fmla="*/ 0 h 303"/>
                <a:gd name="T60" fmla="*/ 0 w 492"/>
                <a:gd name="T61" fmla="*/ 0 h 303"/>
                <a:gd name="T62" fmla="*/ 0 w 492"/>
                <a:gd name="T63" fmla="*/ 0 h 303"/>
                <a:gd name="T64" fmla="*/ 0 w 492"/>
                <a:gd name="T65" fmla="*/ 0 h 303"/>
                <a:gd name="T66" fmla="*/ 0 w 492"/>
                <a:gd name="T67" fmla="*/ 0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2"/>
                <a:gd name="T103" fmla="*/ 0 h 303"/>
                <a:gd name="T104" fmla="*/ 492 w 492"/>
                <a:gd name="T105" fmla="*/ 303 h 3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2" h="303">
                  <a:moveTo>
                    <a:pt x="0" y="0"/>
                  </a:moveTo>
                  <a:lnTo>
                    <a:pt x="6" y="3"/>
                  </a:lnTo>
                  <a:lnTo>
                    <a:pt x="20" y="12"/>
                  </a:lnTo>
                  <a:lnTo>
                    <a:pt x="42" y="26"/>
                  </a:lnTo>
                  <a:lnTo>
                    <a:pt x="72" y="44"/>
                  </a:lnTo>
                  <a:lnTo>
                    <a:pt x="106" y="66"/>
                  </a:lnTo>
                  <a:lnTo>
                    <a:pt x="145" y="90"/>
                  </a:lnTo>
                  <a:lnTo>
                    <a:pt x="187" y="116"/>
                  </a:lnTo>
                  <a:lnTo>
                    <a:pt x="231" y="142"/>
                  </a:lnTo>
                  <a:lnTo>
                    <a:pt x="275" y="169"/>
                  </a:lnTo>
                  <a:lnTo>
                    <a:pt x="318" y="196"/>
                  </a:lnTo>
                  <a:lnTo>
                    <a:pt x="359" y="221"/>
                  </a:lnTo>
                  <a:lnTo>
                    <a:pt x="398" y="244"/>
                  </a:lnTo>
                  <a:lnTo>
                    <a:pt x="431" y="264"/>
                  </a:lnTo>
                  <a:lnTo>
                    <a:pt x="458" y="280"/>
                  </a:lnTo>
                  <a:lnTo>
                    <a:pt x="479" y="291"/>
                  </a:lnTo>
                  <a:lnTo>
                    <a:pt x="492" y="298"/>
                  </a:lnTo>
                  <a:lnTo>
                    <a:pt x="486" y="303"/>
                  </a:lnTo>
                  <a:lnTo>
                    <a:pt x="480" y="300"/>
                  </a:lnTo>
                  <a:lnTo>
                    <a:pt x="466" y="291"/>
                  </a:lnTo>
                  <a:lnTo>
                    <a:pt x="443" y="278"/>
                  </a:lnTo>
                  <a:lnTo>
                    <a:pt x="413" y="260"/>
                  </a:lnTo>
                  <a:lnTo>
                    <a:pt x="379" y="239"/>
                  </a:lnTo>
                  <a:lnTo>
                    <a:pt x="339" y="216"/>
                  </a:lnTo>
                  <a:lnTo>
                    <a:pt x="297" y="191"/>
                  </a:lnTo>
                  <a:lnTo>
                    <a:pt x="253" y="164"/>
                  </a:lnTo>
                  <a:lnTo>
                    <a:pt x="209" y="138"/>
                  </a:lnTo>
                  <a:lnTo>
                    <a:pt x="165" y="111"/>
                  </a:lnTo>
                  <a:lnTo>
                    <a:pt x="124" y="86"/>
                  </a:lnTo>
                  <a:lnTo>
                    <a:pt x="87" y="62"/>
                  </a:lnTo>
                  <a:lnTo>
                    <a:pt x="55" y="41"/>
                  </a:lnTo>
                  <a:lnTo>
                    <a:pt x="29" y="23"/>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06" name="Freeform 181"/>
            <p:cNvSpPr>
              <a:spLocks/>
            </p:cNvSpPr>
            <p:nvPr/>
          </p:nvSpPr>
          <p:spPr bwMode="auto">
            <a:xfrm>
              <a:off x="2254" y="3466"/>
              <a:ext cx="107" cy="66"/>
            </a:xfrm>
            <a:custGeom>
              <a:avLst/>
              <a:gdLst>
                <a:gd name="T0" fmla="*/ 0 w 500"/>
                <a:gd name="T1" fmla="*/ 0 h 311"/>
                <a:gd name="T2" fmla="*/ 0 w 500"/>
                <a:gd name="T3" fmla="*/ 0 h 311"/>
                <a:gd name="T4" fmla="*/ 0 w 500"/>
                <a:gd name="T5" fmla="*/ 0 h 311"/>
                <a:gd name="T6" fmla="*/ 0 w 500"/>
                <a:gd name="T7" fmla="*/ 0 h 311"/>
                <a:gd name="T8" fmla="*/ 0 w 500"/>
                <a:gd name="T9" fmla="*/ 0 h 311"/>
                <a:gd name="T10" fmla="*/ 0 w 500"/>
                <a:gd name="T11" fmla="*/ 0 h 311"/>
                <a:gd name="T12" fmla="*/ 0 w 500"/>
                <a:gd name="T13" fmla="*/ 0 h 311"/>
                <a:gd name="T14" fmla="*/ 0 w 500"/>
                <a:gd name="T15" fmla="*/ 0 h 311"/>
                <a:gd name="T16" fmla="*/ 0 w 500"/>
                <a:gd name="T17" fmla="*/ 0 h 311"/>
                <a:gd name="T18" fmla="*/ 0 w 500"/>
                <a:gd name="T19" fmla="*/ 0 h 311"/>
                <a:gd name="T20" fmla="*/ 0 w 500"/>
                <a:gd name="T21" fmla="*/ 0 h 311"/>
                <a:gd name="T22" fmla="*/ 0 w 500"/>
                <a:gd name="T23" fmla="*/ 0 h 311"/>
                <a:gd name="T24" fmla="*/ 0 w 500"/>
                <a:gd name="T25" fmla="*/ 0 h 311"/>
                <a:gd name="T26" fmla="*/ 0 w 500"/>
                <a:gd name="T27" fmla="*/ 0 h 311"/>
                <a:gd name="T28" fmla="*/ 0 w 500"/>
                <a:gd name="T29" fmla="*/ 0 h 311"/>
                <a:gd name="T30" fmla="*/ 0 w 500"/>
                <a:gd name="T31" fmla="*/ 0 h 311"/>
                <a:gd name="T32" fmla="*/ 0 w 500"/>
                <a:gd name="T33" fmla="*/ 0 h 311"/>
                <a:gd name="T34" fmla="*/ 0 w 500"/>
                <a:gd name="T35" fmla="*/ 0 h 311"/>
                <a:gd name="T36" fmla="*/ 0 w 500"/>
                <a:gd name="T37" fmla="*/ 0 h 311"/>
                <a:gd name="T38" fmla="*/ 0 w 500"/>
                <a:gd name="T39" fmla="*/ 0 h 311"/>
                <a:gd name="T40" fmla="*/ 0 w 500"/>
                <a:gd name="T41" fmla="*/ 0 h 311"/>
                <a:gd name="T42" fmla="*/ 0 w 500"/>
                <a:gd name="T43" fmla="*/ 0 h 311"/>
                <a:gd name="T44" fmla="*/ 0 w 500"/>
                <a:gd name="T45" fmla="*/ 0 h 311"/>
                <a:gd name="T46" fmla="*/ 0 w 500"/>
                <a:gd name="T47" fmla="*/ 0 h 311"/>
                <a:gd name="T48" fmla="*/ 0 w 500"/>
                <a:gd name="T49" fmla="*/ 0 h 311"/>
                <a:gd name="T50" fmla="*/ 0 w 500"/>
                <a:gd name="T51" fmla="*/ 0 h 311"/>
                <a:gd name="T52" fmla="*/ 0 w 500"/>
                <a:gd name="T53" fmla="*/ 0 h 311"/>
                <a:gd name="T54" fmla="*/ 0 w 500"/>
                <a:gd name="T55" fmla="*/ 0 h 311"/>
                <a:gd name="T56" fmla="*/ 0 w 500"/>
                <a:gd name="T57" fmla="*/ 0 h 311"/>
                <a:gd name="T58" fmla="*/ 0 w 500"/>
                <a:gd name="T59" fmla="*/ 0 h 311"/>
                <a:gd name="T60" fmla="*/ 0 w 500"/>
                <a:gd name="T61" fmla="*/ 0 h 311"/>
                <a:gd name="T62" fmla="*/ 0 w 500"/>
                <a:gd name="T63" fmla="*/ 0 h 311"/>
                <a:gd name="T64" fmla="*/ 0 w 500"/>
                <a:gd name="T65" fmla="*/ 0 h 311"/>
                <a:gd name="T66" fmla="*/ 0 w 500"/>
                <a:gd name="T67" fmla="*/ 0 h 3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0"/>
                <a:gd name="T103" fmla="*/ 0 h 311"/>
                <a:gd name="T104" fmla="*/ 500 w 500"/>
                <a:gd name="T105" fmla="*/ 311 h 3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0" h="311">
                  <a:moveTo>
                    <a:pt x="0" y="0"/>
                  </a:moveTo>
                  <a:lnTo>
                    <a:pt x="5" y="3"/>
                  </a:lnTo>
                  <a:lnTo>
                    <a:pt x="20" y="12"/>
                  </a:lnTo>
                  <a:lnTo>
                    <a:pt x="43" y="27"/>
                  </a:lnTo>
                  <a:lnTo>
                    <a:pt x="72" y="46"/>
                  </a:lnTo>
                  <a:lnTo>
                    <a:pt x="107" y="67"/>
                  </a:lnTo>
                  <a:lnTo>
                    <a:pt x="146" y="91"/>
                  </a:lnTo>
                  <a:lnTo>
                    <a:pt x="189" y="119"/>
                  </a:lnTo>
                  <a:lnTo>
                    <a:pt x="233" y="146"/>
                  </a:lnTo>
                  <a:lnTo>
                    <a:pt x="278" y="174"/>
                  </a:lnTo>
                  <a:lnTo>
                    <a:pt x="322" y="201"/>
                  </a:lnTo>
                  <a:lnTo>
                    <a:pt x="364" y="227"/>
                  </a:lnTo>
                  <a:lnTo>
                    <a:pt x="403" y="250"/>
                  </a:lnTo>
                  <a:lnTo>
                    <a:pt x="438" y="271"/>
                  </a:lnTo>
                  <a:lnTo>
                    <a:pt x="466" y="288"/>
                  </a:lnTo>
                  <a:lnTo>
                    <a:pt x="487" y="299"/>
                  </a:lnTo>
                  <a:lnTo>
                    <a:pt x="500" y="306"/>
                  </a:lnTo>
                  <a:lnTo>
                    <a:pt x="492" y="311"/>
                  </a:lnTo>
                  <a:lnTo>
                    <a:pt x="487" y="308"/>
                  </a:lnTo>
                  <a:lnTo>
                    <a:pt x="472" y="299"/>
                  </a:lnTo>
                  <a:lnTo>
                    <a:pt x="449" y="285"/>
                  </a:lnTo>
                  <a:lnTo>
                    <a:pt x="419" y="267"/>
                  </a:lnTo>
                  <a:lnTo>
                    <a:pt x="383" y="246"/>
                  </a:lnTo>
                  <a:lnTo>
                    <a:pt x="343" y="221"/>
                  </a:lnTo>
                  <a:lnTo>
                    <a:pt x="300" y="195"/>
                  </a:lnTo>
                  <a:lnTo>
                    <a:pt x="255" y="168"/>
                  </a:lnTo>
                  <a:lnTo>
                    <a:pt x="210" y="141"/>
                  </a:lnTo>
                  <a:lnTo>
                    <a:pt x="166" y="113"/>
                  </a:lnTo>
                  <a:lnTo>
                    <a:pt x="125" y="87"/>
                  </a:lnTo>
                  <a:lnTo>
                    <a:pt x="88" y="62"/>
                  </a:lnTo>
                  <a:lnTo>
                    <a:pt x="54" y="41"/>
                  </a:lnTo>
                  <a:lnTo>
                    <a:pt x="28" y="23"/>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07" name="Freeform 182"/>
            <p:cNvSpPr>
              <a:spLocks/>
            </p:cNvSpPr>
            <p:nvPr/>
          </p:nvSpPr>
          <p:spPr bwMode="auto">
            <a:xfrm>
              <a:off x="2246" y="3469"/>
              <a:ext cx="109" cy="69"/>
            </a:xfrm>
            <a:custGeom>
              <a:avLst/>
              <a:gdLst>
                <a:gd name="T0" fmla="*/ 0 w 509"/>
                <a:gd name="T1" fmla="*/ 0 h 320"/>
                <a:gd name="T2" fmla="*/ 0 w 509"/>
                <a:gd name="T3" fmla="*/ 0 h 320"/>
                <a:gd name="T4" fmla="*/ 0 w 509"/>
                <a:gd name="T5" fmla="*/ 0 h 320"/>
                <a:gd name="T6" fmla="*/ 0 w 509"/>
                <a:gd name="T7" fmla="*/ 0 h 320"/>
                <a:gd name="T8" fmla="*/ 0 w 509"/>
                <a:gd name="T9" fmla="*/ 0 h 320"/>
                <a:gd name="T10" fmla="*/ 0 w 509"/>
                <a:gd name="T11" fmla="*/ 0 h 320"/>
                <a:gd name="T12" fmla="*/ 0 w 509"/>
                <a:gd name="T13" fmla="*/ 0 h 320"/>
                <a:gd name="T14" fmla="*/ 0 w 509"/>
                <a:gd name="T15" fmla="*/ 0 h 320"/>
                <a:gd name="T16" fmla="*/ 0 w 509"/>
                <a:gd name="T17" fmla="*/ 0 h 320"/>
                <a:gd name="T18" fmla="*/ 0 w 509"/>
                <a:gd name="T19" fmla="*/ 0 h 320"/>
                <a:gd name="T20" fmla="*/ 0 w 509"/>
                <a:gd name="T21" fmla="*/ 0 h 320"/>
                <a:gd name="T22" fmla="*/ 0 w 509"/>
                <a:gd name="T23" fmla="*/ 0 h 320"/>
                <a:gd name="T24" fmla="*/ 0 w 509"/>
                <a:gd name="T25" fmla="*/ 0 h 320"/>
                <a:gd name="T26" fmla="*/ 0 w 509"/>
                <a:gd name="T27" fmla="*/ 0 h 320"/>
                <a:gd name="T28" fmla="*/ 0 w 509"/>
                <a:gd name="T29" fmla="*/ 0 h 320"/>
                <a:gd name="T30" fmla="*/ 0 w 509"/>
                <a:gd name="T31" fmla="*/ 0 h 320"/>
                <a:gd name="T32" fmla="*/ 0 w 509"/>
                <a:gd name="T33" fmla="*/ 0 h 320"/>
                <a:gd name="T34" fmla="*/ 0 w 509"/>
                <a:gd name="T35" fmla="*/ 0 h 320"/>
                <a:gd name="T36" fmla="*/ 0 w 509"/>
                <a:gd name="T37" fmla="*/ 0 h 320"/>
                <a:gd name="T38" fmla="*/ 0 w 509"/>
                <a:gd name="T39" fmla="*/ 0 h 320"/>
                <a:gd name="T40" fmla="*/ 0 w 509"/>
                <a:gd name="T41" fmla="*/ 0 h 320"/>
                <a:gd name="T42" fmla="*/ 0 w 509"/>
                <a:gd name="T43" fmla="*/ 0 h 320"/>
                <a:gd name="T44" fmla="*/ 0 w 509"/>
                <a:gd name="T45" fmla="*/ 0 h 320"/>
                <a:gd name="T46" fmla="*/ 0 w 509"/>
                <a:gd name="T47" fmla="*/ 0 h 320"/>
                <a:gd name="T48" fmla="*/ 0 w 509"/>
                <a:gd name="T49" fmla="*/ 0 h 320"/>
                <a:gd name="T50" fmla="*/ 0 w 509"/>
                <a:gd name="T51" fmla="*/ 0 h 320"/>
                <a:gd name="T52" fmla="*/ 0 w 509"/>
                <a:gd name="T53" fmla="*/ 0 h 320"/>
                <a:gd name="T54" fmla="*/ 0 w 509"/>
                <a:gd name="T55" fmla="*/ 0 h 320"/>
                <a:gd name="T56" fmla="*/ 0 w 509"/>
                <a:gd name="T57" fmla="*/ 0 h 320"/>
                <a:gd name="T58" fmla="*/ 0 w 509"/>
                <a:gd name="T59" fmla="*/ 0 h 320"/>
                <a:gd name="T60" fmla="*/ 0 w 509"/>
                <a:gd name="T61" fmla="*/ 0 h 320"/>
                <a:gd name="T62" fmla="*/ 0 w 509"/>
                <a:gd name="T63" fmla="*/ 0 h 320"/>
                <a:gd name="T64" fmla="*/ 0 w 509"/>
                <a:gd name="T65" fmla="*/ 0 h 320"/>
                <a:gd name="T66" fmla="*/ 0 w 509"/>
                <a:gd name="T67" fmla="*/ 0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9"/>
                <a:gd name="T103" fmla="*/ 0 h 320"/>
                <a:gd name="T104" fmla="*/ 509 w 509"/>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9" h="320">
                  <a:moveTo>
                    <a:pt x="0" y="0"/>
                  </a:moveTo>
                  <a:lnTo>
                    <a:pt x="5" y="3"/>
                  </a:lnTo>
                  <a:lnTo>
                    <a:pt x="20" y="13"/>
                  </a:lnTo>
                  <a:lnTo>
                    <a:pt x="43" y="27"/>
                  </a:lnTo>
                  <a:lnTo>
                    <a:pt x="73" y="47"/>
                  </a:lnTo>
                  <a:lnTo>
                    <a:pt x="109" y="70"/>
                  </a:lnTo>
                  <a:lnTo>
                    <a:pt x="150" y="95"/>
                  </a:lnTo>
                  <a:lnTo>
                    <a:pt x="193" y="122"/>
                  </a:lnTo>
                  <a:lnTo>
                    <a:pt x="239" y="151"/>
                  </a:lnTo>
                  <a:lnTo>
                    <a:pt x="284" y="180"/>
                  </a:lnTo>
                  <a:lnTo>
                    <a:pt x="329" y="208"/>
                  </a:lnTo>
                  <a:lnTo>
                    <a:pt x="372" y="234"/>
                  </a:lnTo>
                  <a:lnTo>
                    <a:pt x="412" y="258"/>
                  </a:lnTo>
                  <a:lnTo>
                    <a:pt x="446" y="279"/>
                  </a:lnTo>
                  <a:lnTo>
                    <a:pt x="475" y="296"/>
                  </a:lnTo>
                  <a:lnTo>
                    <a:pt x="497" y="308"/>
                  </a:lnTo>
                  <a:lnTo>
                    <a:pt x="509" y="315"/>
                  </a:lnTo>
                  <a:lnTo>
                    <a:pt x="502" y="320"/>
                  </a:lnTo>
                  <a:lnTo>
                    <a:pt x="497" y="317"/>
                  </a:lnTo>
                  <a:lnTo>
                    <a:pt x="481" y="307"/>
                  </a:lnTo>
                  <a:lnTo>
                    <a:pt x="458" y="294"/>
                  </a:lnTo>
                  <a:lnTo>
                    <a:pt x="427" y="275"/>
                  </a:lnTo>
                  <a:lnTo>
                    <a:pt x="391" y="253"/>
                  </a:lnTo>
                  <a:lnTo>
                    <a:pt x="350" y="228"/>
                  </a:lnTo>
                  <a:lnTo>
                    <a:pt x="306" y="202"/>
                  </a:lnTo>
                  <a:lnTo>
                    <a:pt x="261" y="174"/>
                  </a:lnTo>
                  <a:lnTo>
                    <a:pt x="215" y="145"/>
                  </a:lnTo>
                  <a:lnTo>
                    <a:pt x="170" y="117"/>
                  </a:lnTo>
                  <a:lnTo>
                    <a:pt x="128" y="90"/>
                  </a:lnTo>
                  <a:lnTo>
                    <a:pt x="89" y="65"/>
                  </a:lnTo>
                  <a:lnTo>
                    <a:pt x="55" y="43"/>
                  </a:lnTo>
                  <a:lnTo>
                    <a:pt x="28" y="24"/>
                  </a:lnTo>
                  <a:lnTo>
                    <a:pt x="9"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08" name="Freeform 183"/>
            <p:cNvSpPr>
              <a:spLocks/>
            </p:cNvSpPr>
            <p:nvPr/>
          </p:nvSpPr>
          <p:spPr bwMode="auto">
            <a:xfrm>
              <a:off x="2238" y="3473"/>
              <a:ext cx="110" cy="69"/>
            </a:xfrm>
            <a:custGeom>
              <a:avLst/>
              <a:gdLst>
                <a:gd name="T0" fmla="*/ 0 w 518"/>
                <a:gd name="T1" fmla="*/ 0 h 327"/>
                <a:gd name="T2" fmla="*/ 0 w 518"/>
                <a:gd name="T3" fmla="*/ 0 h 327"/>
                <a:gd name="T4" fmla="*/ 0 w 518"/>
                <a:gd name="T5" fmla="*/ 0 h 327"/>
                <a:gd name="T6" fmla="*/ 0 w 518"/>
                <a:gd name="T7" fmla="*/ 0 h 327"/>
                <a:gd name="T8" fmla="*/ 0 w 518"/>
                <a:gd name="T9" fmla="*/ 0 h 327"/>
                <a:gd name="T10" fmla="*/ 0 w 518"/>
                <a:gd name="T11" fmla="*/ 0 h 327"/>
                <a:gd name="T12" fmla="*/ 0 w 518"/>
                <a:gd name="T13" fmla="*/ 0 h 327"/>
                <a:gd name="T14" fmla="*/ 0 w 518"/>
                <a:gd name="T15" fmla="*/ 0 h 327"/>
                <a:gd name="T16" fmla="*/ 0 w 518"/>
                <a:gd name="T17" fmla="*/ 0 h 327"/>
                <a:gd name="T18" fmla="*/ 0 w 518"/>
                <a:gd name="T19" fmla="*/ 0 h 327"/>
                <a:gd name="T20" fmla="*/ 0 w 518"/>
                <a:gd name="T21" fmla="*/ 0 h 327"/>
                <a:gd name="T22" fmla="*/ 0 w 518"/>
                <a:gd name="T23" fmla="*/ 0 h 327"/>
                <a:gd name="T24" fmla="*/ 0 w 518"/>
                <a:gd name="T25" fmla="*/ 0 h 327"/>
                <a:gd name="T26" fmla="*/ 0 w 518"/>
                <a:gd name="T27" fmla="*/ 0 h 327"/>
                <a:gd name="T28" fmla="*/ 0 w 518"/>
                <a:gd name="T29" fmla="*/ 0 h 327"/>
                <a:gd name="T30" fmla="*/ 0 w 518"/>
                <a:gd name="T31" fmla="*/ 0 h 327"/>
                <a:gd name="T32" fmla="*/ 0 w 518"/>
                <a:gd name="T33" fmla="*/ 0 h 327"/>
                <a:gd name="T34" fmla="*/ 0 w 518"/>
                <a:gd name="T35" fmla="*/ 0 h 327"/>
                <a:gd name="T36" fmla="*/ 0 w 518"/>
                <a:gd name="T37" fmla="*/ 0 h 327"/>
                <a:gd name="T38" fmla="*/ 0 w 518"/>
                <a:gd name="T39" fmla="*/ 0 h 327"/>
                <a:gd name="T40" fmla="*/ 0 w 518"/>
                <a:gd name="T41" fmla="*/ 0 h 327"/>
                <a:gd name="T42" fmla="*/ 0 w 518"/>
                <a:gd name="T43" fmla="*/ 0 h 327"/>
                <a:gd name="T44" fmla="*/ 0 w 518"/>
                <a:gd name="T45" fmla="*/ 0 h 327"/>
                <a:gd name="T46" fmla="*/ 0 w 518"/>
                <a:gd name="T47" fmla="*/ 0 h 327"/>
                <a:gd name="T48" fmla="*/ 0 w 518"/>
                <a:gd name="T49" fmla="*/ 0 h 327"/>
                <a:gd name="T50" fmla="*/ 0 w 518"/>
                <a:gd name="T51" fmla="*/ 0 h 327"/>
                <a:gd name="T52" fmla="*/ 0 w 518"/>
                <a:gd name="T53" fmla="*/ 0 h 327"/>
                <a:gd name="T54" fmla="*/ 0 w 518"/>
                <a:gd name="T55" fmla="*/ 0 h 327"/>
                <a:gd name="T56" fmla="*/ 0 w 518"/>
                <a:gd name="T57" fmla="*/ 0 h 327"/>
                <a:gd name="T58" fmla="*/ 0 w 518"/>
                <a:gd name="T59" fmla="*/ 0 h 327"/>
                <a:gd name="T60" fmla="*/ 0 w 518"/>
                <a:gd name="T61" fmla="*/ 0 h 327"/>
                <a:gd name="T62" fmla="*/ 0 w 518"/>
                <a:gd name="T63" fmla="*/ 0 h 327"/>
                <a:gd name="T64" fmla="*/ 0 w 518"/>
                <a:gd name="T65" fmla="*/ 0 h 327"/>
                <a:gd name="T66" fmla="*/ 0 w 518"/>
                <a:gd name="T67" fmla="*/ 0 h 3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8"/>
                <a:gd name="T103" fmla="*/ 0 h 327"/>
                <a:gd name="T104" fmla="*/ 518 w 518"/>
                <a:gd name="T105" fmla="*/ 327 h 3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8" h="327">
                  <a:moveTo>
                    <a:pt x="0" y="0"/>
                  </a:moveTo>
                  <a:lnTo>
                    <a:pt x="5" y="3"/>
                  </a:lnTo>
                  <a:lnTo>
                    <a:pt x="21" y="13"/>
                  </a:lnTo>
                  <a:lnTo>
                    <a:pt x="44" y="28"/>
                  </a:lnTo>
                  <a:lnTo>
                    <a:pt x="76" y="48"/>
                  </a:lnTo>
                  <a:lnTo>
                    <a:pt x="112" y="71"/>
                  </a:lnTo>
                  <a:lnTo>
                    <a:pt x="153" y="97"/>
                  </a:lnTo>
                  <a:lnTo>
                    <a:pt x="197" y="125"/>
                  </a:lnTo>
                  <a:lnTo>
                    <a:pt x="243" y="154"/>
                  </a:lnTo>
                  <a:lnTo>
                    <a:pt x="289" y="184"/>
                  </a:lnTo>
                  <a:lnTo>
                    <a:pt x="335" y="213"/>
                  </a:lnTo>
                  <a:lnTo>
                    <a:pt x="380" y="240"/>
                  </a:lnTo>
                  <a:lnTo>
                    <a:pt x="419" y="265"/>
                  </a:lnTo>
                  <a:lnTo>
                    <a:pt x="455" y="286"/>
                  </a:lnTo>
                  <a:lnTo>
                    <a:pt x="483" y="303"/>
                  </a:lnTo>
                  <a:lnTo>
                    <a:pt x="505" y="315"/>
                  </a:lnTo>
                  <a:lnTo>
                    <a:pt x="518" y="321"/>
                  </a:lnTo>
                  <a:lnTo>
                    <a:pt x="512" y="327"/>
                  </a:lnTo>
                  <a:lnTo>
                    <a:pt x="506" y="324"/>
                  </a:lnTo>
                  <a:lnTo>
                    <a:pt x="491" y="314"/>
                  </a:lnTo>
                  <a:lnTo>
                    <a:pt x="466" y="300"/>
                  </a:lnTo>
                  <a:lnTo>
                    <a:pt x="435" y="281"/>
                  </a:lnTo>
                  <a:lnTo>
                    <a:pt x="398" y="258"/>
                  </a:lnTo>
                  <a:lnTo>
                    <a:pt x="356" y="233"/>
                  </a:lnTo>
                  <a:lnTo>
                    <a:pt x="312" y="205"/>
                  </a:lnTo>
                  <a:lnTo>
                    <a:pt x="265" y="176"/>
                  </a:lnTo>
                  <a:lnTo>
                    <a:pt x="219" y="147"/>
                  </a:lnTo>
                  <a:lnTo>
                    <a:pt x="173" y="119"/>
                  </a:lnTo>
                  <a:lnTo>
                    <a:pt x="130" y="91"/>
                  </a:lnTo>
                  <a:lnTo>
                    <a:pt x="91" y="66"/>
                  </a:lnTo>
                  <a:lnTo>
                    <a:pt x="57" y="43"/>
                  </a:lnTo>
                  <a:lnTo>
                    <a:pt x="30" y="24"/>
                  </a:lnTo>
                  <a:lnTo>
                    <a:pt x="11"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09" name="Freeform 184"/>
            <p:cNvSpPr>
              <a:spLocks/>
            </p:cNvSpPr>
            <p:nvPr/>
          </p:nvSpPr>
          <p:spPr bwMode="auto">
            <a:xfrm>
              <a:off x="2229" y="3475"/>
              <a:ext cx="113" cy="72"/>
            </a:xfrm>
            <a:custGeom>
              <a:avLst/>
              <a:gdLst>
                <a:gd name="T0" fmla="*/ 0 w 526"/>
                <a:gd name="T1" fmla="*/ 0 h 337"/>
                <a:gd name="T2" fmla="*/ 0 w 526"/>
                <a:gd name="T3" fmla="*/ 0 h 337"/>
                <a:gd name="T4" fmla="*/ 0 w 526"/>
                <a:gd name="T5" fmla="*/ 0 h 337"/>
                <a:gd name="T6" fmla="*/ 0 w 526"/>
                <a:gd name="T7" fmla="*/ 0 h 337"/>
                <a:gd name="T8" fmla="*/ 0 w 526"/>
                <a:gd name="T9" fmla="*/ 0 h 337"/>
                <a:gd name="T10" fmla="*/ 0 w 526"/>
                <a:gd name="T11" fmla="*/ 0 h 337"/>
                <a:gd name="T12" fmla="*/ 0 w 526"/>
                <a:gd name="T13" fmla="*/ 0 h 337"/>
                <a:gd name="T14" fmla="*/ 0 w 526"/>
                <a:gd name="T15" fmla="*/ 0 h 337"/>
                <a:gd name="T16" fmla="*/ 0 w 526"/>
                <a:gd name="T17" fmla="*/ 0 h 337"/>
                <a:gd name="T18" fmla="*/ 0 w 526"/>
                <a:gd name="T19" fmla="*/ 0 h 337"/>
                <a:gd name="T20" fmla="*/ 0 w 526"/>
                <a:gd name="T21" fmla="*/ 0 h 337"/>
                <a:gd name="T22" fmla="*/ 0 w 526"/>
                <a:gd name="T23" fmla="*/ 0 h 337"/>
                <a:gd name="T24" fmla="*/ 0 w 526"/>
                <a:gd name="T25" fmla="*/ 0 h 337"/>
                <a:gd name="T26" fmla="*/ 0 w 526"/>
                <a:gd name="T27" fmla="*/ 0 h 337"/>
                <a:gd name="T28" fmla="*/ 0 w 526"/>
                <a:gd name="T29" fmla="*/ 0 h 337"/>
                <a:gd name="T30" fmla="*/ 0 w 526"/>
                <a:gd name="T31" fmla="*/ 0 h 337"/>
                <a:gd name="T32" fmla="*/ 0 w 526"/>
                <a:gd name="T33" fmla="*/ 0 h 337"/>
                <a:gd name="T34" fmla="*/ 0 w 526"/>
                <a:gd name="T35" fmla="*/ 0 h 337"/>
                <a:gd name="T36" fmla="*/ 0 w 526"/>
                <a:gd name="T37" fmla="*/ 0 h 337"/>
                <a:gd name="T38" fmla="*/ 0 w 526"/>
                <a:gd name="T39" fmla="*/ 0 h 337"/>
                <a:gd name="T40" fmla="*/ 0 w 526"/>
                <a:gd name="T41" fmla="*/ 0 h 337"/>
                <a:gd name="T42" fmla="*/ 0 w 526"/>
                <a:gd name="T43" fmla="*/ 0 h 337"/>
                <a:gd name="T44" fmla="*/ 0 w 526"/>
                <a:gd name="T45" fmla="*/ 0 h 337"/>
                <a:gd name="T46" fmla="*/ 0 w 526"/>
                <a:gd name="T47" fmla="*/ 0 h 337"/>
                <a:gd name="T48" fmla="*/ 0 w 526"/>
                <a:gd name="T49" fmla="*/ 0 h 337"/>
                <a:gd name="T50" fmla="*/ 0 w 526"/>
                <a:gd name="T51" fmla="*/ 0 h 337"/>
                <a:gd name="T52" fmla="*/ 0 w 526"/>
                <a:gd name="T53" fmla="*/ 0 h 337"/>
                <a:gd name="T54" fmla="*/ 0 w 526"/>
                <a:gd name="T55" fmla="*/ 0 h 337"/>
                <a:gd name="T56" fmla="*/ 0 w 526"/>
                <a:gd name="T57" fmla="*/ 0 h 337"/>
                <a:gd name="T58" fmla="*/ 0 w 526"/>
                <a:gd name="T59" fmla="*/ 0 h 337"/>
                <a:gd name="T60" fmla="*/ 0 w 526"/>
                <a:gd name="T61" fmla="*/ 0 h 337"/>
                <a:gd name="T62" fmla="*/ 0 w 526"/>
                <a:gd name="T63" fmla="*/ 0 h 337"/>
                <a:gd name="T64" fmla="*/ 0 w 526"/>
                <a:gd name="T65" fmla="*/ 0 h 337"/>
                <a:gd name="T66" fmla="*/ 0 w 526"/>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337"/>
                <a:gd name="T104" fmla="*/ 526 w 526"/>
                <a:gd name="T105" fmla="*/ 337 h 3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337">
                  <a:moveTo>
                    <a:pt x="0" y="0"/>
                  </a:moveTo>
                  <a:lnTo>
                    <a:pt x="6" y="4"/>
                  </a:lnTo>
                  <a:lnTo>
                    <a:pt x="21" y="14"/>
                  </a:lnTo>
                  <a:lnTo>
                    <a:pt x="46" y="30"/>
                  </a:lnTo>
                  <a:lnTo>
                    <a:pt x="77" y="50"/>
                  </a:lnTo>
                  <a:lnTo>
                    <a:pt x="114" y="74"/>
                  </a:lnTo>
                  <a:lnTo>
                    <a:pt x="156" y="101"/>
                  </a:lnTo>
                  <a:lnTo>
                    <a:pt x="201" y="130"/>
                  </a:lnTo>
                  <a:lnTo>
                    <a:pt x="248" y="159"/>
                  </a:lnTo>
                  <a:lnTo>
                    <a:pt x="295" y="189"/>
                  </a:lnTo>
                  <a:lnTo>
                    <a:pt x="342" y="220"/>
                  </a:lnTo>
                  <a:lnTo>
                    <a:pt x="386" y="247"/>
                  </a:lnTo>
                  <a:lnTo>
                    <a:pt x="427" y="273"/>
                  </a:lnTo>
                  <a:lnTo>
                    <a:pt x="463" y="295"/>
                  </a:lnTo>
                  <a:lnTo>
                    <a:pt x="492" y="313"/>
                  </a:lnTo>
                  <a:lnTo>
                    <a:pt x="514" y="325"/>
                  </a:lnTo>
                  <a:lnTo>
                    <a:pt x="526" y="332"/>
                  </a:lnTo>
                  <a:lnTo>
                    <a:pt x="520" y="337"/>
                  </a:lnTo>
                  <a:lnTo>
                    <a:pt x="515" y="334"/>
                  </a:lnTo>
                  <a:lnTo>
                    <a:pt x="499" y="324"/>
                  </a:lnTo>
                  <a:lnTo>
                    <a:pt x="474" y="309"/>
                  </a:lnTo>
                  <a:lnTo>
                    <a:pt x="443" y="289"/>
                  </a:lnTo>
                  <a:lnTo>
                    <a:pt x="405" y="266"/>
                  </a:lnTo>
                  <a:lnTo>
                    <a:pt x="362" y="240"/>
                  </a:lnTo>
                  <a:lnTo>
                    <a:pt x="317" y="211"/>
                  </a:lnTo>
                  <a:lnTo>
                    <a:pt x="270" y="182"/>
                  </a:lnTo>
                  <a:lnTo>
                    <a:pt x="223" y="152"/>
                  </a:lnTo>
                  <a:lnTo>
                    <a:pt x="175" y="123"/>
                  </a:lnTo>
                  <a:lnTo>
                    <a:pt x="132" y="94"/>
                  </a:lnTo>
                  <a:lnTo>
                    <a:pt x="93" y="68"/>
                  </a:lnTo>
                  <a:lnTo>
                    <a:pt x="58" y="44"/>
                  </a:lnTo>
                  <a:lnTo>
                    <a:pt x="30"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10" name="Freeform 185"/>
            <p:cNvSpPr>
              <a:spLocks/>
            </p:cNvSpPr>
            <p:nvPr/>
          </p:nvSpPr>
          <p:spPr bwMode="auto">
            <a:xfrm>
              <a:off x="2222" y="3479"/>
              <a:ext cx="114" cy="73"/>
            </a:xfrm>
            <a:custGeom>
              <a:avLst/>
              <a:gdLst>
                <a:gd name="T0" fmla="*/ 0 w 535"/>
                <a:gd name="T1" fmla="*/ 0 h 344"/>
                <a:gd name="T2" fmla="*/ 0 w 535"/>
                <a:gd name="T3" fmla="*/ 0 h 344"/>
                <a:gd name="T4" fmla="*/ 0 w 535"/>
                <a:gd name="T5" fmla="*/ 0 h 344"/>
                <a:gd name="T6" fmla="*/ 0 w 535"/>
                <a:gd name="T7" fmla="*/ 0 h 344"/>
                <a:gd name="T8" fmla="*/ 0 w 535"/>
                <a:gd name="T9" fmla="*/ 0 h 344"/>
                <a:gd name="T10" fmla="*/ 0 w 535"/>
                <a:gd name="T11" fmla="*/ 0 h 344"/>
                <a:gd name="T12" fmla="*/ 0 w 535"/>
                <a:gd name="T13" fmla="*/ 0 h 344"/>
                <a:gd name="T14" fmla="*/ 0 w 535"/>
                <a:gd name="T15" fmla="*/ 0 h 344"/>
                <a:gd name="T16" fmla="*/ 0 w 535"/>
                <a:gd name="T17" fmla="*/ 0 h 344"/>
                <a:gd name="T18" fmla="*/ 0 w 535"/>
                <a:gd name="T19" fmla="*/ 0 h 344"/>
                <a:gd name="T20" fmla="*/ 0 w 535"/>
                <a:gd name="T21" fmla="*/ 0 h 344"/>
                <a:gd name="T22" fmla="*/ 0 w 535"/>
                <a:gd name="T23" fmla="*/ 0 h 344"/>
                <a:gd name="T24" fmla="*/ 0 w 535"/>
                <a:gd name="T25" fmla="*/ 0 h 344"/>
                <a:gd name="T26" fmla="*/ 0 w 535"/>
                <a:gd name="T27" fmla="*/ 0 h 344"/>
                <a:gd name="T28" fmla="*/ 0 w 535"/>
                <a:gd name="T29" fmla="*/ 0 h 344"/>
                <a:gd name="T30" fmla="*/ 0 w 535"/>
                <a:gd name="T31" fmla="*/ 0 h 344"/>
                <a:gd name="T32" fmla="*/ 0 w 535"/>
                <a:gd name="T33" fmla="*/ 0 h 344"/>
                <a:gd name="T34" fmla="*/ 0 w 535"/>
                <a:gd name="T35" fmla="*/ 0 h 344"/>
                <a:gd name="T36" fmla="*/ 0 w 535"/>
                <a:gd name="T37" fmla="*/ 0 h 344"/>
                <a:gd name="T38" fmla="*/ 0 w 535"/>
                <a:gd name="T39" fmla="*/ 0 h 344"/>
                <a:gd name="T40" fmla="*/ 0 w 535"/>
                <a:gd name="T41" fmla="*/ 0 h 344"/>
                <a:gd name="T42" fmla="*/ 0 w 535"/>
                <a:gd name="T43" fmla="*/ 0 h 344"/>
                <a:gd name="T44" fmla="*/ 0 w 535"/>
                <a:gd name="T45" fmla="*/ 0 h 344"/>
                <a:gd name="T46" fmla="*/ 0 w 535"/>
                <a:gd name="T47" fmla="*/ 0 h 344"/>
                <a:gd name="T48" fmla="*/ 0 w 535"/>
                <a:gd name="T49" fmla="*/ 0 h 344"/>
                <a:gd name="T50" fmla="*/ 0 w 535"/>
                <a:gd name="T51" fmla="*/ 0 h 344"/>
                <a:gd name="T52" fmla="*/ 0 w 535"/>
                <a:gd name="T53" fmla="*/ 0 h 344"/>
                <a:gd name="T54" fmla="*/ 0 w 535"/>
                <a:gd name="T55" fmla="*/ 0 h 344"/>
                <a:gd name="T56" fmla="*/ 0 w 535"/>
                <a:gd name="T57" fmla="*/ 0 h 344"/>
                <a:gd name="T58" fmla="*/ 0 w 535"/>
                <a:gd name="T59" fmla="*/ 0 h 344"/>
                <a:gd name="T60" fmla="*/ 0 w 535"/>
                <a:gd name="T61" fmla="*/ 0 h 344"/>
                <a:gd name="T62" fmla="*/ 0 w 535"/>
                <a:gd name="T63" fmla="*/ 0 h 344"/>
                <a:gd name="T64" fmla="*/ 0 w 535"/>
                <a:gd name="T65" fmla="*/ 0 h 344"/>
                <a:gd name="T66" fmla="*/ 0 w 535"/>
                <a:gd name="T67" fmla="*/ 0 h 3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5"/>
                <a:gd name="T103" fmla="*/ 0 h 344"/>
                <a:gd name="T104" fmla="*/ 535 w 535"/>
                <a:gd name="T105" fmla="*/ 344 h 3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5" h="344">
                  <a:moveTo>
                    <a:pt x="0" y="0"/>
                  </a:moveTo>
                  <a:lnTo>
                    <a:pt x="5" y="3"/>
                  </a:lnTo>
                  <a:lnTo>
                    <a:pt x="21" y="14"/>
                  </a:lnTo>
                  <a:lnTo>
                    <a:pt x="46" y="30"/>
                  </a:lnTo>
                  <a:lnTo>
                    <a:pt x="77" y="50"/>
                  </a:lnTo>
                  <a:lnTo>
                    <a:pt x="115" y="75"/>
                  </a:lnTo>
                  <a:lnTo>
                    <a:pt x="158" y="102"/>
                  </a:lnTo>
                  <a:lnTo>
                    <a:pt x="204" y="133"/>
                  </a:lnTo>
                  <a:lnTo>
                    <a:pt x="252" y="163"/>
                  </a:lnTo>
                  <a:lnTo>
                    <a:pt x="300" y="194"/>
                  </a:lnTo>
                  <a:lnTo>
                    <a:pt x="348" y="224"/>
                  </a:lnTo>
                  <a:lnTo>
                    <a:pt x="393" y="253"/>
                  </a:lnTo>
                  <a:lnTo>
                    <a:pt x="433" y="279"/>
                  </a:lnTo>
                  <a:lnTo>
                    <a:pt x="470" y="301"/>
                  </a:lnTo>
                  <a:lnTo>
                    <a:pt x="501" y="319"/>
                  </a:lnTo>
                  <a:lnTo>
                    <a:pt x="523" y="332"/>
                  </a:lnTo>
                  <a:lnTo>
                    <a:pt x="535" y="338"/>
                  </a:lnTo>
                  <a:lnTo>
                    <a:pt x="528" y="344"/>
                  </a:lnTo>
                  <a:lnTo>
                    <a:pt x="523" y="341"/>
                  </a:lnTo>
                  <a:lnTo>
                    <a:pt x="506" y="330"/>
                  </a:lnTo>
                  <a:lnTo>
                    <a:pt x="482" y="314"/>
                  </a:lnTo>
                  <a:lnTo>
                    <a:pt x="449" y="295"/>
                  </a:lnTo>
                  <a:lnTo>
                    <a:pt x="410" y="271"/>
                  </a:lnTo>
                  <a:lnTo>
                    <a:pt x="367" y="245"/>
                  </a:lnTo>
                  <a:lnTo>
                    <a:pt x="321" y="215"/>
                  </a:lnTo>
                  <a:lnTo>
                    <a:pt x="273" y="185"/>
                  </a:lnTo>
                  <a:lnTo>
                    <a:pt x="225" y="155"/>
                  </a:lnTo>
                  <a:lnTo>
                    <a:pt x="178" y="124"/>
                  </a:lnTo>
                  <a:lnTo>
                    <a:pt x="134" y="95"/>
                  </a:lnTo>
                  <a:lnTo>
                    <a:pt x="93" y="68"/>
                  </a:lnTo>
                  <a:lnTo>
                    <a:pt x="58" y="45"/>
                  </a:lnTo>
                  <a:lnTo>
                    <a:pt x="30" y="25"/>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11" name="Freeform 186"/>
            <p:cNvSpPr>
              <a:spLocks/>
            </p:cNvSpPr>
            <p:nvPr/>
          </p:nvSpPr>
          <p:spPr bwMode="auto">
            <a:xfrm>
              <a:off x="2213" y="3482"/>
              <a:ext cx="117" cy="75"/>
            </a:xfrm>
            <a:custGeom>
              <a:avLst/>
              <a:gdLst>
                <a:gd name="T0" fmla="*/ 0 w 544"/>
                <a:gd name="T1" fmla="*/ 0 h 352"/>
                <a:gd name="T2" fmla="*/ 0 w 544"/>
                <a:gd name="T3" fmla="*/ 0 h 352"/>
                <a:gd name="T4" fmla="*/ 0 w 544"/>
                <a:gd name="T5" fmla="*/ 0 h 352"/>
                <a:gd name="T6" fmla="*/ 0 w 544"/>
                <a:gd name="T7" fmla="*/ 0 h 352"/>
                <a:gd name="T8" fmla="*/ 0 w 544"/>
                <a:gd name="T9" fmla="*/ 0 h 352"/>
                <a:gd name="T10" fmla="*/ 0 w 544"/>
                <a:gd name="T11" fmla="*/ 0 h 352"/>
                <a:gd name="T12" fmla="*/ 0 w 544"/>
                <a:gd name="T13" fmla="*/ 0 h 352"/>
                <a:gd name="T14" fmla="*/ 0 w 544"/>
                <a:gd name="T15" fmla="*/ 0 h 352"/>
                <a:gd name="T16" fmla="*/ 0 w 544"/>
                <a:gd name="T17" fmla="*/ 0 h 352"/>
                <a:gd name="T18" fmla="*/ 0 w 544"/>
                <a:gd name="T19" fmla="*/ 0 h 352"/>
                <a:gd name="T20" fmla="*/ 0 w 544"/>
                <a:gd name="T21" fmla="*/ 0 h 352"/>
                <a:gd name="T22" fmla="*/ 0 w 544"/>
                <a:gd name="T23" fmla="*/ 0 h 352"/>
                <a:gd name="T24" fmla="*/ 0 w 544"/>
                <a:gd name="T25" fmla="*/ 0 h 352"/>
                <a:gd name="T26" fmla="*/ 0 w 544"/>
                <a:gd name="T27" fmla="*/ 0 h 352"/>
                <a:gd name="T28" fmla="*/ 0 w 544"/>
                <a:gd name="T29" fmla="*/ 0 h 352"/>
                <a:gd name="T30" fmla="*/ 0 w 544"/>
                <a:gd name="T31" fmla="*/ 0 h 352"/>
                <a:gd name="T32" fmla="*/ 0 w 544"/>
                <a:gd name="T33" fmla="*/ 0 h 352"/>
                <a:gd name="T34" fmla="*/ 0 w 544"/>
                <a:gd name="T35" fmla="*/ 0 h 352"/>
                <a:gd name="T36" fmla="*/ 0 w 544"/>
                <a:gd name="T37" fmla="*/ 0 h 352"/>
                <a:gd name="T38" fmla="*/ 0 w 544"/>
                <a:gd name="T39" fmla="*/ 0 h 352"/>
                <a:gd name="T40" fmla="*/ 0 w 544"/>
                <a:gd name="T41" fmla="*/ 0 h 352"/>
                <a:gd name="T42" fmla="*/ 0 w 544"/>
                <a:gd name="T43" fmla="*/ 0 h 352"/>
                <a:gd name="T44" fmla="*/ 0 w 544"/>
                <a:gd name="T45" fmla="*/ 0 h 352"/>
                <a:gd name="T46" fmla="*/ 0 w 544"/>
                <a:gd name="T47" fmla="*/ 0 h 352"/>
                <a:gd name="T48" fmla="*/ 0 w 544"/>
                <a:gd name="T49" fmla="*/ 0 h 352"/>
                <a:gd name="T50" fmla="*/ 0 w 544"/>
                <a:gd name="T51" fmla="*/ 0 h 352"/>
                <a:gd name="T52" fmla="*/ 0 w 544"/>
                <a:gd name="T53" fmla="*/ 0 h 352"/>
                <a:gd name="T54" fmla="*/ 0 w 544"/>
                <a:gd name="T55" fmla="*/ 0 h 352"/>
                <a:gd name="T56" fmla="*/ 0 w 544"/>
                <a:gd name="T57" fmla="*/ 0 h 352"/>
                <a:gd name="T58" fmla="*/ 0 w 544"/>
                <a:gd name="T59" fmla="*/ 0 h 352"/>
                <a:gd name="T60" fmla="*/ 0 w 544"/>
                <a:gd name="T61" fmla="*/ 0 h 352"/>
                <a:gd name="T62" fmla="*/ 0 w 544"/>
                <a:gd name="T63" fmla="*/ 0 h 352"/>
                <a:gd name="T64" fmla="*/ 0 w 544"/>
                <a:gd name="T65" fmla="*/ 0 h 352"/>
                <a:gd name="T66" fmla="*/ 0 w 544"/>
                <a:gd name="T67" fmla="*/ 0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4"/>
                <a:gd name="T103" fmla="*/ 0 h 352"/>
                <a:gd name="T104" fmla="*/ 544 w 544"/>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4" h="352">
                  <a:moveTo>
                    <a:pt x="0" y="0"/>
                  </a:moveTo>
                  <a:lnTo>
                    <a:pt x="5" y="4"/>
                  </a:lnTo>
                  <a:lnTo>
                    <a:pt x="22" y="14"/>
                  </a:lnTo>
                  <a:lnTo>
                    <a:pt x="46" y="30"/>
                  </a:lnTo>
                  <a:lnTo>
                    <a:pt x="79" y="52"/>
                  </a:lnTo>
                  <a:lnTo>
                    <a:pt x="117" y="77"/>
                  </a:lnTo>
                  <a:lnTo>
                    <a:pt x="160" y="105"/>
                  </a:lnTo>
                  <a:lnTo>
                    <a:pt x="207" y="136"/>
                  </a:lnTo>
                  <a:lnTo>
                    <a:pt x="256" y="167"/>
                  </a:lnTo>
                  <a:lnTo>
                    <a:pt x="305" y="199"/>
                  </a:lnTo>
                  <a:lnTo>
                    <a:pt x="353" y="230"/>
                  </a:lnTo>
                  <a:lnTo>
                    <a:pt x="398" y="259"/>
                  </a:lnTo>
                  <a:lnTo>
                    <a:pt x="441" y="286"/>
                  </a:lnTo>
                  <a:lnTo>
                    <a:pt x="478" y="309"/>
                  </a:lnTo>
                  <a:lnTo>
                    <a:pt x="508" y="327"/>
                  </a:lnTo>
                  <a:lnTo>
                    <a:pt x="530" y="340"/>
                  </a:lnTo>
                  <a:lnTo>
                    <a:pt x="544" y="346"/>
                  </a:lnTo>
                  <a:lnTo>
                    <a:pt x="536" y="352"/>
                  </a:lnTo>
                  <a:lnTo>
                    <a:pt x="531" y="349"/>
                  </a:lnTo>
                  <a:lnTo>
                    <a:pt x="514" y="338"/>
                  </a:lnTo>
                  <a:lnTo>
                    <a:pt x="489" y="322"/>
                  </a:lnTo>
                  <a:lnTo>
                    <a:pt x="456" y="302"/>
                  </a:lnTo>
                  <a:lnTo>
                    <a:pt x="417" y="278"/>
                  </a:lnTo>
                  <a:lnTo>
                    <a:pt x="373" y="249"/>
                  </a:lnTo>
                  <a:lnTo>
                    <a:pt x="327" y="220"/>
                  </a:lnTo>
                  <a:lnTo>
                    <a:pt x="278" y="189"/>
                  </a:lnTo>
                  <a:lnTo>
                    <a:pt x="228" y="157"/>
                  </a:lnTo>
                  <a:lnTo>
                    <a:pt x="181" y="127"/>
                  </a:lnTo>
                  <a:lnTo>
                    <a:pt x="135" y="97"/>
                  </a:lnTo>
                  <a:lnTo>
                    <a:pt x="94" y="70"/>
                  </a:lnTo>
                  <a:lnTo>
                    <a:pt x="59" y="46"/>
                  </a:lnTo>
                  <a:lnTo>
                    <a:pt x="30" y="25"/>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12" name="Freeform 187"/>
            <p:cNvSpPr>
              <a:spLocks/>
            </p:cNvSpPr>
            <p:nvPr/>
          </p:nvSpPr>
          <p:spPr bwMode="auto">
            <a:xfrm>
              <a:off x="2205" y="3486"/>
              <a:ext cx="119" cy="76"/>
            </a:xfrm>
            <a:custGeom>
              <a:avLst/>
              <a:gdLst>
                <a:gd name="T0" fmla="*/ 0 w 553"/>
                <a:gd name="T1" fmla="*/ 0 h 360"/>
                <a:gd name="T2" fmla="*/ 0 w 553"/>
                <a:gd name="T3" fmla="*/ 0 h 360"/>
                <a:gd name="T4" fmla="*/ 0 w 553"/>
                <a:gd name="T5" fmla="*/ 0 h 360"/>
                <a:gd name="T6" fmla="*/ 0 w 553"/>
                <a:gd name="T7" fmla="*/ 0 h 360"/>
                <a:gd name="T8" fmla="*/ 0 w 553"/>
                <a:gd name="T9" fmla="*/ 0 h 360"/>
                <a:gd name="T10" fmla="*/ 0 w 553"/>
                <a:gd name="T11" fmla="*/ 0 h 360"/>
                <a:gd name="T12" fmla="*/ 0 w 553"/>
                <a:gd name="T13" fmla="*/ 0 h 360"/>
                <a:gd name="T14" fmla="*/ 0 w 553"/>
                <a:gd name="T15" fmla="*/ 0 h 360"/>
                <a:gd name="T16" fmla="*/ 0 w 553"/>
                <a:gd name="T17" fmla="*/ 0 h 360"/>
                <a:gd name="T18" fmla="*/ 0 w 553"/>
                <a:gd name="T19" fmla="*/ 0 h 360"/>
                <a:gd name="T20" fmla="*/ 0 w 553"/>
                <a:gd name="T21" fmla="*/ 0 h 360"/>
                <a:gd name="T22" fmla="*/ 0 w 553"/>
                <a:gd name="T23" fmla="*/ 0 h 360"/>
                <a:gd name="T24" fmla="*/ 0 w 553"/>
                <a:gd name="T25" fmla="*/ 0 h 360"/>
                <a:gd name="T26" fmla="*/ 0 w 553"/>
                <a:gd name="T27" fmla="*/ 0 h 360"/>
                <a:gd name="T28" fmla="*/ 0 w 553"/>
                <a:gd name="T29" fmla="*/ 0 h 360"/>
                <a:gd name="T30" fmla="*/ 0 w 553"/>
                <a:gd name="T31" fmla="*/ 0 h 360"/>
                <a:gd name="T32" fmla="*/ 0 w 553"/>
                <a:gd name="T33" fmla="*/ 0 h 360"/>
                <a:gd name="T34" fmla="*/ 0 w 553"/>
                <a:gd name="T35" fmla="*/ 0 h 360"/>
                <a:gd name="T36" fmla="*/ 0 w 553"/>
                <a:gd name="T37" fmla="*/ 0 h 360"/>
                <a:gd name="T38" fmla="*/ 0 w 553"/>
                <a:gd name="T39" fmla="*/ 0 h 360"/>
                <a:gd name="T40" fmla="*/ 0 w 553"/>
                <a:gd name="T41" fmla="*/ 0 h 360"/>
                <a:gd name="T42" fmla="*/ 0 w 553"/>
                <a:gd name="T43" fmla="*/ 0 h 360"/>
                <a:gd name="T44" fmla="*/ 0 w 553"/>
                <a:gd name="T45" fmla="*/ 0 h 360"/>
                <a:gd name="T46" fmla="*/ 0 w 553"/>
                <a:gd name="T47" fmla="*/ 0 h 360"/>
                <a:gd name="T48" fmla="*/ 0 w 553"/>
                <a:gd name="T49" fmla="*/ 0 h 360"/>
                <a:gd name="T50" fmla="*/ 0 w 553"/>
                <a:gd name="T51" fmla="*/ 0 h 360"/>
                <a:gd name="T52" fmla="*/ 0 w 553"/>
                <a:gd name="T53" fmla="*/ 0 h 360"/>
                <a:gd name="T54" fmla="*/ 0 w 553"/>
                <a:gd name="T55" fmla="*/ 0 h 360"/>
                <a:gd name="T56" fmla="*/ 0 w 553"/>
                <a:gd name="T57" fmla="*/ 0 h 360"/>
                <a:gd name="T58" fmla="*/ 0 w 553"/>
                <a:gd name="T59" fmla="*/ 0 h 360"/>
                <a:gd name="T60" fmla="*/ 0 w 553"/>
                <a:gd name="T61" fmla="*/ 0 h 360"/>
                <a:gd name="T62" fmla="*/ 0 w 553"/>
                <a:gd name="T63" fmla="*/ 0 h 360"/>
                <a:gd name="T64" fmla="*/ 0 w 553"/>
                <a:gd name="T65" fmla="*/ 0 h 360"/>
                <a:gd name="T66" fmla="*/ 0 w 553"/>
                <a:gd name="T67" fmla="*/ 0 h 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3"/>
                <a:gd name="T103" fmla="*/ 0 h 360"/>
                <a:gd name="T104" fmla="*/ 553 w 553"/>
                <a:gd name="T105" fmla="*/ 360 h 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3" h="360">
                  <a:moveTo>
                    <a:pt x="0" y="0"/>
                  </a:moveTo>
                  <a:lnTo>
                    <a:pt x="5" y="5"/>
                  </a:lnTo>
                  <a:lnTo>
                    <a:pt x="22" y="15"/>
                  </a:lnTo>
                  <a:lnTo>
                    <a:pt x="47" y="32"/>
                  </a:lnTo>
                  <a:lnTo>
                    <a:pt x="81" y="54"/>
                  </a:lnTo>
                  <a:lnTo>
                    <a:pt x="120" y="80"/>
                  </a:lnTo>
                  <a:lnTo>
                    <a:pt x="164" y="108"/>
                  </a:lnTo>
                  <a:lnTo>
                    <a:pt x="212" y="139"/>
                  </a:lnTo>
                  <a:lnTo>
                    <a:pt x="261" y="172"/>
                  </a:lnTo>
                  <a:lnTo>
                    <a:pt x="310" y="204"/>
                  </a:lnTo>
                  <a:lnTo>
                    <a:pt x="360" y="235"/>
                  </a:lnTo>
                  <a:lnTo>
                    <a:pt x="406" y="266"/>
                  </a:lnTo>
                  <a:lnTo>
                    <a:pt x="449" y="293"/>
                  </a:lnTo>
                  <a:lnTo>
                    <a:pt x="486" y="317"/>
                  </a:lnTo>
                  <a:lnTo>
                    <a:pt x="518" y="336"/>
                  </a:lnTo>
                  <a:lnTo>
                    <a:pt x="540" y="349"/>
                  </a:lnTo>
                  <a:lnTo>
                    <a:pt x="553" y="355"/>
                  </a:lnTo>
                  <a:lnTo>
                    <a:pt x="546" y="360"/>
                  </a:lnTo>
                  <a:lnTo>
                    <a:pt x="540" y="355"/>
                  </a:lnTo>
                  <a:lnTo>
                    <a:pt x="524" y="346"/>
                  </a:lnTo>
                  <a:lnTo>
                    <a:pt x="498" y="329"/>
                  </a:lnTo>
                  <a:lnTo>
                    <a:pt x="464" y="308"/>
                  </a:lnTo>
                  <a:lnTo>
                    <a:pt x="425" y="283"/>
                  </a:lnTo>
                  <a:lnTo>
                    <a:pt x="380" y="255"/>
                  </a:lnTo>
                  <a:lnTo>
                    <a:pt x="332" y="225"/>
                  </a:lnTo>
                  <a:lnTo>
                    <a:pt x="283" y="193"/>
                  </a:lnTo>
                  <a:lnTo>
                    <a:pt x="233" y="161"/>
                  </a:lnTo>
                  <a:lnTo>
                    <a:pt x="184" y="129"/>
                  </a:lnTo>
                  <a:lnTo>
                    <a:pt x="137" y="99"/>
                  </a:lnTo>
                  <a:lnTo>
                    <a:pt x="97" y="71"/>
                  </a:lnTo>
                  <a:lnTo>
                    <a:pt x="60" y="46"/>
                  </a:lnTo>
                  <a:lnTo>
                    <a:pt x="31" y="25"/>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13" name="Freeform 188"/>
            <p:cNvSpPr>
              <a:spLocks/>
            </p:cNvSpPr>
            <p:nvPr/>
          </p:nvSpPr>
          <p:spPr bwMode="auto">
            <a:xfrm>
              <a:off x="2197" y="3489"/>
              <a:ext cx="120" cy="78"/>
            </a:xfrm>
            <a:custGeom>
              <a:avLst/>
              <a:gdLst>
                <a:gd name="T0" fmla="*/ 0 w 562"/>
                <a:gd name="T1" fmla="*/ 0 h 369"/>
                <a:gd name="T2" fmla="*/ 0 w 562"/>
                <a:gd name="T3" fmla="*/ 0 h 369"/>
                <a:gd name="T4" fmla="*/ 0 w 562"/>
                <a:gd name="T5" fmla="*/ 0 h 369"/>
                <a:gd name="T6" fmla="*/ 0 w 562"/>
                <a:gd name="T7" fmla="*/ 0 h 369"/>
                <a:gd name="T8" fmla="*/ 0 w 562"/>
                <a:gd name="T9" fmla="*/ 0 h 369"/>
                <a:gd name="T10" fmla="*/ 0 w 562"/>
                <a:gd name="T11" fmla="*/ 0 h 369"/>
                <a:gd name="T12" fmla="*/ 0 w 562"/>
                <a:gd name="T13" fmla="*/ 0 h 369"/>
                <a:gd name="T14" fmla="*/ 0 w 562"/>
                <a:gd name="T15" fmla="*/ 0 h 369"/>
                <a:gd name="T16" fmla="*/ 0 w 562"/>
                <a:gd name="T17" fmla="*/ 0 h 369"/>
                <a:gd name="T18" fmla="*/ 0 w 562"/>
                <a:gd name="T19" fmla="*/ 0 h 369"/>
                <a:gd name="T20" fmla="*/ 0 w 562"/>
                <a:gd name="T21" fmla="*/ 0 h 369"/>
                <a:gd name="T22" fmla="*/ 0 w 562"/>
                <a:gd name="T23" fmla="*/ 0 h 369"/>
                <a:gd name="T24" fmla="*/ 0 w 562"/>
                <a:gd name="T25" fmla="*/ 0 h 369"/>
                <a:gd name="T26" fmla="*/ 0 w 562"/>
                <a:gd name="T27" fmla="*/ 0 h 369"/>
                <a:gd name="T28" fmla="*/ 0 w 562"/>
                <a:gd name="T29" fmla="*/ 0 h 369"/>
                <a:gd name="T30" fmla="*/ 0 w 562"/>
                <a:gd name="T31" fmla="*/ 0 h 369"/>
                <a:gd name="T32" fmla="*/ 0 w 562"/>
                <a:gd name="T33" fmla="*/ 0 h 369"/>
                <a:gd name="T34" fmla="*/ 0 w 562"/>
                <a:gd name="T35" fmla="*/ 0 h 369"/>
                <a:gd name="T36" fmla="*/ 0 w 562"/>
                <a:gd name="T37" fmla="*/ 0 h 369"/>
                <a:gd name="T38" fmla="*/ 0 w 562"/>
                <a:gd name="T39" fmla="*/ 0 h 369"/>
                <a:gd name="T40" fmla="*/ 0 w 562"/>
                <a:gd name="T41" fmla="*/ 0 h 369"/>
                <a:gd name="T42" fmla="*/ 0 w 562"/>
                <a:gd name="T43" fmla="*/ 0 h 369"/>
                <a:gd name="T44" fmla="*/ 0 w 562"/>
                <a:gd name="T45" fmla="*/ 0 h 369"/>
                <a:gd name="T46" fmla="*/ 0 w 562"/>
                <a:gd name="T47" fmla="*/ 0 h 369"/>
                <a:gd name="T48" fmla="*/ 0 w 562"/>
                <a:gd name="T49" fmla="*/ 0 h 369"/>
                <a:gd name="T50" fmla="*/ 0 w 562"/>
                <a:gd name="T51" fmla="*/ 0 h 369"/>
                <a:gd name="T52" fmla="*/ 0 w 562"/>
                <a:gd name="T53" fmla="*/ 0 h 369"/>
                <a:gd name="T54" fmla="*/ 0 w 562"/>
                <a:gd name="T55" fmla="*/ 0 h 369"/>
                <a:gd name="T56" fmla="*/ 0 w 562"/>
                <a:gd name="T57" fmla="*/ 0 h 369"/>
                <a:gd name="T58" fmla="*/ 0 w 562"/>
                <a:gd name="T59" fmla="*/ 0 h 369"/>
                <a:gd name="T60" fmla="*/ 0 w 562"/>
                <a:gd name="T61" fmla="*/ 0 h 369"/>
                <a:gd name="T62" fmla="*/ 0 w 562"/>
                <a:gd name="T63" fmla="*/ 0 h 369"/>
                <a:gd name="T64" fmla="*/ 0 w 562"/>
                <a:gd name="T65" fmla="*/ 0 h 369"/>
                <a:gd name="T66" fmla="*/ 0 w 562"/>
                <a:gd name="T67" fmla="*/ 0 h 3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2"/>
                <a:gd name="T103" fmla="*/ 0 h 369"/>
                <a:gd name="T104" fmla="*/ 562 w 562"/>
                <a:gd name="T105" fmla="*/ 369 h 3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2" h="369">
                  <a:moveTo>
                    <a:pt x="0" y="0"/>
                  </a:moveTo>
                  <a:lnTo>
                    <a:pt x="7" y="4"/>
                  </a:lnTo>
                  <a:lnTo>
                    <a:pt x="22" y="15"/>
                  </a:lnTo>
                  <a:lnTo>
                    <a:pt x="49" y="32"/>
                  </a:lnTo>
                  <a:lnTo>
                    <a:pt x="82" y="54"/>
                  </a:lnTo>
                  <a:lnTo>
                    <a:pt x="122" y="80"/>
                  </a:lnTo>
                  <a:lnTo>
                    <a:pt x="167" y="111"/>
                  </a:lnTo>
                  <a:lnTo>
                    <a:pt x="215" y="142"/>
                  </a:lnTo>
                  <a:lnTo>
                    <a:pt x="266" y="175"/>
                  </a:lnTo>
                  <a:lnTo>
                    <a:pt x="316" y="209"/>
                  </a:lnTo>
                  <a:lnTo>
                    <a:pt x="366" y="241"/>
                  </a:lnTo>
                  <a:lnTo>
                    <a:pt x="413" y="272"/>
                  </a:lnTo>
                  <a:lnTo>
                    <a:pt x="456" y="300"/>
                  </a:lnTo>
                  <a:lnTo>
                    <a:pt x="495" y="324"/>
                  </a:lnTo>
                  <a:lnTo>
                    <a:pt x="525" y="343"/>
                  </a:lnTo>
                  <a:lnTo>
                    <a:pt x="548" y="356"/>
                  </a:lnTo>
                  <a:lnTo>
                    <a:pt x="562" y="363"/>
                  </a:lnTo>
                  <a:lnTo>
                    <a:pt x="556" y="369"/>
                  </a:lnTo>
                  <a:lnTo>
                    <a:pt x="549" y="365"/>
                  </a:lnTo>
                  <a:lnTo>
                    <a:pt x="533" y="354"/>
                  </a:lnTo>
                  <a:lnTo>
                    <a:pt x="507" y="337"/>
                  </a:lnTo>
                  <a:lnTo>
                    <a:pt x="473" y="316"/>
                  </a:lnTo>
                  <a:lnTo>
                    <a:pt x="432" y="290"/>
                  </a:lnTo>
                  <a:lnTo>
                    <a:pt x="387" y="261"/>
                  </a:lnTo>
                  <a:lnTo>
                    <a:pt x="339" y="230"/>
                  </a:lnTo>
                  <a:lnTo>
                    <a:pt x="288" y="197"/>
                  </a:lnTo>
                  <a:lnTo>
                    <a:pt x="237" y="165"/>
                  </a:lnTo>
                  <a:lnTo>
                    <a:pt x="188" y="133"/>
                  </a:lnTo>
                  <a:lnTo>
                    <a:pt x="141" y="101"/>
                  </a:lnTo>
                  <a:lnTo>
                    <a:pt x="98" y="72"/>
                  </a:lnTo>
                  <a:lnTo>
                    <a:pt x="61" y="47"/>
                  </a:lnTo>
                  <a:lnTo>
                    <a:pt x="32"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14" name="Freeform 189"/>
            <p:cNvSpPr>
              <a:spLocks/>
            </p:cNvSpPr>
            <p:nvPr/>
          </p:nvSpPr>
          <p:spPr bwMode="auto">
            <a:xfrm>
              <a:off x="2332" y="3426"/>
              <a:ext cx="105" cy="54"/>
            </a:xfrm>
            <a:custGeom>
              <a:avLst/>
              <a:gdLst>
                <a:gd name="T0" fmla="*/ 0 w 495"/>
                <a:gd name="T1" fmla="*/ 0 h 250"/>
                <a:gd name="T2" fmla="*/ 0 w 495"/>
                <a:gd name="T3" fmla="*/ 0 h 250"/>
                <a:gd name="T4" fmla="*/ 0 w 495"/>
                <a:gd name="T5" fmla="*/ 0 h 250"/>
                <a:gd name="T6" fmla="*/ 0 w 495"/>
                <a:gd name="T7" fmla="*/ 0 h 250"/>
                <a:gd name="T8" fmla="*/ 0 w 495"/>
                <a:gd name="T9" fmla="*/ 0 h 250"/>
                <a:gd name="T10" fmla="*/ 0 w 495"/>
                <a:gd name="T11" fmla="*/ 0 h 250"/>
                <a:gd name="T12" fmla="*/ 0 w 495"/>
                <a:gd name="T13" fmla="*/ 0 h 250"/>
                <a:gd name="T14" fmla="*/ 0 w 495"/>
                <a:gd name="T15" fmla="*/ 0 h 250"/>
                <a:gd name="T16" fmla="*/ 0 w 495"/>
                <a:gd name="T17" fmla="*/ 0 h 250"/>
                <a:gd name="T18" fmla="*/ 0 w 495"/>
                <a:gd name="T19" fmla="*/ 0 h 250"/>
                <a:gd name="T20" fmla="*/ 0 w 495"/>
                <a:gd name="T21" fmla="*/ 0 h 250"/>
                <a:gd name="T22" fmla="*/ 0 w 495"/>
                <a:gd name="T23" fmla="*/ 0 h 250"/>
                <a:gd name="T24" fmla="*/ 0 w 495"/>
                <a:gd name="T25" fmla="*/ 0 h 250"/>
                <a:gd name="T26" fmla="*/ 0 w 495"/>
                <a:gd name="T27" fmla="*/ 0 h 250"/>
                <a:gd name="T28" fmla="*/ 0 w 495"/>
                <a:gd name="T29" fmla="*/ 0 h 250"/>
                <a:gd name="T30" fmla="*/ 0 w 495"/>
                <a:gd name="T31" fmla="*/ 0 h 250"/>
                <a:gd name="T32" fmla="*/ 0 w 495"/>
                <a:gd name="T33" fmla="*/ 0 h 250"/>
                <a:gd name="T34" fmla="*/ 0 w 495"/>
                <a:gd name="T35" fmla="*/ 0 h 250"/>
                <a:gd name="T36" fmla="*/ 0 w 495"/>
                <a:gd name="T37" fmla="*/ 0 h 250"/>
                <a:gd name="T38" fmla="*/ 0 w 495"/>
                <a:gd name="T39" fmla="*/ 0 h 250"/>
                <a:gd name="T40" fmla="*/ 0 w 495"/>
                <a:gd name="T41" fmla="*/ 0 h 250"/>
                <a:gd name="T42" fmla="*/ 0 w 495"/>
                <a:gd name="T43" fmla="*/ 0 h 250"/>
                <a:gd name="T44" fmla="*/ 0 w 495"/>
                <a:gd name="T45" fmla="*/ 0 h 250"/>
                <a:gd name="T46" fmla="*/ 0 w 495"/>
                <a:gd name="T47" fmla="*/ 0 h 250"/>
                <a:gd name="T48" fmla="*/ 0 w 495"/>
                <a:gd name="T49" fmla="*/ 0 h 250"/>
                <a:gd name="T50" fmla="*/ 0 w 495"/>
                <a:gd name="T51" fmla="*/ 0 h 250"/>
                <a:gd name="T52" fmla="*/ 0 w 495"/>
                <a:gd name="T53" fmla="*/ 0 h 250"/>
                <a:gd name="T54" fmla="*/ 0 w 495"/>
                <a:gd name="T55" fmla="*/ 0 h 250"/>
                <a:gd name="T56" fmla="*/ 0 w 495"/>
                <a:gd name="T57" fmla="*/ 0 h 250"/>
                <a:gd name="T58" fmla="*/ 0 w 495"/>
                <a:gd name="T59" fmla="*/ 0 h 250"/>
                <a:gd name="T60" fmla="*/ 0 w 495"/>
                <a:gd name="T61" fmla="*/ 0 h 250"/>
                <a:gd name="T62" fmla="*/ 0 w 495"/>
                <a:gd name="T63" fmla="*/ 0 h 250"/>
                <a:gd name="T64" fmla="*/ 0 w 495"/>
                <a:gd name="T65" fmla="*/ 0 h 250"/>
                <a:gd name="T66" fmla="*/ 0 w 495"/>
                <a:gd name="T67" fmla="*/ 0 h 250"/>
                <a:gd name="T68" fmla="*/ 0 w 495"/>
                <a:gd name="T69" fmla="*/ 0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5"/>
                <a:gd name="T106" fmla="*/ 0 h 250"/>
                <a:gd name="T107" fmla="*/ 495 w 495"/>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5" h="250">
                  <a:moveTo>
                    <a:pt x="0" y="2"/>
                  </a:moveTo>
                  <a:lnTo>
                    <a:pt x="10" y="0"/>
                  </a:lnTo>
                  <a:lnTo>
                    <a:pt x="12" y="1"/>
                  </a:lnTo>
                  <a:lnTo>
                    <a:pt x="20" y="6"/>
                  </a:lnTo>
                  <a:lnTo>
                    <a:pt x="32" y="13"/>
                  </a:lnTo>
                  <a:lnTo>
                    <a:pt x="48" y="23"/>
                  </a:lnTo>
                  <a:lnTo>
                    <a:pt x="69" y="34"/>
                  </a:lnTo>
                  <a:lnTo>
                    <a:pt x="95" y="48"/>
                  </a:lnTo>
                  <a:lnTo>
                    <a:pt x="123" y="63"/>
                  </a:lnTo>
                  <a:lnTo>
                    <a:pt x="155" y="81"/>
                  </a:lnTo>
                  <a:lnTo>
                    <a:pt x="190" y="99"/>
                  </a:lnTo>
                  <a:lnTo>
                    <a:pt x="228" y="119"/>
                  </a:lnTo>
                  <a:lnTo>
                    <a:pt x="267" y="139"/>
                  </a:lnTo>
                  <a:lnTo>
                    <a:pt x="309" y="158"/>
                  </a:lnTo>
                  <a:lnTo>
                    <a:pt x="353" y="179"/>
                  </a:lnTo>
                  <a:lnTo>
                    <a:pt x="399" y="200"/>
                  </a:lnTo>
                  <a:lnTo>
                    <a:pt x="447" y="221"/>
                  </a:lnTo>
                  <a:lnTo>
                    <a:pt x="495" y="241"/>
                  </a:lnTo>
                  <a:lnTo>
                    <a:pt x="470" y="250"/>
                  </a:lnTo>
                  <a:lnTo>
                    <a:pt x="467" y="248"/>
                  </a:lnTo>
                  <a:lnTo>
                    <a:pt x="456" y="244"/>
                  </a:lnTo>
                  <a:lnTo>
                    <a:pt x="439" y="237"/>
                  </a:lnTo>
                  <a:lnTo>
                    <a:pt x="417" y="226"/>
                  </a:lnTo>
                  <a:lnTo>
                    <a:pt x="390" y="215"/>
                  </a:lnTo>
                  <a:lnTo>
                    <a:pt x="360" y="200"/>
                  </a:lnTo>
                  <a:lnTo>
                    <a:pt x="326" y="183"/>
                  </a:lnTo>
                  <a:lnTo>
                    <a:pt x="290" y="167"/>
                  </a:lnTo>
                  <a:lnTo>
                    <a:pt x="253" y="148"/>
                  </a:lnTo>
                  <a:lnTo>
                    <a:pt x="214" y="128"/>
                  </a:lnTo>
                  <a:lnTo>
                    <a:pt x="174" y="107"/>
                  </a:lnTo>
                  <a:lnTo>
                    <a:pt x="135" y="86"/>
                  </a:lnTo>
                  <a:lnTo>
                    <a:pt x="99" y="64"/>
                  </a:lnTo>
                  <a:lnTo>
                    <a:pt x="63" y="43"/>
                  </a:lnTo>
                  <a:lnTo>
                    <a:pt x="30" y="23"/>
                  </a:lnTo>
                  <a:lnTo>
                    <a:pt x="0"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grpSp>
      <p:grpSp>
        <p:nvGrpSpPr>
          <p:cNvPr id="127" name="Group 169"/>
          <p:cNvGrpSpPr>
            <a:grpSpLocks/>
          </p:cNvGrpSpPr>
          <p:nvPr/>
        </p:nvGrpSpPr>
        <p:grpSpPr bwMode="auto">
          <a:xfrm>
            <a:off x="4383088" y="3494088"/>
            <a:ext cx="492125" cy="301625"/>
            <a:chOff x="2160" y="3408"/>
            <a:chExt cx="310" cy="190"/>
          </a:xfrm>
        </p:grpSpPr>
        <p:sp>
          <p:nvSpPr>
            <p:cNvPr id="128" name="Freeform 170"/>
            <p:cNvSpPr>
              <a:spLocks/>
            </p:cNvSpPr>
            <p:nvPr/>
          </p:nvSpPr>
          <p:spPr bwMode="auto">
            <a:xfrm>
              <a:off x="2160" y="3408"/>
              <a:ext cx="310" cy="190"/>
            </a:xfrm>
            <a:custGeom>
              <a:avLst/>
              <a:gdLst>
                <a:gd name="T0" fmla="*/ 0 w 1447"/>
                <a:gd name="T1" fmla="*/ 0 h 893"/>
                <a:gd name="T2" fmla="*/ 0 w 1447"/>
                <a:gd name="T3" fmla="*/ 0 h 893"/>
                <a:gd name="T4" fmla="*/ 0 w 1447"/>
                <a:gd name="T5" fmla="*/ 0 h 893"/>
                <a:gd name="T6" fmla="*/ 0 w 1447"/>
                <a:gd name="T7" fmla="*/ 0 h 893"/>
                <a:gd name="T8" fmla="*/ 0 w 1447"/>
                <a:gd name="T9" fmla="*/ 0 h 893"/>
                <a:gd name="T10" fmla="*/ 0 w 1447"/>
                <a:gd name="T11" fmla="*/ 0 h 893"/>
                <a:gd name="T12" fmla="*/ 0 w 1447"/>
                <a:gd name="T13" fmla="*/ 0 h 893"/>
                <a:gd name="T14" fmla="*/ 0 w 1447"/>
                <a:gd name="T15" fmla="*/ 0 h 893"/>
                <a:gd name="T16" fmla="*/ 0 w 1447"/>
                <a:gd name="T17" fmla="*/ 0 h 893"/>
                <a:gd name="T18" fmla="*/ 0 w 1447"/>
                <a:gd name="T19" fmla="*/ 0 h 893"/>
                <a:gd name="T20" fmla="*/ 0 w 1447"/>
                <a:gd name="T21" fmla="*/ 0 h 893"/>
                <a:gd name="T22" fmla="*/ 0 w 1447"/>
                <a:gd name="T23" fmla="*/ 0 h 893"/>
                <a:gd name="T24" fmla="*/ 0 w 1447"/>
                <a:gd name="T25" fmla="*/ 0 h 893"/>
                <a:gd name="T26" fmla="*/ 0 w 1447"/>
                <a:gd name="T27" fmla="*/ 0 h 893"/>
                <a:gd name="T28" fmla="*/ 0 w 1447"/>
                <a:gd name="T29" fmla="*/ 0 h 893"/>
                <a:gd name="T30" fmla="*/ 0 w 1447"/>
                <a:gd name="T31" fmla="*/ 0 h 893"/>
                <a:gd name="T32" fmla="*/ 0 w 1447"/>
                <a:gd name="T33" fmla="*/ 0 h 893"/>
                <a:gd name="T34" fmla="*/ 0 w 1447"/>
                <a:gd name="T35" fmla="*/ 0 h 893"/>
                <a:gd name="T36" fmla="*/ 0 w 1447"/>
                <a:gd name="T37" fmla="*/ 0 h 893"/>
                <a:gd name="T38" fmla="*/ 0 w 1447"/>
                <a:gd name="T39" fmla="*/ 0 h 893"/>
                <a:gd name="T40" fmla="*/ 0 w 1447"/>
                <a:gd name="T41" fmla="*/ 0 h 893"/>
                <a:gd name="T42" fmla="*/ 0 w 1447"/>
                <a:gd name="T43" fmla="*/ 0 h 893"/>
                <a:gd name="T44" fmla="*/ 0 w 1447"/>
                <a:gd name="T45" fmla="*/ 0 h 893"/>
                <a:gd name="T46" fmla="*/ 0 w 1447"/>
                <a:gd name="T47" fmla="*/ 0 h 893"/>
                <a:gd name="T48" fmla="*/ 0 w 1447"/>
                <a:gd name="T49" fmla="*/ 0 h 893"/>
                <a:gd name="T50" fmla="*/ 0 w 1447"/>
                <a:gd name="T51" fmla="*/ 0 h 893"/>
                <a:gd name="T52" fmla="*/ 0 w 1447"/>
                <a:gd name="T53" fmla="*/ 0 h 893"/>
                <a:gd name="T54" fmla="*/ 0 w 1447"/>
                <a:gd name="T55" fmla="*/ 0 h 893"/>
                <a:gd name="T56" fmla="*/ 0 w 1447"/>
                <a:gd name="T57" fmla="*/ 0 h 893"/>
                <a:gd name="T58" fmla="*/ 0 w 1447"/>
                <a:gd name="T59" fmla="*/ 0 h 893"/>
                <a:gd name="T60" fmla="*/ 0 w 1447"/>
                <a:gd name="T61" fmla="*/ 0 h 893"/>
                <a:gd name="T62" fmla="*/ 0 w 1447"/>
                <a:gd name="T63" fmla="*/ 0 h 893"/>
                <a:gd name="T64" fmla="*/ 0 w 1447"/>
                <a:gd name="T65" fmla="*/ 0 h 893"/>
                <a:gd name="T66" fmla="*/ 0 w 1447"/>
                <a:gd name="T67" fmla="*/ 0 h 893"/>
                <a:gd name="T68" fmla="*/ 0 w 1447"/>
                <a:gd name="T69" fmla="*/ 0 h 893"/>
                <a:gd name="T70" fmla="*/ 0 w 1447"/>
                <a:gd name="T71" fmla="*/ 0 h 893"/>
                <a:gd name="T72" fmla="*/ 0 w 1447"/>
                <a:gd name="T73" fmla="*/ 0 h 893"/>
                <a:gd name="T74" fmla="*/ 0 w 1447"/>
                <a:gd name="T75" fmla="*/ 0 h 893"/>
                <a:gd name="T76" fmla="*/ 0 w 1447"/>
                <a:gd name="T77" fmla="*/ 0 h 893"/>
                <a:gd name="T78" fmla="*/ 0 w 1447"/>
                <a:gd name="T79" fmla="*/ 0 h 893"/>
                <a:gd name="T80" fmla="*/ 0 w 1447"/>
                <a:gd name="T81" fmla="*/ 0 h 893"/>
                <a:gd name="T82" fmla="*/ 0 w 1447"/>
                <a:gd name="T83" fmla="*/ 0 h 893"/>
                <a:gd name="T84" fmla="*/ 0 w 1447"/>
                <a:gd name="T85" fmla="*/ 0 h 893"/>
                <a:gd name="T86" fmla="*/ 0 w 1447"/>
                <a:gd name="T87" fmla="*/ 0 h 893"/>
                <a:gd name="T88" fmla="*/ 0 w 1447"/>
                <a:gd name="T89" fmla="*/ 0 h 893"/>
                <a:gd name="T90" fmla="*/ 0 w 1447"/>
                <a:gd name="T91" fmla="*/ 0 h 893"/>
                <a:gd name="T92" fmla="*/ 0 w 1447"/>
                <a:gd name="T93" fmla="*/ 0 h 893"/>
                <a:gd name="T94" fmla="*/ 0 w 1447"/>
                <a:gd name="T95" fmla="*/ 0 h 893"/>
                <a:gd name="T96" fmla="*/ 0 w 1447"/>
                <a:gd name="T97" fmla="*/ 0 h 893"/>
                <a:gd name="T98" fmla="*/ 0 w 1447"/>
                <a:gd name="T99" fmla="*/ 0 h 893"/>
                <a:gd name="T100" fmla="*/ 0 w 1447"/>
                <a:gd name="T101" fmla="*/ 0 h 893"/>
                <a:gd name="T102" fmla="*/ 0 w 1447"/>
                <a:gd name="T103" fmla="*/ 0 h 893"/>
                <a:gd name="T104" fmla="*/ 0 w 1447"/>
                <a:gd name="T105" fmla="*/ 0 h 893"/>
                <a:gd name="T106" fmla="*/ 0 w 1447"/>
                <a:gd name="T107" fmla="*/ 0 h 893"/>
                <a:gd name="T108" fmla="*/ 0 w 1447"/>
                <a:gd name="T109" fmla="*/ 0 h 893"/>
                <a:gd name="T110" fmla="*/ 0 w 1447"/>
                <a:gd name="T111" fmla="*/ 0 h 8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7"/>
                <a:gd name="T169" fmla="*/ 0 h 893"/>
                <a:gd name="T170" fmla="*/ 1447 w 1447"/>
                <a:gd name="T171" fmla="*/ 893 h 8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7" h="893">
                  <a:moveTo>
                    <a:pt x="783" y="893"/>
                  </a:moveTo>
                  <a:lnTo>
                    <a:pt x="780" y="890"/>
                  </a:lnTo>
                  <a:lnTo>
                    <a:pt x="782" y="883"/>
                  </a:lnTo>
                  <a:lnTo>
                    <a:pt x="788" y="874"/>
                  </a:lnTo>
                  <a:lnTo>
                    <a:pt x="797" y="863"/>
                  </a:lnTo>
                  <a:lnTo>
                    <a:pt x="811" y="848"/>
                  </a:lnTo>
                  <a:lnTo>
                    <a:pt x="827" y="832"/>
                  </a:lnTo>
                  <a:lnTo>
                    <a:pt x="846" y="815"/>
                  </a:lnTo>
                  <a:lnTo>
                    <a:pt x="869" y="795"/>
                  </a:lnTo>
                  <a:lnTo>
                    <a:pt x="893" y="773"/>
                  </a:lnTo>
                  <a:lnTo>
                    <a:pt x="921" y="751"/>
                  </a:lnTo>
                  <a:lnTo>
                    <a:pt x="949" y="727"/>
                  </a:lnTo>
                  <a:lnTo>
                    <a:pt x="979" y="702"/>
                  </a:lnTo>
                  <a:lnTo>
                    <a:pt x="1011" y="677"/>
                  </a:lnTo>
                  <a:lnTo>
                    <a:pt x="1043" y="651"/>
                  </a:lnTo>
                  <a:lnTo>
                    <a:pt x="1076" y="624"/>
                  </a:lnTo>
                  <a:lnTo>
                    <a:pt x="1109" y="598"/>
                  </a:lnTo>
                  <a:lnTo>
                    <a:pt x="1143" y="572"/>
                  </a:lnTo>
                  <a:lnTo>
                    <a:pt x="1175" y="546"/>
                  </a:lnTo>
                  <a:lnTo>
                    <a:pt x="1208" y="521"/>
                  </a:lnTo>
                  <a:lnTo>
                    <a:pt x="1240" y="496"/>
                  </a:lnTo>
                  <a:lnTo>
                    <a:pt x="1271" y="472"/>
                  </a:lnTo>
                  <a:lnTo>
                    <a:pt x="1299" y="449"/>
                  </a:lnTo>
                  <a:lnTo>
                    <a:pt x="1326" y="427"/>
                  </a:lnTo>
                  <a:lnTo>
                    <a:pt x="1352" y="407"/>
                  </a:lnTo>
                  <a:lnTo>
                    <a:pt x="1374" y="390"/>
                  </a:lnTo>
                  <a:lnTo>
                    <a:pt x="1395" y="373"/>
                  </a:lnTo>
                  <a:lnTo>
                    <a:pt x="1412" y="358"/>
                  </a:lnTo>
                  <a:lnTo>
                    <a:pt x="1427" y="346"/>
                  </a:lnTo>
                  <a:lnTo>
                    <a:pt x="1437" y="336"/>
                  </a:lnTo>
                  <a:lnTo>
                    <a:pt x="1444" y="329"/>
                  </a:lnTo>
                  <a:lnTo>
                    <a:pt x="1447" y="325"/>
                  </a:lnTo>
                  <a:lnTo>
                    <a:pt x="1445" y="324"/>
                  </a:lnTo>
                  <a:lnTo>
                    <a:pt x="1440" y="322"/>
                  </a:lnTo>
                  <a:lnTo>
                    <a:pt x="1424" y="314"/>
                  </a:lnTo>
                  <a:lnTo>
                    <a:pt x="1395" y="301"/>
                  </a:lnTo>
                  <a:lnTo>
                    <a:pt x="1357" y="284"/>
                  </a:lnTo>
                  <a:lnTo>
                    <a:pt x="1310" y="262"/>
                  </a:lnTo>
                  <a:lnTo>
                    <a:pt x="1258" y="238"/>
                  </a:lnTo>
                  <a:lnTo>
                    <a:pt x="1201" y="212"/>
                  </a:lnTo>
                  <a:lnTo>
                    <a:pt x="1143" y="184"/>
                  </a:lnTo>
                  <a:lnTo>
                    <a:pt x="1083" y="156"/>
                  </a:lnTo>
                  <a:lnTo>
                    <a:pt x="1023" y="126"/>
                  </a:lnTo>
                  <a:lnTo>
                    <a:pt x="968" y="99"/>
                  </a:lnTo>
                  <a:lnTo>
                    <a:pt x="916" y="73"/>
                  </a:lnTo>
                  <a:lnTo>
                    <a:pt x="871" y="49"/>
                  </a:lnTo>
                  <a:lnTo>
                    <a:pt x="834" y="28"/>
                  </a:lnTo>
                  <a:lnTo>
                    <a:pt x="807" y="11"/>
                  </a:lnTo>
                  <a:lnTo>
                    <a:pt x="792" y="0"/>
                  </a:lnTo>
                  <a:lnTo>
                    <a:pt x="790" y="8"/>
                  </a:lnTo>
                  <a:lnTo>
                    <a:pt x="782" y="18"/>
                  </a:lnTo>
                  <a:lnTo>
                    <a:pt x="773" y="27"/>
                  </a:lnTo>
                  <a:lnTo>
                    <a:pt x="758" y="39"/>
                  </a:lnTo>
                  <a:lnTo>
                    <a:pt x="741" y="50"/>
                  </a:lnTo>
                  <a:lnTo>
                    <a:pt x="722" y="63"/>
                  </a:lnTo>
                  <a:lnTo>
                    <a:pt x="700" y="75"/>
                  </a:lnTo>
                  <a:lnTo>
                    <a:pt x="674" y="89"/>
                  </a:lnTo>
                  <a:lnTo>
                    <a:pt x="647" y="103"/>
                  </a:lnTo>
                  <a:lnTo>
                    <a:pt x="618" y="117"/>
                  </a:lnTo>
                  <a:lnTo>
                    <a:pt x="587" y="132"/>
                  </a:lnTo>
                  <a:lnTo>
                    <a:pt x="555" y="146"/>
                  </a:lnTo>
                  <a:lnTo>
                    <a:pt x="521" y="162"/>
                  </a:lnTo>
                  <a:lnTo>
                    <a:pt x="487" y="176"/>
                  </a:lnTo>
                  <a:lnTo>
                    <a:pt x="452" y="191"/>
                  </a:lnTo>
                  <a:lnTo>
                    <a:pt x="417" y="206"/>
                  </a:lnTo>
                  <a:lnTo>
                    <a:pt x="382" y="220"/>
                  </a:lnTo>
                  <a:lnTo>
                    <a:pt x="346" y="234"/>
                  </a:lnTo>
                  <a:lnTo>
                    <a:pt x="312" y="249"/>
                  </a:lnTo>
                  <a:lnTo>
                    <a:pt x="277" y="261"/>
                  </a:lnTo>
                  <a:lnTo>
                    <a:pt x="244" y="274"/>
                  </a:lnTo>
                  <a:lnTo>
                    <a:pt x="211" y="286"/>
                  </a:lnTo>
                  <a:lnTo>
                    <a:pt x="181" y="298"/>
                  </a:lnTo>
                  <a:lnTo>
                    <a:pt x="151" y="308"/>
                  </a:lnTo>
                  <a:lnTo>
                    <a:pt x="124" y="317"/>
                  </a:lnTo>
                  <a:lnTo>
                    <a:pt x="99" y="326"/>
                  </a:lnTo>
                  <a:lnTo>
                    <a:pt x="77" y="334"/>
                  </a:lnTo>
                  <a:lnTo>
                    <a:pt x="57" y="340"/>
                  </a:lnTo>
                  <a:lnTo>
                    <a:pt x="40" y="346"/>
                  </a:lnTo>
                  <a:lnTo>
                    <a:pt x="27" y="350"/>
                  </a:lnTo>
                  <a:lnTo>
                    <a:pt x="16" y="352"/>
                  </a:lnTo>
                  <a:lnTo>
                    <a:pt x="10" y="353"/>
                  </a:lnTo>
                  <a:lnTo>
                    <a:pt x="3" y="357"/>
                  </a:lnTo>
                  <a:lnTo>
                    <a:pt x="0" y="363"/>
                  </a:lnTo>
                  <a:lnTo>
                    <a:pt x="3" y="372"/>
                  </a:lnTo>
                  <a:lnTo>
                    <a:pt x="9" y="383"/>
                  </a:lnTo>
                  <a:lnTo>
                    <a:pt x="21" y="397"/>
                  </a:lnTo>
                  <a:lnTo>
                    <a:pt x="36" y="413"/>
                  </a:lnTo>
                  <a:lnTo>
                    <a:pt x="55" y="430"/>
                  </a:lnTo>
                  <a:lnTo>
                    <a:pt x="77" y="449"/>
                  </a:lnTo>
                  <a:lnTo>
                    <a:pt x="102" y="469"/>
                  </a:lnTo>
                  <a:lnTo>
                    <a:pt x="129" y="491"/>
                  </a:lnTo>
                  <a:lnTo>
                    <a:pt x="160" y="513"/>
                  </a:lnTo>
                  <a:lnTo>
                    <a:pt x="192" y="536"/>
                  </a:lnTo>
                  <a:lnTo>
                    <a:pt x="226" y="560"/>
                  </a:lnTo>
                  <a:lnTo>
                    <a:pt x="262" y="585"/>
                  </a:lnTo>
                  <a:lnTo>
                    <a:pt x="298" y="610"/>
                  </a:lnTo>
                  <a:lnTo>
                    <a:pt x="335" y="634"/>
                  </a:lnTo>
                  <a:lnTo>
                    <a:pt x="373" y="659"/>
                  </a:lnTo>
                  <a:lnTo>
                    <a:pt x="410" y="684"/>
                  </a:lnTo>
                  <a:lnTo>
                    <a:pt x="448" y="708"/>
                  </a:lnTo>
                  <a:lnTo>
                    <a:pt x="486" y="731"/>
                  </a:lnTo>
                  <a:lnTo>
                    <a:pt x="522" y="754"/>
                  </a:lnTo>
                  <a:lnTo>
                    <a:pt x="558" y="775"/>
                  </a:lnTo>
                  <a:lnTo>
                    <a:pt x="592" y="796"/>
                  </a:lnTo>
                  <a:lnTo>
                    <a:pt x="624" y="815"/>
                  </a:lnTo>
                  <a:lnTo>
                    <a:pt x="654" y="831"/>
                  </a:lnTo>
                  <a:lnTo>
                    <a:pt x="683" y="847"/>
                  </a:lnTo>
                  <a:lnTo>
                    <a:pt x="708" y="861"/>
                  </a:lnTo>
                  <a:lnTo>
                    <a:pt x="730" y="872"/>
                  </a:lnTo>
                  <a:lnTo>
                    <a:pt x="749" y="881"/>
                  </a:lnTo>
                  <a:lnTo>
                    <a:pt x="765" y="888"/>
                  </a:lnTo>
                  <a:lnTo>
                    <a:pt x="776" y="892"/>
                  </a:lnTo>
                  <a:lnTo>
                    <a:pt x="783" y="8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29" name="Freeform 171"/>
            <p:cNvSpPr>
              <a:spLocks/>
            </p:cNvSpPr>
            <p:nvPr/>
          </p:nvSpPr>
          <p:spPr bwMode="auto">
            <a:xfrm>
              <a:off x="2166" y="3413"/>
              <a:ext cx="298" cy="179"/>
            </a:xfrm>
            <a:custGeom>
              <a:avLst/>
              <a:gdLst>
                <a:gd name="T0" fmla="*/ 0 w 1390"/>
                <a:gd name="T1" fmla="*/ 0 h 840"/>
                <a:gd name="T2" fmla="*/ 0 w 1390"/>
                <a:gd name="T3" fmla="*/ 0 h 840"/>
                <a:gd name="T4" fmla="*/ 0 w 1390"/>
                <a:gd name="T5" fmla="*/ 0 h 840"/>
                <a:gd name="T6" fmla="*/ 0 w 1390"/>
                <a:gd name="T7" fmla="*/ 0 h 840"/>
                <a:gd name="T8" fmla="*/ 0 w 1390"/>
                <a:gd name="T9" fmla="*/ 0 h 840"/>
                <a:gd name="T10" fmla="*/ 0 w 1390"/>
                <a:gd name="T11" fmla="*/ 0 h 840"/>
                <a:gd name="T12" fmla="*/ 0 w 1390"/>
                <a:gd name="T13" fmla="*/ 0 h 840"/>
                <a:gd name="T14" fmla="*/ 0 w 1390"/>
                <a:gd name="T15" fmla="*/ 0 h 840"/>
                <a:gd name="T16" fmla="*/ 0 w 1390"/>
                <a:gd name="T17" fmla="*/ 0 h 840"/>
                <a:gd name="T18" fmla="*/ 0 w 1390"/>
                <a:gd name="T19" fmla="*/ 0 h 840"/>
                <a:gd name="T20" fmla="*/ 0 w 1390"/>
                <a:gd name="T21" fmla="*/ 0 h 840"/>
                <a:gd name="T22" fmla="*/ 0 w 1390"/>
                <a:gd name="T23" fmla="*/ 0 h 840"/>
                <a:gd name="T24" fmla="*/ 0 w 1390"/>
                <a:gd name="T25" fmla="*/ 0 h 840"/>
                <a:gd name="T26" fmla="*/ 0 w 1390"/>
                <a:gd name="T27" fmla="*/ 0 h 840"/>
                <a:gd name="T28" fmla="*/ 0 w 1390"/>
                <a:gd name="T29" fmla="*/ 0 h 840"/>
                <a:gd name="T30" fmla="*/ 0 w 1390"/>
                <a:gd name="T31" fmla="*/ 0 h 840"/>
                <a:gd name="T32" fmla="*/ 0 w 1390"/>
                <a:gd name="T33" fmla="*/ 0 h 840"/>
                <a:gd name="T34" fmla="*/ 0 w 1390"/>
                <a:gd name="T35" fmla="*/ 0 h 840"/>
                <a:gd name="T36" fmla="*/ 0 w 1390"/>
                <a:gd name="T37" fmla="*/ 0 h 840"/>
                <a:gd name="T38" fmla="*/ 0 w 1390"/>
                <a:gd name="T39" fmla="*/ 0 h 840"/>
                <a:gd name="T40" fmla="*/ 0 w 1390"/>
                <a:gd name="T41" fmla="*/ 0 h 840"/>
                <a:gd name="T42" fmla="*/ 0 w 1390"/>
                <a:gd name="T43" fmla="*/ 0 h 840"/>
                <a:gd name="T44" fmla="*/ 0 w 1390"/>
                <a:gd name="T45" fmla="*/ 0 h 840"/>
                <a:gd name="T46" fmla="*/ 0 w 1390"/>
                <a:gd name="T47" fmla="*/ 0 h 840"/>
                <a:gd name="T48" fmla="*/ 0 w 1390"/>
                <a:gd name="T49" fmla="*/ 0 h 840"/>
                <a:gd name="T50" fmla="*/ 0 w 1390"/>
                <a:gd name="T51" fmla="*/ 0 h 840"/>
                <a:gd name="T52" fmla="*/ 0 w 1390"/>
                <a:gd name="T53" fmla="*/ 0 h 840"/>
                <a:gd name="T54" fmla="*/ 0 w 1390"/>
                <a:gd name="T55" fmla="*/ 0 h 840"/>
                <a:gd name="T56" fmla="*/ 0 w 1390"/>
                <a:gd name="T57" fmla="*/ 0 h 840"/>
                <a:gd name="T58" fmla="*/ 0 w 1390"/>
                <a:gd name="T59" fmla="*/ 0 h 840"/>
                <a:gd name="T60" fmla="*/ 0 w 1390"/>
                <a:gd name="T61" fmla="*/ 0 h 840"/>
                <a:gd name="T62" fmla="*/ 0 w 1390"/>
                <a:gd name="T63" fmla="*/ 0 h 840"/>
                <a:gd name="T64" fmla="*/ 0 w 1390"/>
                <a:gd name="T65" fmla="*/ 0 h 840"/>
                <a:gd name="T66" fmla="*/ 0 w 1390"/>
                <a:gd name="T67" fmla="*/ 0 h 840"/>
                <a:gd name="T68" fmla="*/ 0 w 1390"/>
                <a:gd name="T69" fmla="*/ 0 h 840"/>
                <a:gd name="T70" fmla="*/ 0 w 1390"/>
                <a:gd name="T71" fmla="*/ 0 h 840"/>
                <a:gd name="T72" fmla="*/ 0 w 1390"/>
                <a:gd name="T73" fmla="*/ 0 h 840"/>
                <a:gd name="T74" fmla="*/ 0 w 1390"/>
                <a:gd name="T75" fmla="*/ 0 h 840"/>
                <a:gd name="T76" fmla="*/ 0 w 1390"/>
                <a:gd name="T77" fmla="*/ 0 h 840"/>
                <a:gd name="T78" fmla="*/ 0 w 1390"/>
                <a:gd name="T79" fmla="*/ 0 h 840"/>
                <a:gd name="T80" fmla="*/ 0 w 1390"/>
                <a:gd name="T81" fmla="*/ 0 h 840"/>
                <a:gd name="T82" fmla="*/ 0 w 1390"/>
                <a:gd name="T83" fmla="*/ 0 h 840"/>
                <a:gd name="T84" fmla="*/ 0 w 1390"/>
                <a:gd name="T85" fmla="*/ 0 h 840"/>
                <a:gd name="T86" fmla="*/ 0 w 1390"/>
                <a:gd name="T87" fmla="*/ 0 h 840"/>
                <a:gd name="T88" fmla="*/ 0 w 1390"/>
                <a:gd name="T89" fmla="*/ 0 h 840"/>
                <a:gd name="T90" fmla="*/ 0 w 1390"/>
                <a:gd name="T91" fmla="*/ 0 h 840"/>
                <a:gd name="T92" fmla="*/ 0 w 1390"/>
                <a:gd name="T93" fmla="*/ 0 h 840"/>
                <a:gd name="T94" fmla="*/ 0 w 1390"/>
                <a:gd name="T95" fmla="*/ 0 h 840"/>
                <a:gd name="T96" fmla="*/ 0 w 1390"/>
                <a:gd name="T97" fmla="*/ 0 h 840"/>
                <a:gd name="T98" fmla="*/ 0 w 1390"/>
                <a:gd name="T99" fmla="*/ 0 h 840"/>
                <a:gd name="T100" fmla="*/ 0 w 1390"/>
                <a:gd name="T101" fmla="*/ 0 h 840"/>
                <a:gd name="T102" fmla="*/ 0 w 1390"/>
                <a:gd name="T103" fmla="*/ 0 h 840"/>
                <a:gd name="T104" fmla="*/ 0 w 1390"/>
                <a:gd name="T105" fmla="*/ 0 h 840"/>
                <a:gd name="T106" fmla="*/ 0 w 1390"/>
                <a:gd name="T107" fmla="*/ 0 h 840"/>
                <a:gd name="T108" fmla="*/ 0 w 1390"/>
                <a:gd name="T109" fmla="*/ 0 h 840"/>
                <a:gd name="T110" fmla="*/ 0 w 1390"/>
                <a:gd name="T111" fmla="*/ 0 h 8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0"/>
                <a:gd name="T169" fmla="*/ 0 h 840"/>
                <a:gd name="T170" fmla="*/ 1390 w 1390"/>
                <a:gd name="T171" fmla="*/ 840 h 8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0" h="840">
                  <a:moveTo>
                    <a:pt x="739" y="840"/>
                  </a:moveTo>
                  <a:lnTo>
                    <a:pt x="736" y="837"/>
                  </a:lnTo>
                  <a:lnTo>
                    <a:pt x="738" y="830"/>
                  </a:lnTo>
                  <a:lnTo>
                    <a:pt x="743" y="822"/>
                  </a:lnTo>
                  <a:lnTo>
                    <a:pt x="752" y="810"/>
                  </a:lnTo>
                  <a:lnTo>
                    <a:pt x="765" y="798"/>
                  </a:lnTo>
                  <a:lnTo>
                    <a:pt x="782" y="782"/>
                  </a:lnTo>
                  <a:lnTo>
                    <a:pt x="800" y="765"/>
                  </a:lnTo>
                  <a:lnTo>
                    <a:pt x="822" y="747"/>
                  </a:lnTo>
                  <a:lnTo>
                    <a:pt x="847" y="727"/>
                  </a:lnTo>
                  <a:lnTo>
                    <a:pt x="873" y="706"/>
                  </a:lnTo>
                  <a:lnTo>
                    <a:pt x="901" y="683"/>
                  </a:lnTo>
                  <a:lnTo>
                    <a:pt x="930" y="660"/>
                  </a:lnTo>
                  <a:lnTo>
                    <a:pt x="962" y="636"/>
                  </a:lnTo>
                  <a:lnTo>
                    <a:pt x="993" y="612"/>
                  </a:lnTo>
                  <a:lnTo>
                    <a:pt x="1026" y="587"/>
                  </a:lnTo>
                  <a:lnTo>
                    <a:pt x="1058" y="562"/>
                  </a:lnTo>
                  <a:lnTo>
                    <a:pt x="1091" y="538"/>
                  </a:lnTo>
                  <a:lnTo>
                    <a:pt x="1123" y="513"/>
                  </a:lnTo>
                  <a:lnTo>
                    <a:pt x="1156" y="489"/>
                  </a:lnTo>
                  <a:lnTo>
                    <a:pt x="1186" y="466"/>
                  </a:lnTo>
                  <a:lnTo>
                    <a:pt x="1216" y="444"/>
                  </a:lnTo>
                  <a:lnTo>
                    <a:pt x="1245" y="422"/>
                  </a:lnTo>
                  <a:lnTo>
                    <a:pt x="1272" y="401"/>
                  </a:lnTo>
                  <a:lnTo>
                    <a:pt x="1297" y="382"/>
                  </a:lnTo>
                  <a:lnTo>
                    <a:pt x="1319" y="366"/>
                  </a:lnTo>
                  <a:lnTo>
                    <a:pt x="1339" y="350"/>
                  </a:lnTo>
                  <a:lnTo>
                    <a:pt x="1356" y="336"/>
                  </a:lnTo>
                  <a:lnTo>
                    <a:pt x="1371" y="325"/>
                  </a:lnTo>
                  <a:lnTo>
                    <a:pt x="1381" y="315"/>
                  </a:lnTo>
                  <a:lnTo>
                    <a:pt x="1387" y="309"/>
                  </a:lnTo>
                  <a:lnTo>
                    <a:pt x="1390" y="305"/>
                  </a:lnTo>
                  <a:lnTo>
                    <a:pt x="1388" y="304"/>
                  </a:lnTo>
                  <a:lnTo>
                    <a:pt x="1387" y="303"/>
                  </a:lnTo>
                  <a:lnTo>
                    <a:pt x="1373" y="297"/>
                  </a:lnTo>
                  <a:lnTo>
                    <a:pt x="1347" y="285"/>
                  </a:lnTo>
                  <a:lnTo>
                    <a:pt x="1313" y="269"/>
                  </a:lnTo>
                  <a:lnTo>
                    <a:pt x="1270" y="250"/>
                  </a:lnTo>
                  <a:lnTo>
                    <a:pt x="1222" y="227"/>
                  </a:lnTo>
                  <a:lnTo>
                    <a:pt x="1168" y="202"/>
                  </a:lnTo>
                  <a:lnTo>
                    <a:pt x="1113" y="175"/>
                  </a:lnTo>
                  <a:lnTo>
                    <a:pt x="1056" y="148"/>
                  </a:lnTo>
                  <a:lnTo>
                    <a:pt x="1000" y="121"/>
                  </a:lnTo>
                  <a:lnTo>
                    <a:pt x="946" y="95"/>
                  </a:lnTo>
                  <a:lnTo>
                    <a:pt x="896" y="70"/>
                  </a:lnTo>
                  <a:lnTo>
                    <a:pt x="852" y="47"/>
                  </a:lnTo>
                  <a:lnTo>
                    <a:pt x="814" y="28"/>
                  </a:lnTo>
                  <a:lnTo>
                    <a:pt x="787" y="12"/>
                  </a:lnTo>
                  <a:lnTo>
                    <a:pt x="769" y="0"/>
                  </a:lnTo>
                  <a:lnTo>
                    <a:pt x="763" y="8"/>
                  </a:lnTo>
                  <a:lnTo>
                    <a:pt x="753" y="18"/>
                  </a:lnTo>
                  <a:lnTo>
                    <a:pt x="740" y="28"/>
                  </a:lnTo>
                  <a:lnTo>
                    <a:pt x="724" y="39"/>
                  </a:lnTo>
                  <a:lnTo>
                    <a:pt x="705" y="50"/>
                  </a:lnTo>
                  <a:lnTo>
                    <a:pt x="684" y="63"/>
                  </a:lnTo>
                  <a:lnTo>
                    <a:pt x="661" y="75"/>
                  </a:lnTo>
                  <a:lnTo>
                    <a:pt x="635" y="89"/>
                  </a:lnTo>
                  <a:lnTo>
                    <a:pt x="608" y="101"/>
                  </a:lnTo>
                  <a:lnTo>
                    <a:pt x="578" y="116"/>
                  </a:lnTo>
                  <a:lnTo>
                    <a:pt x="548" y="130"/>
                  </a:lnTo>
                  <a:lnTo>
                    <a:pt x="516" y="143"/>
                  </a:lnTo>
                  <a:lnTo>
                    <a:pt x="484" y="158"/>
                  </a:lnTo>
                  <a:lnTo>
                    <a:pt x="452" y="171"/>
                  </a:lnTo>
                  <a:lnTo>
                    <a:pt x="418" y="186"/>
                  </a:lnTo>
                  <a:lnTo>
                    <a:pt x="384" y="199"/>
                  </a:lnTo>
                  <a:lnTo>
                    <a:pt x="351" y="213"/>
                  </a:lnTo>
                  <a:lnTo>
                    <a:pt x="317" y="227"/>
                  </a:lnTo>
                  <a:lnTo>
                    <a:pt x="284" y="239"/>
                  </a:lnTo>
                  <a:lnTo>
                    <a:pt x="252" y="252"/>
                  </a:lnTo>
                  <a:lnTo>
                    <a:pt x="221" y="263"/>
                  </a:lnTo>
                  <a:lnTo>
                    <a:pt x="191" y="275"/>
                  </a:lnTo>
                  <a:lnTo>
                    <a:pt x="162" y="285"/>
                  </a:lnTo>
                  <a:lnTo>
                    <a:pt x="135" y="295"/>
                  </a:lnTo>
                  <a:lnTo>
                    <a:pt x="111" y="304"/>
                  </a:lnTo>
                  <a:lnTo>
                    <a:pt x="88" y="312"/>
                  </a:lnTo>
                  <a:lnTo>
                    <a:pt x="67" y="319"/>
                  </a:lnTo>
                  <a:lnTo>
                    <a:pt x="49" y="325"/>
                  </a:lnTo>
                  <a:lnTo>
                    <a:pt x="34" y="330"/>
                  </a:lnTo>
                  <a:lnTo>
                    <a:pt x="23" y="333"/>
                  </a:lnTo>
                  <a:lnTo>
                    <a:pt x="15" y="335"/>
                  </a:lnTo>
                  <a:lnTo>
                    <a:pt x="9" y="336"/>
                  </a:lnTo>
                  <a:lnTo>
                    <a:pt x="2" y="339"/>
                  </a:lnTo>
                  <a:lnTo>
                    <a:pt x="0" y="346"/>
                  </a:lnTo>
                  <a:lnTo>
                    <a:pt x="2" y="354"/>
                  </a:lnTo>
                  <a:lnTo>
                    <a:pt x="8" y="364"/>
                  </a:lnTo>
                  <a:lnTo>
                    <a:pt x="19" y="377"/>
                  </a:lnTo>
                  <a:lnTo>
                    <a:pt x="32" y="392"/>
                  </a:lnTo>
                  <a:lnTo>
                    <a:pt x="50" y="407"/>
                  </a:lnTo>
                  <a:lnTo>
                    <a:pt x="71" y="425"/>
                  </a:lnTo>
                  <a:lnTo>
                    <a:pt x="94" y="444"/>
                  </a:lnTo>
                  <a:lnTo>
                    <a:pt x="120" y="465"/>
                  </a:lnTo>
                  <a:lnTo>
                    <a:pt x="149" y="486"/>
                  </a:lnTo>
                  <a:lnTo>
                    <a:pt x="179" y="507"/>
                  </a:lnTo>
                  <a:lnTo>
                    <a:pt x="212" y="529"/>
                  </a:lnTo>
                  <a:lnTo>
                    <a:pt x="245" y="552"/>
                  </a:lnTo>
                  <a:lnTo>
                    <a:pt x="279" y="575"/>
                  </a:lnTo>
                  <a:lnTo>
                    <a:pt x="314" y="598"/>
                  </a:lnTo>
                  <a:lnTo>
                    <a:pt x="350" y="621"/>
                  </a:lnTo>
                  <a:lnTo>
                    <a:pt x="386" y="644"/>
                  </a:lnTo>
                  <a:lnTo>
                    <a:pt x="421" y="667"/>
                  </a:lnTo>
                  <a:lnTo>
                    <a:pt x="457" y="688"/>
                  </a:lnTo>
                  <a:lnTo>
                    <a:pt x="491" y="710"/>
                  </a:lnTo>
                  <a:lnTo>
                    <a:pt x="525" y="730"/>
                  </a:lnTo>
                  <a:lnTo>
                    <a:pt x="556" y="749"/>
                  </a:lnTo>
                  <a:lnTo>
                    <a:pt x="588" y="767"/>
                  </a:lnTo>
                  <a:lnTo>
                    <a:pt x="616" y="782"/>
                  </a:lnTo>
                  <a:lnTo>
                    <a:pt x="642" y="797"/>
                  </a:lnTo>
                  <a:lnTo>
                    <a:pt x="666" y="809"/>
                  </a:lnTo>
                  <a:lnTo>
                    <a:pt x="687" y="821"/>
                  </a:lnTo>
                  <a:lnTo>
                    <a:pt x="706" y="829"/>
                  </a:lnTo>
                  <a:lnTo>
                    <a:pt x="721" y="835"/>
                  </a:lnTo>
                  <a:lnTo>
                    <a:pt x="731" y="839"/>
                  </a:lnTo>
                  <a:lnTo>
                    <a:pt x="739" y="8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30" name="Freeform 172"/>
            <p:cNvSpPr>
              <a:spLocks/>
            </p:cNvSpPr>
            <p:nvPr/>
          </p:nvSpPr>
          <p:spPr bwMode="auto">
            <a:xfrm>
              <a:off x="2328" y="3437"/>
              <a:ext cx="90" cy="50"/>
            </a:xfrm>
            <a:custGeom>
              <a:avLst/>
              <a:gdLst>
                <a:gd name="T0" fmla="*/ 0 w 421"/>
                <a:gd name="T1" fmla="*/ 0 h 237"/>
                <a:gd name="T2" fmla="*/ 0 w 421"/>
                <a:gd name="T3" fmla="*/ 0 h 237"/>
                <a:gd name="T4" fmla="*/ 0 w 421"/>
                <a:gd name="T5" fmla="*/ 0 h 237"/>
                <a:gd name="T6" fmla="*/ 0 w 421"/>
                <a:gd name="T7" fmla="*/ 0 h 237"/>
                <a:gd name="T8" fmla="*/ 0 w 421"/>
                <a:gd name="T9" fmla="*/ 0 h 237"/>
                <a:gd name="T10" fmla="*/ 0 w 421"/>
                <a:gd name="T11" fmla="*/ 0 h 237"/>
                <a:gd name="T12" fmla="*/ 0 w 421"/>
                <a:gd name="T13" fmla="*/ 0 h 237"/>
                <a:gd name="T14" fmla="*/ 0 w 421"/>
                <a:gd name="T15" fmla="*/ 0 h 237"/>
                <a:gd name="T16" fmla="*/ 0 w 421"/>
                <a:gd name="T17" fmla="*/ 0 h 237"/>
                <a:gd name="T18" fmla="*/ 0 w 421"/>
                <a:gd name="T19" fmla="*/ 0 h 237"/>
                <a:gd name="T20" fmla="*/ 0 w 421"/>
                <a:gd name="T21" fmla="*/ 0 h 237"/>
                <a:gd name="T22" fmla="*/ 0 w 421"/>
                <a:gd name="T23" fmla="*/ 0 h 237"/>
                <a:gd name="T24" fmla="*/ 0 w 421"/>
                <a:gd name="T25" fmla="*/ 0 h 237"/>
                <a:gd name="T26" fmla="*/ 0 w 421"/>
                <a:gd name="T27" fmla="*/ 0 h 237"/>
                <a:gd name="T28" fmla="*/ 0 w 421"/>
                <a:gd name="T29" fmla="*/ 0 h 237"/>
                <a:gd name="T30" fmla="*/ 0 w 421"/>
                <a:gd name="T31" fmla="*/ 0 h 237"/>
                <a:gd name="T32" fmla="*/ 0 w 421"/>
                <a:gd name="T33" fmla="*/ 0 h 237"/>
                <a:gd name="T34" fmla="*/ 0 w 421"/>
                <a:gd name="T35" fmla="*/ 0 h 237"/>
                <a:gd name="T36" fmla="*/ 0 w 421"/>
                <a:gd name="T37" fmla="*/ 0 h 237"/>
                <a:gd name="T38" fmla="*/ 0 w 421"/>
                <a:gd name="T39" fmla="*/ 0 h 237"/>
                <a:gd name="T40" fmla="*/ 0 w 421"/>
                <a:gd name="T41" fmla="*/ 0 h 237"/>
                <a:gd name="T42" fmla="*/ 0 w 421"/>
                <a:gd name="T43" fmla="*/ 0 h 237"/>
                <a:gd name="T44" fmla="*/ 0 w 421"/>
                <a:gd name="T45" fmla="*/ 0 h 237"/>
                <a:gd name="T46" fmla="*/ 0 w 421"/>
                <a:gd name="T47" fmla="*/ 0 h 237"/>
                <a:gd name="T48" fmla="*/ 0 w 421"/>
                <a:gd name="T49" fmla="*/ 0 h 237"/>
                <a:gd name="T50" fmla="*/ 0 w 421"/>
                <a:gd name="T51" fmla="*/ 0 h 237"/>
                <a:gd name="T52" fmla="*/ 0 w 421"/>
                <a:gd name="T53" fmla="*/ 0 h 237"/>
                <a:gd name="T54" fmla="*/ 0 w 421"/>
                <a:gd name="T55" fmla="*/ 0 h 237"/>
                <a:gd name="T56" fmla="*/ 0 w 421"/>
                <a:gd name="T57" fmla="*/ 0 h 237"/>
                <a:gd name="T58" fmla="*/ 0 w 421"/>
                <a:gd name="T59" fmla="*/ 0 h 237"/>
                <a:gd name="T60" fmla="*/ 0 w 421"/>
                <a:gd name="T61" fmla="*/ 0 h 237"/>
                <a:gd name="T62" fmla="*/ 0 w 421"/>
                <a:gd name="T63" fmla="*/ 0 h 237"/>
                <a:gd name="T64" fmla="*/ 0 w 421"/>
                <a:gd name="T65" fmla="*/ 0 h 237"/>
                <a:gd name="T66" fmla="*/ 0 w 421"/>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237"/>
                <a:gd name="T104" fmla="*/ 421 w 421"/>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237">
                  <a:moveTo>
                    <a:pt x="0" y="0"/>
                  </a:moveTo>
                  <a:lnTo>
                    <a:pt x="5" y="2"/>
                  </a:lnTo>
                  <a:lnTo>
                    <a:pt x="17" y="9"/>
                  </a:lnTo>
                  <a:lnTo>
                    <a:pt x="35" y="20"/>
                  </a:lnTo>
                  <a:lnTo>
                    <a:pt x="60" y="34"/>
                  </a:lnTo>
                  <a:lnTo>
                    <a:pt x="90" y="50"/>
                  </a:lnTo>
                  <a:lnTo>
                    <a:pt x="122" y="69"/>
                  </a:lnTo>
                  <a:lnTo>
                    <a:pt x="158" y="89"/>
                  </a:lnTo>
                  <a:lnTo>
                    <a:pt x="194" y="109"/>
                  </a:lnTo>
                  <a:lnTo>
                    <a:pt x="232" y="130"/>
                  </a:lnTo>
                  <a:lnTo>
                    <a:pt x="269" y="151"/>
                  </a:lnTo>
                  <a:lnTo>
                    <a:pt x="304" y="171"/>
                  </a:lnTo>
                  <a:lnTo>
                    <a:pt x="337" y="189"/>
                  </a:lnTo>
                  <a:lnTo>
                    <a:pt x="366" y="204"/>
                  </a:lnTo>
                  <a:lnTo>
                    <a:pt x="390" y="217"/>
                  </a:lnTo>
                  <a:lnTo>
                    <a:pt x="409" y="226"/>
                  </a:lnTo>
                  <a:lnTo>
                    <a:pt x="421" y="232"/>
                  </a:lnTo>
                  <a:lnTo>
                    <a:pt x="413" y="237"/>
                  </a:lnTo>
                  <a:lnTo>
                    <a:pt x="409" y="235"/>
                  </a:lnTo>
                  <a:lnTo>
                    <a:pt x="397" y="229"/>
                  </a:lnTo>
                  <a:lnTo>
                    <a:pt x="378" y="218"/>
                  </a:lnTo>
                  <a:lnTo>
                    <a:pt x="353" y="204"/>
                  </a:lnTo>
                  <a:lnTo>
                    <a:pt x="322" y="189"/>
                  </a:lnTo>
                  <a:lnTo>
                    <a:pt x="290" y="171"/>
                  </a:lnTo>
                  <a:lnTo>
                    <a:pt x="253" y="151"/>
                  </a:lnTo>
                  <a:lnTo>
                    <a:pt x="216" y="131"/>
                  </a:lnTo>
                  <a:lnTo>
                    <a:pt x="179" y="111"/>
                  </a:lnTo>
                  <a:lnTo>
                    <a:pt x="142" y="90"/>
                  </a:lnTo>
                  <a:lnTo>
                    <a:pt x="107" y="70"/>
                  </a:lnTo>
                  <a:lnTo>
                    <a:pt x="76" y="51"/>
                  </a:lnTo>
                  <a:lnTo>
                    <a:pt x="48" y="34"/>
                  </a:lnTo>
                  <a:lnTo>
                    <a:pt x="26" y="20"/>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31" name="Freeform 173"/>
            <p:cNvSpPr>
              <a:spLocks/>
            </p:cNvSpPr>
            <p:nvPr/>
          </p:nvSpPr>
          <p:spPr bwMode="auto">
            <a:xfrm>
              <a:off x="2320" y="3440"/>
              <a:ext cx="92" cy="52"/>
            </a:xfrm>
            <a:custGeom>
              <a:avLst/>
              <a:gdLst>
                <a:gd name="T0" fmla="*/ 0 w 429"/>
                <a:gd name="T1" fmla="*/ 0 h 247"/>
                <a:gd name="T2" fmla="*/ 0 w 429"/>
                <a:gd name="T3" fmla="*/ 0 h 247"/>
                <a:gd name="T4" fmla="*/ 0 w 429"/>
                <a:gd name="T5" fmla="*/ 0 h 247"/>
                <a:gd name="T6" fmla="*/ 0 w 429"/>
                <a:gd name="T7" fmla="*/ 0 h 247"/>
                <a:gd name="T8" fmla="*/ 0 w 429"/>
                <a:gd name="T9" fmla="*/ 0 h 247"/>
                <a:gd name="T10" fmla="*/ 0 w 429"/>
                <a:gd name="T11" fmla="*/ 0 h 247"/>
                <a:gd name="T12" fmla="*/ 0 w 429"/>
                <a:gd name="T13" fmla="*/ 0 h 247"/>
                <a:gd name="T14" fmla="*/ 0 w 429"/>
                <a:gd name="T15" fmla="*/ 0 h 247"/>
                <a:gd name="T16" fmla="*/ 0 w 429"/>
                <a:gd name="T17" fmla="*/ 0 h 247"/>
                <a:gd name="T18" fmla="*/ 0 w 429"/>
                <a:gd name="T19" fmla="*/ 0 h 247"/>
                <a:gd name="T20" fmla="*/ 0 w 429"/>
                <a:gd name="T21" fmla="*/ 0 h 247"/>
                <a:gd name="T22" fmla="*/ 0 w 429"/>
                <a:gd name="T23" fmla="*/ 0 h 247"/>
                <a:gd name="T24" fmla="*/ 0 w 429"/>
                <a:gd name="T25" fmla="*/ 0 h 247"/>
                <a:gd name="T26" fmla="*/ 0 w 429"/>
                <a:gd name="T27" fmla="*/ 0 h 247"/>
                <a:gd name="T28" fmla="*/ 0 w 429"/>
                <a:gd name="T29" fmla="*/ 0 h 247"/>
                <a:gd name="T30" fmla="*/ 0 w 429"/>
                <a:gd name="T31" fmla="*/ 0 h 247"/>
                <a:gd name="T32" fmla="*/ 0 w 429"/>
                <a:gd name="T33" fmla="*/ 0 h 247"/>
                <a:gd name="T34" fmla="*/ 0 w 429"/>
                <a:gd name="T35" fmla="*/ 0 h 247"/>
                <a:gd name="T36" fmla="*/ 0 w 429"/>
                <a:gd name="T37" fmla="*/ 0 h 247"/>
                <a:gd name="T38" fmla="*/ 0 w 429"/>
                <a:gd name="T39" fmla="*/ 0 h 247"/>
                <a:gd name="T40" fmla="*/ 0 w 429"/>
                <a:gd name="T41" fmla="*/ 0 h 247"/>
                <a:gd name="T42" fmla="*/ 0 w 429"/>
                <a:gd name="T43" fmla="*/ 0 h 247"/>
                <a:gd name="T44" fmla="*/ 0 w 429"/>
                <a:gd name="T45" fmla="*/ 0 h 247"/>
                <a:gd name="T46" fmla="*/ 0 w 429"/>
                <a:gd name="T47" fmla="*/ 0 h 247"/>
                <a:gd name="T48" fmla="*/ 0 w 429"/>
                <a:gd name="T49" fmla="*/ 0 h 247"/>
                <a:gd name="T50" fmla="*/ 0 w 429"/>
                <a:gd name="T51" fmla="*/ 0 h 247"/>
                <a:gd name="T52" fmla="*/ 0 w 429"/>
                <a:gd name="T53" fmla="*/ 0 h 247"/>
                <a:gd name="T54" fmla="*/ 0 w 429"/>
                <a:gd name="T55" fmla="*/ 0 h 247"/>
                <a:gd name="T56" fmla="*/ 0 w 429"/>
                <a:gd name="T57" fmla="*/ 0 h 247"/>
                <a:gd name="T58" fmla="*/ 0 w 429"/>
                <a:gd name="T59" fmla="*/ 0 h 247"/>
                <a:gd name="T60" fmla="*/ 0 w 429"/>
                <a:gd name="T61" fmla="*/ 0 h 247"/>
                <a:gd name="T62" fmla="*/ 0 w 429"/>
                <a:gd name="T63" fmla="*/ 0 h 247"/>
                <a:gd name="T64" fmla="*/ 0 w 429"/>
                <a:gd name="T65" fmla="*/ 0 h 247"/>
                <a:gd name="T66" fmla="*/ 0 w 429"/>
                <a:gd name="T67" fmla="*/ 0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9"/>
                <a:gd name="T103" fmla="*/ 0 h 247"/>
                <a:gd name="T104" fmla="*/ 429 w 429"/>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9" h="247">
                  <a:moveTo>
                    <a:pt x="0" y="0"/>
                  </a:moveTo>
                  <a:lnTo>
                    <a:pt x="4" y="3"/>
                  </a:lnTo>
                  <a:lnTo>
                    <a:pt x="16" y="10"/>
                  </a:lnTo>
                  <a:lnTo>
                    <a:pt x="35" y="21"/>
                  </a:lnTo>
                  <a:lnTo>
                    <a:pt x="60" y="36"/>
                  </a:lnTo>
                  <a:lnTo>
                    <a:pt x="91" y="53"/>
                  </a:lnTo>
                  <a:lnTo>
                    <a:pt x="124" y="72"/>
                  </a:lnTo>
                  <a:lnTo>
                    <a:pt x="161" y="93"/>
                  </a:lnTo>
                  <a:lnTo>
                    <a:pt x="199" y="114"/>
                  </a:lnTo>
                  <a:lnTo>
                    <a:pt x="237" y="136"/>
                  </a:lnTo>
                  <a:lnTo>
                    <a:pt x="274" y="158"/>
                  </a:lnTo>
                  <a:lnTo>
                    <a:pt x="311" y="178"/>
                  </a:lnTo>
                  <a:lnTo>
                    <a:pt x="344" y="197"/>
                  </a:lnTo>
                  <a:lnTo>
                    <a:pt x="374" y="213"/>
                  </a:lnTo>
                  <a:lnTo>
                    <a:pt x="399" y="226"/>
                  </a:lnTo>
                  <a:lnTo>
                    <a:pt x="418" y="236"/>
                  </a:lnTo>
                  <a:lnTo>
                    <a:pt x="429" y="242"/>
                  </a:lnTo>
                  <a:lnTo>
                    <a:pt x="422" y="247"/>
                  </a:lnTo>
                  <a:lnTo>
                    <a:pt x="418" y="245"/>
                  </a:lnTo>
                  <a:lnTo>
                    <a:pt x="405" y="237"/>
                  </a:lnTo>
                  <a:lnTo>
                    <a:pt x="385" y="227"/>
                  </a:lnTo>
                  <a:lnTo>
                    <a:pt x="360" y="213"/>
                  </a:lnTo>
                  <a:lnTo>
                    <a:pt x="330" y="197"/>
                  </a:lnTo>
                  <a:lnTo>
                    <a:pt x="295" y="178"/>
                  </a:lnTo>
                  <a:lnTo>
                    <a:pt x="259" y="158"/>
                  </a:lnTo>
                  <a:lnTo>
                    <a:pt x="221" y="137"/>
                  </a:lnTo>
                  <a:lnTo>
                    <a:pt x="182" y="115"/>
                  </a:lnTo>
                  <a:lnTo>
                    <a:pt x="144" y="94"/>
                  </a:lnTo>
                  <a:lnTo>
                    <a:pt x="110" y="74"/>
                  </a:lnTo>
                  <a:lnTo>
                    <a:pt x="77" y="54"/>
                  </a:lnTo>
                  <a:lnTo>
                    <a:pt x="48" y="36"/>
                  </a:lnTo>
                  <a:lnTo>
                    <a:pt x="25" y="21"/>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32" name="Freeform 174"/>
            <p:cNvSpPr>
              <a:spLocks/>
            </p:cNvSpPr>
            <p:nvPr/>
          </p:nvSpPr>
          <p:spPr bwMode="auto">
            <a:xfrm>
              <a:off x="2312" y="3444"/>
              <a:ext cx="93" cy="53"/>
            </a:xfrm>
            <a:custGeom>
              <a:avLst/>
              <a:gdLst>
                <a:gd name="T0" fmla="*/ 0 w 437"/>
                <a:gd name="T1" fmla="*/ 0 h 254"/>
                <a:gd name="T2" fmla="*/ 0 w 437"/>
                <a:gd name="T3" fmla="*/ 0 h 254"/>
                <a:gd name="T4" fmla="*/ 0 w 437"/>
                <a:gd name="T5" fmla="*/ 0 h 254"/>
                <a:gd name="T6" fmla="*/ 0 w 437"/>
                <a:gd name="T7" fmla="*/ 0 h 254"/>
                <a:gd name="T8" fmla="*/ 0 w 437"/>
                <a:gd name="T9" fmla="*/ 0 h 254"/>
                <a:gd name="T10" fmla="*/ 0 w 437"/>
                <a:gd name="T11" fmla="*/ 0 h 254"/>
                <a:gd name="T12" fmla="*/ 0 w 437"/>
                <a:gd name="T13" fmla="*/ 0 h 254"/>
                <a:gd name="T14" fmla="*/ 0 w 437"/>
                <a:gd name="T15" fmla="*/ 0 h 254"/>
                <a:gd name="T16" fmla="*/ 0 w 437"/>
                <a:gd name="T17" fmla="*/ 0 h 254"/>
                <a:gd name="T18" fmla="*/ 0 w 437"/>
                <a:gd name="T19" fmla="*/ 0 h 254"/>
                <a:gd name="T20" fmla="*/ 0 w 437"/>
                <a:gd name="T21" fmla="*/ 0 h 254"/>
                <a:gd name="T22" fmla="*/ 0 w 437"/>
                <a:gd name="T23" fmla="*/ 0 h 254"/>
                <a:gd name="T24" fmla="*/ 0 w 437"/>
                <a:gd name="T25" fmla="*/ 0 h 254"/>
                <a:gd name="T26" fmla="*/ 0 w 437"/>
                <a:gd name="T27" fmla="*/ 0 h 254"/>
                <a:gd name="T28" fmla="*/ 0 w 437"/>
                <a:gd name="T29" fmla="*/ 0 h 254"/>
                <a:gd name="T30" fmla="*/ 0 w 437"/>
                <a:gd name="T31" fmla="*/ 0 h 254"/>
                <a:gd name="T32" fmla="*/ 0 w 437"/>
                <a:gd name="T33" fmla="*/ 0 h 254"/>
                <a:gd name="T34" fmla="*/ 0 w 437"/>
                <a:gd name="T35" fmla="*/ 0 h 254"/>
                <a:gd name="T36" fmla="*/ 0 w 437"/>
                <a:gd name="T37" fmla="*/ 0 h 254"/>
                <a:gd name="T38" fmla="*/ 0 w 437"/>
                <a:gd name="T39" fmla="*/ 0 h 254"/>
                <a:gd name="T40" fmla="*/ 0 w 437"/>
                <a:gd name="T41" fmla="*/ 0 h 254"/>
                <a:gd name="T42" fmla="*/ 0 w 437"/>
                <a:gd name="T43" fmla="*/ 0 h 254"/>
                <a:gd name="T44" fmla="*/ 0 w 437"/>
                <a:gd name="T45" fmla="*/ 0 h 254"/>
                <a:gd name="T46" fmla="*/ 0 w 437"/>
                <a:gd name="T47" fmla="*/ 0 h 254"/>
                <a:gd name="T48" fmla="*/ 0 w 437"/>
                <a:gd name="T49" fmla="*/ 0 h 254"/>
                <a:gd name="T50" fmla="*/ 0 w 437"/>
                <a:gd name="T51" fmla="*/ 0 h 254"/>
                <a:gd name="T52" fmla="*/ 0 w 437"/>
                <a:gd name="T53" fmla="*/ 0 h 254"/>
                <a:gd name="T54" fmla="*/ 0 w 437"/>
                <a:gd name="T55" fmla="*/ 0 h 254"/>
                <a:gd name="T56" fmla="*/ 0 w 437"/>
                <a:gd name="T57" fmla="*/ 0 h 254"/>
                <a:gd name="T58" fmla="*/ 0 w 437"/>
                <a:gd name="T59" fmla="*/ 0 h 254"/>
                <a:gd name="T60" fmla="*/ 0 w 437"/>
                <a:gd name="T61" fmla="*/ 0 h 254"/>
                <a:gd name="T62" fmla="*/ 0 w 437"/>
                <a:gd name="T63" fmla="*/ 0 h 254"/>
                <a:gd name="T64" fmla="*/ 0 w 437"/>
                <a:gd name="T65" fmla="*/ 0 h 254"/>
                <a:gd name="T66" fmla="*/ 0 w 437"/>
                <a:gd name="T67" fmla="*/ 0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7"/>
                <a:gd name="T103" fmla="*/ 0 h 254"/>
                <a:gd name="T104" fmla="*/ 437 w 437"/>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7" h="254">
                  <a:moveTo>
                    <a:pt x="0" y="0"/>
                  </a:moveTo>
                  <a:lnTo>
                    <a:pt x="4" y="2"/>
                  </a:lnTo>
                  <a:lnTo>
                    <a:pt x="17" y="11"/>
                  </a:lnTo>
                  <a:lnTo>
                    <a:pt x="37" y="22"/>
                  </a:lnTo>
                  <a:lnTo>
                    <a:pt x="63" y="37"/>
                  </a:lnTo>
                  <a:lnTo>
                    <a:pt x="93" y="54"/>
                  </a:lnTo>
                  <a:lnTo>
                    <a:pt x="127" y="74"/>
                  </a:lnTo>
                  <a:lnTo>
                    <a:pt x="164" y="96"/>
                  </a:lnTo>
                  <a:lnTo>
                    <a:pt x="203" y="118"/>
                  </a:lnTo>
                  <a:lnTo>
                    <a:pt x="242" y="141"/>
                  </a:lnTo>
                  <a:lnTo>
                    <a:pt x="280" y="163"/>
                  </a:lnTo>
                  <a:lnTo>
                    <a:pt x="317" y="184"/>
                  </a:lnTo>
                  <a:lnTo>
                    <a:pt x="351" y="203"/>
                  </a:lnTo>
                  <a:lnTo>
                    <a:pt x="381" y="219"/>
                  </a:lnTo>
                  <a:lnTo>
                    <a:pt x="407" y="233"/>
                  </a:lnTo>
                  <a:lnTo>
                    <a:pt x="425" y="243"/>
                  </a:lnTo>
                  <a:lnTo>
                    <a:pt x="437" y="249"/>
                  </a:lnTo>
                  <a:lnTo>
                    <a:pt x="431" y="254"/>
                  </a:lnTo>
                  <a:lnTo>
                    <a:pt x="426" y="252"/>
                  </a:lnTo>
                  <a:lnTo>
                    <a:pt x="413" y="244"/>
                  </a:lnTo>
                  <a:lnTo>
                    <a:pt x="393" y="233"/>
                  </a:lnTo>
                  <a:lnTo>
                    <a:pt x="367" y="219"/>
                  </a:lnTo>
                  <a:lnTo>
                    <a:pt x="336" y="202"/>
                  </a:lnTo>
                  <a:lnTo>
                    <a:pt x="301" y="183"/>
                  </a:lnTo>
                  <a:lnTo>
                    <a:pt x="264" y="162"/>
                  </a:lnTo>
                  <a:lnTo>
                    <a:pt x="225" y="140"/>
                  </a:lnTo>
                  <a:lnTo>
                    <a:pt x="185" y="118"/>
                  </a:lnTo>
                  <a:lnTo>
                    <a:pt x="148" y="95"/>
                  </a:lnTo>
                  <a:lnTo>
                    <a:pt x="111" y="74"/>
                  </a:lnTo>
                  <a:lnTo>
                    <a:pt x="78" y="54"/>
                  </a:lnTo>
                  <a:lnTo>
                    <a:pt x="49" y="37"/>
                  </a:lnTo>
                  <a:lnTo>
                    <a:pt x="26" y="21"/>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33" name="Freeform 175"/>
            <p:cNvSpPr>
              <a:spLocks/>
            </p:cNvSpPr>
            <p:nvPr/>
          </p:nvSpPr>
          <p:spPr bwMode="auto">
            <a:xfrm>
              <a:off x="2304" y="3446"/>
              <a:ext cx="95" cy="57"/>
            </a:xfrm>
            <a:custGeom>
              <a:avLst/>
              <a:gdLst>
                <a:gd name="T0" fmla="*/ 0 w 447"/>
                <a:gd name="T1" fmla="*/ 0 h 262"/>
                <a:gd name="T2" fmla="*/ 0 w 447"/>
                <a:gd name="T3" fmla="*/ 0 h 262"/>
                <a:gd name="T4" fmla="*/ 0 w 447"/>
                <a:gd name="T5" fmla="*/ 0 h 262"/>
                <a:gd name="T6" fmla="*/ 0 w 447"/>
                <a:gd name="T7" fmla="*/ 0 h 262"/>
                <a:gd name="T8" fmla="*/ 0 w 447"/>
                <a:gd name="T9" fmla="*/ 0 h 262"/>
                <a:gd name="T10" fmla="*/ 0 w 447"/>
                <a:gd name="T11" fmla="*/ 0 h 262"/>
                <a:gd name="T12" fmla="*/ 0 w 447"/>
                <a:gd name="T13" fmla="*/ 0 h 262"/>
                <a:gd name="T14" fmla="*/ 0 w 447"/>
                <a:gd name="T15" fmla="*/ 0 h 262"/>
                <a:gd name="T16" fmla="*/ 0 w 447"/>
                <a:gd name="T17" fmla="*/ 0 h 262"/>
                <a:gd name="T18" fmla="*/ 0 w 447"/>
                <a:gd name="T19" fmla="*/ 0 h 262"/>
                <a:gd name="T20" fmla="*/ 0 w 447"/>
                <a:gd name="T21" fmla="*/ 0 h 262"/>
                <a:gd name="T22" fmla="*/ 0 w 447"/>
                <a:gd name="T23" fmla="*/ 0 h 262"/>
                <a:gd name="T24" fmla="*/ 0 w 447"/>
                <a:gd name="T25" fmla="*/ 0 h 262"/>
                <a:gd name="T26" fmla="*/ 0 w 447"/>
                <a:gd name="T27" fmla="*/ 0 h 262"/>
                <a:gd name="T28" fmla="*/ 0 w 447"/>
                <a:gd name="T29" fmla="*/ 0 h 262"/>
                <a:gd name="T30" fmla="*/ 0 w 447"/>
                <a:gd name="T31" fmla="*/ 0 h 262"/>
                <a:gd name="T32" fmla="*/ 0 w 447"/>
                <a:gd name="T33" fmla="*/ 0 h 262"/>
                <a:gd name="T34" fmla="*/ 0 w 447"/>
                <a:gd name="T35" fmla="*/ 0 h 262"/>
                <a:gd name="T36" fmla="*/ 0 w 447"/>
                <a:gd name="T37" fmla="*/ 0 h 262"/>
                <a:gd name="T38" fmla="*/ 0 w 447"/>
                <a:gd name="T39" fmla="*/ 0 h 262"/>
                <a:gd name="T40" fmla="*/ 0 w 447"/>
                <a:gd name="T41" fmla="*/ 0 h 262"/>
                <a:gd name="T42" fmla="*/ 0 w 447"/>
                <a:gd name="T43" fmla="*/ 0 h 262"/>
                <a:gd name="T44" fmla="*/ 0 w 447"/>
                <a:gd name="T45" fmla="*/ 0 h 262"/>
                <a:gd name="T46" fmla="*/ 0 w 447"/>
                <a:gd name="T47" fmla="*/ 0 h 262"/>
                <a:gd name="T48" fmla="*/ 0 w 447"/>
                <a:gd name="T49" fmla="*/ 0 h 262"/>
                <a:gd name="T50" fmla="*/ 0 w 447"/>
                <a:gd name="T51" fmla="*/ 0 h 262"/>
                <a:gd name="T52" fmla="*/ 0 w 447"/>
                <a:gd name="T53" fmla="*/ 0 h 262"/>
                <a:gd name="T54" fmla="*/ 0 w 447"/>
                <a:gd name="T55" fmla="*/ 0 h 262"/>
                <a:gd name="T56" fmla="*/ 0 w 447"/>
                <a:gd name="T57" fmla="*/ 0 h 262"/>
                <a:gd name="T58" fmla="*/ 0 w 447"/>
                <a:gd name="T59" fmla="*/ 0 h 262"/>
                <a:gd name="T60" fmla="*/ 0 w 447"/>
                <a:gd name="T61" fmla="*/ 0 h 262"/>
                <a:gd name="T62" fmla="*/ 0 w 447"/>
                <a:gd name="T63" fmla="*/ 0 h 262"/>
                <a:gd name="T64" fmla="*/ 0 w 447"/>
                <a:gd name="T65" fmla="*/ 0 h 262"/>
                <a:gd name="T66" fmla="*/ 0 w 447"/>
                <a:gd name="T67" fmla="*/ 0 h 2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7"/>
                <a:gd name="T103" fmla="*/ 0 h 262"/>
                <a:gd name="T104" fmla="*/ 447 w 447"/>
                <a:gd name="T105" fmla="*/ 262 h 2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7" h="262">
                  <a:moveTo>
                    <a:pt x="0" y="0"/>
                  </a:moveTo>
                  <a:lnTo>
                    <a:pt x="4" y="3"/>
                  </a:lnTo>
                  <a:lnTo>
                    <a:pt x="18" y="10"/>
                  </a:lnTo>
                  <a:lnTo>
                    <a:pt x="38" y="22"/>
                  </a:lnTo>
                  <a:lnTo>
                    <a:pt x="64" y="37"/>
                  </a:lnTo>
                  <a:lnTo>
                    <a:pt x="96" y="56"/>
                  </a:lnTo>
                  <a:lnTo>
                    <a:pt x="130" y="77"/>
                  </a:lnTo>
                  <a:lnTo>
                    <a:pt x="168" y="99"/>
                  </a:lnTo>
                  <a:lnTo>
                    <a:pt x="208" y="122"/>
                  </a:lnTo>
                  <a:lnTo>
                    <a:pt x="247" y="146"/>
                  </a:lnTo>
                  <a:lnTo>
                    <a:pt x="287" y="169"/>
                  </a:lnTo>
                  <a:lnTo>
                    <a:pt x="324" y="190"/>
                  </a:lnTo>
                  <a:lnTo>
                    <a:pt x="360" y="210"/>
                  </a:lnTo>
                  <a:lnTo>
                    <a:pt x="390" y="227"/>
                  </a:lnTo>
                  <a:lnTo>
                    <a:pt x="415" y="241"/>
                  </a:lnTo>
                  <a:lnTo>
                    <a:pt x="435" y="251"/>
                  </a:lnTo>
                  <a:lnTo>
                    <a:pt x="447" y="257"/>
                  </a:lnTo>
                  <a:lnTo>
                    <a:pt x="440" y="262"/>
                  </a:lnTo>
                  <a:lnTo>
                    <a:pt x="436" y="260"/>
                  </a:lnTo>
                  <a:lnTo>
                    <a:pt x="422" y="252"/>
                  </a:lnTo>
                  <a:lnTo>
                    <a:pt x="402" y="241"/>
                  </a:lnTo>
                  <a:lnTo>
                    <a:pt x="375" y="226"/>
                  </a:lnTo>
                  <a:lnTo>
                    <a:pt x="344" y="209"/>
                  </a:lnTo>
                  <a:lnTo>
                    <a:pt x="308" y="189"/>
                  </a:lnTo>
                  <a:lnTo>
                    <a:pt x="270" y="167"/>
                  </a:lnTo>
                  <a:lnTo>
                    <a:pt x="230" y="144"/>
                  </a:lnTo>
                  <a:lnTo>
                    <a:pt x="190" y="121"/>
                  </a:lnTo>
                  <a:lnTo>
                    <a:pt x="151" y="98"/>
                  </a:lnTo>
                  <a:lnTo>
                    <a:pt x="113" y="76"/>
                  </a:lnTo>
                  <a:lnTo>
                    <a:pt x="80" y="56"/>
                  </a:lnTo>
                  <a:lnTo>
                    <a:pt x="50" y="37"/>
                  </a:lnTo>
                  <a:lnTo>
                    <a:pt x="26" y="22"/>
                  </a:lnTo>
                  <a:lnTo>
                    <a:pt x="10"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34" name="Freeform 176"/>
            <p:cNvSpPr>
              <a:spLocks/>
            </p:cNvSpPr>
            <p:nvPr/>
          </p:nvSpPr>
          <p:spPr bwMode="auto">
            <a:xfrm>
              <a:off x="2295" y="3450"/>
              <a:ext cx="98" cy="58"/>
            </a:xfrm>
            <a:custGeom>
              <a:avLst/>
              <a:gdLst>
                <a:gd name="T0" fmla="*/ 0 w 455"/>
                <a:gd name="T1" fmla="*/ 0 h 271"/>
                <a:gd name="T2" fmla="*/ 0 w 455"/>
                <a:gd name="T3" fmla="*/ 0 h 271"/>
                <a:gd name="T4" fmla="*/ 0 w 455"/>
                <a:gd name="T5" fmla="*/ 0 h 271"/>
                <a:gd name="T6" fmla="*/ 0 w 455"/>
                <a:gd name="T7" fmla="*/ 0 h 271"/>
                <a:gd name="T8" fmla="*/ 0 w 455"/>
                <a:gd name="T9" fmla="*/ 0 h 271"/>
                <a:gd name="T10" fmla="*/ 0 w 455"/>
                <a:gd name="T11" fmla="*/ 0 h 271"/>
                <a:gd name="T12" fmla="*/ 0 w 455"/>
                <a:gd name="T13" fmla="*/ 0 h 271"/>
                <a:gd name="T14" fmla="*/ 0 w 455"/>
                <a:gd name="T15" fmla="*/ 0 h 271"/>
                <a:gd name="T16" fmla="*/ 0 w 455"/>
                <a:gd name="T17" fmla="*/ 0 h 271"/>
                <a:gd name="T18" fmla="*/ 0 w 455"/>
                <a:gd name="T19" fmla="*/ 0 h 271"/>
                <a:gd name="T20" fmla="*/ 0 w 455"/>
                <a:gd name="T21" fmla="*/ 0 h 271"/>
                <a:gd name="T22" fmla="*/ 0 w 455"/>
                <a:gd name="T23" fmla="*/ 0 h 271"/>
                <a:gd name="T24" fmla="*/ 0 w 455"/>
                <a:gd name="T25" fmla="*/ 0 h 271"/>
                <a:gd name="T26" fmla="*/ 0 w 455"/>
                <a:gd name="T27" fmla="*/ 0 h 271"/>
                <a:gd name="T28" fmla="*/ 0 w 455"/>
                <a:gd name="T29" fmla="*/ 0 h 271"/>
                <a:gd name="T30" fmla="*/ 0 w 455"/>
                <a:gd name="T31" fmla="*/ 0 h 271"/>
                <a:gd name="T32" fmla="*/ 0 w 455"/>
                <a:gd name="T33" fmla="*/ 0 h 271"/>
                <a:gd name="T34" fmla="*/ 0 w 455"/>
                <a:gd name="T35" fmla="*/ 0 h 271"/>
                <a:gd name="T36" fmla="*/ 0 w 455"/>
                <a:gd name="T37" fmla="*/ 0 h 271"/>
                <a:gd name="T38" fmla="*/ 0 w 455"/>
                <a:gd name="T39" fmla="*/ 0 h 271"/>
                <a:gd name="T40" fmla="*/ 0 w 455"/>
                <a:gd name="T41" fmla="*/ 0 h 271"/>
                <a:gd name="T42" fmla="*/ 0 w 455"/>
                <a:gd name="T43" fmla="*/ 0 h 271"/>
                <a:gd name="T44" fmla="*/ 0 w 455"/>
                <a:gd name="T45" fmla="*/ 0 h 271"/>
                <a:gd name="T46" fmla="*/ 0 w 455"/>
                <a:gd name="T47" fmla="*/ 0 h 271"/>
                <a:gd name="T48" fmla="*/ 0 w 455"/>
                <a:gd name="T49" fmla="*/ 0 h 271"/>
                <a:gd name="T50" fmla="*/ 0 w 455"/>
                <a:gd name="T51" fmla="*/ 0 h 271"/>
                <a:gd name="T52" fmla="*/ 0 w 455"/>
                <a:gd name="T53" fmla="*/ 0 h 271"/>
                <a:gd name="T54" fmla="*/ 0 w 455"/>
                <a:gd name="T55" fmla="*/ 0 h 271"/>
                <a:gd name="T56" fmla="*/ 0 w 455"/>
                <a:gd name="T57" fmla="*/ 0 h 271"/>
                <a:gd name="T58" fmla="*/ 0 w 455"/>
                <a:gd name="T59" fmla="*/ 0 h 271"/>
                <a:gd name="T60" fmla="*/ 0 w 455"/>
                <a:gd name="T61" fmla="*/ 0 h 271"/>
                <a:gd name="T62" fmla="*/ 0 w 455"/>
                <a:gd name="T63" fmla="*/ 0 h 271"/>
                <a:gd name="T64" fmla="*/ 0 w 455"/>
                <a:gd name="T65" fmla="*/ 0 h 271"/>
                <a:gd name="T66" fmla="*/ 0 w 455"/>
                <a:gd name="T67" fmla="*/ 0 h 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
                <a:gd name="T103" fmla="*/ 0 h 271"/>
                <a:gd name="T104" fmla="*/ 455 w 455"/>
                <a:gd name="T105" fmla="*/ 271 h 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 h="271">
                  <a:moveTo>
                    <a:pt x="0" y="0"/>
                  </a:moveTo>
                  <a:lnTo>
                    <a:pt x="5" y="4"/>
                  </a:lnTo>
                  <a:lnTo>
                    <a:pt x="18" y="11"/>
                  </a:lnTo>
                  <a:lnTo>
                    <a:pt x="39" y="23"/>
                  </a:lnTo>
                  <a:lnTo>
                    <a:pt x="65" y="39"/>
                  </a:lnTo>
                  <a:lnTo>
                    <a:pt x="98" y="59"/>
                  </a:lnTo>
                  <a:lnTo>
                    <a:pt x="134" y="80"/>
                  </a:lnTo>
                  <a:lnTo>
                    <a:pt x="172" y="103"/>
                  </a:lnTo>
                  <a:lnTo>
                    <a:pt x="212" y="127"/>
                  </a:lnTo>
                  <a:lnTo>
                    <a:pt x="253" y="151"/>
                  </a:lnTo>
                  <a:lnTo>
                    <a:pt x="294" y="175"/>
                  </a:lnTo>
                  <a:lnTo>
                    <a:pt x="332" y="197"/>
                  </a:lnTo>
                  <a:lnTo>
                    <a:pt x="367" y="218"/>
                  </a:lnTo>
                  <a:lnTo>
                    <a:pt x="398" y="235"/>
                  </a:lnTo>
                  <a:lnTo>
                    <a:pt x="424" y="249"/>
                  </a:lnTo>
                  <a:lnTo>
                    <a:pt x="444" y="260"/>
                  </a:lnTo>
                  <a:lnTo>
                    <a:pt x="455" y="266"/>
                  </a:lnTo>
                  <a:lnTo>
                    <a:pt x="448" y="271"/>
                  </a:lnTo>
                  <a:lnTo>
                    <a:pt x="443" y="268"/>
                  </a:lnTo>
                  <a:lnTo>
                    <a:pt x="430" y="260"/>
                  </a:lnTo>
                  <a:lnTo>
                    <a:pt x="409" y="249"/>
                  </a:lnTo>
                  <a:lnTo>
                    <a:pt x="382" y="233"/>
                  </a:lnTo>
                  <a:lnTo>
                    <a:pt x="349" y="216"/>
                  </a:lnTo>
                  <a:lnTo>
                    <a:pt x="313" y="195"/>
                  </a:lnTo>
                  <a:lnTo>
                    <a:pt x="274" y="172"/>
                  </a:lnTo>
                  <a:lnTo>
                    <a:pt x="234" y="149"/>
                  </a:lnTo>
                  <a:lnTo>
                    <a:pt x="193" y="125"/>
                  </a:lnTo>
                  <a:lnTo>
                    <a:pt x="153" y="101"/>
                  </a:lnTo>
                  <a:lnTo>
                    <a:pt x="116" y="79"/>
                  </a:lnTo>
                  <a:lnTo>
                    <a:pt x="81" y="57"/>
                  </a:lnTo>
                  <a:lnTo>
                    <a:pt x="51" y="38"/>
                  </a:lnTo>
                  <a:lnTo>
                    <a:pt x="27" y="22"/>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35" name="Freeform 177"/>
            <p:cNvSpPr>
              <a:spLocks/>
            </p:cNvSpPr>
            <p:nvPr/>
          </p:nvSpPr>
          <p:spPr bwMode="auto">
            <a:xfrm>
              <a:off x="2287" y="3453"/>
              <a:ext cx="100" cy="60"/>
            </a:xfrm>
            <a:custGeom>
              <a:avLst/>
              <a:gdLst>
                <a:gd name="T0" fmla="*/ 0 w 465"/>
                <a:gd name="T1" fmla="*/ 0 h 279"/>
                <a:gd name="T2" fmla="*/ 0 w 465"/>
                <a:gd name="T3" fmla="*/ 0 h 279"/>
                <a:gd name="T4" fmla="*/ 0 w 465"/>
                <a:gd name="T5" fmla="*/ 0 h 279"/>
                <a:gd name="T6" fmla="*/ 0 w 465"/>
                <a:gd name="T7" fmla="*/ 0 h 279"/>
                <a:gd name="T8" fmla="*/ 0 w 465"/>
                <a:gd name="T9" fmla="*/ 0 h 279"/>
                <a:gd name="T10" fmla="*/ 0 w 465"/>
                <a:gd name="T11" fmla="*/ 0 h 279"/>
                <a:gd name="T12" fmla="*/ 0 w 465"/>
                <a:gd name="T13" fmla="*/ 0 h 279"/>
                <a:gd name="T14" fmla="*/ 0 w 465"/>
                <a:gd name="T15" fmla="*/ 0 h 279"/>
                <a:gd name="T16" fmla="*/ 0 w 465"/>
                <a:gd name="T17" fmla="*/ 0 h 279"/>
                <a:gd name="T18" fmla="*/ 0 w 465"/>
                <a:gd name="T19" fmla="*/ 0 h 279"/>
                <a:gd name="T20" fmla="*/ 0 w 465"/>
                <a:gd name="T21" fmla="*/ 0 h 279"/>
                <a:gd name="T22" fmla="*/ 0 w 465"/>
                <a:gd name="T23" fmla="*/ 0 h 279"/>
                <a:gd name="T24" fmla="*/ 0 w 465"/>
                <a:gd name="T25" fmla="*/ 0 h 279"/>
                <a:gd name="T26" fmla="*/ 0 w 465"/>
                <a:gd name="T27" fmla="*/ 0 h 279"/>
                <a:gd name="T28" fmla="*/ 0 w 465"/>
                <a:gd name="T29" fmla="*/ 0 h 279"/>
                <a:gd name="T30" fmla="*/ 0 w 465"/>
                <a:gd name="T31" fmla="*/ 0 h 279"/>
                <a:gd name="T32" fmla="*/ 0 w 465"/>
                <a:gd name="T33" fmla="*/ 0 h 279"/>
                <a:gd name="T34" fmla="*/ 0 w 465"/>
                <a:gd name="T35" fmla="*/ 0 h 279"/>
                <a:gd name="T36" fmla="*/ 0 w 465"/>
                <a:gd name="T37" fmla="*/ 0 h 279"/>
                <a:gd name="T38" fmla="*/ 0 w 465"/>
                <a:gd name="T39" fmla="*/ 0 h 279"/>
                <a:gd name="T40" fmla="*/ 0 w 465"/>
                <a:gd name="T41" fmla="*/ 0 h 279"/>
                <a:gd name="T42" fmla="*/ 0 w 465"/>
                <a:gd name="T43" fmla="*/ 0 h 279"/>
                <a:gd name="T44" fmla="*/ 0 w 465"/>
                <a:gd name="T45" fmla="*/ 0 h 279"/>
                <a:gd name="T46" fmla="*/ 0 w 465"/>
                <a:gd name="T47" fmla="*/ 0 h 279"/>
                <a:gd name="T48" fmla="*/ 0 w 465"/>
                <a:gd name="T49" fmla="*/ 0 h 279"/>
                <a:gd name="T50" fmla="*/ 0 w 465"/>
                <a:gd name="T51" fmla="*/ 0 h 279"/>
                <a:gd name="T52" fmla="*/ 0 w 465"/>
                <a:gd name="T53" fmla="*/ 0 h 279"/>
                <a:gd name="T54" fmla="*/ 0 w 465"/>
                <a:gd name="T55" fmla="*/ 0 h 279"/>
                <a:gd name="T56" fmla="*/ 0 w 465"/>
                <a:gd name="T57" fmla="*/ 0 h 279"/>
                <a:gd name="T58" fmla="*/ 0 w 465"/>
                <a:gd name="T59" fmla="*/ 0 h 279"/>
                <a:gd name="T60" fmla="*/ 0 w 465"/>
                <a:gd name="T61" fmla="*/ 0 h 279"/>
                <a:gd name="T62" fmla="*/ 0 w 465"/>
                <a:gd name="T63" fmla="*/ 0 h 279"/>
                <a:gd name="T64" fmla="*/ 0 w 465"/>
                <a:gd name="T65" fmla="*/ 0 h 279"/>
                <a:gd name="T66" fmla="*/ 0 w 465"/>
                <a:gd name="T67" fmla="*/ 0 h 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5"/>
                <a:gd name="T103" fmla="*/ 0 h 279"/>
                <a:gd name="T104" fmla="*/ 465 w 465"/>
                <a:gd name="T105" fmla="*/ 279 h 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5" h="279">
                  <a:moveTo>
                    <a:pt x="0" y="0"/>
                  </a:moveTo>
                  <a:lnTo>
                    <a:pt x="5" y="3"/>
                  </a:lnTo>
                  <a:lnTo>
                    <a:pt x="18" y="11"/>
                  </a:lnTo>
                  <a:lnTo>
                    <a:pt x="38" y="24"/>
                  </a:lnTo>
                  <a:lnTo>
                    <a:pt x="67" y="41"/>
                  </a:lnTo>
                  <a:lnTo>
                    <a:pt x="99" y="61"/>
                  </a:lnTo>
                  <a:lnTo>
                    <a:pt x="136" y="82"/>
                  </a:lnTo>
                  <a:lnTo>
                    <a:pt x="175" y="105"/>
                  </a:lnTo>
                  <a:lnTo>
                    <a:pt x="217" y="131"/>
                  </a:lnTo>
                  <a:lnTo>
                    <a:pt x="257" y="156"/>
                  </a:lnTo>
                  <a:lnTo>
                    <a:pt x="298" y="180"/>
                  </a:lnTo>
                  <a:lnTo>
                    <a:pt x="338" y="203"/>
                  </a:lnTo>
                  <a:lnTo>
                    <a:pt x="374" y="223"/>
                  </a:lnTo>
                  <a:lnTo>
                    <a:pt x="406" y="242"/>
                  </a:lnTo>
                  <a:lnTo>
                    <a:pt x="432" y="257"/>
                  </a:lnTo>
                  <a:lnTo>
                    <a:pt x="452" y="267"/>
                  </a:lnTo>
                  <a:lnTo>
                    <a:pt x="465" y="274"/>
                  </a:lnTo>
                  <a:lnTo>
                    <a:pt x="458" y="279"/>
                  </a:lnTo>
                  <a:lnTo>
                    <a:pt x="452" y="276"/>
                  </a:lnTo>
                  <a:lnTo>
                    <a:pt x="439" y="268"/>
                  </a:lnTo>
                  <a:lnTo>
                    <a:pt x="418" y="256"/>
                  </a:lnTo>
                  <a:lnTo>
                    <a:pt x="390" y="240"/>
                  </a:lnTo>
                  <a:lnTo>
                    <a:pt x="356" y="221"/>
                  </a:lnTo>
                  <a:lnTo>
                    <a:pt x="319" y="199"/>
                  </a:lnTo>
                  <a:lnTo>
                    <a:pt x="279" y="176"/>
                  </a:lnTo>
                  <a:lnTo>
                    <a:pt x="239" y="152"/>
                  </a:lnTo>
                  <a:lnTo>
                    <a:pt x="197" y="128"/>
                  </a:lnTo>
                  <a:lnTo>
                    <a:pt x="156" y="103"/>
                  </a:lnTo>
                  <a:lnTo>
                    <a:pt x="117" y="80"/>
                  </a:lnTo>
                  <a:lnTo>
                    <a:pt x="81" y="58"/>
                  </a:lnTo>
                  <a:lnTo>
                    <a:pt x="51"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36" name="Freeform 178"/>
            <p:cNvSpPr>
              <a:spLocks/>
            </p:cNvSpPr>
            <p:nvPr/>
          </p:nvSpPr>
          <p:spPr bwMode="auto">
            <a:xfrm>
              <a:off x="2279" y="3457"/>
              <a:ext cx="101" cy="60"/>
            </a:xfrm>
            <a:custGeom>
              <a:avLst/>
              <a:gdLst>
                <a:gd name="T0" fmla="*/ 0 w 475"/>
                <a:gd name="T1" fmla="*/ 0 h 286"/>
                <a:gd name="T2" fmla="*/ 0 w 475"/>
                <a:gd name="T3" fmla="*/ 0 h 286"/>
                <a:gd name="T4" fmla="*/ 0 w 475"/>
                <a:gd name="T5" fmla="*/ 0 h 286"/>
                <a:gd name="T6" fmla="*/ 0 w 475"/>
                <a:gd name="T7" fmla="*/ 0 h 286"/>
                <a:gd name="T8" fmla="*/ 0 w 475"/>
                <a:gd name="T9" fmla="*/ 0 h 286"/>
                <a:gd name="T10" fmla="*/ 0 w 475"/>
                <a:gd name="T11" fmla="*/ 0 h 286"/>
                <a:gd name="T12" fmla="*/ 0 w 475"/>
                <a:gd name="T13" fmla="*/ 0 h 286"/>
                <a:gd name="T14" fmla="*/ 0 w 475"/>
                <a:gd name="T15" fmla="*/ 0 h 286"/>
                <a:gd name="T16" fmla="*/ 0 w 475"/>
                <a:gd name="T17" fmla="*/ 0 h 286"/>
                <a:gd name="T18" fmla="*/ 0 w 475"/>
                <a:gd name="T19" fmla="*/ 0 h 286"/>
                <a:gd name="T20" fmla="*/ 0 w 475"/>
                <a:gd name="T21" fmla="*/ 0 h 286"/>
                <a:gd name="T22" fmla="*/ 0 w 475"/>
                <a:gd name="T23" fmla="*/ 0 h 286"/>
                <a:gd name="T24" fmla="*/ 0 w 475"/>
                <a:gd name="T25" fmla="*/ 0 h 286"/>
                <a:gd name="T26" fmla="*/ 0 w 475"/>
                <a:gd name="T27" fmla="*/ 0 h 286"/>
                <a:gd name="T28" fmla="*/ 0 w 475"/>
                <a:gd name="T29" fmla="*/ 0 h 286"/>
                <a:gd name="T30" fmla="*/ 0 w 475"/>
                <a:gd name="T31" fmla="*/ 0 h 286"/>
                <a:gd name="T32" fmla="*/ 0 w 475"/>
                <a:gd name="T33" fmla="*/ 0 h 286"/>
                <a:gd name="T34" fmla="*/ 0 w 475"/>
                <a:gd name="T35" fmla="*/ 0 h 286"/>
                <a:gd name="T36" fmla="*/ 0 w 475"/>
                <a:gd name="T37" fmla="*/ 0 h 286"/>
                <a:gd name="T38" fmla="*/ 0 w 475"/>
                <a:gd name="T39" fmla="*/ 0 h 286"/>
                <a:gd name="T40" fmla="*/ 0 w 475"/>
                <a:gd name="T41" fmla="*/ 0 h 286"/>
                <a:gd name="T42" fmla="*/ 0 w 475"/>
                <a:gd name="T43" fmla="*/ 0 h 286"/>
                <a:gd name="T44" fmla="*/ 0 w 475"/>
                <a:gd name="T45" fmla="*/ 0 h 286"/>
                <a:gd name="T46" fmla="*/ 0 w 475"/>
                <a:gd name="T47" fmla="*/ 0 h 286"/>
                <a:gd name="T48" fmla="*/ 0 w 475"/>
                <a:gd name="T49" fmla="*/ 0 h 286"/>
                <a:gd name="T50" fmla="*/ 0 w 475"/>
                <a:gd name="T51" fmla="*/ 0 h 286"/>
                <a:gd name="T52" fmla="*/ 0 w 475"/>
                <a:gd name="T53" fmla="*/ 0 h 286"/>
                <a:gd name="T54" fmla="*/ 0 w 475"/>
                <a:gd name="T55" fmla="*/ 0 h 286"/>
                <a:gd name="T56" fmla="*/ 0 w 475"/>
                <a:gd name="T57" fmla="*/ 0 h 286"/>
                <a:gd name="T58" fmla="*/ 0 w 475"/>
                <a:gd name="T59" fmla="*/ 0 h 286"/>
                <a:gd name="T60" fmla="*/ 0 w 475"/>
                <a:gd name="T61" fmla="*/ 0 h 286"/>
                <a:gd name="T62" fmla="*/ 0 w 475"/>
                <a:gd name="T63" fmla="*/ 0 h 286"/>
                <a:gd name="T64" fmla="*/ 0 w 475"/>
                <a:gd name="T65" fmla="*/ 0 h 286"/>
                <a:gd name="T66" fmla="*/ 0 w 475"/>
                <a:gd name="T67" fmla="*/ 0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5"/>
                <a:gd name="T103" fmla="*/ 0 h 286"/>
                <a:gd name="T104" fmla="*/ 475 w 475"/>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5" h="286">
                  <a:moveTo>
                    <a:pt x="0" y="0"/>
                  </a:moveTo>
                  <a:lnTo>
                    <a:pt x="5" y="3"/>
                  </a:lnTo>
                  <a:lnTo>
                    <a:pt x="19" y="11"/>
                  </a:lnTo>
                  <a:lnTo>
                    <a:pt x="40" y="24"/>
                  </a:lnTo>
                  <a:lnTo>
                    <a:pt x="68" y="41"/>
                  </a:lnTo>
                  <a:lnTo>
                    <a:pt x="102" y="61"/>
                  </a:lnTo>
                  <a:lnTo>
                    <a:pt x="139" y="84"/>
                  </a:lnTo>
                  <a:lnTo>
                    <a:pt x="179" y="108"/>
                  </a:lnTo>
                  <a:lnTo>
                    <a:pt x="221" y="133"/>
                  </a:lnTo>
                  <a:lnTo>
                    <a:pt x="264" y="159"/>
                  </a:lnTo>
                  <a:lnTo>
                    <a:pt x="306" y="185"/>
                  </a:lnTo>
                  <a:lnTo>
                    <a:pt x="346" y="209"/>
                  </a:lnTo>
                  <a:lnTo>
                    <a:pt x="382" y="229"/>
                  </a:lnTo>
                  <a:lnTo>
                    <a:pt x="415" y="248"/>
                  </a:lnTo>
                  <a:lnTo>
                    <a:pt x="442" y="264"/>
                  </a:lnTo>
                  <a:lnTo>
                    <a:pt x="462" y="274"/>
                  </a:lnTo>
                  <a:lnTo>
                    <a:pt x="475" y="281"/>
                  </a:lnTo>
                  <a:lnTo>
                    <a:pt x="467" y="286"/>
                  </a:lnTo>
                  <a:lnTo>
                    <a:pt x="462" y="283"/>
                  </a:lnTo>
                  <a:lnTo>
                    <a:pt x="448" y="275"/>
                  </a:lnTo>
                  <a:lnTo>
                    <a:pt x="426" y="263"/>
                  </a:lnTo>
                  <a:lnTo>
                    <a:pt x="398" y="246"/>
                  </a:lnTo>
                  <a:lnTo>
                    <a:pt x="365" y="226"/>
                  </a:lnTo>
                  <a:lnTo>
                    <a:pt x="326" y="204"/>
                  </a:lnTo>
                  <a:lnTo>
                    <a:pt x="286" y="180"/>
                  </a:lnTo>
                  <a:lnTo>
                    <a:pt x="243" y="155"/>
                  </a:lnTo>
                  <a:lnTo>
                    <a:pt x="201" y="130"/>
                  </a:lnTo>
                  <a:lnTo>
                    <a:pt x="159" y="105"/>
                  </a:lnTo>
                  <a:lnTo>
                    <a:pt x="120" y="81"/>
                  </a:lnTo>
                  <a:lnTo>
                    <a:pt x="84" y="59"/>
                  </a:lnTo>
                  <a:lnTo>
                    <a:pt x="52"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37" name="Freeform 179"/>
            <p:cNvSpPr>
              <a:spLocks/>
            </p:cNvSpPr>
            <p:nvPr/>
          </p:nvSpPr>
          <p:spPr bwMode="auto">
            <a:xfrm>
              <a:off x="2270" y="3460"/>
              <a:ext cx="104" cy="62"/>
            </a:xfrm>
            <a:custGeom>
              <a:avLst/>
              <a:gdLst>
                <a:gd name="T0" fmla="*/ 0 w 482"/>
                <a:gd name="T1" fmla="*/ 0 h 295"/>
                <a:gd name="T2" fmla="*/ 0 w 482"/>
                <a:gd name="T3" fmla="*/ 0 h 295"/>
                <a:gd name="T4" fmla="*/ 0 w 482"/>
                <a:gd name="T5" fmla="*/ 0 h 295"/>
                <a:gd name="T6" fmla="*/ 0 w 482"/>
                <a:gd name="T7" fmla="*/ 0 h 295"/>
                <a:gd name="T8" fmla="*/ 0 w 482"/>
                <a:gd name="T9" fmla="*/ 0 h 295"/>
                <a:gd name="T10" fmla="*/ 0 w 482"/>
                <a:gd name="T11" fmla="*/ 0 h 295"/>
                <a:gd name="T12" fmla="*/ 0 w 482"/>
                <a:gd name="T13" fmla="*/ 0 h 295"/>
                <a:gd name="T14" fmla="*/ 0 w 482"/>
                <a:gd name="T15" fmla="*/ 0 h 295"/>
                <a:gd name="T16" fmla="*/ 0 w 482"/>
                <a:gd name="T17" fmla="*/ 0 h 295"/>
                <a:gd name="T18" fmla="*/ 0 w 482"/>
                <a:gd name="T19" fmla="*/ 0 h 295"/>
                <a:gd name="T20" fmla="*/ 0 w 482"/>
                <a:gd name="T21" fmla="*/ 0 h 295"/>
                <a:gd name="T22" fmla="*/ 0 w 482"/>
                <a:gd name="T23" fmla="*/ 0 h 295"/>
                <a:gd name="T24" fmla="*/ 0 w 482"/>
                <a:gd name="T25" fmla="*/ 0 h 295"/>
                <a:gd name="T26" fmla="*/ 0 w 482"/>
                <a:gd name="T27" fmla="*/ 0 h 295"/>
                <a:gd name="T28" fmla="*/ 0 w 482"/>
                <a:gd name="T29" fmla="*/ 0 h 295"/>
                <a:gd name="T30" fmla="*/ 0 w 482"/>
                <a:gd name="T31" fmla="*/ 0 h 295"/>
                <a:gd name="T32" fmla="*/ 0 w 482"/>
                <a:gd name="T33" fmla="*/ 0 h 295"/>
                <a:gd name="T34" fmla="*/ 0 w 482"/>
                <a:gd name="T35" fmla="*/ 0 h 295"/>
                <a:gd name="T36" fmla="*/ 0 w 482"/>
                <a:gd name="T37" fmla="*/ 0 h 295"/>
                <a:gd name="T38" fmla="*/ 0 w 482"/>
                <a:gd name="T39" fmla="*/ 0 h 295"/>
                <a:gd name="T40" fmla="*/ 0 w 482"/>
                <a:gd name="T41" fmla="*/ 0 h 295"/>
                <a:gd name="T42" fmla="*/ 0 w 482"/>
                <a:gd name="T43" fmla="*/ 0 h 295"/>
                <a:gd name="T44" fmla="*/ 0 w 482"/>
                <a:gd name="T45" fmla="*/ 0 h 295"/>
                <a:gd name="T46" fmla="*/ 0 w 482"/>
                <a:gd name="T47" fmla="*/ 0 h 295"/>
                <a:gd name="T48" fmla="*/ 0 w 482"/>
                <a:gd name="T49" fmla="*/ 0 h 295"/>
                <a:gd name="T50" fmla="*/ 0 w 482"/>
                <a:gd name="T51" fmla="*/ 0 h 295"/>
                <a:gd name="T52" fmla="*/ 0 w 482"/>
                <a:gd name="T53" fmla="*/ 0 h 295"/>
                <a:gd name="T54" fmla="*/ 0 w 482"/>
                <a:gd name="T55" fmla="*/ 0 h 295"/>
                <a:gd name="T56" fmla="*/ 0 w 482"/>
                <a:gd name="T57" fmla="*/ 0 h 295"/>
                <a:gd name="T58" fmla="*/ 0 w 482"/>
                <a:gd name="T59" fmla="*/ 0 h 295"/>
                <a:gd name="T60" fmla="*/ 0 w 482"/>
                <a:gd name="T61" fmla="*/ 0 h 295"/>
                <a:gd name="T62" fmla="*/ 0 w 482"/>
                <a:gd name="T63" fmla="*/ 0 h 295"/>
                <a:gd name="T64" fmla="*/ 0 w 482"/>
                <a:gd name="T65" fmla="*/ 0 h 295"/>
                <a:gd name="T66" fmla="*/ 0 w 482"/>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2"/>
                <a:gd name="T103" fmla="*/ 0 h 295"/>
                <a:gd name="T104" fmla="*/ 482 w 482"/>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2" h="295">
                  <a:moveTo>
                    <a:pt x="0" y="0"/>
                  </a:moveTo>
                  <a:lnTo>
                    <a:pt x="5" y="3"/>
                  </a:lnTo>
                  <a:lnTo>
                    <a:pt x="19" y="12"/>
                  </a:lnTo>
                  <a:lnTo>
                    <a:pt x="41" y="25"/>
                  </a:lnTo>
                  <a:lnTo>
                    <a:pt x="69" y="43"/>
                  </a:lnTo>
                  <a:lnTo>
                    <a:pt x="104" y="64"/>
                  </a:lnTo>
                  <a:lnTo>
                    <a:pt x="142" y="88"/>
                  </a:lnTo>
                  <a:lnTo>
                    <a:pt x="183" y="113"/>
                  </a:lnTo>
                  <a:lnTo>
                    <a:pt x="226" y="139"/>
                  </a:lnTo>
                  <a:lnTo>
                    <a:pt x="268" y="165"/>
                  </a:lnTo>
                  <a:lnTo>
                    <a:pt x="311" y="191"/>
                  </a:lnTo>
                  <a:lnTo>
                    <a:pt x="352" y="215"/>
                  </a:lnTo>
                  <a:lnTo>
                    <a:pt x="389" y="237"/>
                  </a:lnTo>
                  <a:lnTo>
                    <a:pt x="423" y="257"/>
                  </a:lnTo>
                  <a:lnTo>
                    <a:pt x="450" y="273"/>
                  </a:lnTo>
                  <a:lnTo>
                    <a:pt x="470" y="283"/>
                  </a:lnTo>
                  <a:lnTo>
                    <a:pt x="482" y="290"/>
                  </a:lnTo>
                  <a:lnTo>
                    <a:pt x="476" y="295"/>
                  </a:lnTo>
                  <a:lnTo>
                    <a:pt x="471" y="292"/>
                  </a:lnTo>
                  <a:lnTo>
                    <a:pt x="456" y="283"/>
                  </a:lnTo>
                  <a:lnTo>
                    <a:pt x="434" y="271"/>
                  </a:lnTo>
                  <a:lnTo>
                    <a:pt x="405" y="254"/>
                  </a:lnTo>
                  <a:lnTo>
                    <a:pt x="371" y="233"/>
                  </a:lnTo>
                  <a:lnTo>
                    <a:pt x="332" y="211"/>
                  </a:lnTo>
                  <a:lnTo>
                    <a:pt x="290" y="186"/>
                  </a:lnTo>
                  <a:lnTo>
                    <a:pt x="248" y="161"/>
                  </a:lnTo>
                  <a:lnTo>
                    <a:pt x="205" y="135"/>
                  </a:lnTo>
                  <a:lnTo>
                    <a:pt x="162" y="109"/>
                  </a:lnTo>
                  <a:lnTo>
                    <a:pt x="122" y="84"/>
                  </a:lnTo>
                  <a:lnTo>
                    <a:pt x="85" y="61"/>
                  </a:lnTo>
                  <a:lnTo>
                    <a:pt x="54" y="41"/>
                  </a:lnTo>
                  <a:lnTo>
                    <a:pt x="27" y="23"/>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38" name="Freeform 180"/>
            <p:cNvSpPr>
              <a:spLocks/>
            </p:cNvSpPr>
            <p:nvPr/>
          </p:nvSpPr>
          <p:spPr bwMode="auto">
            <a:xfrm>
              <a:off x="2263" y="3463"/>
              <a:ext cx="104" cy="64"/>
            </a:xfrm>
            <a:custGeom>
              <a:avLst/>
              <a:gdLst>
                <a:gd name="T0" fmla="*/ 0 w 492"/>
                <a:gd name="T1" fmla="*/ 0 h 303"/>
                <a:gd name="T2" fmla="*/ 0 w 492"/>
                <a:gd name="T3" fmla="*/ 0 h 303"/>
                <a:gd name="T4" fmla="*/ 0 w 492"/>
                <a:gd name="T5" fmla="*/ 0 h 303"/>
                <a:gd name="T6" fmla="*/ 0 w 492"/>
                <a:gd name="T7" fmla="*/ 0 h 303"/>
                <a:gd name="T8" fmla="*/ 0 w 492"/>
                <a:gd name="T9" fmla="*/ 0 h 303"/>
                <a:gd name="T10" fmla="*/ 0 w 492"/>
                <a:gd name="T11" fmla="*/ 0 h 303"/>
                <a:gd name="T12" fmla="*/ 0 w 492"/>
                <a:gd name="T13" fmla="*/ 0 h 303"/>
                <a:gd name="T14" fmla="*/ 0 w 492"/>
                <a:gd name="T15" fmla="*/ 0 h 303"/>
                <a:gd name="T16" fmla="*/ 0 w 492"/>
                <a:gd name="T17" fmla="*/ 0 h 303"/>
                <a:gd name="T18" fmla="*/ 0 w 492"/>
                <a:gd name="T19" fmla="*/ 0 h 303"/>
                <a:gd name="T20" fmla="*/ 0 w 492"/>
                <a:gd name="T21" fmla="*/ 0 h 303"/>
                <a:gd name="T22" fmla="*/ 0 w 492"/>
                <a:gd name="T23" fmla="*/ 0 h 303"/>
                <a:gd name="T24" fmla="*/ 0 w 492"/>
                <a:gd name="T25" fmla="*/ 0 h 303"/>
                <a:gd name="T26" fmla="*/ 0 w 492"/>
                <a:gd name="T27" fmla="*/ 0 h 303"/>
                <a:gd name="T28" fmla="*/ 0 w 492"/>
                <a:gd name="T29" fmla="*/ 0 h 303"/>
                <a:gd name="T30" fmla="*/ 0 w 492"/>
                <a:gd name="T31" fmla="*/ 0 h 303"/>
                <a:gd name="T32" fmla="*/ 0 w 492"/>
                <a:gd name="T33" fmla="*/ 0 h 303"/>
                <a:gd name="T34" fmla="*/ 0 w 492"/>
                <a:gd name="T35" fmla="*/ 0 h 303"/>
                <a:gd name="T36" fmla="*/ 0 w 492"/>
                <a:gd name="T37" fmla="*/ 0 h 303"/>
                <a:gd name="T38" fmla="*/ 0 w 492"/>
                <a:gd name="T39" fmla="*/ 0 h 303"/>
                <a:gd name="T40" fmla="*/ 0 w 492"/>
                <a:gd name="T41" fmla="*/ 0 h 303"/>
                <a:gd name="T42" fmla="*/ 0 w 492"/>
                <a:gd name="T43" fmla="*/ 0 h 303"/>
                <a:gd name="T44" fmla="*/ 0 w 492"/>
                <a:gd name="T45" fmla="*/ 0 h 303"/>
                <a:gd name="T46" fmla="*/ 0 w 492"/>
                <a:gd name="T47" fmla="*/ 0 h 303"/>
                <a:gd name="T48" fmla="*/ 0 w 492"/>
                <a:gd name="T49" fmla="*/ 0 h 303"/>
                <a:gd name="T50" fmla="*/ 0 w 492"/>
                <a:gd name="T51" fmla="*/ 0 h 303"/>
                <a:gd name="T52" fmla="*/ 0 w 492"/>
                <a:gd name="T53" fmla="*/ 0 h 303"/>
                <a:gd name="T54" fmla="*/ 0 w 492"/>
                <a:gd name="T55" fmla="*/ 0 h 303"/>
                <a:gd name="T56" fmla="*/ 0 w 492"/>
                <a:gd name="T57" fmla="*/ 0 h 303"/>
                <a:gd name="T58" fmla="*/ 0 w 492"/>
                <a:gd name="T59" fmla="*/ 0 h 303"/>
                <a:gd name="T60" fmla="*/ 0 w 492"/>
                <a:gd name="T61" fmla="*/ 0 h 303"/>
                <a:gd name="T62" fmla="*/ 0 w 492"/>
                <a:gd name="T63" fmla="*/ 0 h 303"/>
                <a:gd name="T64" fmla="*/ 0 w 492"/>
                <a:gd name="T65" fmla="*/ 0 h 303"/>
                <a:gd name="T66" fmla="*/ 0 w 492"/>
                <a:gd name="T67" fmla="*/ 0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2"/>
                <a:gd name="T103" fmla="*/ 0 h 303"/>
                <a:gd name="T104" fmla="*/ 492 w 492"/>
                <a:gd name="T105" fmla="*/ 303 h 3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2" h="303">
                  <a:moveTo>
                    <a:pt x="0" y="0"/>
                  </a:moveTo>
                  <a:lnTo>
                    <a:pt x="6" y="3"/>
                  </a:lnTo>
                  <a:lnTo>
                    <a:pt x="20" y="12"/>
                  </a:lnTo>
                  <a:lnTo>
                    <a:pt x="42" y="26"/>
                  </a:lnTo>
                  <a:lnTo>
                    <a:pt x="72" y="44"/>
                  </a:lnTo>
                  <a:lnTo>
                    <a:pt x="106" y="66"/>
                  </a:lnTo>
                  <a:lnTo>
                    <a:pt x="145" y="90"/>
                  </a:lnTo>
                  <a:lnTo>
                    <a:pt x="187" y="116"/>
                  </a:lnTo>
                  <a:lnTo>
                    <a:pt x="231" y="142"/>
                  </a:lnTo>
                  <a:lnTo>
                    <a:pt x="275" y="169"/>
                  </a:lnTo>
                  <a:lnTo>
                    <a:pt x="318" y="196"/>
                  </a:lnTo>
                  <a:lnTo>
                    <a:pt x="359" y="221"/>
                  </a:lnTo>
                  <a:lnTo>
                    <a:pt x="398" y="244"/>
                  </a:lnTo>
                  <a:lnTo>
                    <a:pt x="431" y="264"/>
                  </a:lnTo>
                  <a:lnTo>
                    <a:pt x="458" y="280"/>
                  </a:lnTo>
                  <a:lnTo>
                    <a:pt x="479" y="291"/>
                  </a:lnTo>
                  <a:lnTo>
                    <a:pt x="492" y="298"/>
                  </a:lnTo>
                  <a:lnTo>
                    <a:pt x="486" y="303"/>
                  </a:lnTo>
                  <a:lnTo>
                    <a:pt x="480" y="300"/>
                  </a:lnTo>
                  <a:lnTo>
                    <a:pt x="466" y="291"/>
                  </a:lnTo>
                  <a:lnTo>
                    <a:pt x="443" y="278"/>
                  </a:lnTo>
                  <a:lnTo>
                    <a:pt x="413" y="260"/>
                  </a:lnTo>
                  <a:lnTo>
                    <a:pt x="379" y="239"/>
                  </a:lnTo>
                  <a:lnTo>
                    <a:pt x="339" y="216"/>
                  </a:lnTo>
                  <a:lnTo>
                    <a:pt x="297" y="191"/>
                  </a:lnTo>
                  <a:lnTo>
                    <a:pt x="253" y="164"/>
                  </a:lnTo>
                  <a:lnTo>
                    <a:pt x="209" y="138"/>
                  </a:lnTo>
                  <a:lnTo>
                    <a:pt x="165" y="111"/>
                  </a:lnTo>
                  <a:lnTo>
                    <a:pt x="124" y="86"/>
                  </a:lnTo>
                  <a:lnTo>
                    <a:pt x="87" y="62"/>
                  </a:lnTo>
                  <a:lnTo>
                    <a:pt x="55" y="41"/>
                  </a:lnTo>
                  <a:lnTo>
                    <a:pt x="29" y="23"/>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39" name="Freeform 181"/>
            <p:cNvSpPr>
              <a:spLocks/>
            </p:cNvSpPr>
            <p:nvPr/>
          </p:nvSpPr>
          <p:spPr bwMode="auto">
            <a:xfrm>
              <a:off x="2254" y="3466"/>
              <a:ext cx="107" cy="66"/>
            </a:xfrm>
            <a:custGeom>
              <a:avLst/>
              <a:gdLst>
                <a:gd name="T0" fmla="*/ 0 w 500"/>
                <a:gd name="T1" fmla="*/ 0 h 311"/>
                <a:gd name="T2" fmla="*/ 0 w 500"/>
                <a:gd name="T3" fmla="*/ 0 h 311"/>
                <a:gd name="T4" fmla="*/ 0 w 500"/>
                <a:gd name="T5" fmla="*/ 0 h 311"/>
                <a:gd name="T6" fmla="*/ 0 w 500"/>
                <a:gd name="T7" fmla="*/ 0 h 311"/>
                <a:gd name="T8" fmla="*/ 0 w 500"/>
                <a:gd name="T9" fmla="*/ 0 h 311"/>
                <a:gd name="T10" fmla="*/ 0 w 500"/>
                <a:gd name="T11" fmla="*/ 0 h 311"/>
                <a:gd name="T12" fmla="*/ 0 w 500"/>
                <a:gd name="T13" fmla="*/ 0 h 311"/>
                <a:gd name="T14" fmla="*/ 0 w 500"/>
                <a:gd name="T15" fmla="*/ 0 h 311"/>
                <a:gd name="T16" fmla="*/ 0 w 500"/>
                <a:gd name="T17" fmla="*/ 0 h 311"/>
                <a:gd name="T18" fmla="*/ 0 w 500"/>
                <a:gd name="T19" fmla="*/ 0 h 311"/>
                <a:gd name="T20" fmla="*/ 0 w 500"/>
                <a:gd name="T21" fmla="*/ 0 h 311"/>
                <a:gd name="T22" fmla="*/ 0 w 500"/>
                <a:gd name="T23" fmla="*/ 0 h 311"/>
                <a:gd name="T24" fmla="*/ 0 w 500"/>
                <a:gd name="T25" fmla="*/ 0 h 311"/>
                <a:gd name="T26" fmla="*/ 0 w 500"/>
                <a:gd name="T27" fmla="*/ 0 h 311"/>
                <a:gd name="T28" fmla="*/ 0 w 500"/>
                <a:gd name="T29" fmla="*/ 0 h 311"/>
                <a:gd name="T30" fmla="*/ 0 w 500"/>
                <a:gd name="T31" fmla="*/ 0 h 311"/>
                <a:gd name="T32" fmla="*/ 0 w 500"/>
                <a:gd name="T33" fmla="*/ 0 h 311"/>
                <a:gd name="T34" fmla="*/ 0 w 500"/>
                <a:gd name="T35" fmla="*/ 0 h 311"/>
                <a:gd name="T36" fmla="*/ 0 w 500"/>
                <a:gd name="T37" fmla="*/ 0 h 311"/>
                <a:gd name="T38" fmla="*/ 0 w 500"/>
                <a:gd name="T39" fmla="*/ 0 h 311"/>
                <a:gd name="T40" fmla="*/ 0 w 500"/>
                <a:gd name="T41" fmla="*/ 0 h 311"/>
                <a:gd name="T42" fmla="*/ 0 w 500"/>
                <a:gd name="T43" fmla="*/ 0 h 311"/>
                <a:gd name="T44" fmla="*/ 0 w 500"/>
                <a:gd name="T45" fmla="*/ 0 h 311"/>
                <a:gd name="T46" fmla="*/ 0 w 500"/>
                <a:gd name="T47" fmla="*/ 0 h 311"/>
                <a:gd name="T48" fmla="*/ 0 w 500"/>
                <a:gd name="T49" fmla="*/ 0 h 311"/>
                <a:gd name="T50" fmla="*/ 0 w 500"/>
                <a:gd name="T51" fmla="*/ 0 h 311"/>
                <a:gd name="T52" fmla="*/ 0 w 500"/>
                <a:gd name="T53" fmla="*/ 0 h 311"/>
                <a:gd name="T54" fmla="*/ 0 w 500"/>
                <a:gd name="T55" fmla="*/ 0 h 311"/>
                <a:gd name="T56" fmla="*/ 0 w 500"/>
                <a:gd name="T57" fmla="*/ 0 h 311"/>
                <a:gd name="T58" fmla="*/ 0 w 500"/>
                <a:gd name="T59" fmla="*/ 0 h 311"/>
                <a:gd name="T60" fmla="*/ 0 w 500"/>
                <a:gd name="T61" fmla="*/ 0 h 311"/>
                <a:gd name="T62" fmla="*/ 0 w 500"/>
                <a:gd name="T63" fmla="*/ 0 h 311"/>
                <a:gd name="T64" fmla="*/ 0 w 500"/>
                <a:gd name="T65" fmla="*/ 0 h 311"/>
                <a:gd name="T66" fmla="*/ 0 w 500"/>
                <a:gd name="T67" fmla="*/ 0 h 3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0"/>
                <a:gd name="T103" fmla="*/ 0 h 311"/>
                <a:gd name="T104" fmla="*/ 500 w 500"/>
                <a:gd name="T105" fmla="*/ 311 h 3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0" h="311">
                  <a:moveTo>
                    <a:pt x="0" y="0"/>
                  </a:moveTo>
                  <a:lnTo>
                    <a:pt x="5" y="3"/>
                  </a:lnTo>
                  <a:lnTo>
                    <a:pt x="20" y="12"/>
                  </a:lnTo>
                  <a:lnTo>
                    <a:pt x="43" y="27"/>
                  </a:lnTo>
                  <a:lnTo>
                    <a:pt x="72" y="46"/>
                  </a:lnTo>
                  <a:lnTo>
                    <a:pt x="107" y="67"/>
                  </a:lnTo>
                  <a:lnTo>
                    <a:pt x="146" y="91"/>
                  </a:lnTo>
                  <a:lnTo>
                    <a:pt x="189" y="119"/>
                  </a:lnTo>
                  <a:lnTo>
                    <a:pt x="233" y="146"/>
                  </a:lnTo>
                  <a:lnTo>
                    <a:pt x="278" y="174"/>
                  </a:lnTo>
                  <a:lnTo>
                    <a:pt x="322" y="201"/>
                  </a:lnTo>
                  <a:lnTo>
                    <a:pt x="364" y="227"/>
                  </a:lnTo>
                  <a:lnTo>
                    <a:pt x="403" y="250"/>
                  </a:lnTo>
                  <a:lnTo>
                    <a:pt x="438" y="271"/>
                  </a:lnTo>
                  <a:lnTo>
                    <a:pt x="466" y="288"/>
                  </a:lnTo>
                  <a:lnTo>
                    <a:pt x="487" y="299"/>
                  </a:lnTo>
                  <a:lnTo>
                    <a:pt x="500" y="306"/>
                  </a:lnTo>
                  <a:lnTo>
                    <a:pt x="492" y="311"/>
                  </a:lnTo>
                  <a:lnTo>
                    <a:pt x="487" y="308"/>
                  </a:lnTo>
                  <a:lnTo>
                    <a:pt x="472" y="299"/>
                  </a:lnTo>
                  <a:lnTo>
                    <a:pt x="449" y="285"/>
                  </a:lnTo>
                  <a:lnTo>
                    <a:pt x="419" y="267"/>
                  </a:lnTo>
                  <a:lnTo>
                    <a:pt x="383" y="246"/>
                  </a:lnTo>
                  <a:lnTo>
                    <a:pt x="343" y="221"/>
                  </a:lnTo>
                  <a:lnTo>
                    <a:pt x="300" y="195"/>
                  </a:lnTo>
                  <a:lnTo>
                    <a:pt x="255" y="168"/>
                  </a:lnTo>
                  <a:lnTo>
                    <a:pt x="210" y="141"/>
                  </a:lnTo>
                  <a:lnTo>
                    <a:pt x="166" y="113"/>
                  </a:lnTo>
                  <a:lnTo>
                    <a:pt x="125" y="87"/>
                  </a:lnTo>
                  <a:lnTo>
                    <a:pt x="88" y="62"/>
                  </a:lnTo>
                  <a:lnTo>
                    <a:pt x="54" y="41"/>
                  </a:lnTo>
                  <a:lnTo>
                    <a:pt x="28" y="23"/>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40" name="Freeform 182"/>
            <p:cNvSpPr>
              <a:spLocks/>
            </p:cNvSpPr>
            <p:nvPr/>
          </p:nvSpPr>
          <p:spPr bwMode="auto">
            <a:xfrm>
              <a:off x="2246" y="3469"/>
              <a:ext cx="109" cy="69"/>
            </a:xfrm>
            <a:custGeom>
              <a:avLst/>
              <a:gdLst>
                <a:gd name="T0" fmla="*/ 0 w 509"/>
                <a:gd name="T1" fmla="*/ 0 h 320"/>
                <a:gd name="T2" fmla="*/ 0 w 509"/>
                <a:gd name="T3" fmla="*/ 0 h 320"/>
                <a:gd name="T4" fmla="*/ 0 w 509"/>
                <a:gd name="T5" fmla="*/ 0 h 320"/>
                <a:gd name="T6" fmla="*/ 0 w 509"/>
                <a:gd name="T7" fmla="*/ 0 h 320"/>
                <a:gd name="T8" fmla="*/ 0 w 509"/>
                <a:gd name="T9" fmla="*/ 0 h 320"/>
                <a:gd name="T10" fmla="*/ 0 w 509"/>
                <a:gd name="T11" fmla="*/ 0 h 320"/>
                <a:gd name="T12" fmla="*/ 0 w 509"/>
                <a:gd name="T13" fmla="*/ 0 h 320"/>
                <a:gd name="T14" fmla="*/ 0 w 509"/>
                <a:gd name="T15" fmla="*/ 0 h 320"/>
                <a:gd name="T16" fmla="*/ 0 w 509"/>
                <a:gd name="T17" fmla="*/ 0 h 320"/>
                <a:gd name="T18" fmla="*/ 0 w 509"/>
                <a:gd name="T19" fmla="*/ 0 h 320"/>
                <a:gd name="T20" fmla="*/ 0 w 509"/>
                <a:gd name="T21" fmla="*/ 0 h 320"/>
                <a:gd name="T22" fmla="*/ 0 w 509"/>
                <a:gd name="T23" fmla="*/ 0 h 320"/>
                <a:gd name="T24" fmla="*/ 0 w 509"/>
                <a:gd name="T25" fmla="*/ 0 h 320"/>
                <a:gd name="T26" fmla="*/ 0 w 509"/>
                <a:gd name="T27" fmla="*/ 0 h 320"/>
                <a:gd name="T28" fmla="*/ 0 w 509"/>
                <a:gd name="T29" fmla="*/ 0 h 320"/>
                <a:gd name="T30" fmla="*/ 0 w 509"/>
                <a:gd name="T31" fmla="*/ 0 h 320"/>
                <a:gd name="T32" fmla="*/ 0 w 509"/>
                <a:gd name="T33" fmla="*/ 0 h 320"/>
                <a:gd name="T34" fmla="*/ 0 w 509"/>
                <a:gd name="T35" fmla="*/ 0 h 320"/>
                <a:gd name="T36" fmla="*/ 0 w 509"/>
                <a:gd name="T37" fmla="*/ 0 h 320"/>
                <a:gd name="T38" fmla="*/ 0 w 509"/>
                <a:gd name="T39" fmla="*/ 0 h 320"/>
                <a:gd name="T40" fmla="*/ 0 w 509"/>
                <a:gd name="T41" fmla="*/ 0 h 320"/>
                <a:gd name="T42" fmla="*/ 0 w 509"/>
                <a:gd name="T43" fmla="*/ 0 h 320"/>
                <a:gd name="T44" fmla="*/ 0 w 509"/>
                <a:gd name="T45" fmla="*/ 0 h 320"/>
                <a:gd name="T46" fmla="*/ 0 w 509"/>
                <a:gd name="T47" fmla="*/ 0 h 320"/>
                <a:gd name="T48" fmla="*/ 0 w 509"/>
                <a:gd name="T49" fmla="*/ 0 h 320"/>
                <a:gd name="T50" fmla="*/ 0 w 509"/>
                <a:gd name="T51" fmla="*/ 0 h 320"/>
                <a:gd name="T52" fmla="*/ 0 w 509"/>
                <a:gd name="T53" fmla="*/ 0 h 320"/>
                <a:gd name="T54" fmla="*/ 0 w 509"/>
                <a:gd name="T55" fmla="*/ 0 h 320"/>
                <a:gd name="T56" fmla="*/ 0 w 509"/>
                <a:gd name="T57" fmla="*/ 0 h 320"/>
                <a:gd name="T58" fmla="*/ 0 w 509"/>
                <a:gd name="T59" fmla="*/ 0 h 320"/>
                <a:gd name="T60" fmla="*/ 0 w 509"/>
                <a:gd name="T61" fmla="*/ 0 h 320"/>
                <a:gd name="T62" fmla="*/ 0 w 509"/>
                <a:gd name="T63" fmla="*/ 0 h 320"/>
                <a:gd name="T64" fmla="*/ 0 w 509"/>
                <a:gd name="T65" fmla="*/ 0 h 320"/>
                <a:gd name="T66" fmla="*/ 0 w 509"/>
                <a:gd name="T67" fmla="*/ 0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9"/>
                <a:gd name="T103" fmla="*/ 0 h 320"/>
                <a:gd name="T104" fmla="*/ 509 w 509"/>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9" h="320">
                  <a:moveTo>
                    <a:pt x="0" y="0"/>
                  </a:moveTo>
                  <a:lnTo>
                    <a:pt x="5" y="3"/>
                  </a:lnTo>
                  <a:lnTo>
                    <a:pt x="20" y="13"/>
                  </a:lnTo>
                  <a:lnTo>
                    <a:pt x="43" y="27"/>
                  </a:lnTo>
                  <a:lnTo>
                    <a:pt x="73" y="47"/>
                  </a:lnTo>
                  <a:lnTo>
                    <a:pt x="109" y="70"/>
                  </a:lnTo>
                  <a:lnTo>
                    <a:pt x="150" y="95"/>
                  </a:lnTo>
                  <a:lnTo>
                    <a:pt x="193" y="122"/>
                  </a:lnTo>
                  <a:lnTo>
                    <a:pt x="239" y="151"/>
                  </a:lnTo>
                  <a:lnTo>
                    <a:pt x="284" y="180"/>
                  </a:lnTo>
                  <a:lnTo>
                    <a:pt x="329" y="208"/>
                  </a:lnTo>
                  <a:lnTo>
                    <a:pt x="372" y="234"/>
                  </a:lnTo>
                  <a:lnTo>
                    <a:pt x="412" y="258"/>
                  </a:lnTo>
                  <a:lnTo>
                    <a:pt x="446" y="279"/>
                  </a:lnTo>
                  <a:lnTo>
                    <a:pt x="475" y="296"/>
                  </a:lnTo>
                  <a:lnTo>
                    <a:pt x="497" y="308"/>
                  </a:lnTo>
                  <a:lnTo>
                    <a:pt x="509" y="315"/>
                  </a:lnTo>
                  <a:lnTo>
                    <a:pt x="502" y="320"/>
                  </a:lnTo>
                  <a:lnTo>
                    <a:pt x="497" y="317"/>
                  </a:lnTo>
                  <a:lnTo>
                    <a:pt x="481" y="307"/>
                  </a:lnTo>
                  <a:lnTo>
                    <a:pt x="458" y="294"/>
                  </a:lnTo>
                  <a:lnTo>
                    <a:pt x="427" y="275"/>
                  </a:lnTo>
                  <a:lnTo>
                    <a:pt x="391" y="253"/>
                  </a:lnTo>
                  <a:lnTo>
                    <a:pt x="350" y="228"/>
                  </a:lnTo>
                  <a:lnTo>
                    <a:pt x="306" y="202"/>
                  </a:lnTo>
                  <a:lnTo>
                    <a:pt x="261" y="174"/>
                  </a:lnTo>
                  <a:lnTo>
                    <a:pt x="215" y="145"/>
                  </a:lnTo>
                  <a:lnTo>
                    <a:pt x="170" y="117"/>
                  </a:lnTo>
                  <a:lnTo>
                    <a:pt x="128" y="90"/>
                  </a:lnTo>
                  <a:lnTo>
                    <a:pt x="89" y="65"/>
                  </a:lnTo>
                  <a:lnTo>
                    <a:pt x="55" y="43"/>
                  </a:lnTo>
                  <a:lnTo>
                    <a:pt x="28" y="24"/>
                  </a:lnTo>
                  <a:lnTo>
                    <a:pt x="9"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41" name="Freeform 183"/>
            <p:cNvSpPr>
              <a:spLocks/>
            </p:cNvSpPr>
            <p:nvPr/>
          </p:nvSpPr>
          <p:spPr bwMode="auto">
            <a:xfrm>
              <a:off x="2238" y="3473"/>
              <a:ext cx="110" cy="69"/>
            </a:xfrm>
            <a:custGeom>
              <a:avLst/>
              <a:gdLst>
                <a:gd name="T0" fmla="*/ 0 w 518"/>
                <a:gd name="T1" fmla="*/ 0 h 327"/>
                <a:gd name="T2" fmla="*/ 0 w 518"/>
                <a:gd name="T3" fmla="*/ 0 h 327"/>
                <a:gd name="T4" fmla="*/ 0 w 518"/>
                <a:gd name="T5" fmla="*/ 0 h 327"/>
                <a:gd name="T6" fmla="*/ 0 w 518"/>
                <a:gd name="T7" fmla="*/ 0 h 327"/>
                <a:gd name="T8" fmla="*/ 0 w 518"/>
                <a:gd name="T9" fmla="*/ 0 h 327"/>
                <a:gd name="T10" fmla="*/ 0 w 518"/>
                <a:gd name="T11" fmla="*/ 0 h 327"/>
                <a:gd name="T12" fmla="*/ 0 w 518"/>
                <a:gd name="T13" fmla="*/ 0 h 327"/>
                <a:gd name="T14" fmla="*/ 0 w 518"/>
                <a:gd name="T15" fmla="*/ 0 h 327"/>
                <a:gd name="T16" fmla="*/ 0 w 518"/>
                <a:gd name="T17" fmla="*/ 0 h 327"/>
                <a:gd name="T18" fmla="*/ 0 w 518"/>
                <a:gd name="T19" fmla="*/ 0 h 327"/>
                <a:gd name="T20" fmla="*/ 0 w 518"/>
                <a:gd name="T21" fmla="*/ 0 h 327"/>
                <a:gd name="T22" fmla="*/ 0 w 518"/>
                <a:gd name="T23" fmla="*/ 0 h 327"/>
                <a:gd name="T24" fmla="*/ 0 w 518"/>
                <a:gd name="T25" fmla="*/ 0 h 327"/>
                <a:gd name="T26" fmla="*/ 0 w 518"/>
                <a:gd name="T27" fmla="*/ 0 h 327"/>
                <a:gd name="T28" fmla="*/ 0 w 518"/>
                <a:gd name="T29" fmla="*/ 0 h 327"/>
                <a:gd name="T30" fmla="*/ 0 w 518"/>
                <a:gd name="T31" fmla="*/ 0 h 327"/>
                <a:gd name="T32" fmla="*/ 0 w 518"/>
                <a:gd name="T33" fmla="*/ 0 h 327"/>
                <a:gd name="T34" fmla="*/ 0 w 518"/>
                <a:gd name="T35" fmla="*/ 0 h 327"/>
                <a:gd name="T36" fmla="*/ 0 w 518"/>
                <a:gd name="T37" fmla="*/ 0 h 327"/>
                <a:gd name="T38" fmla="*/ 0 w 518"/>
                <a:gd name="T39" fmla="*/ 0 h 327"/>
                <a:gd name="T40" fmla="*/ 0 w 518"/>
                <a:gd name="T41" fmla="*/ 0 h 327"/>
                <a:gd name="T42" fmla="*/ 0 w 518"/>
                <a:gd name="T43" fmla="*/ 0 h 327"/>
                <a:gd name="T44" fmla="*/ 0 w 518"/>
                <a:gd name="T45" fmla="*/ 0 h 327"/>
                <a:gd name="T46" fmla="*/ 0 w 518"/>
                <a:gd name="T47" fmla="*/ 0 h 327"/>
                <a:gd name="T48" fmla="*/ 0 w 518"/>
                <a:gd name="T49" fmla="*/ 0 h 327"/>
                <a:gd name="T50" fmla="*/ 0 w 518"/>
                <a:gd name="T51" fmla="*/ 0 h 327"/>
                <a:gd name="T52" fmla="*/ 0 w 518"/>
                <a:gd name="T53" fmla="*/ 0 h 327"/>
                <a:gd name="T54" fmla="*/ 0 w 518"/>
                <a:gd name="T55" fmla="*/ 0 h 327"/>
                <a:gd name="T56" fmla="*/ 0 w 518"/>
                <a:gd name="T57" fmla="*/ 0 h 327"/>
                <a:gd name="T58" fmla="*/ 0 w 518"/>
                <a:gd name="T59" fmla="*/ 0 h 327"/>
                <a:gd name="T60" fmla="*/ 0 w 518"/>
                <a:gd name="T61" fmla="*/ 0 h 327"/>
                <a:gd name="T62" fmla="*/ 0 w 518"/>
                <a:gd name="T63" fmla="*/ 0 h 327"/>
                <a:gd name="T64" fmla="*/ 0 w 518"/>
                <a:gd name="T65" fmla="*/ 0 h 327"/>
                <a:gd name="T66" fmla="*/ 0 w 518"/>
                <a:gd name="T67" fmla="*/ 0 h 3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8"/>
                <a:gd name="T103" fmla="*/ 0 h 327"/>
                <a:gd name="T104" fmla="*/ 518 w 518"/>
                <a:gd name="T105" fmla="*/ 327 h 3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8" h="327">
                  <a:moveTo>
                    <a:pt x="0" y="0"/>
                  </a:moveTo>
                  <a:lnTo>
                    <a:pt x="5" y="3"/>
                  </a:lnTo>
                  <a:lnTo>
                    <a:pt x="21" y="13"/>
                  </a:lnTo>
                  <a:lnTo>
                    <a:pt x="44" y="28"/>
                  </a:lnTo>
                  <a:lnTo>
                    <a:pt x="76" y="48"/>
                  </a:lnTo>
                  <a:lnTo>
                    <a:pt x="112" y="71"/>
                  </a:lnTo>
                  <a:lnTo>
                    <a:pt x="153" y="97"/>
                  </a:lnTo>
                  <a:lnTo>
                    <a:pt x="197" y="125"/>
                  </a:lnTo>
                  <a:lnTo>
                    <a:pt x="243" y="154"/>
                  </a:lnTo>
                  <a:lnTo>
                    <a:pt x="289" y="184"/>
                  </a:lnTo>
                  <a:lnTo>
                    <a:pt x="335" y="213"/>
                  </a:lnTo>
                  <a:lnTo>
                    <a:pt x="380" y="240"/>
                  </a:lnTo>
                  <a:lnTo>
                    <a:pt x="419" y="265"/>
                  </a:lnTo>
                  <a:lnTo>
                    <a:pt x="455" y="286"/>
                  </a:lnTo>
                  <a:lnTo>
                    <a:pt x="483" y="303"/>
                  </a:lnTo>
                  <a:lnTo>
                    <a:pt x="505" y="315"/>
                  </a:lnTo>
                  <a:lnTo>
                    <a:pt x="518" y="321"/>
                  </a:lnTo>
                  <a:lnTo>
                    <a:pt x="512" y="327"/>
                  </a:lnTo>
                  <a:lnTo>
                    <a:pt x="506" y="324"/>
                  </a:lnTo>
                  <a:lnTo>
                    <a:pt x="491" y="314"/>
                  </a:lnTo>
                  <a:lnTo>
                    <a:pt x="466" y="300"/>
                  </a:lnTo>
                  <a:lnTo>
                    <a:pt x="435" y="281"/>
                  </a:lnTo>
                  <a:lnTo>
                    <a:pt x="398" y="258"/>
                  </a:lnTo>
                  <a:lnTo>
                    <a:pt x="356" y="233"/>
                  </a:lnTo>
                  <a:lnTo>
                    <a:pt x="312" y="205"/>
                  </a:lnTo>
                  <a:lnTo>
                    <a:pt x="265" y="176"/>
                  </a:lnTo>
                  <a:lnTo>
                    <a:pt x="219" y="147"/>
                  </a:lnTo>
                  <a:lnTo>
                    <a:pt x="173" y="119"/>
                  </a:lnTo>
                  <a:lnTo>
                    <a:pt x="130" y="91"/>
                  </a:lnTo>
                  <a:lnTo>
                    <a:pt x="91" y="66"/>
                  </a:lnTo>
                  <a:lnTo>
                    <a:pt x="57" y="43"/>
                  </a:lnTo>
                  <a:lnTo>
                    <a:pt x="30" y="24"/>
                  </a:lnTo>
                  <a:lnTo>
                    <a:pt x="11"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42" name="Freeform 184"/>
            <p:cNvSpPr>
              <a:spLocks/>
            </p:cNvSpPr>
            <p:nvPr/>
          </p:nvSpPr>
          <p:spPr bwMode="auto">
            <a:xfrm>
              <a:off x="2229" y="3475"/>
              <a:ext cx="113" cy="72"/>
            </a:xfrm>
            <a:custGeom>
              <a:avLst/>
              <a:gdLst>
                <a:gd name="T0" fmla="*/ 0 w 526"/>
                <a:gd name="T1" fmla="*/ 0 h 337"/>
                <a:gd name="T2" fmla="*/ 0 w 526"/>
                <a:gd name="T3" fmla="*/ 0 h 337"/>
                <a:gd name="T4" fmla="*/ 0 w 526"/>
                <a:gd name="T5" fmla="*/ 0 h 337"/>
                <a:gd name="T6" fmla="*/ 0 w 526"/>
                <a:gd name="T7" fmla="*/ 0 h 337"/>
                <a:gd name="T8" fmla="*/ 0 w 526"/>
                <a:gd name="T9" fmla="*/ 0 h 337"/>
                <a:gd name="T10" fmla="*/ 0 w 526"/>
                <a:gd name="T11" fmla="*/ 0 h 337"/>
                <a:gd name="T12" fmla="*/ 0 w 526"/>
                <a:gd name="T13" fmla="*/ 0 h 337"/>
                <a:gd name="T14" fmla="*/ 0 w 526"/>
                <a:gd name="T15" fmla="*/ 0 h 337"/>
                <a:gd name="T16" fmla="*/ 0 w 526"/>
                <a:gd name="T17" fmla="*/ 0 h 337"/>
                <a:gd name="T18" fmla="*/ 0 w 526"/>
                <a:gd name="T19" fmla="*/ 0 h 337"/>
                <a:gd name="T20" fmla="*/ 0 w 526"/>
                <a:gd name="T21" fmla="*/ 0 h 337"/>
                <a:gd name="T22" fmla="*/ 0 w 526"/>
                <a:gd name="T23" fmla="*/ 0 h 337"/>
                <a:gd name="T24" fmla="*/ 0 w 526"/>
                <a:gd name="T25" fmla="*/ 0 h 337"/>
                <a:gd name="T26" fmla="*/ 0 w 526"/>
                <a:gd name="T27" fmla="*/ 0 h 337"/>
                <a:gd name="T28" fmla="*/ 0 w 526"/>
                <a:gd name="T29" fmla="*/ 0 h 337"/>
                <a:gd name="T30" fmla="*/ 0 w 526"/>
                <a:gd name="T31" fmla="*/ 0 h 337"/>
                <a:gd name="T32" fmla="*/ 0 w 526"/>
                <a:gd name="T33" fmla="*/ 0 h 337"/>
                <a:gd name="T34" fmla="*/ 0 w 526"/>
                <a:gd name="T35" fmla="*/ 0 h 337"/>
                <a:gd name="T36" fmla="*/ 0 w 526"/>
                <a:gd name="T37" fmla="*/ 0 h 337"/>
                <a:gd name="T38" fmla="*/ 0 w 526"/>
                <a:gd name="T39" fmla="*/ 0 h 337"/>
                <a:gd name="T40" fmla="*/ 0 w 526"/>
                <a:gd name="T41" fmla="*/ 0 h 337"/>
                <a:gd name="T42" fmla="*/ 0 w 526"/>
                <a:gd name="T43" fmla="*/ 0 h 337"/>
                <a:gd name="T44" fmla="*/ 0 w 526"/>
                <a:gd name="T45" fmla="*/ 0 h 337"/>
                <a:gd name="T46" fmla="*/ 0 w 526"/>
                <a:gd name="T47" fmla="*/ 0 h 337"/>
                <a:gd name="T48" fmla="*/ 0 w 526"/>
                <a:gd name="T49" fmla="*/ 0 h 337"/>
                <a:gd name="T50" fmla="*/ 0 w 526"/>
                <a:gd name="T51" fmla="*/ 0 h 337"/>
                <a:gd name="T52" fmla="*/ 0 w 526"/>
                <a:gd name="T53" fmla="*/ 0 h 337"/>
                <a:gd name="T54" fmla="*/ 0 w 526"/>
                <a:gd name="T55" fmla="*/ 0 h 337"/>
                <a:gd name="T56" fmla="*/ 0 w 526"/>
                <a:gd name="T57" fmla="*/ 0 h 337"/>
                <a:gd name="T58" fmla="*/ 0 w 526"/>
                <a:gd name="T59" fmla="*/ 0 h 337"/>
                <a:gd name="T60" fmla="*/ 0 w 526"/>
                <a:gd name="T61" fmla="*/ 0 h 337"/>
                <a:gd name="T62" fmla="*/ 0 w 526"/>
                <a:gd name="T63" fmla="*/ 0 h 337"/>
                <a:gd name="T64" fmla="*/ 0 w 526"/>
                <a:gd name="T65" fmla="*/ 0 h 337"/>
                <a:gd name="T66" fmla="*/ 0 w 526"/>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337"/>
                <a:gd name="T104" fmla="*/ 526 w 526"/>
                <a:gd name="T105" fmla="*/ 337 h 3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337">
                  <a:moveTo>
                    <a:pt x="0" y="0"/>
                  </a:moveTo>
                  <a:lnTo>
                    <a:pt x="6" y="4"/>
                  </a:lnTo>
                  <a:lnTo>
                    <a:pt x="21" y="14"/>
                  </a:lnTo>
                  <a:lnTo>
                    <a:pt x="46" y="30"/>
                  </a:lnTo>
                  <a:lnTo>
                    <a:pt x="77" y="50"/>
                  </a:lnTo>
                  <a:lnTo>
                    <a:pt x="114" y="74"/>
                  </a:lnTo>
                  <a:lnTo>
                    <a:pt x="156" y="101"/>
                  </a:lnTo>
                  <a:lnTo>
                    <a:pt x="201" y="130"/>
                  </a:lnTo>
                  <a:lnTo>
                    <a:pt x="248" y="159"/>
                  </a:lnTo>
                  <a:lnTo>
                    <a:pt x="295" y="189"/>
                  </a:lnTo>
                  <a:lnTo>
                    <a:pt x="342" y="220"/>
                  </a:lnTo>
                  <a:lnTo>
                    <a:pt x="386" y="247"/>
                  </a:lnTo>
                  <a:lnTo>
                    <a:pt x="427" y="273"/>
                  </a:lnTo>
                  <a:lnTo>
                    <a:pt x="463" y="295"/>
                  </a:lnTo>
                  <a:lnTo>
                    <a:pt x="492" y="313"/>
                  </a:lnTo>
                  <a:lnTo>
                    <a:pt x="514" y="325"/>
                  </a:lnTo>
                  <a:lnTo>
                    <a:pt x="526" y="332"/>
                  </a:lnTo>
                  <a:lnTo>
                    <a:pt x="520" y="337"/>
                  </a:lnTo>
                  <a:lnTo>
                    <a:pt x="515" y="334"/>
                  </a:lnTo>
                  <a:lnTo>
                    <a:pt x="499" y="324"/>
                  </a:lnTo>
                  <a:lnTo>
                    <a:pt x="474" y="309"/>
                  </a:lnTo>
                  <a:lnTo>
                    <a:pt x="443" y="289"/>
                  </a:lnTo>
                  <a:lnTo>
                    <a:pt x="405" y="266"/>
                  </a:lnTo>
                  <a:lnTo>
                    <a:pt x="362" y="240"/>
                  </a:lnTo>
                  <a:lnTo>
                    <a:pt x="317" y="211"/>
                  </a:lnTo>
                  <a:lnTo>
                    <a:pt x="270" y="182"/>
                  </a:lnTo>
                  <a:lnTo>
                    <a:pt x="223" y="152"/>
                  </a:lnTo>
                  <a:lnTo>
                    <a:pt x="175" y="123"/>
                  </a:lnTo>
                  <a:lnTo>
                    <a:pt x="132" y="94"/>
                  </a:lnTo>
                  <a:lnTo>
                    <a:pt x="93" y="68"/>
                  </a:lnTo>
                  <a:lnTo>
                    <a:pt x="58" y="44"/>
                  </a:lnTo>
                  <a:lnTo>
                    <a:pt x="30"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43" name="Freeform 185"/>
            <p:cNvSpPr>
              <a:spLocks/>
            </p:cNvSpPr>
            <p:nvPr/>
          </p:nvSpPr>
          <p:spPr bwMode="auto">
            <a:xfrm>
              <a:off x="2222" y="3479"/>
              <a:ext cx="114" cy="73"/>
            </a:xfrm>
            <a:custGeom>
              <a:avLst/>
              <a:gdLst>
                <a:gd name="T0" fmla="*/ 0 w 535"/>
                <a:gd name="T1" fmla="*/ 0 h 344"/>
                <a:gd name="T2" fmla="*/ 0 w 535"/>
                <a:gd name="T3" fmla="*/ 0 h 344"/>
                <a:gd name="T4" fmla="*/ 0 w 535"/>
                <a:gd name="T5" fmla="*/ 0 h 344"/>
                <a:gd name="T6" fmla="*/ 0 w 535"/>
                <a:gd name="T7" fmla="*/ 0 h 344"/>
                <a:gd name="T8" fmla="*/ 0 w 535"/>
                <a:gd name="T9" fmla="*/ 0 h 344"/>
                <a:gd name="T10" fmla="*/ 0 w 535"/>
                <a:gd name="T11" fmla="*/ 0 h 344"/>
                <a:gd name="T12" fmla="*/ 0 w 535"/>
                <a:gd name="T13" fmla="*/ 0 h 344"/>
                <a:gd name="T14" fmla="*/ 0 w 535"/>
                <a:gd name="T15" fmla="*/ 0 h 344"/>
                <a:gd name="T16" fmla="*/ 0 w 535"/>
                <a:gd name="T17" fmla="*/ 0 h 344"/>
                <a:gd name="T18" fmla="*/ 0 w 535"/>
                <a:gd name="T19" fmla="*/ 0 h 344"/>
                <a:gd name="T20" fmla="*/ 0 w 535"/>
                <a:gd name="T21" fmla="*/ 0 h 344"/>
                <a:gd name="T22" fmla="*/ 0 w 535"/>
                <a:gd name="T23" fmla="*/ 0 h 344"/>
                <a:gd name="T24" fmla="*/ 0 w 535"/>
                <a:gd name="T25" fmla="*/ 0 h 344"/>
                <a:gd name="T26" fmla="*/ 0 w 535"/>
                <a:gd name="T27" fmla="*/ 0 h 344"/>
                <a:gd name="T28" fmla="*/ 0 w 535"/>
                <a:gd name="T29" fmla="*/ 0 h 344"/>
                <a:gd name="T30" fmla="*/ 0 w 535"/>
                <a:gd name="T31" fmla="*/ 0 h 344"/>
                <a:gd name="T32" fmla="*/ 0 w 535"/>
                <a:gd name="T33" fmla="*/ 0 h 344"/>
                <a:gd name="T34" fmla="*/ 0 w 535"/>
                <a:gd name="T35" fmla="*/ 0 h 344"/>
                <a:gd name="T36" fmla="*/ 0 w 535"/>
                <a:gd name="T37" fmla="*/ 0 h 344"/>
                <a:gd name="T38" fmla="*/ 0 w 535"/>
                <a:gd name="T39" fmla="*/ 0 h 344"/>
                <a:gd name="T40" fmla="*/ 0 w 535"/>
                <a:gd name="T41" fmla="*/ 0 h 344"/>
                <a:gd name="T42" fmla="*/ 0 w 535"/>
                <a:gd name="T43" fmla="*/ 0 h 344"/>
                <a:gd name="T44" fmla="*/ 0 w 535"/>
                <a:gd name="T45" fmla="*/ 0 h 344"/>
                <a:gd name="T46" fmla="*/ 0 w 535"/>
                <a:gd name="T47" fmla="*/ 0 h 344"/>
                <a:gd name="T48" fmla="*/ 0 w 535"/>
                <a:gd name="T49" fmla="*/ 0 h 344"/>
                <a:gd name="T50" fmla="*/ 0 w 535"/>
                <a:gd name="T51" fmla="*/ 0 h 344"/>
                <a:gd name="T52" fmla="*/ 0 w 535"/>
                <a:gd name="T53" fmla="*/ 0 h 344"/>
                <a:gd name="T54" fmla="*/ 0 w 535"/>
                <a:gd name="T55" fmla="*/ 0 h 344"/>
                <a:gd name="T56" fmla="*/ 0 w 535"/>
                <a:gd name="T57" fmla="*/ 0 h 344"/>
                <a:gd name="T58" fmla="*/ 0 w 535"/>
                <a:gd name="T59" fmla="*/ 0 h 344"/>
                <a:gd name="T60" fmla="*/ 0 w 535"/>
                <a:gd name="T61" fmla="*/ 0 h 344"/>
                <a:gd name="T62" fmla="*/ 0 w 535"/>
                <a:gd name="T63" fmla="*/ 0 h 344"/>
                <a:gd name="T64" fmla="*/ 0 w 535"/>
                <a:gd name="T65" fmla="*/ 0 h 344"/>
                <a:gd name="T66" fmla="*/ 0 w 535"/>
                <a:gd name="T67" fmla="*/ 0 h 3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5"/>
                <a:gd name="T103" fmla="*/ 0 h 344"/>
                <a:gd name="T104" fmla="*/ 535 w 535"/>
                <a:gd name="T105" fmla="*/ 344 h 3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5" h="344">
                  <a:moveTo>
                    <a:pt x="0" y="0"/>
                  </a:moveTo>
                  <a:lnTo>
                    <a:pt x="5" y="3"/>
                  </a:lnTo>
                  <a:lnTo>
                    <a:pt x="21" y="14"/>
                  </a:lnTo>
                  <a:lnTo>
                    <a:pt x="46" y="30"/>
                  </a:lnTo>
                  <a:lnTo>
                    <a:pt x="77" y="50"/>
                  </a:lnTo>
                  <a:lnTo>
                    <a:pt x="115" y="75"/>
                  </a:lnTo>
                  <a:lnTo>
                    <a:pt x="158" y="102"/>
                  </a:lnTo>
                  <a:lnTo>
                    <a:pt x="204" y="133"/>
                  </a:lnTo>
                  <a:lnTo>
                    <a:pt x="252" y="163"/>
                  </a:lnTo>
                  <a:lnTo>
                    <a:pt x="300" y="194"/>
                  </a:lnTo>
                  <a:lnTo>
                    <a:pt x="348" y="224"/>
                  </a:lnTo>
                  <a:lnTo>
                    <a:pt x="393" y="253"/>
                  </a:lnTo>
                  <a:lnTo>
                    <a:pt x="433" y="279"/>
                  </a:lnTo>
                  <a:lnTo>
                    <a:pt x="470" y="301"/>
                  </a:lnTo>
                  <a:lnTo>
                    <a:pt x="501" y="319"/>
                  </a:lnTo>
                  <a:lnTo>
                    <a:pt x="523" y="332"/>
                  </a:lnTo>
                  <a:lnTo>
                    <a:pt x="535" y="338"/>
                  </a:lnTo>
                  <a:lnTo>
                    <a:pt x="528" y="344"/>
                  </a:lnTo>
                  <a:lnTo>
                    <a:pt x="523" y="341"/>
                  </a:lnTo>
                  <a:lnTo>
                    <a:pt x="506" y="330"/>
                  </a:lnTo>
                  <a:lnTo>
                    <a:pt x="482" y="314"/>
                  </a:lnTo>
                  <a:lnTo>
                    <a:pt x="449" y="295"/>
                  </a:lnTo>
                  <a:lnTo>
                    <a:pt x="410" y="271"/>
                  </a:lnTo>
                  <a:lnTo>
                    <a:pt x="367" y="245"/>
                  </a:lnTo>
                  <a:lnTo>
                    <a:pt x="321" y="215"/>
                  </a:lnTo>
                  <a:lnTo>
                    <a:pt x="273" y="185"/>
                  </a:lnTo>
                  <a:lnTo>
                    <a:pt x="225" y="155"/>
                  </a:lnTo>
                  <a:lnTo>
                    <a:pt x="178" y="124"/>
                  </a:lnTo>
                  <a:lnTo>
                    <a:pt x="134" y="95"/>
                  </a:lnTo>
                  <a:lnTo>
                    <a:pt x="93" y="68"/>
                  </a:lnTo>
                  <a:lnTo>
                    <a:pt x="58" y="45"/>
                  </a:lnTo>
                  <a:lnTo>
                    <a:pt x="30" y="25"/>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44" name="Freeform 186"/>
            <p:cNvSpPr>
              <a:spLocks/>
            </p:cNvSpPr>
            <p:nvPr/>
          </p:nvSpPr>
          <p:spPr bwMode="auto">
            <a:xfrm>
              <a:off x="2213" y="3482"/>
              <a:ext cx="117" cy="75"/>
            </a:xfrm>
            <a:custGeom>
              <a:avLst/>
              <a:gdLst>
                <a:gd name="T0" fmla="*/ 0 w 544"/>
                <a:gd name="T1" fmla="*/ 0 h 352"/>
                <a:gd name="T2" fmla="*/ 0 w 544"/>
                <a:gd name="T3" fmla="*/ 0 h 352"/>
                <a:gd name="T4" fmla="*/ 0 w 544"/>
                <a:gd name="T5" fmla="*/ 0 h 352"/>
                <a:gd name="T6" fmla="*/ 0 w 544"/>
                <a:gd name="T7" fmla="*/ 0 h 352"/>
                <a:gd name="T8" fmla="*/ 0 w 544"/>
                <a:gd name="T9" fmla="*/ 0 h 352"/>
                <a:gd name="T10" fmla="*/ 0 w 544"/>
                <a:gd name="T11" fmla="*/ 0 h 352"/>
                <a:gd name="T12" fmla="*/ 0 w 544"/>
                <a:gd name="T13" fmla="*/ 0 h 352"/>
                <a:gd name="T14" fmla="*/ 0 w 544"/>
                <a:gd name="T15" fmla="*/ 0 h 352"/>
                <a:gd name="T16" fmla="*/ 0 w 544"/>
                <a:gd name="T17" fmla="*/ 0 h 352"/>
                <a:gd name="T18" fmla="*/ 0 w 544"/>
                <a:gd name="T19" fmla="*/ 0 h 352"/>
                <a:gd name="T20" fmla="*/ 0 w 544"/>
                <a:gd name="T21" fmla="*/ 0 h 352"/>
                <a:gd name="T22" fmla="*/ 0 w 544"/>
                <a:gd name="T23" fmla="*/ 0 h 352"/>
                <a:gd name="T24" fmla="*/ 0 w 544"/>
                <a:gd name="T25" fmla="*/ 0 h 352"/>
                <a:gd name="T26" fmla="*/ 0 w 544"/>
                <a:gd name="T27" fmla="*/ 0 h 352"/>
                <a:gd name="T28" fmla="*/ 0 w 544"/>
                <a:gd name="T29" fmla="*/ 0 h 352"/>
                <a:gd name="T30" fmla="*/ 0 w 544"/>
                <a:gd name="T31" fmla="*/ 0 h 352"/>
                <a:gd name="T32" fmla="*/ 0 w 544"/>
                <a:gd name="T33" fmla="*/ 0 h 352"/>
                <a:gd name="T34" fmla="*/ 0 w 544"/>
                <a:gd name="T35" fmla="*/ 0 h 352"/>
                <a:gd name="T36" fmla="*/ 0 w 544"/>
                <a:gd name="T37" fmla="*/ 0 h 352"/>
                <a:gd name="T38" fmla="*/ 0 w 544"/>
                <a:gd name="T39" fmla="*/ 0 h 352"/>
                <a:gd name="T40" fmla="*/ 0 w 544"/>
                <a:gd name="T41" fmla="*/ 0 h 352"/>
                <a:gd name="T42" fmla="*/ 0 w 544"/>
                <a:gd name="T43" fmla="*/ 0 h 352"/>
                <a:gd name="T44" fmla="*/ 0 w 544"/>
                <a:gd name="T45" fmla="*/ 0 h 352"/>
                <a:gd name="T46" fmla="*/ 0 w 544"/>
                <a:gd name="T47" fmla="*/ 0 h 352"/>
                <a:gd name="T48" fmla="*/ 0 w 544"/>
                <a:gd name="T49" fmla="*/ 0 h 352"/>
                <a:gd name="T50" fmla="*/ 0 w 544"/>
                <a:gd name="T51" fmla="*/ 0 h 352"/>
                <a:gd name="T52" fmla="*/ 0 w 544"/>
                <a:gd name="T53" fmla="*/ 0 h 352"/>
                <a:gd name="T54" fmla="*/ 0 w 544"/>
                <a:gd name="T55" fmla="*/ 0 h 352"/>
                <a:gd name="T56" fmla="*/ 0 w 544"/>
                <a:gd name="T57" fmla="*/ 0 h 352"/>
                <a:gd name="T58" fmla="*/ 0 w 544"/>
                <a:gd name="T59" fmla="*/ 0 h 352"/>
                <a:gd name="T60" fmla="*/ 0 w 544"/>
                <a:gd name="T61" fmla="*/ 0 h 352"/>
                <a:gd name="T62" fmla="*/ 0 w 544"/>
                <a:gd name="T63" fmla="*/ 0 h 352"/>
                <a:gd name="T64" fmla="*/ 0 w 544"/>
                <a:gd name="T65" fmla="*/ 0 h 352"/>
                <a:gd name="T66" fmla="*/ 0 w 544"/>
                <a:gd name="T67" fmla="*/ 0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4"/>
                <a:gd name="T103" fmla="*/ 0 h 352"/>
                <a:gd name="T104" fmla="*/ 544 w 544"/>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4" h="352">
                  <a:moveTo>
                    <a:pt x="0" y="0"/>
                  </a:moveTo>
                  <a:lnTo>
                    <a:pt x="5" y="4"/>
                  </a:lnTo>
                  <a:lnTo>
                    <a:pt x="22" y="14"/>
                  </a:lnTo>
                  <a:lnTo>
                    <a:pt x="46" y="30"/>
                  </a:lnTo>
                  <a:lnTo>
                    <a:pt x="79" y="52"/>
                  </a:lnTo>
                  <a:lnTo>
                    <a:pt x="117" y="77"/>
                  </a:lnTo>
                  <a:lnTo>
                    <a:pt x="160" y="105"/>
                  </a:lnTo>
                  <a:lnTo>
                    <a:pt x="207" y="136"/>
                  </a:lnTo>
                  <a:lnTo>
                    <a:pt x="256" y="167"/>
                  </a:lnTo>
                  <a:lnTo>
                    <a:pt x="305" y="199"/>
                  </a:lnTo>
                  <a:lnTo>
                    <a:pt x="353" y="230"/>
                  </a:lnTo>
                  <a:lnTo>
                    <a:pt x="398" y="259"/>
                  </a:lnTo>
                  <a:lnTo>
                    <a:pt x="441" y="286"/>
                  </a:lnTo>
                  <a:lnTo>
                    <a:pt x="478" y="309"/>
                  </a:lnTo>
                  <a:lnTo>
                    <a:pt x="508" y="327"/>
                  </a:lnTo>
                  <a:lnTo>
                    <a:pt x="530" y="340"/>
                  </a:lnTo>
                  <a:lnTo>
                    <a:pt x="544" y="346"/>
                  </a:lnTo>
                  <a:lnTo>
                    <a:pt x="536" y="352"/>
                  </a:lnTo>
                  <a:lnTo>
                    <a:pt x="531" y="349"/>
                  </a:lnTo>
                  <a:lnTo>
                    <a:pt x="514" y="338"/>
                  </a:lnTo>
                  <a:lnTo>
                    <a:pt x="489" y="322"/>
                  </a:lnTo>
                  <a:lnTo>
                    <a:pt x="456" y="302"/>
                  </a:lnTo>
                  <a:lnTo>
                    <a:pt x="417" y="278"/>
                  </a:lnTo>
                  <a:lnTo>
                    <a:pt x="373" y="249"/>
                  </a:lnTo>
                  <a:lnTo>
                    <a:pt x="327" y="220"/>
                  </a:lnTo>
                  <a:lnTo>
                    <a:pt x="278" y="189"/>
                  </a:lnTo>
                  <a:lnTo>
                    <a:pt x="228" y="157"/>
                  </a:lnTo>
                  <a:lnTo>
                    <a:pt x="181" y="127"/>
                  </a:lnTo>
                  <a:lnTo>
                    <a:pt x="135" y="97"/>
                  </a:lnTo>
                  <a:lnTo>
                    <a:pt x="94" y="70"/>
                  </a:lnTo>
                  <a:lnTo>
                    <a:pt x="59" y="46"/>
                  </a:lnTo>
                  <a:lnTo>
                    <a:pt x="30" y="25"/>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45" name="Freeform 187"/>
            <p:cNvSpPr>
              <a:spLocks/>
            </p:cNvSpPr>
            <p:nvPr/>
          </p:nvSpPr>
          <p:spPr bwMode="auto">
            <a:xfrm>
              <a:off x="2205" y="3486"/>
              <a:ext cx="119" cy="76"/>
            </a:xfrm>
            <a:custGeom>
              <a:avLst/>
              <a:gdLst>
                <a:gd name="T0" fmla="*/ 0 w 553"/>
                <a:gd name="T1" fmla="*/ 0 h 360"/>
                <a:gd name="T2" fmla="*/ 0 w 553"/>
                <a:gd name="T3" fmla="*/ 0 h 360"/>
                <a:gd name="T4" fmla="*/ 0 w 553"/>
                <a:gd name="T5" fmla="*/ 0 h 360"/>
                <a:gd name="T6" fmla="*/ 0 w 553"/>
                <a:gd name="T7" fmla="*/ 0 h 360"/>
                <a:gd name="T8" fmla="*/ 0 w 553"/>
                <a:gd name="T9" fmla="*/ 0 h 360"/>
                <a:gd name="T10" fmla="*/ 0 w 553"/>
                <a:gd name="T11" fmla="*/ 0 h 360"/>
                <a:gd name="T12" fmla="*/ 0 w 553"/>
                <a:gd name="T13" fmla="*/ 0 h 360"/>
                <a:gd name="T14" fmla="*/ 0 w 553"/>
                <a:gd name="T15" fmla="*/ 0 h 360"/>
                <a:gd name="T16" fmla="*/ 0 w 553"/>
                <a:gd name="T17" fmla="*/ 0 h 360"/>
                <a:gd name="T18" fmla="*/ 0 w 553"/>
                <a:gd name="T19" fmla="*/ 0 h 360"/>
                <a:gd name="T20" fmla="*/ 0 w 553"/>
                <a:gd name="T21" fmla="*/ 0 h 360"/>
                <a:gd name="T22" fmla="*/ 0 w 553"/>
                <a:gd name="T23" fmla="*/ 0 h 360"/>
                <a:gd name="T24" fmla="*/ 0 w 553"/>
                <a:gd name="T25" fmla="*/ 0 h 360"/>
                <a:gd name="T26" fmla="*/ 0 w 553"/>
                <a:gd name="T27" fmla="*/ 0 h 360"/>
                <a:gd name="T28" fmla="*/ 0 w 553"/>
                <a:gd name="T29" fmla="*/ 0 h 360"/>
                <a:gd name="T30" fmla="*/ 0 w 553"/>
                <a:gd name="T31" fmla="*/ 0 h 360"/>
                <a:gd name="T32" fmla="*/ 0 w 553"/>
                <a:gd name="T33" fmla="*/ 0 h 360"/>
                <a:gd name="T34" fmla="*/ 0 w 553"/>
                <a:gd name="T35" fmla="*/ 0 h 360"/>
                <a:gd name="T36" fmla="*/ 0 w 553"/>
                <a:gd name="T37" fmla="*/ 0 h 360"/>
                <a:gd name="T38" fmla="*/ 0 w 553"/>
                <a:gd name="T39" fmla="*/ 0 h 360"/>
                <a:gd name="T40" fmla="*/ 0 w 553"/>
                <a:gd name="T41" fmla="*/ 0 h 360"/>
                <a:gd name="T42" fmla="*/ 0 w 553"/>
                <a:gd name="T43" fmla="*/ 0 h 360"/>
                <a:gd name="T44" fmla="*/ 0 w 553"/>
                <a:gd name="T45" fmla="*/ 0 h 360"/>
                <a:gd name="T46" fmla="*/ 0 w 553"/>
                <a:gd name="T47" fmla="*/ 0 h 360"/>
                <a:gd name="T48" fmla="*/ 0 w 553"/>
                <a:gd name="T49" fmla="*/ 0 h 360"/>
                <a:gd name="T50" fmla="*/ 0 w 553"/>
                <a:gd name="T51" fmla="*/ 0 h 360"/>
                <a:gd name="T52" fmla="*/ 0 w 553"/>
                <a:gd name="T53" fmla="*/ 0 h 360"/>
                <a:gd name="T54" fmla="*/ 0 w 553"/>
                <a:gd name="T55" fmla="*/ 0 h 360"/>
                <a:gd name="T56" fmla="*/ 0 w 553"/>
                <a:gd name="T57" fmla="*/ 0 h 360"/>
                <a:gd name="T58" fmla="*/ 0 w 553"/>
                <a:gd name="T59" fmla="*/ 0 h 360"/>
                <a:gd name="T60" fmla="*/ 0 w 553"/>
                <a:gd name="T61" fmla="*/ 0 h 360"/>
                <a:gd name="T62" fmla="*/ 0 w 553"/>
                <a:gd name="T63" fmla="*/ 0 h 360"/>
                <a:gd name="T64" fmla="*/ 0 w 553"/>
                <a:gd name="T65" fmla="*/ 0 h 360"/>
                <a:gd name="T66" fmla="*/ 0 w 553"/>
                <a:gd name="T67" fmla="*/ 0 h 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3"/>
                <a:gd name="T103" fmla="*/ 0 h 360"/>
                <a:gd name="T104" fmla="*/ 553 w 553"/>
                <a:gd name="T105" fmla="*/ 360 h 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3" h="360">
                  <a:moveTo>
                    <a:pt x="0" y="0"/>
                  </a:moveTo>
                  <a:lnTo>
                    <a:pt x="5" y="5"/>
                  </a:lnTo>
                  <a:lnTo>
                    <a:pt x="22" y="15"/>
                  </a:lnTo>
                  <a:lnTo>
                    <a:pt x="47" y="32"/>
                  </a:lnTo>
                  <a:lnTo>
                    <a:pt x="81" y="54"/>
                  </a:lnTo>
                  <a:lnTo>
                    <a:pt x="120" y="80"/>
                  </a:lnTo>
                  <a:lnTo>
                    <a:pt x="164" y="108"/>
                  </a:lnTo>
                  <a:lnTo>
                    <a:pt x="212" y="139"/>
                  </a:lnTo>
                  <a:lnTo>
                    <a:pt x="261" y="172"/>
                  </a:lnTo>
                  <a:lnTo>
                    <a:pt x="310" y="204"/>
                  </a:lnTo>
                  <a:lnTo>
                    <a:pt x="360" y="235"/>
                  </a:lnTo>
                  <a:lnTo>
                    <a:pt x="406" y="266"/>
                  </a:lnTo>
                  <a:lnTo>
                    <a:pt x="449" y="293"/>
                  </a:lnTo>
                  <a:lnTo>
                    <a:pt x="486" y="317"/>
                  </a:lnTo>
                  <a:lnTo>
                    <a:pt x="518" y="336"/>
                  </a:lnTo>
                  <a:lnTo>
                    <a:pt x="540" y="349"/>
                  </a:lnTo>
                  <a:lnTo>
                    <a:pt x="553" y="355"/>
                  </a:lnTo>
                  <a:lnTo>
                    <a:pt x="546" y="360"/>
                  </a:lnTo>
                  <a:lnTo>
                    <a:pt x="540" y="355"/>
                  </a:lnTo>
                  <a:lnTo>
                    <a:pt x="524" y="346"/>
                  </a:lnTo>
                  <a:lnTo>
                    <a:pt x="498" y="329"/>
                  </a:lnTo>
                  <a:lnTo>
                    <a:pt x="464" y="308"/>
                  </a:lnTo>
                  <a:lnTo>
                    <a:pt x="425" y="283"/>
                  </a:lnTo>
                  <a:lnTo>
                    <a:pt x="380" y="255"/>
                  </a:lnTo>
                  <a:lnTo>
                    <a:pt x="332" y="225"/>
                  </a:lnTo>
                  <a:lnTo>
                    <a:pt x="283" y="193"/>
                  </a:lnTo>
                  <a:lnTo>
                    <a:pt x="233" y="161"/>
                  </a:lnTo>
                  <a:lnTo>
                    <a:pt x="184" y="129"/>
                  </a:lnTo>
                  <a:lnTo>
                    <a:pt x="137" y="99"/>
                  </a:lnTo>
                  <a:lnTo>
                    <a:pt x="97" y="71"/>
                  </a:lnTo>
                  <a:lnTo>
                    <a:pt x="60" y="46"/>
                  </a:lnTo>
                  <a:lnTo>
                    <a:pt x="31" y="25"/>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46" name="Freeform 188"/>
            <p:cNvSpPr>
              <a:spLocks/>
            </p:cNvSpPr>
            <p:nvPr/>
          </p:nvSpPr>
          <p:spPr bwMode="auto">
            <a:xfrm>
              <a:off x="2197" y="3489"/>
              <a:ext cx="120" cy="78"/>
            </a:xfrm>
            <a:custGeom>
              <a:avLst/>
              <a:gdLst>
                <a:gd name="T0" fmla="*/ 0 w 562"/>
                <a:gd name="T1" fmla="*/ 0 h 369"/>
                <a:gd name="T2" fmla="*/ 0 w 562"/>
                <a:gd name="T3" fmla="*/ 0 h 369"/>
                <a:gd name="T4" fmla="*/ 0 w 562"/>
                <a:gd name="T5" fmla="*/ 0 h 369"/>
                <a:gd name="T6" fmla="*/ 0 w 562"/>
                <a:gd name="T7" fmla="*/ 0 h 369"/>
                <a:gd name="T8" fmla="*/ 0 w 562"/>
                <a:gd name="T9" fmla="*/ 0 h 369"/>
                <a:gd name="T10" fmla="*/ 0 w 562"/>
                <a:gd name="T11" fmla="*/ 0 h 369"/>
                <a:gd name="T12" fmla="*/ 0 w 562"/>
                <a:gd name="T13" fmla="*/ 0 h 369"/>
                <a:gd name="T14" fmla="*/ 0 w 562"/>
                <a:gd name="T15" fmla="*/ 0 h 369"/>
                <a:gd name="T16" fmla="*/ 0 w 562"/>
                <a:gd name="T17" fmla="*/ 0 h 369"/>
                <a:gd name="T18" fmla="*/ 0 w 562"/>
                <a:gd name="T19" fmla="*/ 0 h 369"/>
                <a:gd name="T20" fmla="*/ 0 w 562"/>
                <a:gd name="T21" fmla="*/ 0 h 369"/>
                <a:gd name="T22" fmla="*/ 0 w 562"/>
                <a:gd name="T23" fmla="*/ 0 h 369"/>
                <a:gd name="T24" fmla="*/ 0 w 562"/>
                <a:gd name="T25" fmla="*/ 0 h 369"/>
                <a:gd name="T26" fmla="*/ 0 w 562"/>
                <a:gd name="T27" fmla="*/ 0 h 369"/>
                <a:gd name="T28" fmla="*/ 0 w 562"/>
                <a:gd name="T29" fmla="*/ 0 h 369"/>
                <a:gd name="T30" fmla="*/ 0 w 562"/>
                <a:gd name="T31" fmla="*/ 0 h 369"/>
                <a:gd name="T32" fmla="*/ 0 w 562"/>
                <a:gd name="T33" fmla="*/ 0 h 369"/>
                <a:gd name="T34" fmla="*/ 0 w 562"/>
                <a:gd name="T35" fmla="*/ 0 h 369"/>
                <a:gd name="T36" fmla="*/ 0 w 562"/>
                <a:gd name="T37" fmla="*/ 0 h 369"/>
                <a:gd name="T38" fmla="*/ 0 w 562"/>
                <a:gd name="T39" fmla="*/ 0 h 369"/>
                <a:gd name="T40" fmla="*/ 0 w 562"/>
                <a:gd name="T41" fmla="*/ 0 h 369"/>
                <a:gd name="T42" fmla="*/ 0 w 562"/>
                <a:gd name="T43" fmla="*/ 0 h 369"/>
                <a:gd name="T44" fmla="*/ 0 w 562"/>
                <a:gd name="T45" fmla="*/ 0 h 369"/>
                <a:gd name="T46" fmla="*/ 0 w 562"/>
                <a:gd name="T47" fmla="*/ 0 h 369"/>
                <a:gd name="T48" fmla="*/ 0 w 562"/>
                <a:gd name="T49" fmla="*/ 0 h 369"/>
                <a:gd name="T50" fmla="*/ 0 w 562"/>
                <a:gd name="T51" fmla="*/ 0 h 369"/>
                <a:gd name="T52" fmla="*/ 0 w 562"/>
                <a:gd name="T53" fmla="*/ 0 h 369"/>
                <a:gd name="T54" fmla="*/ 0 w 562"/>
                <a:gd name="T55" fmla="*/ 0 h 369"/>
                <a:gd name="T56" fmla="*/ 0 w 562"/>
                <a:gd name="T57" fmla="*/ 0 h 369"/>
                <a:gd name="T58" fmla="*/ 0 w 562"/>
                <a:gd name="T59" fmla="*/ 0 h 369"/>
                <a:gd name="T60" fmla="*/ 0 w 562"/>
                <a:gd name="T61" fmla="*/ 0 h 369"/>
                <a:gd name="T62" fmla="*/ 0 w 562"/>
                <a:gd name="T63" fmla="*/ 0 h 369"/>
                <a:gd name="T64" fmla="*/ 0 w 562"/>
                <a:gd name="T65" fmla="*/ 0 h 369"/>
                <a:gd name="T66" fmla="*/ 0 w 562"/>
                <a:gd name="T67" fmla="*/ 0 h 3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2"/>
                <a:gd name="T103" fmla="*/ 0 h 369"/>
                <a:gd name="T104" fmla="*/ 562 w 562"/>
                <a:gd name="T105" fmla="*/ 369 h 3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2" h="369">
                  <a:moveTo>
                    <a:pt x="0" y="0"/>
                  </a:moveTo>
                  <a:lnTo>
                    <a:pt x="7" y="4"/>
                  </a:lnTo>
                  <a:lnTo>
                    <a:pt x="22" y="15"/>
                  </a:lnTo>
                  <a:lnTo>
                    <a:pt x="49" y="32"/>
                  </a:lnTo>
                  <a:lnTo>
                    <a:pt x="82" y="54"/>
                  </a:lnTo>
                  <a:lnTo>
                    <a:pt x="122" y="80"/>
                  </a:lnTo>
                  <a:lnTo>
                    <a:pt x="167" y="111"/>
                  </a:lnTo>
                  <a:lnTo>
                    <a:pt x="215" y="142"/>
                  </a:lnTo>
                  <a:lnTo>
                    <a:pt x="266" y="175"/>
                  </a:lnTo>
                  <a:lnTo>
                    <a:pt x="316" y="209"/>
                  </a:lnTo>
                  <a:lnTo>
                    <a:pt x="366" y="241"/>
                  </a:lnTo>
                  <a:lnTo>
                    <a:pt x="413" y="272"/>
                  </a:lnTo>
                  <a:lnTo>
                    <a:pt x="456" y="300"/>
                  </a:lnTo>
                  <a:lnTo>
                    <a:pt x="495" y="324"/>
                  </a:lnTo>
                  <a:lnTo>
                    <a:pt x="525" y="343"/>
                  </a:lnTo>
                  <a:lnTo>
                    <a:pt x="548" y="356"/>
                  </a:lnTo>
                  <a:lnTo>
                    <a:pt x="562" y="363"/>
                  </a:lnTo>
                  <a:lnTo>
                    <a:pt x="556" y="369"/>
                  </a:lnTo>
                  <a:lnTo>
                    <a:pt x="549" y="365"/>
                  </a:lnTo>
                  <a:lnTo>
                    <a:pt x="533" y="354"/>
                  </a:lnTo>
                  <a:lnTo>
                    <a:pt x="507" y="337"/>
                  </a:lnTo>
                  <a:lnTo>
                    <a:pt x="473" y="316"/>
                  </a:lnTo>
                  <a:lnTo>
                    <a:pt x="432" y="290"/>
                  </a:lnTo>
                  <a:lnTo>
                    <a:pt x="387" y="261"/>
                  </a:lnTo>
                  <a:lnTo>
                    <a:pt x="339" y="230"/>
                  </a:lnTo>
                  <a:lnTo>
                    <a:pt x="288" y="197"/>
                  </a:lnTo>
                  <a:lnTo>
                    <a:pt x="237" y="165"/>
                  </a:lnTo>
                  <a:lnTo>
                    <a:pt x="188" y="133"/>
                  </a:lnTo>
                  <a:lnTo>
                    <a:pt x="141" y="101"/>
                  </a:lnTo>
                  <a:lnTo>
                    <a:pt x="98" y="72"/>
                  </a:lnTo>
                  <a:lnTo>
                    <a:pt x="61" y="47"/>
                  </a:lnTo>
                  <a:lnTo>
                    <a:pt x="32"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47" name="Freeform 189"/>
            <p:cNvSpPr>
              <a:spLocks/>
            </p:cNvSpPr>
            <p:nvPr/>
          </p:nvSpPr>
          <p:spPr bwMode="auto">
            <a:xfrm>
              <a:off x="2332" y="3426"/>
              <a:ext cx="105" cy="54"/>
            </a:xfrm>
            <a:custGeom>
              <a:avLst/>
              <a:gdLst>
                <a:gd name="T0" fmla="*/ 0 w 495"/>
                <a:gd name="T1" fmla="*/ 0 h 250"/>
                <a:gd name="T2" fmla="*/ 0 w 495"/>
                <a:gd name="T3" fmla="*/ 0 h 250"/>
                <a:gd name="T4" fmla="*/ 0 w 495"/>
                <a:gd name="T5" fmla="*/ 0 h 250"/>
                <a:gd name="T6" fmla="*/ 0 w 495"/>
                <a:gd name="T7" fmla="*/ 0 h 250"/>
                <a:gd name="T8" fmla="*/ 0 w 495"/>
                <a:gd name="T9" fmla="*/ 0 h 250"/>
                <a:gd name="T10" fmla="*/ 0 w 495"/>
                <a:gd name="T11" fmla="*/ 0 h 250"/>
                <a:gd name="T12" fmla="*/ 0 w 495"/>
                <a:gd name="T13" fmla="*/ 0 h 250"/>
                <a:gd name="T14" fmla="*/ 0 w 495"/>
                <a:gd name="T15" fmla="*/ 0 h 250"/>
                <a:gd name="T16" fmla="*/ 0 w 495"/>
                <a:gd name="T17" fmla="*/ 0 h 250"/>
                <a:gd name="T18" fmla="*/ 0 w 495"/>
                <a:gd name="T19" fmla="*/ 0 h 250"/>
                <a:gd name="T20" fmla="*/ 0 w 495"/>
                <a:gd name="T21" fmla="*/ 0 h 250"/>
                <a:gd name="T22" fmla="*/ 0 w 495"/>
                <a:gd name="T23" fmla="*/ 0 h 250"/>
                <a:gd name="T24" fmla="*/ 0 w 495"/>
                <a:gd name="T25" fmla="*/ 0 h 250"/>
                <a:gd name="T26" fmla="*/ 0 w 495"/>
                <a:gd name="T27" fmla="*/ 0 h 250"/>
                <a:gd name="T28" fmla="*/ 0 w 495"/>
                <a:gd name="T29" fmla="*/ 0 h 250"/>
                <a:gd name="T30" fmla="*/ 0 w 495"/>
                <a:gd name="T31" fmla="*/ 0 h 250"/>
                <a:gd name="T32" fmla="*/ 0 w 495"/>
                <a:gd name="T33" fmla="*/ 0 h 250"/>
                <a:gd name="T34" fmla="*/ 0 w 495"/>
                <a:gd name="T35" fmla="*/ 0 h 250"/>
                <a:gd name="T36" fmla="*/ 0 w 495"/>
                <a:gd name="T37" fmla="*/ 0 h 250"/>
                <a:gd name="T38" fmla="*/ 0 w 495"/>
                <a:gd name="T39" fmla="*/ 0 h 250"/>
                <a:gd name="T40" fmla="*/ 0 w 495"/>
                <a:gd name="T41" fmla="*/ 0 h 250"/>
                <a:gd name="T42" fmla="*/ 0 w 495"/>
                <a:gd name="T43" fmla="*/ 0 h 250"/>
                <a:gd name="T44" fmla="*/ 0 w 495"/>
                <a:gd name="T45" fmla="*/ 0 h 250"/>
                <a:gd name="T46" fmla="*/ 0 w 495"/>
                <a:gd name="T47" fmla="*/ 0 h 250"/>
                <a:gd name="T48" fmla="*/ 0 w 495"/>
                <a:gd name="T49" fmla="*/ 0 h 250"/>
                <a:gd name="T50" fmla="*/ 0 w 495"/>
                <a:gd name="T51" fmla="*/ 0 h 250"/>
                <a:gd name="T52" fmla="*/ 0 w 495"/>
                <a:gd name="T53" fmla="*/ 0 h 250"/>
                <a:gd name="T54" fmla="*/ 0 w 495"/>
                <a:gd name="T55" fmla="*/ 0 h 250"/>
                <a:gd name="T56" fmla="*/ 0 w 495"/>
                <a:gd name="T57" fmla="*/ 0 h 250"/>
                <a:gd name="T58" fmla="*/ 0 w 495"/>
                <a:gd name="T59" fmla="*/ 0 h 250"/>
                <a:gd name="T60" fmla="*/ 0 w 495"/>
                <a:gd name="T61" fmla="*/ 0 h 250"/>
                <a:gd name="T62" fmla="*/ 0 w 495"/>
                <a:gd name="T63" fmla="*/ 0 h 250"/>
                <a:gd name="T64" fmla="*/ 0 w 495"/>
                <a:gd name="T65" fmla="*/ 0 h 250"/>
                <a:gd name="T66" fmla="*/ 0 w 495"/>
                <a:gd name="T67" fmla="*/ 0 h 250"/>
                <a:gd name="T68" fmla="*/ 0 w 495"/>
                <a:gd name="T69" fmla="*/ 0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5"/>
                <a:gd name="T106" fmla="*/ 0 h 250"/>
                <a:gd name="T107" fmla="*/ 495 w 495"/>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5" h="250">
                  <a:moveTo>
                    <a:pt x="0" y="2"/>
                  </a:moveTo>
                  <a:lnTo>
                    <a:pt x="10" y="0"/>
                  </a:lnTo>
                  <a:lnTo>
                    <a:pt x="12" y="1"/>
                  </a:lnTo>
                  <a:lnTo>
                    <a:pt x="20" y="6"/>
                  </a:lnTo>
                  <a:lnTo>
                    <a:pt x="32" y="13"/>
                  </a:lnTo>
                  <a:lnTo>
                    <a:pt x="48" y="23"/>
                  </a:lnTo>
                  <a:lnTo>
                    <a:pt x="69" y="34"/>
                  </a:lnTo>
                  <a:lnTo>
                    <a:pt x="95" y="48"/>
                  </a:lnTo>
                  <a:lnTo>
                    <a:pt x="123" y="63"/>
                  </a:lnTo>
                  <a:lnTo>
                    <a:pt x="155" y="81"/>
                  </a:lnTo>
                  <a:lnTo>
                    <a:pt x="190" y="99"/>
                  </a:lnTo>
                  <a:lnTo>
                    <a:pt x="228" y="119"/>
                  </a:lnTo>
                  <a:lnTo>
                    <a:pt x="267" y="139"/>
                  </a:lnTo>
                  <a:lnTo>
                    <a:pt x="309" y="158"/>
                  </a:lnTo>
                  <a:lnTo>
                    <a:pt x="353" y="179"/>
                  </a:lnTo>
                  <a:lnTo>
                    <a:pt x="399" y="200"/>
                  </a:lnTo>
                  <a:lnTo>
                    <a:pt x="447" y="221"/>
                  </a:lnTo>
                  <a:lnTo>
                    <a:pt x="495" y="241"/>
                  </a:lnTo>
                  <a:lnTo>
                    <a:pt x="470" y="250"/>
                  </a:lnTo>
                  <a:lnTo>
                    <a:pt x="467" y="248"/>
                  </a:lnTo>
                  <a:lnTo>
                    <a:pt x="456" y="244"/>
                  </a:lnTo>
                  <a:lnTo>
                    <a:pt x="439" y="237"/>
                  </a:lnTo>
                  <a:lnTo>
                    <a:pt x="417" y="226"/>
                  </a:lnTo>
                  <a:lnTo>
                    <a:pt x="390" y="215"/>
                  </a:lnTo>
                  <a:lnTo>
                    <a:pt x="360" y="200"/>
                  </a:lnTo>
                  <a:lnTo>
                    <a:pt x="326" y="183"/>
                  </a:lnTo>
                  <a:lnTo>
                    <a:pt x="290" y="167"/>
                  </a:lnTo>
                  <a:lnTo>
                    <a:pt x="253" y="148"/>
                  </a:lnTo>
                  <a:lnTo>
                    <a:pt x="214" y="128"/>
                  </a:lnTo>
                  <a:lnTo>
                    <a:pt x="174" y="107"/>
                  </a:lnTo>
                  <a:lnTo>
                    <a:pt x="135" y="86"/>
                  </a:lnTo>
                  <a:lnTo>
                    <a:pt x="99" y="64"/>
                  </a:lnTo>
                  <a:lnTo>
                    <a:pt x="63" y="43"/>
                  </a:lnTo>
                  <a:lnTo>
                    <a:pt x="30" y="23"/>
                  </a:lnTo>
                  <a:lnTo>
                    <a:pt x="0"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grpSp>
      <p:grpSp>
        <p:nvGrpSpPr>
          <p:cNvPr id="148" name="Group 169"/>
          <p:cNvGrpSpPr>
            <a:grpSpLocks/>
          </p:cNvGrpSpPr>
          <p:nvPr/>
        </p:nvGrpSpPr>
        <p:grpSpPr bwMode="auto">
          <a:xfrm>
            <a:off x="4376738" y="3717925"/>
            <a:ext cx="492125" cy="301625"/>
            <a:chOff x="2160" y="3408"/>
            <a:chExt cx="310" cy="190"/>
          </a:xfrm>
        </p:grpSpPr>
        <p:sp>
          <p:nvSpPr>
            <p:cNvPr id="149" name="Freeform 170"/>
            <p:cNvSpPr>
              <a:spLocks/>
            </p:cNvSpPr>
            <p:nvPr/>
          </p:nvSpPr>
          <p:spPr bwMode="auto">
            <a:xfrm>
              <a:off x="2160" y="3408"/>
              <a:ext cx="310" cy="190"/>
            </a:xfrm>
            <a:custGeom>
              <a:avLst/>
              <a:gdLst>
                <a:gd name="T0" fmla="*/ 0 w 1447"/>
                <a:gd name="T1" fmla="*/ 0 h 893"/>
                <a:gd name="T2" fmla="*/ 0 w 1447"/>
                <a:gd name="T3" fmla="*/ 0 h 893"/>
                <a:gd name="T4" fmla="*/ 0 w 1447"/>
                <a:gd name="T5" fmla="*/ 0 h 893"/>
                <a:gd name="T6" fmla="*/ 0 w 1447"/>
                <a:gd name="T7" fmla="*/ 0 h 893"/>
                <a:gd name="T8" fmla="*/ 0 w 1447"/>
                <a:gd name="T9" fmla="*/ 0 h 893"/>
                <a:gd name="T10" fmla="*/ 0 w 1447"/>
                <a:gd name="T11" fmla="*/ 0 h 893"/>
                <a:gd name="T12" fmla="*/ 0 w 1447"/>
                <a:gd name="T13" fmla="*/ 0 h 893"/>
                <a:gd name="T14" fmla="*/ 0 w 1447"/>
                <a:gd name="T15" fmla="*/ 0 h 893"/>
                <a:gd name="T16" fmla="*/ 0 w 1447"/>
                <a:gd name="T17" fmla="*/ 0 h 893"/>
                <a:gd name="T18" fmla="*/ 0 w 1447"/>
                <a:gd name="T19" fmla="*/ 0 h 893"/>
                <a:gd name="T20" fmla="*/ 0 w 1447"/>
                <a:gd name="T21" fmla="*/ 0 h 893"/>
                <a:gd name="T22" fmla="*/ 0 w 1447"/>
                <a:gd name="T23" fmla="*/ 0 h 893"/>
                <a:gd name="T24" fmla="*/ 0 w 1447"/>
                <a:gd name="T25" fmla="*/ 0 h 893"/>
                <a:gd name="T26" fmla="*/ 0 w 1447"/>
                <a:gd name="T27" fmla="*/ 0 h 893"/>
                <a:gd name="T28" fmla="*/ 0 w 1447"/>
                <a:gd name="T29" fmla="*/ 0 h 893"/>
                <a:gd name="T30" fmla="*/ 0 w 1447"/>
                <a:gd name="T31" fmla="*/ 0 h 893"/>
                <a:gd name="T32" fmla="*/ 0 w 1447"/>
                <a:gd name="T33" fmla="*/ 0 h 893"/>
                <a:gd name="T34" fmla="*/ 0 w 1447"/>
                <a:gd name="T35" fmla="*/ 0 h 893"/>
                <a:gd name="T36" fmla="*/ 0 w 1447"/>
                <a:gd name="T37" fmla="*/ 0 h 893"/>
                <a:gd name="T38" fmla="*/ 0 w 1447"/>
                <a:gd name="T39" fmla="*/ 0 h 893"/>
                <a:gd name="T40" fmla="*/ 0 w 1447"/>
                <a:gd name="T41" fmla="*/ 0 h 893"/>
                <a:gd name="T42" fmla="*/ 0 w 1447"/>
                <a:gd name="T43" fmla="*/ 0 h 893"/>
                <a:gd name="T44" fmla="*/ 0 w 1447"/>
                <a:gd name="T45" fmla="*/ 0 h 893"/>
                <a:gd name="T46" fmla="*/ 0 w 1447"/>
                <a:gd name="T47" fmla="*/ 0 h 893"/>
                <a:gd name="T48" fmla="*/ 0 w 1447"/>
                <a:gd name="T49" fmla="*/ 0 h 893"/>
                <a:gd name="T50" fmla="*/ 0 w 1447"/>
                <a:gd name="T51" fmla="*/ 0 h 893"/>
                <a:gd name="T52" fmla="*/ 0 w 1447"/>
                <a:gd name="T53" fmla="*/ 0 h 893"/>
                <a:gd name="T54" fmla="*/ 0 w 1447"/>
                <a:gd name="T55" fmla="*/ 0 h 893"/>
                <a:gd name="T56" fmla="*/ 0 w 1447"/>
                <a:gd name="T57" fmla="*/ 0 h 893"/>
                <a:gd name="T58" fmla="*/ 0 w 1447"/>
                <a:gd name="T59" fmla="*/ 0 h 893"/>
                <a:gd name="T60" fmla="*/ 0 w 1447"/>
                <a:gd name="T61" fmla="*/ 0 h 893"/>
                <a:gd name="T62" fmla="*/ 0 w 1447"/>
                <a:gd name="T63" fmla="*/ 0 h 893"/>
                <a:gd name="T64" fmla="*/ 0 w 1447"/>
                <a:gd name="T65" fmla="*/ 0 h 893"/>
                <a:gd name="T66" fmla="*/ 0 w 1447"/>
                <a:gd name="T67" fmla="*/ 0 h 893"/>
                <a:gd name="T68" fmla="*/ 0 w 1447"/>
                <a:gd name="T69" fmla="*/ 0 h 893"/>
                <a:gd name="T70" fmla="*/ 0 w 1447"/>
                <a:gd name="T71" fmla="*/ 0 h 893"/>
                <a:gd name="T72" fmla="*/ 0 w 1447"/>
                <a:gd name="T73" fmla="*/ 0 h 893"/>
                <a:gd name="T74" fmla="*/ 0 w 1447"/>
                <a:gd name="T75" fmla="*/ 0 h 893"/>
                <a:gd name="T76" fmla="*/ 0 w 1447"/>
                <a:gd name="T77" fmla="*/ 0 h 893"/>
                <a:gd name="T78" fmla="*/ 0 w 1447"/>
                <a:gd name="T79" fmla="*/ 0 h 893"/>
                <a:gd name="T80" fmla="*/ 0 w 1447"/>
                <a:gd name="T81" fmla="*/ 0 h 893"/>
                <a:gd name="T82" fmla="*/ 0 w 1447"/>
                <a:gd name="T83" fmla="*/ 0 h 893"/>
                <a:gd name="T84" fmla="*/ 0 w 1447"/>
                <a:gd name="T85" fmla="*/ 0 h 893"/>
                <a:gd name="T86" fmla="*/ 0 w 1447"/>
                <a:gd name="T87" fmla="*/ 0 h 893"/>
                <a:gd name="T88" fmla="*/ 0 w 1447"/>
                <a:gd name="T89" fmla="*/ 0 h 893"/>
                <a:gd name="T90" fmla="*/ 0 w 1447"/>
                <a:gd name="T91" fmla="*/ 0 h 893"/>
                <a:gd name="T92" fmla="*/ 0 w 1447"/>
                <a:gd name="T93" fmla="*/ 0 h 893"/>
                <a:gd name="T94" fmla="*/ 0 w 1447"/>
                <a:gd name="T95" fmla="*/ 0 h 893"/>
                <a:gd name="T96" fmla="*/ 0 w 1447"/>
                <a:gd name="T97" fmla="*/ 0 h 893"/>
                <a:gd name="T98" fmla="*/ 0 w 1447"/>
                <a:gd name="T99" fmla="*/ 0 h 893"/>
                <a:gd name="T100" fmla="*/ 0 w 1447"/>
                <a:gd name="T101" fmla="*/ 0 h 893"/>
                <a:gd name="T102" fmla="*/ 0 w 1447"/>
                <a:gd name="T103" fmla="*/ 0 h 893"/>
                <a:gd name="T104" fmla="*/ 0 w 1447"/>
                <a:gd name="T105" fmla="*/ 0 h 893"/>
                <a:gd name="T106" fmla="*/ 0 w 1447"/>
                <a:gd name="T107" fmla="*/ 0 h 893"/>
                <a:gd name="T108" fmla="*/ 0 w 1447"/>
                <a:gd name="T109" fmla="*/ 0 h 893"/>
                <a:gd name="T110" fmla="*/ 0 w 1447"/>
                <a:gd name="T111" fmla="*/ 0 h 8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7"/>
                <a:gd name="T169" fmla="*/ 0 h 893"/>
                <a:gd name="T170" fmla="*/ 1447 w 1447"/>
                <a:gd name="T171" fmla="*/ 893 h 8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7" h="893">
                  <a:moveTo>
                    <a:pt x="783" y="893"/>
                  </a:moveTo>
                  <a:lnTo>
                    <a:pt x="780" y="890"/>
                  </a:lnTo>
                  <a:lnTo>
                    <a:pt x="782" y="883"/>
                  </a:lnTo>
                  <a:lnTo>
                    <a:pt x="788" y="874"/>
                  </a:lnTo>
                  <a:lnTo>
                    <a:pt x="797" y="863"/>
                  </a:lnTo>
                  <a:lnTo>
                    <a:pt x="811" y="848"/>
                  </a:lnTo>
                  <a:lnTo>
                    <a:pt x="827" y="832"/>
                  </a:lnTo>
                  <a:lnTo>
                    <a:pt x="846" y="815"/>
                  </a:lnTo>
                  <a:lnTo>
                    <a:pt x="869" y="795"/>
                  </a:lnTo>
                  <a:lnTo>
                    <a:pt x="893" y="773"/>
                  </a:lnTo>
                  <a:lnTo>
                    <a:pt x="921" y="751"/>
                  </a:lnTo>
                  <a:lnTo>
                    <a:pt x="949" y="727"/>
                  </a:lnTo>
                  <a:lnTo>
                    <a:pt x="979" y="702"/>
                  </a:lnTo>
                  <a:lnTo>
                    <a:pt x="1011" y="677"/>
                  </a:lnTo>
                  <a:lnTo>
                    <a:pt x="1043" y="651"/>
                  </a:lnTo>
                  <a:lnTo>
                    <a:pt x="1076" y="624"/>
                  </a:lnTo>
                  <a:lnTo>
                    <a:pt x="1109" y="598"/>
                  </a:lnTo>
                  <a:lnTo>
                    <a:pt x="1143" y="572"/>
                  </a:lnTo>
                  <a:lnTo>
                    <a:pt x="1175" y="546"/>
                  </a:lnTo>
                  <a:lnTo>
                    <a:pt x="1208" y="521"/>
                  </a:lnTo>
                  <a:lnTo>
                    <a:pt x="1240" y="496"/>
                  </a:lnTo>
                  <a:lnTo>
                    <a:pt x="1271" y="472"/>
                  </a:lnTo>
                  <a:lnTo>
                    <a:pt x="1299" y="449"/>
                  </a:lnTo>
                  <a:lnTo>
                    <a:pt x="1326" y="427"/>
                  </a:lnTo>
                  <a:lnTo>
                    <a:pt x="1352" y="407"/>
                  </a:lnTo>
                  <a:lnTo>
                    <a:pt x="1374" y="390"/>
                  </a:lnTo>
                  <a:lnTo>
                    <a:pt x="1395" y="373"/>
                  </a:lnTo>
                  <a:lnTo>
                    <a:pt x="1412" y="358"/>
                  </a:lnTo>
                  <a:lnTo>
                    <a:pt x="1427" y="346"/>
                  </a:lnTo>
                  <a:lnTo>
                    <a:pt x="1437" y="336"/>
                  </a:lnTo>
                  <a:lnTo>
                    <a:pt x="1444" y="329"/>
                  </a:lnTo>
                  <a:lnTo>
                    <a:pt x="1447" y="325"/>
                  </a:lnTo>
                  <a:lnTo>
                    <a:pt x="1445" y="324"/>
                  </a:lnTo>
                  <a:lnTo>
                    <a:pt x="1440" y="322"/>
                  </a:lnTo>
                  <a:lnTo>
                    <a:pt x="1424" y="314"/>
                  </a:lnTo>
                  <a:lnTo>
                    <a:pt x="1395" y="301"/>
                  </a:lnTo>
                  <a:lnTo>
                    <a:pt x="1357" y="284"/>
                  </a:lnTo>
                  <a:lnTo>
                    <a:pt x="1310" y="262"/>
                  </a:lnTo>
                  <a:lnTo>
                    <a:pt x="1258" y="238"/>
                  </a:lnTo>
                  <a:lnTo>
                    <a:pt x="1201" y="212"/>
                  </a:lnTo>
                  <a:lnTo>
                    <a:pt x="1143" y="184"/>
                  </a:lnTo>
                  <a:lnTo>
                    <a:pt x="1083" y="156"/>
                  </a:lnTo>
                  <a:lnTo>
                    <a:pt x="1023" y="126"/>
                  </a:lnTo>
                  <a:lnTo>
                    <a:pt x="968" y="99"/>
                  </a:lnTo>
                  <a:lnTo>
                    <a:pt x="916" y="73"/>
                  </a:lnTo>
                  <a:lnTo>
                    <a:pt x="871" y="49"/>
                  </a:lnTo>
                  <a:lnTo>
                    <a:pt x="834" y="28"/>
                  </a:lnTo>
                  <a:lnTo>
                    <a:pt x="807" y="11"/>
                  </a:lnTo>
                  <a:lnTo>
                    <a:pt x="792" y="0"/>
                  </a:lnTo>
                  <a:lnTo>
                    <a:pt x="790" y="8"/>
                  </a:lnTo>
                  <a:lnTo>
                    <a:pt x="782" y="18"/>
                  </a:lnTo>
                  <a:lnTo>
                    <a:pt x="773" y="27"/>
                  </a:lnTo>
                  <a:lnTo>
                    <a:pt x="758" y="39"/>
                  </a:lnTo>
                  <a:lnTo>
                    <a:pt x="741" y="50"/>
                  </a:lnTo>
                  <a:lnTo>
                    <a:pt x="722" y="63"/>
                  </a:lnTo>
                  <a:lnTo>
                    <a:pt x="700" y="75"/>
                  </a:lnTo>
                  <a:lnTo>
                    <a:pt x="674" y="89"/>
                  </a:lnTo>
                  <a:lnTo>
                    <a:pt x="647" y="103"/>
                  </a:lnTo>
                  <a:lnTo>
                    <a:pt x="618" y="117"/>
                  </a:lnTo>
                  <a:lnTo>
                    <a:pt x="587" y="132"/>
                  </a:lnTo>
                  <a:lnTo>
                    <a:pt x="555" y="146"/>
                  </a:lnTo>
                  <a:lnTo>
                    <a:pt x="521" y="162"/>
                  </a:lnTo>
                  <a:lnTo>
                    <a:pt x="487" y="176"/>
                  </a:lnTo>
                  <a:lnTo>
                    <a:pt x="452" y="191"/>
                  </a:lnTo>
                  <a:lnTo>
                    <a:pt x="417" y="206"/>
                  </a:lnTo>
                  <a:lnTo>
                    <a:pt x="382" y="220"/>
                  </a:lnTo>
                  <a:lnTo>
                    <a:pt x="346" y="234"/>
                  </a:lnTo>
                  <a:lnTo>
                    <a:pt x="312" y="249"/>
                  </a:lnTo>
                  <a:lnTo>
                    <a:pt x="277" y="261"/>
                  </a:lnTo>
                  <a:lnTo>
                    <a:pt x="244" y="274"/>
                  </a:lnTo>
                  <a:lnTo>
                    <a:pt x="211" y="286"/>
                  </a:lnTo>
                  <a:lnTo>
                    <a:pt x="181" y="298"/>
                  </a:lnTo>
                  <a:lnTo>
                    <a:pt x="151" y="308"/>
                  </a:lnTo>
                  <a:lnTo>
                    <a:pt x="124" y="317"/>
                  </a:lnTo>
                  <a:lnTo>
                    <a:pt x="99" y="326"/>
                  </a:lnTo>
                  <a:lnTo>
                    <a:pt x="77" y="334"/>
                  </a:lnTo>
                  <a:lnTo>
                    <a:pt x="57" y="340"/>
                  </a:lnTo>
                  <a:lnTo>
                    <a:pt x="40" y="346"/>
                  </a:lnTo>
                  <a:lnTo>
                    <a:pt x="27" y="350"/>
                  </a:lnTo>
                  <a:lnTo>
                    <a:pt x="16" y="352"/>
                  </a:lnTo>
                  <a:lnTo>
                    <a:pt x="10" y="353"/>
                  </a:lnTo>
                  <a:lnTo>
                    <a:pt x="3" y="357"/>
                  </a:lnTo>
                  <a:lnTo>
                    <a:pt x="0" y="363"/>
                  </a:lnTo>
                  <a:lnTo>
                    <a:pt x="3" y="372"/>
                  </a:lnTo>
                  <a:lnTo>
                    <a:pt x="9" y="383"/>
                  </a:lnTo>
                  <a:lnTo>
                    <a:pt x="21" y="397"/>
                  </a:lnTo>
                  <a:lnTo>
                    <a:pt x="36" y="413"/>
                  </a:lnTo>
                  <a:lnTo>
                    <a:pt x="55" y="430"/>
                  </a:lnTo>
                  <a:lnTo>
                    <a:pt x="77" y="449"/>
                  </a:lnTo>
                  <a:lnTo>
                    <a:pt x="102" y="469"/>
                  </a:lnTo>
                  <a:lnTo>
                    <a:pt x="129" y="491"/>
                  </a:lnTo>
                  <a:lnTo>
                    <a:pt x="160" y="513"/>
                  </a:lnTo>
                  <a:lnTo>
                    <a:pt x="192" y="536"/>
                  </a:lnTo>
                  <a:lnTo>
                    <a:pt x="226" y="560"/>
                  </a:lnTo>
                  <a:lnTo>
                    <a:pt x="262" y="585"/>
                  </a:lnTo>
                  <a:lnTo>
                    <a:pt x="298" y="610"/>
                  </a:lnTo>
                  <a:lnTo>
                    <a:pt x="335" y="634"/>
                  </a:lnTo>
                  <a:lnTo>
                    <a:pt x="373" y="659"/>
                  </a:lnTo>
                  <a:lnTo>
                    <a:pt x="410" y="684"/>
                  </a:lnTo>
                  <a:lnTo>
                    <a:pt x="448" y="708"/>
                  </a:lnTo>
                  <a:lnTo>
                    <a:pt x="486" y="731"/>
                  </a:lnTo>
                  <a:lnTo>
                    <a:pt x="522" y="754"/>
                  </a:lnTo>
                  <a:lnTo>
                    <a:pt x="558" y="775"/>
                  </a:lnTo>
                  <a:lnTo>
                    <a:pt x="592" y="796"/>
                  </a:lnTo>
                  <a:lnTo>
                    <a:pt x="624" y="815"/>
                  </a:lnTo>
                  <a:lnTo>
                    <a:pt x="654" y="831"/>
                  </a:lnTo>
                  <a:lnTo>
                    <a:pt x="683" y="847"/>
                  </a:lnTo>
                  <a:lnTo>
                    <a:pt x="708" y="861"/>
                  </a:lnTo>
                  <a:lnTo>
                    <a:pt x="730" y="872"/>
                  </a:lnTo>
                  <a:lnTo>
                    <a:pt x="749" y="881"/>
                  </a:lnTo>
                  <a:lnTo>
                    <a:pt x="765" y="888"/>
                  </a:lnTo>
                  <a:lnTo>
                    <a:pt x="776" y="892"/>
                  </a:lnTo>
                  <a:lnTo>
                    <a:pt x="783" y="8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50" name="Freeform 171"/>
            <p:cNvSpPr>
              <a:spLocks/>
            </p:cNvSpPr>
            <p:nvPr/>
          </p:nvSpPr>
          <p:spPr bwMode="auto">
            <a:xfrm>
              <a:off x="2166" y="3413"/>
              <a:ext cx="298" cy="179"/>
            </a:xfrm>
            <a:custGeom>
              <a:avLst/>
              <a:gdLst>
                <a:gd name="T0" fmla="*/ 0 w 1390"/>
                <a:gd name="T1" fmla="*/ 0 h 840"/>
                <a:gd name="T2" fmla="*/ 0 w 1390"/>
                <a:gd name="T3" fmla="*/ 0 h 840"/>
                <a:gd name="T4" fmla="*/ 0 w 1390"/>
                <a:gd name="T5" fmla="*/ 0 h 840"/>
                <a:gd name="T6" fmla="*/ 0 w 1390"/>
                <a:gd name="T7" fmla="*/ 0 h 840"/>
                <a:gd name="T8" fmla="*/ 0 w 1390"/>
                <a:gd name="T9" fmla="*/ 0 h 840"/>
                <a:gd name="T10" fmla="*/ 0 w 1390"/>
                <a:gd name="T11" fmla="*/ 0 h 840"/>
                <a:gd name="T12" fmla="*/ 0 w 1390"/>
                <a:gd name="T13" fmla="*/ 0 h 840"/>
                <a:gd name="T14" fmla="*/ 0 w 1390"/>
                <a:gd name="T15" fmla="*/ 0 h 840"/>
                <a:gd name="T16" fmla="*/ 0 w 1390"/>
                <a:gd name="T17" fmla="*/ 0 h 840"/>
                <a:gd name="T18" fmla="*/ 0 w 1390"/>
                <a:gd name="T19" fmla="*/ 0 h 840"/>
                <a:gd name="T20" fmla="*/ 0 w 1390"/>
                <a:gd name="T21" fmla="*/ 0 h 840"/>
                <a:gd name="T22" fmla="*/ 0 w 1390"/>
                <a:gd name="T23" fmla="*/ 0 h 840"/>
                <a:gd name="T24" fmla="*/ 0 w 1390"/>
                <a:gd name="T25" fmla="*/ 0 h 840"/>
                <a:gd name="T26" fmla="*/ 0 w 1390"/>
                <a:gd name="T27" fmla="*/ 0 h 840"/>
                <a:gd name="T28" fmla="*/ 0 w 1390"/>
                <a:gd name="T29" fmla="*/ 0 h 840"/>
                <a:gd name="T30" fmla="*/ 0 w 1390"/>
                <a:gd name="T31" fmla="*/ 0 h 840"/>
                <a:gd name="T32" fmla="*/ 0 w 1390"/>
                <a:gd name="T33" fmla="*/ 0 h 840"/>
                <a:gd name="T34" fmla="*/ 0 w 1390"/>
                <a:gd name="T35" fmla="*/ 0 h 840"/>
                <a:gd name="T36" fmla="*/ 0 w 1390"/>
                <a:gd name="T37" fmla="*/ 0 h 840"/>
                <a:gd name="T38" fmla="*/ 0 w 1390"/>
                <a:gd name="T39" fmla="*/ 0 h 840"/>
                <a:gd name="T40" fmla="*/ 0 w 1390"/>
                <a:gd name="T41" fmla="*/ 0 h 840"/>
                <a:gd name="T42" fmla="*/ 0 w 1390"/>
                <a:gd name="T43" fmla="*/ 0 h 840"/>
                <a:gd name="T44" fmla="*/ 0 w 1390"/>
                <a:gd name="T45" fmla="*/ 0 h 840"/>
                <a:gd name="T46" fmla="*/ 0 w 1390"/>
                <a:gd name="T47" fmla="*/ 0 h 840"/>
                <a:gd name="T48" fmla="*/ 0 w 1390"/>
                <a:gd name="T49" fmla="*/ 0 h 840"/>
                <a:gd name="T50" fmla="*/ 0 w 1390"/>
                <a:gd name="T51" fmla="*/ 0 h 840"/>
                <a:gd name="T52" fmla="*/ 0 w 1390"/>
                <a:gd name="T53" fmla="*/ 0 h 840"/>
                <a:gd name="T54" fmla="*/ 0 w 1390"/>
                <a:gd name="T55" fmla="*/ 0 h 840"/>
                <a:gd name="T56" fmla="*/ 0 w 1390"/>
                <a:gd name="T57" fmla="*/ 0 h 840"/>
                <a:gd name="T58" fmla="*/ 0 w 1390"/>
                <a:gd name="T59" fmla="*/ 0 h 840"/>
                <a:gd name="T60" fmla="*/ 0 w 1390"/>
                <a:gd name="T61" fmla="*/ 0 h 840"/>
                <a:gd name="T62" fmla="*/ 0 w 1390"/>
                <a:gd name="T63" fmla="*/ 0 h 840"/>
                <a:gd name="T64" fmla="*/ 0 w 1390"/>
                <a:gd name="T65" fmla="*/ 0 h 840"/>
                <a:gd name="T66" fmla="*/ 0 w 1390"/>
                <a:gd name="T67" fmla="*/ 0 h 840"/>
                <a:gd name="T68" fmla="*/ 0 w 1390"/>
                <a:gd name="T69" fmla="*/ 0 h 840"/>
                <a:gd name="T70" fmla="*/ 0 w 1390"/>
                <a:gd name="T71" fmla="*/ 0 h 840"/>
                <a:gd name="T72" fmla="*/ 0 w 1390"/>
                <a:gd name="T73" fmla="*/ 0 h 840"/>
                <a:gd name="T74" fmla="*/ 0 w 1390"/>
                <a:gd name="T75" fmla="*/ 0 h 840"/>
                <a:gd name="T76" fmla="*/ 0 w 1390"/>
                <a:gd name="T77" fmla="*/ 0 h 840"/>
                <a:gd name="T78" fmla="*/ 0 w 1390"/>
                <a:gd name="T79" fmla="*/ 0 h 840"/>
                <a:gd name="T80" fmla="*/ 0 w 1390"/>
                <a:gd name="T81" fmla="*/ 0 h 840"/>
                <a:gd name="T82" fmla="*/ 0 w 1390"/>
                <a:gd name="T83" fmla="*/ 0 h 840"/>
                <a:gd name="T84" fmla="*/ 0 w 1390"/>
                <a:gd name="T85" fmla="*/ 0 h 840"/>
                <a:gd name="T86" fmla="*/ 0 w 1390"/>
                <a:gd name="T87" fmla="*/ 0 h 840"/>
                <a:gd name="T88" fmla="*/ 0 w 1390"/>
                <a:gd name="T89" fmla="*/ 0 h 840"/>
                <a:gd name="T90" fmla="*/ 0 w 1390"/>
                <a:gd name="T91" fmla="*/ 0 h 840"/>
                <a:gd name="T92" fmla="*/ 0 w 1390"/>
                <a:gd name="T93" fmla="*/ 0 h 840"/>
                <a:gd name="T94" fmla="*/ 0 w 1390"/>
                <a:gd name="T95" fmla="*/ 0 h 840"/>
                <a:gd name="T96" fmla="*/ 0 w 1390"/>
                <a:gd name="T97" fmla="*/ 0 h 840"/>
                <a:gd name="T98" fmla="*/ 0 w 1390"/>
                <a:gd name="T99" fmla="*/ 0 h 840"/>
                <a:gd name="T100" fmla="*/ 0 w 1390"/>
                <a:gd name="T101" fmla="*/ 0 h 840"/>
                <a:gd name="T102" fmla="*/ 0 w 1390"/>
                <a:gd name="T103" fmla="*/ 0 h 840"/>
                <a:gd name="T104" fmla="*/ 0 w 1390"/>
                <a:gd name="T105" fmla="*/ 0 h 840"/>
                <a:gd name="T106" fmla="*/ 0 w 1390"/>
                <a:gd name="T107" fmla="*/ 0 h 840"/>
                <a:gd name="T108" fmla="*/ 0 w 1390"/>
                <a:gd name="T109" fmla="*/ 0 h 840"/>
                <a:gd name="T110" fmla="*/ 0 w 1390"/>
                <a:gd name="T111" fmla="*/ 0 h 8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0"/>
                <a:gd name="T169" fmla="*/ 0 h 840"/>
                <a:gd name="T170" fmla="*/ 1390 w 1390"/>
                <a:gd name="T171" fmla="*/ 840 h 8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0" h="840">
                  <a:moveTo>
                    <a:pt x="739" y="840"/>
                  </a:moveTo>
                  <a:lnTo>
                    <a:pt x="736" y="837"/>
                  </a:lnTo>
                  <a:lnTo>
                    <a:pt x="738" y="830"/>
                  </a:lnTo>
                  <a:lnTo>
                    <a:pt x="743" y="822"/>
                  </a:lnTo>
                  <a:lnTo>
                    <a:pt x="752" y="810"/>
                  </a:lnTo>
                  <a:lnTo>
                    <a:pt x="765" y="798"/>
                  </a:lnTo>
                  <a:lnTo>
                    <a:pt x="782" y="782"/>
                  </a:lnTo>
                  <a:lnTo>
                    <a:pt x="800" y="765"/>
                  </a:lnTo>
                  <a:lnTo>
                    <a:pt x="822" y="747"/>
                  </a:lnTo>
                  <a:lnTo>
                    <a:pt x="847" y="727"/>
                  </a:lnTo>
                  <a:lnTo>
                    <a:pt x="873" y="706"/>
                  </a:lnTo>
                  <a:lnTo>
                    <a:pt x="901" y="683"/>
                  </a:lnTo>
                  <a:lnTo>
                    <a:pt x="930" y="660"/>
                  </a:lnTo>
                  <a:lnTo>
                    <a:pt x="962" y="636"/>
                  </a:lnTo>
                  <a:lnTo>
                    <a:pt x="993" y="612"/>
                  </a:lnTo>
                  <a:lnTo>
                    <a:pt x="1026" y="587"/>
                  </a:lnTo>
                  <a:lnTo>
                    <a:pt x="1058" y="562"/>
                  </a:lnTo>
                  <a:lnTo>
                    <a:pt x="1091" y="538"/>
                  </a:lnTo>
                  <a:lnTo>
                    <a:pt x="1123" y="513"/>
                  </a:lnTo>
                  <a:lnTo>
                    <a:pt x="1156" y="489"/>
                  </a:lnTo>
                  <a:lnTo>
                    <a:pt x="1186" y="466"/>
                  </a:lnTo>
                  <a:lnTo>
                    <a:pt x="1216" y="444"/>
                  </a:lnTo>
                  <a:lnTo>
                    <a:pt x="1245" y="422"/>
                  </a:lnTo>
                  <a:lnTo>
                    <a:pt x="1272" y="401"/>
                  </a:lnTo>
                  <a:lnTo>
                    <a:pt x="1297" y="382"/>
                  </a:lnTo>
                  <a:lnTo>
                    <a:pt x="1319" y="366"/>
                  </a:lnTo>
                  <a:lnTo>
                    <a:pt x="1339" y="350"/>
                  </a:lnTo>
                  <a:lnTo>
                    <a:pt x="1356" y="336"/>
                  </a:lnTo>
                  <a:lnTo>
                    <a:pt x="1371" y="325"/>
                  </a:lnTo>
                  <a:lnTo>
                    <a:pt x="1381" y="315"/>
                  </a:lnTo>
                  <a:lnTo>
                    <a:pt x="1387" y="309"/>
                  </a:lnTo>
                  <a:lnTo>
                    <a:pt x="1390" y="305"/>
                  </a:lnTo>
                  <a:lnTo>
                    <a:pt x="1388" y="304"/>
                  </a:lnTo>
                  <a:lnTo>
                    <a:pt x="1387" y="303"/>
                  </a:lnTo>
                  <a:lnTo>
                    <a:pt x="1373" y="297"/>
                  </a:lnTo>
                  <a:lnTo>
                    <a:pt x="1347" y="285"/>
                  </a:lnTo>
                  <a:lnTo>
                    <a:pt x="1313" y="269"/>
                  </a:lnTo>
                  <a:lnTo>
                    <a:pt x="1270" y="250"/>
                  </a:lnTo>
                  <a:lnTo>
                    <a:pt x="1222" y="227"/>
                  </a:lnTo>
                  <a:lnTo>
                    <a:pt x="1168" y="202"/>
                  </a:lnTo>
                  <a:lnTo>
                    <a:pt x="1113" y="175"/>
                  </a:lnTo>
                  <a:lnTo>
                    <a:pt x="1056" y="148"/>
                  </a:lnTo>
                  <a:lnTo>
                    <a:pt x="1000" y="121"/>
                  </a:lnTo>
                  <a:lnTo>
                    <a:pt x="946" y="95"/>
                  </a:lnTo>
                  <a:lnTo>
                    <a:pt x="896" y="70"/>
                  </a:lnTo>
                  <a:lnTo>
                    <a:pt x="852" y="47"/>
                  </a:lnTo>
                  <a:lnTo>
                    <a:pt x="814" y="28"/>
                  </a:lnTo>
                  <a:lnTo>
                    <a:pt x="787" y="12"/>
                  </a:lnTo>
                  <a:lnTo>
                    <a:pt x="769" y="0"/>
                  </a:lnTo>
                  <a:lnTo>
                    <a:pt x="763" y="8"/>
                  </a:lnTo>
                  <a:lnTo>
                    <a:pt x="753" y="18"/>
                  </a:lnTo>
                  <a:lnTo>
                    <a:pt x="740" y="28"/>
                  </a:lnTo>
                  <a:lnTo>
                    <a:pt x="724" y="39"/>
                  </a:lnTo>
                  <a:lnTo>
                    <a:pt x="705" y="50"/>
                  </a:lnTo>
                  <a:lnTo>
                    <a:pt x="684" y="63"/>
                  </a:lnTo>
                  <a:lnTo>
                    <a:pt x="661" y="75"/>
                  </a:lnTo>
                  <a:lnTo>
                    <a:pt x="635" y="89"/>
                  </a:lnTo>
                  <a:lnTo>
                    <a:pt x="608" y="101"/>
                  </a:lnTo>
                  <a:lnTo>
                    <a:pt x="578" y="116"/>
                  </a:lnTo>
                  <a:lnTo>
                    <a:pt x="548" y="130"/>
                  </a:lnTo>
                  <a:lnTo>
                    <a:pt x="516" y="143"/>
                  </a:lnTo>
                  <a:lnTo>
                    <a:pt x="484" y="158"/>
                  </a:lnTo>
                  <a:lnTo>
                    <a:pt x="452" y="171"/>
                  </a:lnTo>
                  <a:lnTo>
                    <a:pt x="418" y="186"/>
                  </a:lnTo>
                  <a:lnTo>
                    <a:pt x="384" y="199"/>
                  </a:lnTo>
                  <a:lnTo>
                    <a:pt x="351" y="213"/>
                  </a:lnTo>
                  <a:lnTo>
                    <a:pt x="317" y="227"/>
                  </a:lnTo>
                  <a:lnTo>
                    <a:pt x="284" y="239"/>
                  </a:lnTo>
                  <a:lnTo>
                    <a:pt x="252" y="252"/>
                  </a:lnTo>
                  <a:lnTo>
                    <a:pt x="221" y="263"/>
                  </a:lnTo>
                  <a:lnTo>
                    <a:pt x="191" y="275"/>
                  </a:lnTo>
                  <a:lnTo>
                    <a:pt x="162" y="285"/>
                  </a:lnTo>
                  <a:lnTo>
                    <a:pt x="135" y="295"/>
                  </a:lnTo>
                  <a:lnTo>
                    <a:pt x="111" y="304"/>
                  </a:lnTo>
                  <a:lnTo>
                    <a:pt x="88" y="312"/>
                  </a:lnTo>
                  <a:lnTo>
                    <a:pt x="67" y="319"/>
                  </a:lnTo>
                  <a:lnTo>
                    <a:pt x="49" y="325"/>
                  </a:lnTo>
                  <a:lnTo>
                    <a:pt x="34" y="330"/>
                  </a:lnTo>
                  <a:lnTo>
                    <a:pt x="23" y="333"/>
                  </a:lnTo>
                  <a:lnTo>
                    <a:pt x="15" y="335"/>
                  </a:lnTo>
                  <a:lnTo>
                    <a:pt x="9" y="336"/>
                  </a:lnTo>
                  <a:lnTo>
                    <a:pt x="2" y="339"/>
                  </a:lnTo>
                  <a:lnTo>
                    <a:pt x="0" y="346"/>
                  </a:lnTo>
                  <a:lnTo>
                    <a:pt x="2" y="354"/>
                  </a:lnTo>
                  <a:lnTo>
                    <a:pt x="8" y="364"/>
                  </a:lnTo>
                  <a:lnTo>
                    <a:pt x="19" y="377"/>
                  </a:lnTo>
                  <a:lnTo>
                    <a:pt x="32" y="392"/>
                  </a:lnTo>
                  <a:lnTo>
                    <a:pt x="50" y="407"/>
                  </a:lnTo>
                  <a:lnTo>
                    <a:pt x="71" y="425"/>
                  </a:lnTo>
                  <a:lnTo>
                    <a:pt x="94" y="444"/>
                  </a:lnTo>
                  <a:lnTo>
                    <a:pt x="120" y="465"/>
                  </a:lnTo>
                  <a:lnTo>
                    <a:pt x="149" y="486"/>
                  </a:lnTo>
                  <a:lnTo>
                    <a:pt x="179" y="507"/>
                  </a:lnTo>
                  <a:lnTo>
                    <a:pt x="212" y="529"/>
                  </a:lnTo>
                  <a:lnTo>
                    <a:pt x="245" y="552"/>
                  </a:lnTo>
                  <a:lnTo>
                    <a:pt x="279" y="575"/>
                  </a:lnTo>
                  <a:lnTo>
                    <a:pt x="314" y="598"/>
                  </a:lnTo>
                  <a:lnTo>
                    <a:pt x="350" y="621"/>
                  </a:lnTo>
                  <a:lnTo>
                    <a:pt x="386" y="644"/>
                  </a:lnTo>
                  <a:lnTo>
                    <a:pt x="421" y="667"/>
                  </a:lnTo>
                  <a:lnTo>
                    <a:pt x="457" y="688"/>
                  </a:lnTo>
                  <a:lnTo>
                    <a:pt x="491" y="710"/>
                  </a:lnTo>
                  <a:lnTo>
                    <a:pt x="525" y="730"/>
                  </a:lnTo>
                  <a:lnTo>
                    <a:pt x="556" y="749"/>
                  </a:lnTo>
                  <a:lnTo>
                    <a:pt x="588" y="767"/>
                  </a:lnTo>
                  <a:lnTo>
                    <a:pt x="616" y="782"/>
                  </a:lnTo>
                  <a:lnTo>
                    <a:pt x="642" y="797"/>
                  </a:lnTo>
                  <a:lnTo>
                    <a:pt x="666" y="809"/>
                  </a:lnTo>
                  <a:lnTo>
                    <a:pt x="687" y="821"/>
                  </a:lnTo>
                  <a:lnTo>
                    <a:pt x="706" y="829"/>
                  </a:lnTo>
                  <a:lnTo>
                    <a:pt x="721" y="835"/>
                  </a:lnTo>
                  <a:lnTo>
                    <a:pt x="731" y="839"/>
                  </a:lnTo>
                  <a:lnTo>
                    <a:pt x="739" y="8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51" name="Freeform 172"/>
            <p:cNvSpPr>
              <a:spLocks/>
            </p:cNvSpPr>
            <p:nvPr/>
          </p:nvSpPr>
          <p:spPr bwMode="auto">
            <a:xfrm>
              <a:off x="2328" y="3437"/>
              <a:ext cx="90" cy="50"/>
            </a:xfrm>
            <a:custGeom>
              <a:avLst/>
              <a:gdLst>
                <a:gd name="T0" fmla="*/ 0 w 421"/>
                <a:gd name="T1" fmla="*/ 0 h 237"/>
                <a:gd name="T2" fmla="*/ 0 w 421"/>
                <a:gd name="T3" fmla="*/ 0 h 237"/>
                <a:gd name="T4" fmla="*/ 0 w 421"/>
                <a:gd name="T5" fmla="*/ 0 h 237"/>
                <a:gd name="T6" fmla="*/ 0 w 421"/>
                <a:gd name="T7" fmla="*/ 0 h 237"/>
                <a:gd name="T8" fmla="*/ 0 w 421"/>
                <a:gd name="T9" fmla="*/ 0 h 237"/>
                <a:gd name="T10" fmla="*/ 0 w 421"/>
                <a:gd name="T11" fmla="*/ 0 h 237"/>
                <a:gd name="T12" fmla="*/ 0 w 421"/>
                <a:gd name="T13" fmla="*/ 0 h 237"/>
                <a:gd name="T14" fmla="*/ 0 w 421"/>
                <a:gd name="T15" fmla="*/ 0 h 237"/>
                <a:gd name="T16" fmla="*/ 0 w 421"/>
                <a:gd name="T17" fmla="*/ 0 h 237"/>
                <a:gd name="T18" fmla="*/ 0 w 421"/>
                <a:gd name="T19" fmla="*/ 0 h 237"/>
                <a:gd name="T20" fmla="*/ 0 w 421"/>
                <a:gd name="T21" fmla="*/ 0 h 237"/>
                <a:gd name="T22" fmla="*/ 0 w 421"/>
                <a:gd name="T23" fmla="*/ 0 h 237"/>
                <a:gd name="T24" fmla="*/ 0 w 421"/>
                <a:gd name="T25" fmla="*/ 0 h 237"/>
                <a:gd name="T26" fmla="*/ 0 w 421"/>
                <a:gd name="T27" fmla="*/ 0 h 237"/>
                <a:gd name="T28" fmla="*/ 0 w 421"/>
                <a:gd name="T29" fmla="*/ 0 h 237"/>
                <a:gd name="T30" fmla="*/ 0 w 421"/>
                <a:gd name="T31" fmla="*/ 0 h 237"/>
                <a:gd name="T32" fmla="*/ 0 w 421"/>
                <a:gd name="T33" fmla="*/ 0 h 237"/>
                <a:gd name="T34" fmla="*/ 0 w 421"/>
                <a:gd name="T35" fmla="*/ 0 h 237"/>
                <a:gd name="T36" fmla="*/ 0 w 421"/>
                <a:gd name="T37" fmla="*/ 0 h 237"/>
                <a:gd name="T38" fmla="*/ 0 w 421"/>
                <a:gd name="T39" fmla="*/ 0 h 237"/>
                <a:gd name="T40" fmla="*/ 0 w 421"/>
                <a:gd name="T41" fmla="*/ 0 h 237"/>
                <a:gd name="T42" fmla="*/ 0 w 421"/>
                <a:gd name="T43" fmla="*/ 0 h 237"/>
                <a:gd name="T44" fmla="*/ 0 w 421"/>
                <a:gd name="T45" fmla="*/ 0 h 237"/>
                <a:gd name="T46" fmla="*/ 0 w 421"/>
                <a:gd name="T47" fmla="*/ 0 h 237"/>
                <a:gd name="T48" fmla="*/ 0 w 421"/>
                <a:gd name="T49" fmla="*/ 0 h 237"/>
                <a:gd name="T50" fmla="*/ 0 w 421"/>
                <a:gd name="T51" fmla="*/ 0 h 237"/>
                <a:gd name="T52" fmla="*/ 0 w 421"/>
                <a:gd name="T53" fmla="*/ 0 h 237"/>
                <a:gd name="T54" fmla="*/ 0 w 421"/>
                <a:gd name="T55" fmla="*/ 0 h 237"/>
                <a:gd name="T56" fmla="*/ 0 w 421"/>
                <a:gd name="T57" fmla="*/ 0 h 237"/>
                <a:gd name="T58" fmla="*/ 0 w 421"/>
                <a:gd name="T59" fmla="*/ 0 h 237"/>
                <a:gd name="T60" fmla="*/ 0 w 421"/>
                <a:gd name="T61" fmla="*/ 0 h 237"/>
                <a:gd name="T62" fmla="*/ 0 w 421"/>
                <a:gd name="T63" fmla="*/ 0 h 237"/>
                <a:gd name="T64" fmla="*/ 0 w 421"/>
                <a:gd name="T65" fmla="*/ 0 h 237"/>
                <a:gd name="T66" fmla="*/ 0 w 421"/>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237"/>
                <a:gd name="T104" fmla="*/ 421 w 421"/>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237">
                  <a:moveTo>
                    <a:pt x="0" y="0"/>
                  </a:moveTo>
                  <a:lnTo>
                    <a:pt x="5" y="2"/>
                  </a:lnTo>
                  <a:lnTo>
                    <a:pt x="17" y="9"/>
                  </a:lnTo>
                  <a:lnTo>
                    <a:pt x="35" y="20"/>
                  </a:lnTo>
                  <a:lnTo>
                    <a:pt x="60" y="34"/>
                  </a:lnTo>
                  <a:lnTo>
                    <a:pt x="90" y="50"/>
                  </a:lnTo>
                  <a:lnTo>
                    <a:pt x="122" y="69"/>
                  </a:lnTo>
                  <a:lnTo>
                    <a:pt x="158" y="89"/>
                  </a:lnTo>
                  <a:lnTo>
                    <a:pt x="194" y="109"/>
                  </a:lnTo>
                  <a:lnTo>
                    <a:pt x="232" y="130"/>
                  </a:lnTo>
                  <a:lnTo>
                    <a:pt x="269" y="151"/>
                  </a:lnTo>
                  <a:lnTo>
                    <a:pt x="304" y="171"/>
                  </a:lnTo>
                  <a:lnTo>
                    <a:pt x="337" y="189"/>
                  </a:lnTo>
                  <a:lnTo>
                    <a:pt x="366" y="204"/>
                  </a:lnTo>
                  <a:lnTo>
                    <a:pt x="390" y="217"/>
                  </a:lnTo>
                  <a:lnTo>
                    <a:pt x="409" y="226"/>
                  </a:lnTo>
                  <a:lnTo>
                    <a:pt x="421" y="232"/>
                  </a:lnTo>
                  <a:lnTo>
                    <a:pt x="413" y="237"/>
                  </a:lnTo>
                  <a:lnTo>
                    <a:pt x="409" y="235"/>
                  </a:lnTo>
                  <a:lnTo>
                    <a:pt x="397" y="229"/>
                  </a:lnTo>
                  <a:lnTo>
                    <a:pt x="378" y="218"/>
                  </a:lnTo>
                  <a:lnTo>
                    <a:pt x="353" y="204"/>
                  </a:lnTo>
                  <a:lnTo>
                    <a:pt x="322" y="189"/>
                  </a:lnTo>
                  <a:lnTo>
                    <a:pt x="290" y="171"/>
                  </a:lnTo>
                  <a:lnTo>
                    <a:pt x="253" y="151"/>
                  </a:lnTo>
                  <a:lnTo>
                    <a:pt x="216" y="131"/>
                  </a:lnTo>
                  <a:lnTo>
                    <a:pt x="179" y="111"/>
                  </a:lnTo>
                  <a:lnTo>
                    <a:pt x="142" y="90"/>
                  </a:lnTo>
                  <a:lnTo>
                    <a:pt x="107" y="70"/>
                  </a:lnTo>
                  <a:lnTo>
                    <a:pt x="76" y="51"/>
                  </a:lnTo>
                  <a:lnTo>
                    <a:pt x="48" y="34"/>
                  </a:lnTo>
                  <a:lnTo>
                    <a:pt x="26" y="20"/>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52" name="Freeform 173"/>
            <p:cNvSpPr>
              <a:spLocks/>
            </p:cNvSpPr>
            <p:nvPr/>
          </p:nvSpPr>
          <p:spPr bwMode="auto">
            <a:xfrm>
              <a:off x="2320" y="3440"/>
              <a:ext cx="92" cy="52"/>
            </a:xfrm>
            <a:custGeom>
              <a:avLst/>
              <a:gdLst>
                <a:gd name="T0" fmla="*/ 0 w 429"/>
                <a:gd name="T1" fmla="*/ 0 h 247"/>
                <a:gd name="T2" fmla="*/ 0 w 429"/>
                <a:gd name="T3" fmla="*/ 0 h 247"/>
                <a:gd name="T4" fmla="*/ 0 w 429"/>
                <a:gd name="T5" fmla="*/ 0 h 247"/>
                <a:gd name="T6" fmla="*/ 0 w 429"/>
                <a:gd name="T7" fmla="*/ 0 h 247"/>
                <a:gd name="T8" fmla="*/ 0 w 429"/>
                <a:gd name="T9" fmla="*/ 0 h 247"/>
                <a:gd name="T10" fmla="*/ 0 w 429"/>
                <a:gd name="T11" fmla="*/ 0 h 247"/>
                <a:gd name="T12" fmla="*/ 0 w 429"/>
                <a:gd name="T13" fmla="*/ 0 h 247"/>
                <a:gd name="T14" fmla="*/ 0 w 429"/>
                <a:gd name="T15" fmla="*/ 0 h 247"/>
                <a:gd name="T16" fmla="*/ 0 w 429"/>
                <a:gd name="T17" fmla="*/ 0 h 247"/>
                <a:gd name="T18" fmla="*/ 0 w 429"/>
                <a:gd name="T19" fmla="*/ 0 h 247"/>
                <a:gd name="T20" fmla="*/ 0 w 429"/>
                <a:gd name="T21" fmla="*/ 0 h 247"/>
                <a:gd name="T22" fmla="*/ 0 w 429"/>
                <a:gd name="T23" fmla="*/ 0 h 247"/>
                <a:gd name="T24" fmla="*/ 0 w 429"/>
                <a:gd name="T25" fmla="*/ 0 h 247"/>
                <a:gd name="T26" fmla="*/ 0 w 429"/>
                <a:gd name="T27" fmla="*/ 0 h 247"/>
                <a:gd name="T28" fmla="*/ 0 w 429"/>
                <a:gd name="T29" fmla="*/ 0 h 247"/>
                <a:gd name="T30" fmla="*/ 0 w 429"/>
                <a:gd name="T31" fmla="*/ 0 h 247"/>
                <a:gd name="T32" fmla="*/ 0 w 429"/>
                <a:gd name="T33" fmla="*/ 0 h 247"/>
                <a:gd name="T34" fmla="*/ 0 w 429"/>
                <a:gd name="T35" fmla="*/ 0 h 247"/>
                <a:gd name="T36" fmla="*/ 0 w 429"/>
                <a:gd name="T37" fmla="*/ 0 h 247"/>
                <a:gd name="T38" fmla="*/ 0 w 429"/>
                <a:gd name="T39" fmla="*/ 0 h 247"/>
                <a:gd name="T40" fmla="*/ 0 w 429"/>
                <a:gd name="T41" fmla="*/ 0 h 247"/>
                <a:gd name="T42" fmla="*/ 0 w 429"/>
                <a:gd name="T43" fmla="*/ 0 h 247"/>
                <a:gd name="T44" fmla="*/ 0 w 429"/>
                <a:gd name="T45" fmla="*/ 0 h 247"/>
                <a:gd name="T46" fmla="*/ 0 w 429"/>
                <a:gd name="T47" fmla="*/ 0 h 247"/>
                <a:gd name="T48" fmla="*/ 0 w 429"/>
                <a:gd name="T49" fmla="*/ 0 h 247"/>
                <a:gd name="T50" fmla="*/ 0 w 429"/>
                <a:gd name="T51" fmla="*/ 0 h 247"/>
                <a:gd name="T52" fmla="*/ 0 w 429"/>
                <a:gd name="T53" fmla="*/ 0 h 247"/>
                <a:gd name="T54" fmla="*/ 0 w 429"/>
                <a:gd name="T55" fmla="*/ 0 h 247"/>
                <a:gd name="T56" fmla="*/ 0 w 429"/>
                <a:gd name="T57" fmla="*/ 0 h 247"/>
                <a:gd name="T58" fmla="*/ 0 w 429"/>
                <a:gd name="T59" fmla="*/ 0 h 247"/>
                <a:gd name="T60" fmla="*/ 0 w 429"/>
                <a:gd name="T61" fmla="*/ 0 h 247"/>
                <a:gd name="T62" fmla="*/ 0 w 429"/>
                <a:gd name="T63" fmla="*/ 0 h 247"/>
                <a:gd name="T64" fmla="*/ 0 w 429"/>
                <a:gd name="T65" fmla="*/ 0 h 247"/>
                <a:gd name="T66" fmla="*/ 0 w 429"/>
                <a:gd name="T67" fmla="*/ 0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9"/>
                <a:gd name="T103" fmla="*/ 0 h 247"/>
                <a:gd name="T104" fmla="*/ 429 w 429"/>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9" h="247">
                  <a:moveTo>
                    <a:pt x="0" y="0"/>
                  </a:moveTo>
                  <a:lnTo>
                    <a:pt x="4" y="3"/>
                  </a:lnTo>
                  <a:lnTo>
                    <a:pt x="16" y="10"/>
                  </a:lnTo>
                  <a:lnTo>
                    <a:pt x="35" y="21"/>
                  </a:lnTo>
                  <a:lnTo>
                    <a:pt x="60" y="36"/>
                  </a:lnTo>
                  <a:lnTo>
                    <a:pt x="91" y="53"/>
                  </a:lnTo>
                  <a:lnTo>
                    <a:pt x="124" y="72"/>
                  </a:lnTo>
                  <a:lnTo>
                    <a:pt x="161" y="93"/>
                  </a:lnTo>
                  <a:lnTo>
                    <a:pt x="199" y="114"/>
                  </a:lnTo>
                  <a:lnTo>
                    <a:pt x="237" y="136"/>
                  </a:lnTo>
                  <a:lnTo>
                    <a:pt x="274" y="158"/>
                  </a:lnTo>
                  <a:lnTo>
                    <a:pt x="311" y="178"/>
                  </a:lnTo>
                  <a:lnTo>
                    <a:pt x="344" y="197"/>
                  </a:lnTo>
                  <a:lnTo>
                    <a:pt x="374" y="213"/>
                  </a:lnTo>
                  <a:lnTo>
                    <a:pt x="399" y="226"/>
                  </a:lnTo>
                  <a:lnTo>
                    <a:pt x="418" y="236"/>
                  </a:lnTo>
                  <a:lnTo>
                    <a:pt x="429" y="242"/>
                  </a:lnTo>
                  <a:lnTo>
                    <a:pt x="422" y="247"/>
                  </a:lnTo>
                  <a:lnTo>
                    <a:pt x="418" y="245"/>
                  </a:lnTo>
                  <a:lnTo>
                    <a:pt x="405" y="237"/>
                  </a:lnTo>
                  <a:lnTo>
                    <a:pt x="385" y="227"/>
                  </a:lnTo>
                  <a:lnTo>
                    <a:pt x="360" y="213"/>
                  </a:lnTo>
                  <a:lnTo>
                    <a:pt x="330" y="197"/>
                  </a:lnTo>
                  <a:lnTo>
                    <a:pt x="295" y="178"/>
                  </a:lnTo>
                  <a:lnTo>
                    <a:pt x="259" y="158"/>
                  </a:lnTo>
                  <a:lnTo>
                    <a:pt x="221" y="137"/>
                  </a:lnTo>
                  <a:lnTo>
                    <a:pt x="182" y="115"/>
                  </a:lnTo>
                  <a:lnTo>
                    <a:pt x="144" y="94"/>
                  </a:lnTo>
                  <a:lnTo>
                    <a:pt x="110" y="74"/>
                  </a:lnTo>
                  <a:lnTo>
                    <a:pt x="77" y="54"/>
                  </a:lnTo>
                  <a:lnTo>
                    <a:pt x="48" y="36"/>
                  </a:lnTo>
                  <a:lnTo>
                    <a:pt x="25" y="21"/>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53" name="Freeform 174"/>
            <p:cNvSpPr>
              <a:spLocks/>
            </p:cNvSpPr>
            <p:nvPr/>
          </p:nvSpPr>
          <p:spPr bwMode="auto">
            <a:xfrm>
              <a:off x="2312" y="3444"/>
              <a:ext cx="93" cy="53"/>
            </a:xfrm>
            <a:custGeom>
              <a:avLst/>
              <a:gdLst>
                <a:gd name="T0" fmla="*/ 0 w 437"/>
                <a:gd name="T1" fmla="*/ 0 h 254"/>
                <a:gd name="T2" fmla="*/ 0 w 437"/>
                <a:gd name="T3" fmla="*/ 0 h 254"/>
                <a:gd name="T4" fmla="*/ 0 w 437"/>
                <a:gd name="T5" fmla="*/ 0 h 254"/>
                <a:gd name="T6" fmla="*/ 0 w 437"/>
                <a:gd name="T7" fmla="*/ 0 h 254"/>
                <a:gd name="T8" fmla="*/ 0 w 437"/>
                <a:gd name="T9" fmla="*/ 0 h 254"/>
                <a:gd name="T10" fmla="*/ 0 w 437"/>
                <a:gd name="T11" fmla="*/ 0 h 254"/>
                <a:gd name="T12" fmla="*/ 0 w 437"/>
                <a:gd name="T13" fmla="*/ 0 h 254"/>
                <a:gd name="T14" fmla="*/ 0 w 437"/>
                <a:gd name="T15" fmla="*/ 0 h 254"/>
                <a:gd name="T16" fmla="*/ 0 w 437"/>
                <a:gd name="T17" fmla="*/ 0 h 254"/>
                <a:gd name="T18" fmla="*/ 0 w 437"/>
                <a:gd name="T19" fmla="*/ 0 h 254"/>
                <a:gd name="T20" fmla="*/ 0 w 437"/>
                <a:gd name="T21" fmla="*/ 0 h 254"/>
                <a:gd name="T22" fmla="*/ 0 w 437"/>
                <a:gd name="T23" fmla="*/ 0 h 254"/>
                <a:gd name="T24" fmla="*/ 0 w 437"/>
                <a:gd name="T25" fmla="*/ 0 h 254"/>
                <a:gd name="T26" fmla="*/ 0 w 437"/>
                <a:gd name="T27" fmla="*/ 0 h 254"/>
                <a:gd name="T28" fmla="*/ 0 w 437"/>
                <a:gd name="T29" fmla="*/ 0 h 254"/>
                <a:gd name="T30" fmla="*/ 0 w 437"/>
                <a:gd name="T31" fmla="*/ 0 h 254"/>
                <a:gd name="T32" fmla="*/ 0 w 437"/>
                <a:gd name="T33" fmla="*/ 0 h 254"/>
                <a:gd name="T34" fmla="*/ 0 w 437"/>
                <a:gd name="T35" fmla="*/ 0 h 254"/>
                <a:gd name="T36" fmla="*/ 0 w 437"/>
                <a:gd name="T37" fmla="*/ 0 h 254"/>
                <a:gd name="T38" fmla="*/ 0 w 437"/>
                <a:gd name="T39" fmla="*/ 0 h 254"/>
                <a:gd name="T40" fmla="*/ 0 w 437"/>
                <a:gd name="T41" fmla="*/ 0 h 254"/>
                <a:gd name="T42" fmla="*/ 0 w 437"/>
                <a:gd name="T43" fmla="*/ 0 h 254"/>
                <a:gd name="T44" fmla="*/ 0 w 437"/>
                <a:gd name="T45" fmla="*/ 0 h 254"/>
                <a:gd name="T46" fmla="*/ 0 w 437"/>
                <a:gd name="T47" fmla="*/ 0 h 254"/>
                <a:gd name="T48" fmla="*/ 0 w 437"/>
                <a:gd name="T49" fmla="*/ 0 h 254"/>
                <a:gd name="T50" fmla="*/ 0 w 437"/>
                <a:gd name="T51" fmla="*/ 0 h 254"/>
                <a:gd name="T52" fmla="*/ 0 w 437"/>
                <a:gd name="T53" fmla="*/ 0 h 254"/>
                <a:gd name="T54" fmla="*/ 0 w 437"/>
                <a:gd name="T55" fmla="*/ 0 h 254"/>
                <a:gd name="T56" fmla="*/ 0 w 437"/>
                <a:gd name="T57" fmla="*/ 0 h 254"/>
                <a:gd name="T58" fmla="*/ 0 w 437"/>
                <a:gd name="T59" fmla="*/ 0 h 254"/>
                <a:gd name="T60" fmla="*/ 0 w 437"/>
                <a:gd name="T61" fmla="*/ 0 h 254"/>
                <a:gd name="T62" fmla="*/ 0 w 437"/>
                <a:gd name="T63" fmla="*/ 0 h 254"/>
                <a:gd name="T64" fmla="*/ 0 w 437"/>
                <a:gd name="T65" fmla="*/ 0 h 254"/>
                <a:gd name="T66" fmla="*/ 0 w 437"/>
                <a:gd name="T67" fmla="*/ 0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7"/>
                <a:gd name="T103" fmla="*/ 0 h 254"/>
                <a:gd name="T104" fmla="*/ 437 w 437"/>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7" h="254">
                  <a:moveTo>
                    <a:pt x="0" y="0"/>
                  </a:moveTo>
                  <a:lnTo>
                    <a:pt x="4" y="2"/>
                  </a:lnTo>
                  <a:lnTo>
                    <a:pt x="17" y="11"/>
                  </a:lnTo>
                  <a:lnTo>
                    <a:pt x="37" y="22"/>
                  </a:lnTo>
                  <a:lnTo>
                    <a:pt x="63" y="37"/>
                  </a:lnTo>
                  <a:lnTo>
                    <a:pt x="93" y="54"/>
                  </a:lnTo>
                  <a:lnTo>
                    <a:pt x="127" y="74"/>
                  </a:lnTo>
                  <a:lnTo>
                    <a:pt x="164" y="96"/>
                  </a:lnTo>
                  <a:lnTo>
                    <a:pt x="203" y="118"/>
                  </a:lnTo>
                  <a:lnTo>
                    <a:pt x="242" y="141"/>
                  </a:lnTo>
                  <a:lnTo>
                    <a:pt x="280" y="163"/>
                  </a:lnTo>
                  <a:lnTo>
                    <a:pt x="317" y="184"/>
                  </a:lnTo>
                  <a:lnTo>
                    <a:pt x="351" y="203"/>
                  </a:lnTo>
                  <a:lnTo>
                    <a:pt x="381" y="219"/>
                  </a:lnTo>
                  <a:lnTo>
                    <a:pt x="407" y="233"/>
                  </a:lnTo>
                  <a:lnTo>
                    <a:pt x="425" y="243"/>
                  </a:lnTo>
                  <a:lnTo>
                    <a:pt x="437" y="249"/>
                  </a:lnTo>
                  <a:lnTo>
                    <a:pt x="431" y="254"/>
                  </a:lnTo>
                  <a:lnTo>
                    <a:pt x="426" y="252"/>
                  </a:lnTo>
                  <a:lnTo>
                    <a:pt x="413" y="244"/>
                  </a:lnTo>
                  <a:lnTo>
                    <a:pt x="393" y="233"/>
                  </a:lnTo>
                  <a:lnTo>
                    <a:pt x="367" y="219"/>
                  </a:lnTo>
                  <a:lnTo>
                    <a:pt x="336" y="202"/>
                  </a:lnTo>
                  <a:lnTo>
                    <a:pt x="301" y="183"/>
                  </a:lnTo>
                  <a:lnTo>
                    <a:pt x="264" y="162"/>
                  </a:lnTo>
                  <a:lnTo>
                    <a:pt x="225" y="140"/>
                  </a:lnTo>
                  <a:lnTo>
                    <a:pt x="185" y="118"/>
                  </a:lnTo>
                  <a:lnTo>
                    <a:pt x="148" y="95"/>
                  </a:lnTo>
                  <a:lnTo>
                    <a:pt x="111" y="74"/>
                  </a:lnTo>
                  <a:lnTo>
                    <a:pt x="78" y="54"/>
                  </a:lnTo>
                  <a:lnTo>
                    <a:pt x="49" y="37"/>
                  </a:lnTo>
                  <a:lnTo>
                    <a:pt x="26" y="21"/>
                  </a:lnTo>
                  <a:lnTo>
                    <a:pt x="9"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54" name="Freeform 175"/>
            <p:cNvSpPr>
              <a:spLocks/>
            </p:cNvSpPr>
            <p:nvPr/>
          </p:nvSpPr>
          <p:spPr bwMode="auto">
            <a:xfrm>
              <a:off x="2304" y="3446"/>
              <a:ext cx="95" cy="57"/>
            </a:xfrm>
            <a:custGeom>
              <a:avLst/>
              <a:gdLst>
                <a:gd name="T0" fmla="*/ 0 w 447"/>
                <a:gd name="T1" fmla="*/ 0 h 262"/>
                <a:gd name="T2" fmla="*/ 0 w 447"/>
                <a:gd name="T3" fmla="*/ 0 h 262"/>
                <a:gd name="T4" fmla="*/ 0 w 447"/>
                <a:gd name="T5" fmla="*/ 0 h 262"/>
                <a:gd name="T6" fmla="*/ 0 w 447"/>
                <a:gd name="T7" fmla="*/ 0 h 262"/>
                <a:gd name="T8" fmla="*/ 0 w 447"/>
                <a:gd name="T9" fmla="*/ 0 h 262"/>
                <a:gd name="T10" fmla="*/ 0 w 447"/>
                <a:gd name="T11" fmla="*/ 0 h 262"/>
                <a:gd name="T12" fmla="*/ 0 w 447"/>
                <a:gd name="T13" fmla="*/ 0 h 262"/>
                <a:gd name="T14" fmla="*/ 0 w 447"/>
                <a:gd name="T15" fmla="*/ 0 h 262"/>
                <a:gd name="T16" fmla="*/ 0 w 447"/>
                <a:gd name="T17" fmla="*/ 0 h 262"/>
                <a:gd name="T18" fmla="*/ 0 w 447"/>
                <a:gd name="T19" fmla="*/ 0 h 262"/>
                <a:gd name="T20" fmla="*/ 0 w 447"/>
                <a:gd name="T21" fmla="*/ 0 h 262"/>
                <a:gd name="T22" fmla="*/ 0 w 447"/>
                <a:gd name="T23" fmla="*/ 0 h 262"/>
                <a:gd name="T24" fmla="*/ 0 w 447"/>
                <a:gd name="T25" fmla="*/ 0 h 262"/>
                <a:gd name="T26" fmla="*/ 0 w 447"/>
                <a:gd name="T27" fmla="*/ 0 h 262"/>
                <a:gd name="T28" fmla="*/ 0 w 447"/>
                <a:gd name="T29" fmla="*/ 0 h 262"/>
                <a:gd name="T30" fmla="*/ 0 w 447"/>
                <a:gd name="T31" fmla="*/ 0 h 262"/>
                <a:gd name="T32" fmla="*/ 0 w 447"/>
                <a:gd name="T33" fmla="*/ 0 h 262"/>
                <a:gd name="T34" fmla="*/ 0 w 447"/>
                <a:gd name="T35" fmla="*/ 0 h 262"/>
                <a:gd name="T36" fmla="*/ 0 w 447"/>
                <a:gd name="T37" fmla="*/ 0 h 262"/>
                <a:gd name="T38" fmla="*/ 0 w 447"/>
                <a:gd name="T39" fmla="*/ 0 h 262"/>
                <a:gd name="T40" fmla="*/ 0 w 447"/>
                <a:gd name="T41" fmla="*/ 0 h 262"/>
                <a:gd name="T42" fmla="*/ 0 w 447"/>
                <a:gd name="T43" fmla="*/ 0 h 262"/>
                <a:gd name="T44" fmla="*/ 0 w 447"/>
                <a:gd name="T45" fmla="*/ 0 h 262"/>
                <a:gd name="T46" fmla="*/ 0 w 447"/>
                <a:gd name="T47" fmla="*/ 0 h 262"/>
                <a:gd name="T48" fmla="*/ 0 w 447"/>
                <a:gd name="T49" fmla="*/ 0 h 262"/>
                <a:gd name="T50" fmla="*/ 0 w 447"/>
                <a:gd name="T51" fmla="*/ 0 h 262"/>
                <a:gd name="T52" fmla="*/ 0 w 447"/>
                <a:gd name="T53" fmla="*/ 0 h 262"/>
                <a:gd name="T54" fmla="*/ 0 w 447"/>
                <a:gd name="T55" fmla="*/ 0 h 262"/>
                <a:gd name="T56" fmla="*/ 0 w 447"/>
                <a:gd name="T57" fmla="*/ 0 h 262"/>
                <a:gd name="T58" fmla="*/ 0 w 447"/>
                <a:gd name="T59" fmla="*/ 0 h 262"/>
                <a:gd name="T60" fmla="*/ 0 w 447"/>
                <a:gd name="T61" fmla="*/ 0 h 262"/>
                <a:gd name="T62" fmla="*/ 0 w 447"/>
                <a:gd name="T63" fmla="*/ 0 h 262"/>
                <a:gd name="T64" fmla="*/ 0 w 447"/>
                <a:gd name="T65" fmla="*/ 0 h 262"/>
                <a:gd name="T66" fmla="*/ 0 w 447"/>
                <a:gd name="T67" fmla="*/ 0 h 2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7"/>
                <a:gd name="T103" fmla="*/ 0 h 262"/>
                <a:gd name="T104" fmla="*/ 447 w 447"/>
                <a:gd name="T105" fmla="*/ 262 h 2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7" h="262">
                  <a:moveTo>
                    <a:pt x="0" y="0"/>
                  </a:moveTo>
                  <a:lnTo>
                    <a:pt x="4" y="3"/>
                  </a:lnTo>
                  <a:lnTo>
                    <a:pt x="18" y="10"/>
                  </a:lnTo>
                  <a:lnTo>
                    <a:pt x="38" y="22"/>
                  </a:lnTo>
                  <a:lnTo>
                    <a:pt x="64" y="37"/>
                  </a:lnTo>
                  <a:lnTo>
                    <a:pt x="96" y="56"/>
                  </a:lnTo>
                  <a:lnTo>
                    <a:pt x="130" y="77"/>
                  </a:lnTo>
                  <a:lnTo>
                    <a:pt x="168" y="99"/>
                  </a:lnTo>
                  <a:lnTo>
                    <a:pt x="208" y="122"/>
                  </a:lnTo>
                  <a:lnTo>
                    <a:pt x="247" y="146"/>
                  </a:lnTo>
                  <a:lnTo>
                    <a:pt x="287" y="169"/>
                  </a:lnTo>
                  <a:lnTo>
                    <a:pt x="324" y="190"/>
                  </a:lnTo>
                  <a:lnTo>
                    <a:pt x="360" y="210"/>
                  </a:lnTo>
                  <a:lnTo>
                    <a:pt x="390" y="227"/>
                  </a:lnTo>
                  <a:lnTo>
                    <a:pt x="415" y="241"/>
                  </a:lnTo>
                  <a:lnTo>
                    <a:pt x="435" y="251"/>
                  </a:lnTo>
                  <a:lnTo>
                    <a:pt x="447" y="257"/>
                  </a:lnTo>
                  <a:lnTo>
                    <a:pt x="440" y="262"/>
                  </a:lnTo>
                  <a:lnTo>
                    <a:pt x="436" y="260"/>
                  </a:lnTo>
                  <a:lnTo>
                    <a:pt x="422" y="252"/>
                  </a:lnTo>
                  <a:lnTo>
                    <a:pt x="402" y="241"/>
                  </a:lnTo>
                  <a:lnTo>
                    <a:pt x="375" y="226"/>
                  </a:lnTo>
                  <a:lnTo>
                    <a:pt x="344" y="209"/>
                  </a:lnTo>
                  <a:lnTo>
                    <a:pt x="308" y="189"/>
                  </a:lnTo>
                  <a:lnTo>
                    <a:pt x="270" y="167"/>
                  </a:lnTo>
                  <a:lnTo>
                    <a:pt x="230" y="144"/>
                  </a:lnTo>
                  <a:lnTo>
                    <a:pt x="190" y="121"/>
                  </a:lnTo>
                  <a:lnTo>
                    <a:pt x="151" y="98"/>
                  </a:lnTo>
                  <a:lnTo>
                    <a:pt x="113" y="76"/>
                  </a:lnTo>
                  <a:lnTo>
                    <a:pt x="80" y="56"/>
                  </a:lnTo>
                  <a:lnTo>
                    <a:pt x="50" y="37"/>
                  </a:lnTo>
                  <a:lnTo>
                    <a:pt x="26" y="22"/>
                  </a:lnTo>
                  <a:lnTo>
                    <a:pt x="10" y="8"/>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55" name="Freeform 176"/>
            <p:cNvSpPr>
              <a:spLocks/>
            </p:cNvSpPr>
            <p:nvPr/>
          </p:nvSpPr>
          <p:spPr bwMode="auto">
            <a:xfrm>
              <a:off x="2295" y="3450"/>
              <a:ext cx="98" cy="58"/>
            </a:xfrm>
            <a:custGeom>
              <a:avLst/>
              <a:gdLst>
                <a:gd name="T0" fmla="*/ 0 w 455"/>
                <a:gd name="T1" fmla="*/ 0 h 271"/>
                <a:gd name="T2" fmla="*/ 0 w 455"/>
                <a:gd name="T3" fmla="*/ 0 h 271"/>
                <a:gd name="T4" fmla="*/ 0 w 455"/>
                <a:gd name="T5" fmla="*/ 0 h 271"/>
                <a:gd name="T6" fmla="*/ 0 w 455"/>
                <a:gd name="T7" fmla="*/ 0 h 271"/>
                <a:gd name="T8" fmla="*/ 0 w 455"/>
                <a:gd name="T9" fmla="*/ 0 h 271"/>
                <a:gd name="T10" fmla="*/ 0 w 455"/>
                <a:gd name="T11" fmla="*/ 0 h 271"/>
                <a:gd name="T12" fmla="*/ 0 w 455"/>
                <a:gd name="T13" fmla="*/ 0 h 271"/>
                <a:gd name="T14" fmla="*/ 0 w 455"/>
                <a:gd name="T15" fmla="*/ 0 h 271"/>
                <a:gd name="T16" fmla="*/ 0 w 455"/>
                <a:gd name="T17" fmla="*/ 0 h 271"/>
                <a:gd name="T18" fmla="*/ 0 w 455"/>
                <a:gd name="T19" fmla="*/ 0 h 271"/>
                <a:gd name="T20" fmla="*/ 0 w 455"/>
                <a:gd name="T21" fmla="*/ 0 h 271"/>
                <a:gd name="T22" fmla="*/ 0 w 455"/>
                <a:gd name="T23" fmla="*/ 0 h 271"/>
                <a:gd name="T24" fmla="*/ 0 w 455"/>
                <a:gd name="T25" fmla="*/ 0 h 271"/>
                <a:gd name="T26" fmla="*/ 0 w 455"/>
                <a:gd name="T27" fmla="*/ 0 h 271"/>
                <a:gd name="T28" fmla="*/ 0 w 455"/>
                <a:gd name="T29" fmla="*/ 0 h 271"/>
                <a:gd name="T30" fmla="*/ 0 w 455"/>
                <a:gd name="T31" fmla="*/ 0 h 271"/>
                <a:gd name="T32" fmla="*/ 0 w 455"/>
                <a:gd name="T33" fmla="*/ 0 h 271"/>
                <a:gd name="T34" fmla="*/ 0 w 455"/>
                <a:gd name="T35" fmla="*/ 0 h 271"/>
                <a:gd name="T36" fmla="*/ 0 w 455"/>
                <a:gd name="T37" fmla="*/ 0 h 271"/>
                <a:gd name="T38" fmla="*/ 0 w 455"/>
                <a:gd name="T39" fmla="*/ 0 h 271"/>
                <a:gd name="T40" fmla="*/ 0 w 455"/>
                <a:gd name="T41" fmla="*/ 0 h 271"/>
                <a:gd name="T42" fmla="*/ 0 w 455"/>
                <a:gd name="T43" fmla="*/ 0 h 271"/>
                <a:gd name="T44" fmla="*/ 0 w 455"/>
                <a:gd name="T45" fmla="*/ 0 h 271"/>
                <a:gd name="T46" fmla="*/ 0 w 455"/>
                <a:gd name="T47" fmla="*/ 0 h 271"/>
                <a:gd name="T48" fmla="*/ 0 w 455"/>
                <a:gd name="T49" fmla="*/ 0 h 271"/>
                <a:gd name="T50" fmla="*/ 0 w 455"/>
                <a:gd name="T51" fmla="*/ 0 h 271"/>
                <a:gd name="T52" fmla="*/ 0 w 455"/>
                <a:gd name="T53" fmla="*/ 0 h 271"/>
                <a:gd name="T54" fmla="*/ 0 w 455"/>
                <a:gd name="T55" fmla="*/ 0 h 271"/>
                <a:gd name="T56" fmla="*/ 0 w 455"/>
                <a:gd name="T57" fmla="*/ 0 h 271"/>
                <a:gd name="T58" fmla="*/ 0 w 455"/>
                <a:gd name="T59" fmla="*/ 0 h 271"/>
                <a:gd name="T60" fmla="*/ 0 w 455"/>
                <a:gd name="T61" fmla="*/ 0 h 271"/>
                <a:gd name="T62" fmla="*/ 0 w 455"/>
                <a:gd name="T63" fmla="*/ 0 h 271"/>
                <a:gd name="T64" fmla="*/ 0 w 455"/>
                <a:gd name="T65" fmla="*/ 0 h 271"/>
                <a:gd name="T66" fmla="*/ 0 w 455"/>
                <a:gd name="T67" fmla="*/ 0 h 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
                <a:gd name="T103" fmla="*/ 0 h 271"/>
                <a:gd name="T104" fmla="*/ 455 w 455"/>
                <a:gd name="T105" fmla="*/ 271 h 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 h="271">
                  <a:moveTo>
                    <a:pt x="0" y="0"/>
                  </a:moveTo>
                  <a:lnTo>
                    <a:pt x="5" y="4"/>
                  </a:lnTo>
                  <a:lnTo>
                    <a:pt x="18" y="11"/>
                  </a:lnTo>
                  <a:lnTo>
                    <a:pt x="39" y="23"/>
                  </a:lnTo>
                  <a:lnTo>
                    <a:pt x="65" y="39"/>
                  </a:lnTo>
                  <a:lnTo>
                    <a:pt x="98" y="59"/>
                  </a:lnTo>
                  <a:lnTo>
                    <a:pt x="134" y="80"/>
                  </a:lnTo>
                  <a:lnTo>
                    <a:pt x="172" y="103"/>
                  </a:lnTo>
                  <a:lnTo>
                    <a:pt x="212" y="127"/>
                  </a:lnTo>
                  <a:lnTo>
                    <a:pt x="253" y="151"/>
                  </a:lnTo>
                  <a:lnTo>
                    <a:pt x="294" y="175"/>
                  </a:lnTo>
                  <a:lnTo>
                    <a:pt x="332" y="197"/>
                  </a:lnTo>
                  <a:lnTo>
                    <a:pt x="367" y="218"/>
                  </a:lnTo>
                  <a:lnTo>
                    <a:pt x="398" y="235"/>
                  </a:lnTo>
                  <a:lnTo>
                    <a:pt x="424" y="249"/>
                  </a:lnTo>
                  <a:lnTo>
                    <a:pt x="444" y="260"/>
                  </a:lnTo>
                  <a:lnTo>
                    <a:pt x="455" y="266"/>
                  </a:lnTo>
                  <a:lnTo>
                    <a:pt x="448" y="271"/>
                  </a:lnTo>
                  <a:lnTo>
                    <a:pt x="443" y="268"/>
                  </a:lnTo>
                  <a:lnTo>
                    <a:pt x="430" y="260"/>
                  </a:lnTo>
                  <a:lnTo>
                    <a:pt x="409" y="249"/>
                  </a:lnTo>
                  <a:lnTo>
                    <a:pt x="382" y="233"/>
                  </a:lnTo>
                  <a:lnTo>
                    <a:pt x="349" y="216"/>
                  </a:lnTo>
                  <a:lnTo>
                    <a:pt x="313" y="195"/>
                  </a:lnTo>
                  <a:lnTo>
                    <a:pt x="274" y="172"/>
                  </a:lnTo>
                  <a:lnTo>
                    <a:pt x="234" y="149"/>
                  </a:lnTo>
                  <a:lnTo>
                    <a:pt x="193" y="125"/>
                  </a:lnTo>
                  <a:lnTo>
                    <a:pt x="153" y="101"/>
                  </a:lnTo>
                  <a:lnTo>
                    <a:pt x="116" y="79"/>
                  </a:lnTo>
                  <a:lnTo>
                    <a:pt x="81" y="57"/>
                  </a:lnTo>
                  <a:lnTo>
                    <a:pt x="51" y="38"/>
                  </a:lnTo>
                  <a:lnTo>
                    <a:pt x="27" y="22"/>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56" name="Freeform 177"/>
            <p:cNvSpPr>
              <a:spLocks/>
            </p:cNvSpPr>
            <p:nvPr/>
          </p:nvSpPr>
          <p:spPr bwMode="auto">
            <a:xfrm>
              <a:off x="2287" y="3453"/>
              <a:ext cx="100" cy="60"/>
            </a:xfrm>
            <a:custGeom>
              <a:avLst/>
              <a:gdLst>
                <a:gd name="T0" fmla="*/ 0 w 465"/>
                <a:gd name="T1" fmla="*/ 0 h 279"/>
                <a:gd name="T2" fmla="*/ 0 w 465"/>
                <a:gd name="T3" fmla="*/ 0 h 279"/>
                <a:gd name="T4" fmla="*/ 0 w 465"/>
                <a:gd name="T5" fmla="*/ 0 h 279"/>
                <a:gd name="T6" fmla="*/ 0 w 465"/>
                <a:gd name="T7" fmla="*/ 0 h 279"/>
                <a:gd name="T8" fmla="*/ 0 w 465"/>
                <a:gd name="T9" fmla="*/ 0 h 279"/>
                <a:gd name="T10" fmla="*/ 0 w 465"/>
                <a:gd name="T11" fmla="*/ 0 h 279"/>
                <a:gd name="T12" fmla="*/ 0 w 465"/>
                <a:gd name="T13" fmla="*/ 0 h 279"/>
                <a:gd name="T14" fmla="*/ 0 w 465"/>
                <a:gd name="T15" fmla="*/ 0 h 279"/>
                <a:gd name="T16" fmla="*/ 0 w 465"/>
                <a:gd name="T17" fmla="*/ 0 h 279"/>
                <a:gd name="T18" fmla="*/ 0 w 465"/>
                <a:gd name="T19" fmla="*/ 0 h 279"/>
                <a:gd name="T20" fmla="*/ 0 w 465"/>
                <a:gd name="T21" fmla="*/ 0 h 279"/>
                <a:gd name="T22" fmla="*/ 0 w 465"/>
                <a:gd name="T23" fmla="*/ 0 h 279"/>
                <a:gd name="T24" fmla="*/ 0 w 465"/>
                <a:gd name="T25" fmla="*/ 0 h 279"/>
                <a:gd name="T26" fmla="*/ 0 w 465"/>
                <a:gd name="T27" fmla="*/ 0 h 279"/>
                <a:gd name="T28" fmla="*/ 0 w 465"/>
                <a:gd name="T29" fmla="*/ 0 h 279"/>
                <a:gd name="T30" fmla="*/ 0 w 465"/>
                <a:gd name="T31" fmla="*/ 0 h 279"/>
                <a:gd name="T32" fmla="*/ 0 w 465"/>
                <a:gd name="T33" fmla="*/ 0 h 279"/>
                <a:gd name="T34" fmla="*/ 0 w 465"/>
                <a:gd name="T35" fmla="*/ 0 h 279"/>
                <a:gd name="T36" fmla="*/ 0 w 465"/>
                <a:gd name="T37" fmla="*/ 0 h 279"/>
                <a:gd name="T38" fmla="*/ 0 w 465"/>
                <a:gd name="T39" fmla="*/ 0 h 279"/>
                <a:gd name="T40" fmla="*/ 0 w 465"/>
                <a:gd name="T41" fmla="*/ 0 h 279"/>
                <a:gd name="T42" fmla="*/ 0 w 465"/>
                <a:gd name="T43" fmla="*/ 0 h 279"/>
                <a:gd name="T44" fmla="*/ 0 w 465"/>
                <a:gd name="T45" fmla="*/ 0 h 279"/>
                <a:gd name="T46" fmla="*/ 0 w 465"/>
                <a:gd name="T47" fmla="*/ 0 h 279"/>
                <a:gd name="T48" fmla="*/ 0 w 465"/>
                <a:gd name="T49" fmla="*/ 0 h 279"/>
                <a:gd name="T50" fmla="*/ 0 w 465"/>
                <a:gd name="T51" fmla="*/ 0 h 279"/>
                <a:gd name="T52" fmla="*/ 0 w 465"/>
                <a:gd name="T53" fmla="*/ 0 h 279"/>
                <a:gd name="T54" fmla="*/ 0 w 465"/>
                <a:gd name="T55" fmla="*/ 0 h 279"/>
                <a:gd name="T56" fmla="*/ 0 w 465"/>
                <a:gd name="T57" fmla="*/ 0 h 279"/>
                <a:gd name="T58" fmla="*/ 0 w 465"/>
                <a:gd name="T59" fmla="*/ 0 h 279"/>
                <a:gd name="T60" fmla="*/ 0 w 465"/>
                <a:gd name="T61" fmla="*/ 0 h 279"/>
                <a:gd name="T62" fmla="*/ 0 w 465"/>
                <a:gd name="T63" fmla="*/ 0 h 279"/>
                <a:gd name="T64" fmla="*/ 0 w 465"/>
                <a:gd name="T65" fmla="*/ 0 h 279"/>
                <a:gd name="T66" fmla="*/ 0 w 465"/>
                <a:gd name="T67" fmla="*/ 0 h 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5"/>
                <a:gd name="T103" fmla="*/ 0 h 279"/>
                <a:gd name="T104" fmla="*/ 465 w 465"/>
                <a:gd name="T105" fmla="*/ 279 h 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5" h="279">
                  <a:moveTo>
                    <a:pt x="0" y="0"/>
                  </a:moveTo>
                  <a:lnTo>
                    <a:pt x="5" y="3"/>
                  </a:lnTo>
                  <a:lnTo>
                    <a:pt x="18" y="11"/>
                  </a:lnTo>
                  <a:lnTo>
                    <a:pt x="38" y="24"/>
                  </a:lnTo>
                  <a:lnTo>
                    <a:pt x="67" y="41"/>
                  </a:lnTo>
                  <a:lnTo>
                    <a:pt x="99" y="61"/>
                  </a:lnTo>
                  <a:lnTo>
                    <a:pt x="136" y="82"/>
                  </a:lnTo>
                  <a:lnTo>
                    <a:pt x="175" y="105"/>
                  </a:lnTo>
                  <a:lnTo>
                    <a:pt x="217" y="131"/>
                  </a:lnTo>
                  <a:lnTo>
                    <a:pt x="257" y="156"/>
                  </a:lnTo>
                  <a:lnTo>
                    <a:pt x="298" y="180"/>
                  </a:lnTo>
                  <a:lnTo>
                    <a:pt x="338" y="203"/>
                  </a:lnTo>
                  <a:lnTo>
                    <a:pt x="374" y="223"/>
                  </a:lnTo>
                  <a:lnTo>
                    <a:pt x="406" y="242"/>
                  </a:lnTo>
                  <a:lnTo>
                    <a:pt x="432" y="257"/>
                  </a:lnTo>
                  <a:lnTo>
                    <a:pt x="452" y="267"/>
                  </a:lnTo>
                  <a:lnTo>
                    <a:pt x="465" y="274"/>
                  </a:lnTo>
                  <a:lnTo>
                    <a:pt x="458" y="279"/>
                  </a:lnTo>
                  <a:lnTo>
                    <a:pt x="452" y="276"/>
                  </a:lnTo>
                  <a:lnTo>
                    <a:pt x="439" y="268"/>
                  </a:lnTo>
                  <a:lnTo>
                    <a:pt x="418" y="256"/>
                  </a:lnTo>
                  <a:lnTo>
                    <a:pt x="390" y="240"/>
                  </a:lnTo>
                  <a:lnTo>
                    <a:pt x="356" y="221"/>
                  </a:lnTo>
                  <a:lnTo>
                    <a:pt x="319" y="199"/>
                  </a:lnTo>
                  <a:lnTo>
                    <a:pt x="279" y="176"/>
                  </a:lnTo>
                  <a:lnTo>
                    <a:pt x="239" y="152"/>
                  </a:lnTo>
                  <a:lnTo>
                    <a:pt x="197" y="128"/>
                  </a:lnTo>
                  <a:lnTo>
                    <a:pt x="156" y="103"/>
                  </a:lnTo>
                  <a:lnTo>
                    <a:pt x="117" y="80"/>
                  </a:lnTo>
                  <a:lnTo>
                    <a:pt x="81" y="58"/>
                  </a:lnTo>
                  <a:lnTo>
                    <a:pt x="51"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57" name="Freeform 178"/>
            <p:cNvSpPr>
              <a:spLocks/>
            </p:cNvSpPr>
            <p:nvPr/>
          </p:nvSpPr>
          <p:spPr bwMode="auto">
            <a:xfrm>
              <a:off x="2279" y="3457"/>
              <a:ext cx="101" cy="60"/>
            </a:xfrm>
            <a:custGeom>
              <a:avLst/>
              <a:gdLst>
                <a:gd name="T0" fmla="*/ 0 w 475"/>
                <a:gd name="T1" fmla="*/ 0 h 286"/>
                <a:gd name="T2" fmla="*/ 0 w 475"/>
                <a:gd name="T3" fmla="*/ 0 h 286"/>
                <a:gd name="T4" fmla="*/ 0 w 475"/>
                <a:gd name="T5" fmla="*/ 0 h 286"/>
                <a:gd name="T6" fmla="*/ 0 w 475"/>
                <a:gd name="T7" fmla="*/ 0 h 286"/>
                <a:gd name="T8" fmla="*/ 0 w 475"/>
                <a:gd name="T9" fmla="*/ 0 h 286"/>
                <a:gd name="T10" fmla="*/ 0 w 475"/>
                <a:gd name="T11" fmla="*/ 0 h 286"/>
                <a:gd name="T12" fmla="*/ 0 w 475"/>
                <a:gd name="T13" fmla="*/ 0 h 286"/>
                <a:gd name="T14" fmla="*/ 0 w 475"/>
                <a:gd name="T15" fmla="*/ 0 h 286"/>
                <a:gd name="T16" fmla="*/ 0 w 475"/>
                <a:gd name="T17" fmla="*/ 0 h 286"/>
                <a:gd name="T18" fmla="*/ 0 w 475"/>
                <a:gd name="T19" fmla="*/ 0 h 286"/>
                <a:gd name="T20" fmla="*/ 0 w 475"/>
                <a:gd name="T21" fmla="*/ 0 h 286"/>
                <a:gd name="T22" fmla="*/ 0 w 475"/>
                <a:gd name="T23" fmla="*/ 0 h 286"/>
                <a:gd name="T24" fmla="*/ 0 w 475"/>
                <a:gd name="T25" fmla="*/ 0 h 286"/>
                <a:gd name="T26" fmla="*/ 0 w 475"/>
                <a:gd name="T27" fmla="*/ 0 h 286"/>
                <a:gd name="T28" fmla="*/ 0 w 475"/>
                <a:gd name="T29" fmla="*/ 0 h 286"/>
                <a:gd name="T30" fmla="*/ 0 w 475"/>
                <a:gd name="T31" fmla="*/ 0 h 286"/>
                <a:gd name="T32" fmla="*/ 0 w 475"/>
                <a:gd name="T33" fmla="*/ 0 h 286"/>
                <a:gd name="T34" fmla="*/ 0 w 475"/>
                <a:gd name="T35" fmla="*/ 0 h 286"/>
                <a:gd name="T36" fmla="*/ 0 w 475"/>
                <a:gd name="T37" fmla="*/ 0 h 286"/>
                <a:gd name="T38" fmla="*/ 0 w 475"/>
                <a:gd name="T39" fmla="*/ 0 h 286"/>
                <a:gd name="T40" fmla="*/ 0 w 475"/>
                <a:gd name="T41" fmla="*/ 0 h 286"/>
                <a:gd name="T42" fmla="*/ 0 w 475"/>
                <a:gd name="T43" fmla="*/ 0 h 286"/>
                <a:gd name="T44" fmla="*/ 0 w 475"/>
                <a:gd name="T45" fmla="*/ 0 h 286"/>
                <a:gd name="T46" fmla="*/ 0 w 475"/>
                <a:gd name="T47" fmla="*/ 0 h 286"/>
                <a:gd name="T48" fmla="*/ 0 w 475"/>
                <a:gd name="T49" fmla="*/ 0 h 286"/>
                <a:gd name="T50" fmla="*/ 0 w 475"/>
                <a:gd name="T51" fmla="*/ 0 h 286"/>
                <a:gd name="T52" fmla="*/ 0 w 475"/>
                <a:gd name="T53" fmla="*/ 0 h 286"/>
                <a:gd name="T54" fmla="*/ 0 w 475"/>
                <a:gd name="T55" fmla="*/ 0 h 286"/>
                <a:gd name="T56" fmla="*/ 0 w 475"/>
                <a:gd name="T57" fmla="*/ 0 h 286"/>
                <a:gd name="T58" fmla="*/ 0 w 475"/>
                <a:gd name="T59" fmla="*/ 0 h 286"/>
                <a:gd name="T60" fmla="*/ 0 w 475"/>
                <a:gd name="T61" fmla="*/ 0 h 286"/>
                <a:gd name="T62" fmla="*/ 0 w 475"/>
                <a:gd name="T63" fmla="*/ 0 h 286"/>
                <a:gd name="T64" fmla="*/ 0 w 475"/>
                <a:gd name="T65" fmla="*/ 0 h 286"/>
                <a:gd name="T66" fmla="*/ 0 w 475"/>
                <a:gd name="T67" fmla="*/ 0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5"/>
                <a:gd name="T103" fmla="*/ 0 h 286"/>
                <a:gd name="T104" fmla="*/ 475 w 475"/>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5" h="286">
                  <a:moveTo>
                    <a:pt x="0" y="0"/>
                  </a:moveTo>
                  <a:lnTo>
                    <a:pt x="5" y="3"/>
                  </a:lnTo>
                  <a:lnTo>
                    <a:pt x="19" y="11"/>
                  </a:lnTo>
                  <a:lnTo>
                    <a:pt x="40" y="24"/>
                  </a:lnTo>
                  <a:lnTo>
                    <a:pt x="68" y="41"/>
                  </a:lnTo>
                  <a:lnTo>
                    <a:pt x="102" y="61"/>
                  </a:lnTo>
                  <a:lnTo>
                    <a:pt x="139" y="84"/>
                  </a:lnTo>
                  <a:lnTo>
                    <a:pt x="179" y="108"/>
                  </a:lnTo>
                  <a:lnTo>
                    <a:pt x="221" y="133"/>
                  </a:lnTo>
                  <a:lnTo>
                    <a:pt x="264" y="159"/>
                  </a:lnTo>
                  <a:lnTo>
                    <a:pt x="306" y="185"/>
                  </a:lnTo>
                  <a:lnTo>
                    <a:pt x="346" y="209"/>
                  </a:lnTo>
                  <a:lnTo>
                    <a:pt x="382" y="229"/>
                  </a:lnTo>
                  <a:lnTo>
                    <a:pt x="415" y="248"/>
                  </a:lnTo>
                  <a:lnTo>
                    <a:pt x="442" y="264"/>
                  </a:lnTo>
                  <a:lnTo>
                    <a:pt x="462" y="274"/>
                  </a:lnTo>
                  <a:lnTo>
                    <a:pt x="475" y="281"/>
                  </a:lnTo>
                  <a:lnTo>
                    <a:pt x="467" y="286"/>
                  </a:lnTo>
                  <a:lnTo>
                    <a:pt x="462" y="283"/>
                  </a:lnTo>
                  <a:lnTo>
                    <a:pt x="448" y="275"/>
                  </a:lnTo>
                  <a:lnTo>
                    <a:pt x="426" y="263"/>
                  </a:lnTo>
                  <a:lnTo>
                    <a:pt x="398" y="246"/>
                  </a:lnTo>
                  <a:lnTo>
                    <a:pt x="365" y="226"/>
                  </a:lnTo>
                  <a:lnTo>
                    <a:pt x="326" y="204"/>
                  </a:lnTo>
                  <a:lnTo>
                    <a:pt x="286" y="180"/>
                  </a:lnTo>
                  <a:lnTo>
                    <a:pt x="243" y="155"/>
                  </a:lnTo>
                  <a:lnTo>
                    <a:pt x="201" y="130"/>
                  </a:lnTo>
                  <a:lnTo>
                    <a:pt x="159" y="105"/>
                  </a:lnTo>
                  <a:lnTo>
                    <a:pt x="120" y="81"/>
                  </a:lnTo>
                  <a:lnTo>
                    <a:pt x="84" y="59"/>
                  </a:lnTo>
                  <a:lnTo>
                    <a:pt x="52" y="39"/>
                  </a:lnTo>
                  <a:lnTo>
                    <a:pt x="27" y="22"/>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58" name="Freeform 179"/>
            <p:cNvSpPr>
              <a:spLocks/>
            </p:cNvSpPr>
            <p:nvPr/>
          </p:nvSpPr>
          <p:spPr bwMode="auto">
            <a:xfrm>
              <a:off x="2270" y="3460"/>
              <a:ext cx="104" cy="62"/>
            </a:xfrm>
            <a:custGeom>
              <a:avLst/>
              <a:gdLst>
                <a:gd name="T0" fmla="*/ 0 w 482"/>
                <a:gd name="T1" fmla="*/ 0 h 295"/>
                <a:gd name="T2" fmla="*/ 0 w 482"/>
                <a:gd name="T3" fmla="*/ 0 h 295"/>
                <a:gd name="T4" fmla="*/ 0 w 482"/>
                <a:gd name="T5" fmla="*/ 0 h 295"/>
                <a:gd name="T6" fmla="*/ 0 w 482"/>
                <a:gd name="T7" fmla="*/ 0 h 295"/>
                <a:gd name="T8" fmla="*/ 0 w 482"/>
                <a:gd name="T9" fmla="*/ 0 h 295"/>
                <a:gd name="T10" fmla="*/ 0 w 482"/>
                <a:gd name="T11" fmla="*/ 0 h 295"/>
                <a:gd name="T12" fmla="*/ 0 w 482"/>
                <a:gd name="T13" fmla="*/ 0 h 295"/>
                <a:gd name="T14" fmla="*/ 0 w 482"/>
                <a:gd name="T15" fmla="*/ 0 h 295"/>
                <a:gd name="T16" fmla="*/ 0 w 482"/>
                <a:gd name="T17" fmla="*/ 0 h 295"/>
                <a:gd name="T18" fmla="*/ 0 w 482"/>
                <a:gd name="T19" fmla="*/ 0 h 295"/>
                <a:gd name="T20" fmla="*/ 0 w 482"/>
                <a:gd name="T21" fmla="*/ 0 h 295"/>
                <a:gd name="T22" fmla="*/ 0 w 482"/>
                <a:gd name="T23" fmla="*/ 0 h 295"/>
                <a:gd name="T24" fmla="*/ 0 w 482"/>
                <a:gd name="T25" fmla="*/ 0 h 295"/>
                <a:gd name="T26" fmla="*/ 0 w 482"/>
                <a:gd name="T27" fmla="*/ 0 h 295"/>
                <a:gd name="T28" fmla="*/ 0 w 482"/>
                <a:gd name="T29" fmla="*/ 0 h 295"/>
                <a:gd name="T30" fmla="*/ 0 w 482"/>
                <a:gd name="T31" fmla="*/ 0 h 295"/>
                <a:gd name="T32" fmla="*/ 0 w 482"/>
                <a:gd name="T33" fmla="*/ 0 h 295"/>
                <a:gd name="T34" fmla="*/ 0 w 482"/>
                <a:gd name="T35" fmla="*/ 0 h 295"/>
                <a:gd name="T36" fmla="*/ 0 w 482"/>
                <a:gd name="T37" fmla="*/ 0 h 295"/>
                <a:gd name="T38" fmla="*/ 0 w 482"/>
                <a:gd name="T39" fmla="*/ 0 h 295"/>
                <a:gd name="T40" fmla="*/ 0 w 482"/>
                <a:gd name="T41" fmla="*/ 0 h 295"/>
                <a:gd name="T42" fmla="*/ 0 w 482"/>
                <a:gd name="T43" fmla="*/ 0 h 295"/>
                <a:gd name="T44" fmla="*/ 0 w 482"/>
                <a:gd name="T45" fmla="*/ 0 h 295"/>
                <a:gd name="T46" fmla="*/ 0 w 482"/>
                <a:gd name="T47" fmla="*/ 0 h 295"/>
                <a:gd name="T48" fmla="*/ 0 w 482"/>
                <a:gd name="T49" fmla="*/ 0 h 295"/>
                <a:gd name="T50" fmla="*/ 0 w 482"/>
                <a:gd name="T51" fmla="*/ 0 h 295"/>
                <a:gd name="T52" fmla="*/ 0 w 482"/>
                <a:gd name="T53" fmla="*/ 0 h 295"/>
                <a:gd name="T54" fmla="*/ 0 w 482"/>
                <a:gd name="T55" fmla="*/ 0 h 295"/>
                <a:gd name="T56" fmla="*/ 0 w 482"/>
                <a:gd name="T57" fmla="*/ 0 h 295"/>
                <a:gd name="T58" fmla="*/ 0 w 482"/>
                <a:gd name="T59" fmla="*/ 0 h 295"/>
                <a:gd name="T60" fmla="*/ 0 w 482"/>
                <a:gd name="T61" fmla="*/ 0 h 295"/>
                <a:gd name="T62" fmla="*/ 0 w 482"/>
                <a:gd name="T63" fmla="*/ 0 h 295"/>
                <a:gd name="T64" fmla="*/ 0 w 482"/>
                <a:gd name="T65" fmla="*/ 0 h 295"/>
                <a:gd name="T66" fmla="*/ 0 w 482"/>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2"/>
                <a:gd name="T103" fmla="*/ 0 h 295"/>
                <a:gd name="T104" fmla="*/ 482 w 482"/>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2" h="295">
                  <a:moveTo>
                    <a:pt x="0" y="0"/>
                  </a:moveTo>
                  <a:lnTo>
                    <a:pt x="5" y="3"/>
                  </a:lnTo>
                  <a:lnTo>
                    <a:pt x="19" y="12"/>
                  </a:lnTo>
                  <a:lnTo>
                    <a:pt x="41" y="25"/>
                  </a:lnTo>
                  <a:lnTo>
                    <a:pt x="69" y="43"/>
                  </a:lnTo>
                  <a:lnTo>
                    <a:pt x="104" y="64"/>
                  </a:lnTo>
                  <a:lnTo>
                    <a:pt x="142" y="88"/>
                  </a:lnTo>
                  <a:lnTo>
                    <a:pt x="183" y="113"/>
                  </a:lnTo>
                  <a:lnTo>
                    <a:pt x="226" y="139"/>
                  </a:lnTo>
                  <a:lnTo>
                    <a:pt x="268" y="165"/>
                  </a:lnTo>
                  <a:lnTo>
                    <a:pt x="311" y="191"/>
                  </a:lnTo>
                  <a:lnTo>
                    <a:pt x="352" y="215"/>
                  </a:lnTo>
                  <a:lnTo>
                    <a:pt x="389" y="237"/>
                  </a:lnTo>
                  <a:lnTo>
                    <a:pt x="423" y="257"/>
                  </a:lnTo>
                  <a:lnTo>
                    <a:pt x="450" y="273"/>
                  </a:lnTo>
                  <a:lnTo>
                    <a:pt x="470" y="283"/>
                  </a:lnTo>
                  <a:lnTo>
                    <a:pt x="482" y="290"/>
                  </a:lnTo>
                  <a:lnTo>
                    <a:pt x="476" y="295"/>
                  </a:lnTo>
                  <a:lnTo>
                    <a:pt x="471" y="292"/>
                  </a:lnTo>
                  <a:lnTo>
                    <a:pt x="456" y="283"/>
                  </a:lnTo>
                  <a:lnTo>
                    <a:pt x="434" y="271"/>
                  </a:lnTo>
                  <a:lnTo>
                    <a:pt x="405" y="254"/>
                  </a:lnTo>
                  <a:lnTo>
                    <a:pt x="371" y="233"/>
                  </a:lnTo>
                  <a:lnTo>
                    <a:pt x="332" y="211"/>
                  </a:lnTo>
                  <a:lnTo>
                    <a:pt x="290" y="186"/>
                  </a:lnTo>
                  <a:lnTo>
                    <a:pt x="248" y="161"/>
                  </a:lnTo>
                  <a:lnTo>
                    <a:pt x="205" y="135"/>
                  </a:lnTo>
                  <a:lnTo>
                    <a:pt x="162" y="109"/>
                  </a:lnTo>
                  <a:lnTo>
                    <a:pt x="122" y="84"/>
                  </a:lnTo>
                  <a:lnTo>
                    <a:pt x="85" y="61"/>
                  </a:lnTo>
                  <a:lnTo>
                    <a:pt x="54" y="41"/>
                  </a:lnTo>
                  <a:lnTo>
                    <a:pt x="27" y="23"/>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59" name="Freeform 180"/>
            <p:cNvSpPr>
              <a:spLocks/>
            </p:cNvSpPr>
            <p:nvPr/>
          </p:nvSpPr>
          <p:spPr bwMode="auto">
            <a:xfrm>
              <a:off x="2263" y="3463"/>
              <a:ext cx="104" cy="64"/>
            </a:xfrm>
            <a:custGeom>
              <a:avLst/>
              <a:gdLst>
                <a:gd name="T0" fmla="*/ 0 w 492"/>
                <a:gd name="T1" fmla="*/ 0 h 303"/>
                <a:gd name="T2" fmla="*/ 0 w 492"/>
                <a:gd name="T3" fmla="*/ 0 h 303"/>
                <a:gd name="T4" fmla="*/ 0 w 492"/>
                <a:gd name="T5" fmla="*/ 0 h 303"/>
                <a:gd name="T6" fmla="*/ 0 w 492"/>
                <a:gd name="T7" fmla="*/ 0 h 303"/>
                <a:gd name="T8" fmla="*/ 0 w 492"/>
                <a:gd name="T9" fmla="*/ 0 h 303"/>
                <a:gd name="T10" fmla="*/ 0 w 492"/>
                <a:gd name="T11" fmla="*/ 0 h 303"/>
                <a:gd name="T12" fmla="*/ 0 w 492"/>
                <a:gd name="T13" fmla="*/ 0 h 303"/>
                <a:gd name="T14" fmla="*/ 0 w 492"/>
                <a:gd name="T15" fmla="*/ 0 h 303"/>
                <a:gd name="T16" fmla="*/ 0 w 492"/>
                <a:gd name="T17" fmla="*/ 0 h 303"/>
                <a:gd name="T18" fmla="*/ 0 w 492"/>
                <a:gd name="T19" fmla="*/ 0 h 303"/>
                <a:gd name="T20" fmla="*/ 0 w 492"/>
                <a:gd name="T21" fmla="*/ 0 h 303"/>
                <a:gd name="T22" fmla="*/ 0 w 492"/>
                <a:gd name="T23" fmla="*/ 0 h 303"/>
                <a:gd name="T24" fmla="*/ 0 w 492"/>
                <a:gd name="T25" fmla="*/ 0 h 303"/>
                <a:gd name="T26" fmla="*/ 0 w 492"/>
                <a:gd name="T27" fmla="*/ 0 h 303"/>
                <a:gd name="T28" fmla="*/ 0 w 492"/>
                <a:gd name="T29" fmla="*/ 0 h 303"/>
                <a:gd name="T30" fmla="*/ 0 w 492"/>
                <a:gd name="T31" fmla="*/ 0 h 303"/>
                <a:gd name="T32" fmla="*/ 0 w 492"/>
                <a:gd name="T33" fmla="*/ 0 h 303"/>
                <a:gd name="T34" fmla="*/ 0 w 492"/>
                <a:gd name="T35" fmla="*/ 0 h 303"/>
                <a:gd name="T36" fmla="*/ 0 w 492"/>
                <a:gd name="T37" fmla="*/ 0 h 303"/>
                <a:gd name="T38" fmla="*/ 0 w 492"/>
                <a:gd name="T39" fmla="*/ 0 h 303"/>
                <a:gd name="T40" fmla="*/ 0 w 492"/>
                <a:gd name="T41" fmla="*/ 0 h 303"/>
                <a:gd name="T42" fmla="*/ 0 w 492"/>
                <a:gd name="T43" fmla="*/ 0 h 303"/>
                <a:gd name="T44" fmla="*/ 0 w 492"/>
                <a:gd name="T45" fmla="*/ 0 h 303"/>
                <a:gd name="T46" fmla="*/ 0 w 492"/>
                <a:gd name="T47" fmla="*/ 0 h 303"/>
                <a:gd name="T48" fmla="*/ 0 w 492"/>
                <a:gd name="T49" fmla="*/ 0 h 303"/>
                <a:gd name="T50" fmla="*/ 0 w 492"/>
                <a:gd name="T51" fmla="*/ 0 h 303"/>
                <a:gd name="T52" fmla="*/ 0 w 492"/>
                <a:gd name="T53" fmla="*/ 0 h 303"/>
                <a:gd name="T54" fmla="*/ 0 w 492"/>
                <a:gd name="T55" fmla="*/ 0 h 303"/>
                <a:gd name="T56" fmla="*/ 0 w 492"/>
                <a:gd name="T57" fmla="*/ 0 h 303"/>
                <a:gd name="T58" fmla="*/ 0 w 492"/>
                <a:gd name="T59" fmla="*/ 0 h 303"/>
                <a:gd name="T60" fmla="*/ 0 w 492"/>
                <a:gd name="T61" fmla="*/ 0 h 303"/>
                <a:gd name="T62" fmla="*/ 0 w 492"/>
                <a:gd name="T63" fmla="*/ 0 h 303"/>
                <a:gd name="T64" fmla="*/ 0 w 492"/>
                <a:gd name="T65" fmla="*/ 0 h 303"/>
                <a:gd name="T66" fmla="*/ 0 w 492"/>
                <a:gd name="T67" fmla="*/ 0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2"/>
                <a:gd name="T103" fmla="*/ 0 h 303"/>
                <a:gd name="T104" fmla="*/ 492 w 492"/>
                <a:gd name="T105" fmla="*/ 303 h 3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2" h="303">
                  <a:moveTo>
                    <a:pt x="0" y="0"/>
                  </a:moveTo>
                  <a:lnTo>
                    <a:pt x="6" y="3"/>
                  </a:lnTo>
                  <a:lnTo>
                    <a:pt x="20" y="12"/>
                  </a:lnTo>
                  <a:lnTo>
                    <a:pt x="42" y="26"/>
                  </a:lnTo>
                  <a:lnTo>
                    <a:pt x="72" y="44"/>
                  </a:lnTo>
                  <a:lnTo>
                    <a:pt x="106" y="66"/>
                  </a:lnTo>
                  <a:lnTo>
                    <a:pt x="145" y="90"/>
                  </a:lnTo>
                  <a:lnTo>
                    <a:pt x="187" y="116"/>
                  </a:lnTo>
                  <a:lnTo>
                    <a:pt x="231" y="142"/>
                  </a:lnTo>
                  <a:lnTo>
                    <a:pt x="275" y="169"/>
                  </a:lnTo>
                  <a:lnTo>
                    <a:pt x="318" y="196"/>
                  </a:lnTo>
                  <a:lnTo>
                    <a:pt x="359" y="221"/>
                  </a:lnTo>
                  <a:lnTo>
                    <a:pt x="398" y="244"/>
                  </a:lnTo>
                  <a:lnTo>
                    <a:pt x="431" y="264"/>
                  </a:lnTo>
                  <a:lnTo>
                    <a:pt x="458" y="280"/>
                  </a:lnTo>
                  <a:lnTo>
                    <a:pt x="479" y="291"/>
                  </a:lnTo>
                  <a:lnTo>
                    <a:pt x="492" y="298"/>
                  </a:lnTo>
                  <a:lnTo>
                    <a:pt x="486" y="303"/>
                  </a:lnTo>
                  <a:lnTo>
                    <a:pt x="480" y="300"/>
                  </a:lnTo>
                  <a:lnTo>
                    <a:pt x="466" y="291"/>
                  </a:lnTo>
                  <a:lnTo>
                    <a:pt x="443" y="278"/>
                  </a:lnTo>
                  <a:lnTo>
                    <a:pt x="413" y="260"/>
                  </a:lnTo>
                  <a:lnTo>
                    <a:pt x="379" y="239"/>
                  </a:lnTo>
                  <a:lnTo>
                    <a:pt x="339" y="216"/>
                  </a:lnTo>
                  <a:lnTo>
                    <a:pt x="297" y="191"/>
                  </a:lnTo>
                  <a:lnTo>
                    <a:pt x="253" y="164"/>
                  </a:lnTo>
                  <a:lnTo>
                    <a:pt x="209" y="138"/>
                  </a:lnTo>
                  <a:lnTo>
                    <a:pt x="165" y="111"/>
                  </a:lnTo>
                  <a:lnTo>
                    <a:pt x="124" y="86"/>
                  </a:lnTo>
                  <a:lnTo>
                    <a:pt x="87" y="62"/>
                  </a:lnTo>
                  <a:lnTo>
                    <a:pt x="55" y="41"/>
                  </a:lnTo>
                  <a:lnTo>
                    <a:pt x="29" y="23"/>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60" name="Freeform 181"/>
            <p:cNvSpPr>
              <a:spLocks/>
            </p:cNvSpPr>
            <p:nvPr/>
          </p:nvSpPr>
          <p:spPr bwMode="auto">
            <a:xfrm>
              <a:off x="2254" y="3466"/>
              <a:ext cx="107" cy="66"/>
            </a:xfrm>
            <a:custGeom>
              <a:avLst/>
              <a:gdLst>
                <a:gd name="T0" fmla="*/ 0 w 500"/>
                <a:gd name="T1" fmla="*/ 0 h 311"/>
                <a:gd name="T2" fmla="*/ 0 w 500"/>
                <a:gd name="T3" fmla="*/ 0 h 311"/>
                <a:gd name="T4" fmla="*/ 0 w 500"/>
                <a:gd name="T5" fmla="*/ 0 h 311"/>
                <a:gd name="T6" fmla="*/ 0 w 500"/>
                <a:gd name="T7" fmla="*/ 0 h 311"/>
                <a:gd name="T8" fmla="*/ 0 w 500"/>
                <a:gd name="T9" fmla="*/ 0 h 311"/>
                <a:gd name="T10" fmla="*/ 0 w 500"/>
                <a:gd name="T11" fmla="*/ 0 h 311"/>
                <a:gd name="T12" fmla="*/ 0 w 500"/>
                <a:gd name="T13" fmla="*/ 0 h 311"/>
                <a:gd name="T14" fmla="*/ 0 w 500"/>
                <a:gd name="T15" fmla="*/ 0 h 311"/>
                <a:gd name="T16" fmla="*/ 0 w 500"/>
                <a:gd name="T17" fmla="*/ 0 h 311"/>
                <a:gd name="T18" fmla="*/ 0 w 500"/>
                <a:gd name="T19" fmla="*/ 0 h 311"/>
                <a:gd name="T20" fmla="*/ 0 w 500"/>
                <a:gd name="T21" fmla="*/ 0 h 311"/>
                <a:gd name="T22" fmla="*/ 0 w 500"/>
                <a:gd name="T23" fmla="*/ 0 h 311"/>
                <a:gd name="T24" fmla="*/ 0 w 500"/>
                <a:gd name="T25" fmla="*/ 0 h 311"/>
                <a:gd name="T26" fmla="*/ 0 w 500"/>
                <a:gd name="T27" fmla="*/ 0 h 311"/>
                <a:gd name="T28" fmla="*/ 0 w 500"/>
                <a:gd name="T29" fmla="*/ 0 h 311"/>
                <a:gd name="T30" fmla="*/ 0 w 500"/>
                <a:gd name="T31" fmla="*/ 0 h 311"/>
                <a:gd name="T32" fmla="*/ 0 w 500"/>
                <a:gd name="T33" fmla="*/ 0 h 311"/>
                <a:gd name="T34" fmla="*/ 0 w 500"/>
                <a:gd name="T35" fmla="*/ 0 h 311"/>
                <a:gd name="T36" fmla="*/ 0 w 500"/>
                <a:gd name="T37" fmla="*/ 0 h 311"/>
                <a:gd name="T38" fmla="*/ 0 w 500"/>
                <a:gd name="T39" fmla="*/ 0 h 311"/>
                <a:gd name="T40" fmla="*/ 0 w 500"/>
                <a:gd name="T41" fmla="*/ 0 h 311"/>
                <a:gd name="T42" fmla="*/ 0 w 500"/>
                <a:gd name="T43" fmla="*/ 0 h 311"/>
                <a:gd name="T44" fmla="*/ 0 w 500"/>
                <a:gd name="T45" fmla="*/ 0 h 311"/>
                <a:gd name="T46" fmla="*/ 0 w 500"/>
                <a:gd name="T47" fmla="*/ 0 h 311"/>
                <a:gd name="T48" fmla="*/ 0 w 500"/>
                <a:gd name="T49" fmla="*/ 0 h 311"/>
                <a:gd name="T50" fmla="*/ 0 w 500"/>
                <a:gd name="T51" fmla="*/ 0 h 311"/>
                <a:gd name="T52" fmla="*/ 0 w 500"/>
                <a:gd name="T53" fmla="*/ 0 h 311"/>
                <a:gd name="T54" fmla="*/ 0 w 500"/>
                <a:gd name="T55" fmla="*/ 0 h 311"/>
                <a:gd name="T56" fmla="*/ 0 w 500"/>
                <a:gd name="T57" fmla="*/ 0 h 311"/>
                <a:gd name="T58" fmla="*/ 0 w 500"/>
                <a:gd name="T59" fmla="*/ 0 h 311"/>
                <a:gd name="T60" fmla="*/ 0 w 500"/>
                <a:gd name="T61" fmla="*/ 0 h 311"/>
                <a:gd name="T62" fmla="*/ 0 w 500"/>
                <a:gd name="T63" fmla="*/ 0 h 311"/>
                <a:gd name="T64" fmla="*/ 0 w 500"/>
                <a:gd name="T65" fmla="*/ 0 h 311"/>
                <a:gd name="T66" fmla="*/ 0 w 500"/>
                <a:gd name="T67" fmla="*/ 0 h 3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0"/>
                <a:gd name="T103" fmla="*/ 0 h 311"/>
                <a:gd name="T104" fmla="*/ 500 w 500"/>
                <a:gd name="T105" fmla="*/ 311 h 3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0" h="311">
                  <a:moveTo>
                    <a:pt x="0" y="0"/>
                  </a:moveTo>
                  <a:lnTo>
                    <a:pt x="5" y="3"/>
                  </a:lnTo>
                  <a:lnTo>
                    <a:pt x="20" y="12"/>
                  </a:lnTo>
                  <a:lnTo>
                    <a:pt x="43" y="27"/>
                  </a:lnTo>
                  <a:lnTo>
                    <a:pt x="72" y="46"/>
                  </a:lnTo>
                  <a:lnTo>
                    <a:pt x="107" y="67"/>
                  </a:lnTo>
                  <a:lnTo>
                    <a:pt x="146" y="91"/>
                  </a:lnTo>
                  <a:lnTo>
                    <a:pt x="189" y="119"/>
                  </a:lnTo>
                  <a:lnTo>
                    <a:pt x="233" y="146"/>
                  </a:lnTo>
                  <a:lnTo>
                    <a:pt x="278" y="174"/>
                  </a:lnTo>
                  <a:lnTo>
                    <a:pt x="322" y="201"/>
                  </a:lnTo>
                  <a:lnTo>
                    <a:pt x="364" y="227"/>
                  </a:lnTo>
                  <a:lnTo>
                    <a:pt x="403" y="250"/>
                  </a:lnTo>
                  <a:lnTo>
                    <a:pt x="438" y="271"/>
                  </a:lnTo>
                  <a:lnTo>
                    <a:pt x="466" y="288"/>
                  </a:lnTo>
                  <a:lnTo>
                    <a:pt x="487" y="299"/>
                  </a:lnTo>
                  <a:lnTo>
                    <a:pt x="500" y="306"/>
                  </a:lnTo>
                  <a:lnTo>
                    <a:pt x="492" y="311"/>
                  </a:lnTo>
                  <a:lnTo>
                    <a:pt x="487" y="308"/>
                  </a:lnTo>
                  <a:lnTo>
                    <a:pt x="472" y="299"/>
                  </a:lnTo>
                  <a:lnTo>
                    <a:pt x="449" y="285"/>
                  </a:lnTo>
                  <a:lnTo>
                    <a:pt x="419" y="267"/>
                  </a:lnTo>
                  <a:lnTo>
                    <a:pt x="383" y="246"/>
                  </a:lnTo>
                  <a:lnTo>
                    <a:pt x="343" y="221"/>
                  </a:lnTo>
                  <a:lnTo>
                    <a:pt x="300" y="195"/>
                  </a:lnTo>
                  <a:lnTo>
                    <a:pt x="255" y="168"/>
                  </a:lnTo>
                  <a:lnTo>
                    <a:pt x="210" y="141"/>
                  </a:lnTo>
                  <a:lnTo>
                    <a:pt x="166" y="113"/>
                  </a:lnTo>
                  <a:lnTo>
                    <a:pt x="125" y="87"/>
                  </a:lnTo>
                  <a:lnTo>
                    <a:pt x="88" y="62"/>
                  </a:lnTo>
                  <a:lnTo>
                    <a:pt x="54" y="41"/>
                  </a:lnTo>
                  <a:lnTo>
                    <a:pt x="28" y="23"/>
                  </a:lnTo>
                  <a:lnTo>
                    <a:pt x="9"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61" name="Freeform 182"/>
            <p:cNvSpPr>
              <a:spLocks/>
            </p:cNvSpPr>
            <p:nvPr/>
          </p:nvSpPr>
          <p:spPr bwMode="auto">
            <a:xfrm>
              <a:off x="2246" y="3469"/>
              <a:ext cx="109" cy="69"/>
            </a:xfrm>
            <a:custGeom>
              <a:avLst/>
              <a:gdLst>
                <a:gd name="T0" fmla="*/ 0 w 509"/>
                <a:gd name="T1" fmla="*/ 0 h 320"/>
                <a:gd name="T2" fmla="*/ 0 w 509"/>
                <a:gd name="T3" fmla="*/ 0 h 320"/>
                <a:gd name="T4" fmla="*/ 0 w 509"/>
                <a:gd name="T5" fmla="*/ 0 h 320"/>
                <a:gd name="T6" fmla="*/ 0 w 509"/>
                <a:gd name="T7" fmla="*/ 0 h 320"/>
                <a:gd name="T8" fmla="*/ 0 w 509"/>
                <a:gd name="T9" fmla="*/ 0 h 320"/>
                <a:gd name="T10" fmla="*/ 0 w 509"/>
                <a:gd name="T11" fmla="*/ 0 h 320"/>
                <a:gd name="T12" fmla="*/ 0 w 509"/>
                <a:gd name="T13" fmla="*/ 0 h 320"/>
                <a:gd name="T14" fmla="*/ 0 w 509"/>
                <a:gd name="T15" fmla="*/ 0 h 320"/>
                <a:gd name="T16" fmla="*/ 0 w 509"/>
                <a:gd name="T17" fmla="*/ 0 h 320"/>
                <a:gd name="T18" fmla="*/ 0 w 509"/>
                <a:gd name="T19" fmla="*/ 0 h 320"/>
                <a:gd name="T20" fmla="*/ 0 w 509"/>
                <a:gd name="T21" fmla="*/ 0 h 320"/>
                <a:gd name="T22" fmla="*/ 0 w 509"/>
                <a:gd name="T23" fmla="*/ 0 h 320"/>
                <a:gd name="T24" fmla="*/ 0 w 509"/>
                <a:gd name="T25" fmla="*/ 0 h 320"/>
                <a:gd name="T26" fmla="*/ 0 w 509"/>
                <a:gd name="T27" fmla="*/ 0 h 320"/>
                <a:gd name="T28" fmla="*/ 0 w 509"/>
                <a:gd name="T29" fmla="*/ 0 h 320"/>
                <a:gd name="T30" fmla="*/ 0 w 509"/>
                <a:gd name="T31" fmla="*/ 0 h 320"/>
                <a:gd name="T32" fmla="*/ 0 w 509"/>
                <a:gd name="T33" fmla="*/ 0 h 320"/>
                <a:gd name="T34" fmla="*/ 0 w 509"/>
                <a:gd name="T35" fmla="*/ 0 h 320"/>
                <a:gd name="T36" fmla="*/ 0 w 509"/>
                <a:gd name="T37" fmla="*/ 0 h 320"/>
                <a:gd name="T38" fmla="*/ 0 w 509"/>
                <a:gd name="T39" fmla="*/ 0 h 320"/>
                <a:gd name="T40" fmla="*/ 0 w 509"/>
                <a:gd name="T41" fmla="*/ 0 h 320"/>
                <a:gd name="T42" fmla="*/ 0 w 509"/>
                <a:gd name="T43" fmla="*/ 0 h 320"/>
                <a:gd name="T44" fmla="*/ 0 w 509"/>
                <a:gd name="T45" fmla="*/ 0 h 320"/>
                <a:gd name="T46" fmla="*/ 0 w 509"/>
                <a:gd name="T47" fmla="*/ 0 h 320"/>
                <a:gd name="T48" fmla="*/ 0 w 509"/>
                <a:gd name="T49" fmla="*/ 0 h 320"/>
                <a:gd name="T50" fmla="*/ 0 w 509"/>
                <a:gd name="T51" fmla="*/ 0 h 320"/>
                <a:gd name="T52" fmla="*/ 0 w 509"/>
                <a:gd name="T53" fmla="*/ 0 h 320"/>
                <a:gd name="T54" fmla="*/ 0 w 509"/>
                <a:gd name="T55" fmla="*/ 0 h 320"/>
                <a:gd name="T56" fmla="*/ 0 w 509"/>
                <a:gd name="T57" fmla="*/ 0 h 320"/>
                <a:gd name="T58" fmla="*/ 0 w 509"/>
                <a:gd name="T59" fmla="*/ 0 h 320"/>
                <a:gd name="T60" fmla="*/ 0 w 509"/>
                <a:gd name="T61" fmla="*/ 0 h 320"/>
                <a:gd name="T62" fmla="*/ 0 w 509"/>
                <a:gd name="T63" fmla="*/ 0 h 320"/>
                <a:gd name="T64" fmla="*/ 0 w 509"/>
                <a:gd name="T65" fmla="*/ 0 h 320"/>
                <a:gd name="T66" fmla="*/ 0 w 509"/>
                <a:gd name="T67" fmla="*/ 0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9"/>
                <a:gd name="T103" fmla="*/ 0 h 320"/>
                <a:gd name="T104" fmla="*/ 509 w 509"/>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9" h="320">
                  <a:moveTo>
                    <a:pt x="0" y="0"/>
                  </a:moveTo>
                  <a:lnTo>
                    <a:pt x="5" y="3"/>
                  </a:lnTo>
                  <a:lnTo>
                    <a:pt x="20" y="13"/>
                  </a:lnTo>
                  <a:lnTo>
                    <a:pt x="43" y="27"/>
                  </a:lnTo>
                  <a:lnTo>
                    <a:pt x="73" y="47"/>
                  </a:lnTo>
                  <a:lnTo>
                    <a:pt x="109" y="70"/>
                  </a:lnTo>
                  <a:lnTo>
                    <a:pt x="150" y="95"/>
                  </a:lnTo>
                  <a:lnTo>
                    <a:pt x="193" y="122"/>
                  </a:lnTo>
                  <a:lnTo>
                    <a:pt x="239" y="151"/>
                  </a:lnTo>
                  <a:lnTo>
                    <a:pt x="284" y="180"/>
                  </a:lnTo>
                  <a:lnTo>
                    <a:pt x="329" y="208"/>
                  </a:lnTo>
                  <a:lnTo>
                    <a:pt x="372" y="234"/>
                  </a:lnTo>
                  <a:lnTo>
                    <a:pt x="412" y="258"/>
                  </a:lnTo>
                  <a:lnTo>
                    <a:pt x="446" y="279"/>
                  </a:lnTo>
                  <a:lnTo>
                    <a:pt x="475" y="296"/>
                  </a:lnTo>
                  <a:lnTo>
                    <a:pt x="497" y="308"/>
                  </a:lnTo>
                  <a:lnTo>
                    <a:pt x="509" y="315"/>
                  </a:lnTo>
                  <a:lnTo>
                    <a:pt x="502" y="320"/>
                  </a:lnTo>
                  <a:lnTo>
                    <a:pt x="497" y="317"/>
                  </a:lnTo>
                  <a:lnTo>
                    <a:pt x="481" y="307"/>
                  </a:lnTo>
                  <a:lnTo>
                    <a:pt x="458" y="294"/>
                  </a:lnTo>
                  <a:lnTo>
                    <a:pt x="427" y="275"/>
                  </a:lnTo>
                  <a:lnTo>
                    <a:pt x="391" y="253"/>
                  </a:lnTo>
                  <a:lnTo>
                    <a:pt x="350" y="228"/>
                  </a:lnTo>
                  <a:lnTo>
                    <a:pt x="306" y="202"/>
                  </a:lnTo>
                  <a:lnTo>
                    <a:pt x="261" y="174"/>
                  </a:lnTo>
                  <a:lnTo>
                    <a:pt x="215" y="145"/>
                  </a:lnTo>
                  <a:lnTo>
                    <a:pt x="170" y="117"/>
                  </a:lnTo>
                  <a:lnTo>
                    <a:pt x="128" y="90"/>
                  </a:lnTo>
                  <a:lnTo>
                    <a:pt x="89" y="65"/>
                  </a:lnTo>
                  <a:lnTo>
                    <a:pt x="55" y="43"/>
                  </a:lnTo>
                  <a:lnTo>
                    <a:pt x="28" y="24"/>
                  </a:lnTo>
                  <a:lnTo>
                    <a:pt x="9"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62" name="Freeform 183"/>
            <p:cNvSpPr>
              <a:spLocks/>
            </p:cNvSpPr>
            <p:nvPr/>
          </p:nvSpPr>
          <p:spPr bwMode="auto">
            <a:xfrm>
              <a:off x="2238" y="3473"/>
              <a:ext cx="110" cy="69"/>
            </a:xfrm>
            <a:custGeom>
              <a:avLst/>
              <a:gdLst>
                <a:gd name="T0" fmla="*/ 0 w 518"/>
                <a:gd name="T1" fmla="*/ 0 h 327"/>
                <a:gd name="T2" fmla="*/ 0 w 518"/>
                <a:gd name="T3" fmla="*/ 0 h 327"/>
                <a:gd name="T4" fmla="*/ 0 w 518"/>
                <a:gd name="T5" fmla="*/ 0 h 327"/>
                <a:gd name="T6" fmla="*/ 0 w 518"/>
                <a:gd name="T7" fmla="*/ 0 h 327"/>
                <a:gd name="T8" fmla="*/ 0 w 518"/>
                <a:gd name="T9" fmla="*/ 0 h 327"/>
                <a:gd name="T10" fmla="*/ 0 w 518"/>
                <a:gd name="T11" fmla="*/ 0 h 327"/>
                <a:gd name="T12" fmla="*/ 0 w 518"/>
                <a:gd name="T13" fmla="*/ 0 h 327"/>
                <a:gd name="T14" fmla="*/ 0 w 518"/>
                <a:gd name="T15" fmla="*/ 0 h 327"/>
                <a:gd name="T16" fmla="*/ 0 w 518"/>
                <a:gd name="T17" fmla="*/ 0 h 327"/>
                <a:gd name="T18" fmla="*/ 0 w 518"/>
                <a:gd name="T19" fmla="*/ 0 h 327"/>
                <a:gd name="T20" fmla="*/ 0 w 518"/>
                <a:gd name="T21" fmla="*/ 0 h 327"/>
                <a:gd name="T22" fmla="*/ 0 w 518"/>
                <a:gd name="T23" fmla="*/ 0 h 327"/>
                <a:gd name="T24" fmla="*/ 0 w 518"/>
                <a:gd name="T25" fmla="*/ 0 h 327"/>
                <a:gd name="T26" fmla="*/ 0 w 518"/>
                <a:gd name="T27" fmla="*/ 0 h 327"/>
                <a:gd name="T28" fmla="*/ 0 w 518"/>
                <a:gd name="T29" fmla="*/ 0 h 327"/>
                <a:gd name="T30" fmla="*/ 0 w 518"/>
                <a:gd name="T31" fmla="*/ 0 h 327"/>
                <a:gd name="T32" fmla="*/ 0 w 518"/>
                <a:gd name="T33" fmla="*/ 0 h 327"/>
                <a:gd name="T34" fmla="*/ 0 w 518"/>
                <a:gd name="T35" fmla="*/ 0 h 327"/>
                <a:gd name="T36" fmla="*/ 0 w 518"/>
                <a:gd name="T37" fmla="*/ 0 h 327"/>
                <a:gd name="T38" fmla="*/ 0 w 518"/>
                <a:gd name="T39" fmla="*/ 0 h 327"/>
                <a:gd name="T40" fmla="*/ 0 w 518"/>
                <a:gd name="T41" fmla="*/ 0 h 327"/>
                <a:gd name="T42" fmla="*/ 0 w 518"/>
                <a:gd name="T43" fmla="*/ 0 h 327"/>
                <a:gd name="T44" fmla="*/ 0 w 518"/>
                <a:gd name="T45" fmla="*/ 0 h 327"/>
                <a:gd name="T46" fmla="*/ 0 w 518"/>
                <a:gd name="T47" fmla="*/ 0 h 327"/>
                <a:gd name="T48" fmla="*/ 0 w 518"/>
                <a:gd name="T49" fmla="*/ 0 h 327"/>
                <a:gd name="T50" fmla="*/ 0 w 518"/>
                <a:gd name="T51" fmla="*/ 0 h 327"/>
                <a:gd name="T52" fmla="*/ 0 w 518"/>
                <a:gd name="T53" fmla="*/ 0 h 327"/>
                <a:gd name="T54" fmla="*/ 0 w 518"/>
                <a:gd name="T55" fmla="*/ 0 h 327"/>
                <a:gd name="T56" fmla="*/ 0 w 518"/>
                <a:gd name="T57" fmla="*/ 0 h 327"/>
                <a:gd name="T58" fmla="*/ 0 w 518"/>
                <a:gd name="T59" fmla="*/ 0 h 327"/>
                <a:gd name="T60" fmla="*/ 0 w 518"/>
                <a:gd name="T61" fmla="*/ 0 h 327"/>
                <a:gd name="T62" fmla="*/ 0 w 518"/>
                <a:gd name="T63" fmla="*/ 0 h 327"/>
                <a:gd name="T64" fmla="*/ 0 w 518"/>
                <a:gd name="T65" fmla="*/ 0 h 327"/>
                <a:gd name="T66" fmla="*/ 0 w 518"/>
                <a:gd name="T67" fmla="*/ 0 h 3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8"/>
                <a:gd name="T103" fmla="*/ 0 h 327"/>
                <a:gd name="T104" fmla="*/ 518 w 518"/>
                <a:gd name="T105" fmla="*/ 327 h 3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8" h="327">
                  <a:moveTo>
                    <a:pt x="0" y="0"/>
                  </a:moveTo>
                  <a:lnTo>
                    <a:pt x="5" y="3"/>
                  </a:lnTo>
                  <a:lnTo>
                    <a:pt x="21" y="13"/>
                  </a:lnTo>
                  <a:lnTo>
                    <a:pt x="44" y="28"/>
                  </a:lnTo>
                  <a:lnTo>
                    <a:pt x="76" y="48"/>
                  </a:lnTo>
                  <a:lnTo>
                    <a:pt x="112" y="71"/>
                  </a:lnTo>
                  <a:lnTo>
                    <a:pt x="153" y="97"/>
                  </a:lnTo>
                  <a:lnTo>
                    <a:pt x="197" y="125"/>
                  </a:lnTo>
                  <a:lnTo>
                    <a:pt x="243" y="154"/>
                  </a:lnTo>
                  <a:lnTo>
                    <a:pt x="289" y="184"/>
                  </a:lnTo>
                  <a:lnTo>
                    <a:pt x="335" y="213"/>
                  </a:lnTo>
                  <a:lnTo>
                    <a:pt x="380" y="240"/>
                  </a:lnTo>
                  <a:lnTo>
                    <a:pt x="419" y="265"/>
                  </a:lnTo>
                  <a:lnTo>
                    <a:pt x="455" y="286"/>
                  </a:lnTo>
                  <a:lnTo>
                    <a:pt x="483" y="303"/>
                  </a:lnTo>
                  <a:lnTo>
                    <a:pt x="505" y="315"/>
                  </a:lnTo>
                  <a:lnTo>
                    <a:pt x="518" y="321"/>
                  </a:lnTo>
                  <a:lnTo>
                    <a:pt x="512" y="327"/>
                  </a:lnTo>
                  <a:lnTo>
                    <a:pt x="506" y="324"/>
                  </a:lnTo>
                  <a:lnTo>
                    <a:pt x="491" y="314"/>
                  </a:lnTo>
                  <a:lnTo>
                    <a:pt x="466" y="300"/>
                  </a:lnTo>
                  <a:lnTo>
                    <a:pt x="435" y="281"/>
                  </a:lnTo>
                  <a:lnTo>
                    <a:pt x="398" y="258"/>
                  </a:lnTo>
                  <a:lnTo>
                    <a:pt x="356" y="233"/>
                  </a:lnTo>
                  <a:lnTo>
                    <a:pt x="312" y="205"/>
                  </a:lnTo>
                  <a:lnTo>
                    <a:pt x="265" y="176"/>
                  </a:lnTo>
                  <a:lnTo>
                    <a:pt x="219" y="147"/>
                  </a:lnTo>
                  <a:lnTo>
                    <a:pt x="173" y="119"/>
                  </a:lnTo>
                  <a:lnTo>
                    <a:pt x="130" y="91"/>
                  </a:lnTo>
                  <a:lnTo>
                    <a:pt x="91" y="66"/>
                  </a:lnTo>
                  <a:lnTo>
                    <a:pt x="57" y="43"/>
                  </a:lnTo>
                  <a:lnTo>
                    <a:pt x="30" y="24"/>
                  </a:lnTo>
                  <a:lnTo>
                    <a:pt x="11"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63" name="Freeform 184"/>
            <p:cNvSpPr>
              <a:spLocks/>
            </p:cNvSpPr>
            <p:nvPr/>
          </p:nvSpPr>
          <p:spPr bwMode="auto">
            <a:xfrm>
              <a:off x="2229" y="3475"/>
              <a:ext cx="113" cy="72"/>
            </a:xfrm>
            <a:custGeom>
              <a:avLst/>
              <a:gdLst>
                <a:gd name="T0" fmla="*/ 0 w 526"/>
                <a:gd name="T1" fmla="*/ 0 h 337"/>
                <a:gd name="T2" fmla="*/ 0 w 526"/>
                <a:gd name="T3" fmla="*/ 0 h 337"/>
                <a:gd name="T4" fmla="*/ 0 w 526"/>
                <a:gd name="T5" fmla="*/ 0 h 337"/>
                <a:gd name="T6" fmla="*/ 0 w 526"/>
                <a:gd name="T7" fmla="*/ 0 h 337"/>
                <a:gd name="T8" fmla="*/ 0 w 526"/>
                <a:gd name="T9" fmla="*/ 0 h 337"/>
                <a:gd name="T10" fmla="*/ 0 w 526"/>
                <a:gd name="T11" fmla="*/ 0 h 337"/>
                <a:gd name="T12" fmla="*/ 0 w 526"/>
                <a:gd name="T13" fmla="*/ 0 h 337"/>
                <a:gd name="T14" fmla="*/ 0 w 526"/>
                <a:gd name="T15" fmla="*/ 0 h 337"/>
                <a:gd name="T16" fmla="*/ 0 w 526"/>
                <a:gd name="T17" fmla="*/ 0 h 337"/>
                <a:gd name="T18" fmla="*/ 0 w 526"/>
                <a:gd name="T19" fmla="*/ 0 h 337"/>
                <a:gd name="T20" fmla="*/ 0 w 526"/>
                <a:gd name="T21" fmla="*/ 0 h 337"/>
                <a:gd name="T22" fmla="*/ 0 w 526"/>
                <a:gd name="T23" fmla="*/ 0 h 337"/>
                <a:gd name="T24" fmla="*/ 0 w 526"/>
                <a:gd name="T25" fmla="*/ 0 h 337"/>
                <a:gd name="T26" fmla="*/ 0 w 526"/>
                <a:gd name="T27" fmla="*/ 0 h 337"/>
                <a:gd name="T28" fmla="*/ 0 w 526"/>
                <a:gd name="T29" fmla="*/ 0 h 337"/>
                <a:gd name="T30" fmla="*/ 0 w 526"/>
                <a:gd name="T31" fmla="*/ 0 h 337"/>
                <a:gd name="T32" fmla="*/ 0 w 526"/>
                <a:gd name="T33" fmla="*/ 0 h 337"/>
                <a:gd name="T34" fmla="*/ 0 w 526"/>
                <a:gd name="T35" fmla="*/ 0 h 337"/>
                <a:gd name="T36" fmla="*/ 0 w 526"/>
                <a:gd name="T37" fmla="*/ 0 h 337"/>
                <a:gd name="T38" fmla="*/ 0 w 526"/>
                <a:gd name="T39" fmla="*/ 0 h 337"/>
                <a:gd name="T40" fmla="*/ 0 w 526"/>
                <a:gd name="T41" fmla="*/ 0 h 337"/>
                <a:gd name="T42" fmla="*/ 0 w 526"/>
                <a:gd name="T43" fmla="*/ 0 h 337"/>
                <a:gd name="T44" fmla="*/ 0 w 526"/>
                <a:gd name="T45" fmla="*/ 0 h 337"/>
                <a:gd name="T46" fmla="*/ 0 w 526"/>
                <a:gd name="T47" fmla="*/ 0 h 337"/>
                <a:gd name="T48" fmla="*/ 0 w 526"/>
                <a:gd name="T49" fmla="*/ 0 h 337"/>
                <a:gd name="T50" fmla="*/ 0 w 526"/>
                <a:gd name="T51" fmla="*/ 0 h 337"/>
                <a:gd name="T52" fmla="*/ 0 w 526"/>
                <a:gd name="T53" fmla="*/ 0 h 337"/>
                <a:gd name="T54" fmla="*/ 0 w 526"/>
                <a:gd name="T55" fmla="*/ 0 h 337"/>
                <a:gd name="T56" fmla="*/ 0 w 526"/>
                <a:gd name="T57" fmla="*/ 0 h 337"/>
                <a:gd name="T58" fmla="*/ 0 w 526"/>
                <a:gd name="T59" fmla="*/ 0 h 337"/>
                <a:gd name="T60" fmla="*/ 0 w 526"/>
                <a:gd name="T61" fmla="*/ 0 h 337"/>
                <a:gd name="T62" fmla="*/ 0 w 526"/>
                <a:gd name="T63" fmla="*/ 0 h 337"/>
                <a:gd name="T64" fmla="*/ 0 w 526"/>
                <a:gd name="T65" fmla="*/ 0 h 337"/>
                <a:gd name="T66" fmla="*/ 0 w 526"/>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337"/>
                <a:gd name="T104" fmla="*/ 526 w 526"/>
                <a:gd name="T105" fmla="*/ 337 h 3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337">
                  <a:moveTo>
                    <a:pt x="0" y="0"/>
                  </a:moveTo>
                  <a:lnTo>
                    <a:pt x="6" y="4"/>
                  </a:lnTo>
                  <a:lnTo>
                    <a:pt x="21" y="14"/>
                  </a:lnTo>
                  <a:lnTo>
                    <a:pt x="46" y="30"/>
                  </a:lnTo>
                  <a:lnTo>
                    <a:pt x="77" y="50"/>
                  </a:lnTo>
                  <a:lnTo>
                    <a:pt x="114" y="74"/>
                  </a:lnTo>
                  <a:lnTo>
                    <a:pt x="156" y="101"/>
                  </a:lnTo>
                  <a:lnTo>
                    <a:pt x="201" y="130"/>
                  </a:lnTo>
                  <a:lnTo>
                    <a:pt x="248" y="159"/>
                  </a:lnTo>
                  <a:lnTo>
                    <a:pt x="295" y="189"/>
                  </a:lnTo>
                  <a:lnTo>
                    <a:pt x="342" y="220"/>
                  </a:lnTo>
                  <a:lnTo>
                    <a:pt x="386" y="247"/>
                  </a:lnTo>
                  <a:lnTo>
                    <a:pt x="427" y="273"/>
                  </a:lnTo>
                  <a:lnTo>
                    <a:pt x="463" y="295"/>
                  </a:lnTo>
                  <a:lnTo>
                    <a:pt x="492" y="313"/>
                  </a:lnTo>
                  <a:lnTo>
                    <a:pt x="514" y="325"/>
                  </a:lnTo>
                  <a:lnTo>
                    <a:pt x="526" y="332"/>
                  </a:lnTo>
                  <a:lnTo>
                    <a:pt x="520" y="337"/>
                  </a:lnTo>
                  <a:lnTo>
                    <a:pt x="515" y="334"/>
                  </a:lnTo>
                  <a:lnTo>
                    <a:pt x="499" y="324"/>
                  </a:lnTo>
                  <a:lnTo>
                    <a:pt x="474" y="309"/>
                  </a:lnTo>
                  <a:lnTo>
                    <a:pt x="443" y="289"/>
                  </a:lnTo>
                  <a:lnTo>
                    <a:pt x="405" y="266"/>
                  </a:lnTo>
                  <a:lnTo>
                    <a:pt x="362" y="240"/>
                  </a:lnTo>
                  <a:lnTo>
                    <a:pt x="317" y="211"/>
                  </a:lnTo>
                  <a:lnTo>
                    <a:pt x="270" y="182"/>
                  </a:lnTo>
                  <a:lnTo>
                    <a:pt x="223" y="152"/>
                  </a:lnTo>
                  <a:lnTo>
                    <a:pt x="175" y="123"/>
                  </a:lnTo>
                  <a:lnTo>
                    <a:pt x="132" y="94"/>
                  </a:lnTo>
                  <a:lnTo>
                    <a:pt x="93" y="68"/>
                  </a:lnTo>
                  <a:lnTo>
                    <a:pt x="58" y="44"/>
                  </a:lnTo>
                  <a:lnTo>
                    <a:pt x="30"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64" name="Freeform 185"/>
            <p:cNvSpPr>
              <a:spLocks/>
            </p:cNvSpPr>
            <p:nvPr/>
          </p:nvSpPr>
          <p:spPr bwMode="auto">
            <a:xfrm>
              <a:off x="2222" y="3479"/>
              <a:ext cx="114" cy="73"/>
            </a:xfrm>
            <a:custGeom>
              <a:avLst/>
              <a:gdLst>
                <a:gd name="T0" fmla="*/ 0 w 535"/>
                <a:gd name="T1" fmla="*/ 0 h 344"/>
                <a:gd name="T2" fmla="*/ 0 w 535"/>
                <a:gd name="T3" fmla="*/ 0 h 344"/>
                <a:gd name="T4" fmla="*/ 0 w 535"/>
                <a:gd name="T5" fmla="*/ 0 h 344"/>
                <a:gd name="T6" fmla="*/ 0 w 535"/>
                <a:gd name="T7" fmla="*/ 0 h 344"/>
                <a:gd name="T8" fmla="*/ 0 w 535"/>
                <a:gd name="T9" fmla="*/ 0 h 344"/>
                <a:gd name="T10" fmla="*/ 0 w 535"/>
                <a:gd name="T11" fmla="*/ 0 h 344"/>
                <a:gd name="T12" fmla="*/ 0 w 535"/>
                <a:gd name="T13" fmla="*/ 0 h 344"/>
                <a:gd name="T14" fmla="*/ 0 w 535"/>
                <a:gd name="T15" fmla="*/ 0 h 344"/>
                <a:gd name="T16" fmla="*/ 0 w 535"/>
                <a:gd name="T17" fmla="*/ 0 h 344"/>
                <a:gd name="T18" fmla="*/ 0 w 535"/>
                <a:gd name="T19" fmla="*/ 0 h 344"/>
                <a:gd name="T20" fmla="*/ 0 w 535"/>
                <a:gd name="T21" fmla="*/ 0 h 344"/>
                <a:gd name="T22" fmla="*/ 0 w 535"/>
                <a:gd name="T23" fmla="*/ 0 h 344"/>
                <a:gd name="T24" fmla="*/ 0 w 535"/>
                <a:gd name="T25" fmla="*/ 0 h 344"/>
                <a:gd name="T26" fmla="*/ 0 w 535"/>
                <a:gd name="T27" fmla="*/ 0 h 344"/>
                <a:gd name="T28" fmla="*/ 0 w 535"/>
                <a:gd name="T29" fmla="*/ 0 h 344"/>
                <a:gd name="T30" fmla="*/ 0 w 535"/>
                <a:gd name="T31" fmla="*/ 0 h 344"/>
                <a:gd name="T32" fmla="*/ 0 w 535"/>
                <a:gd name="T33" fmla="*/ 0 h 344"/>
                <a:gd name="T34" fmla="*/ 0 w 535"/>
                <a:gd name="T35" fmla="*/ 0 h 344"/>
                <a:gd name="T36" fmla="*/ 0 w 535"/>
                <a:gd name="T37" fmla="*/ 0 h 344"/>
                <a:gd name="T38" fmla="*/ 0 w 535"/>
                <a:gd name="T39" fmla="*/ 0 h 344"/>
                <a:gd name="T40" fmla="*/ 0 w 535"/>
                <a:gd name="T41" fmla="*/ 0 h 344"/>
                <a:gd name="T42" fmla="*/ 0 w 535"/>
                <a:gd name="T43" fmla="*/ 0 h 344"/>
                <a:gd name="T44" fmla="*/ 0 w 535"/>
                <a:gd name="T45" fmla="*/ 0 h 344"/>
                <a:gd name="T46" fmla="*/ 0 w 535"/>
                <a:gd name="T47" fmla="*/ 0 h 344"/>
                <a:gd name="T48" fmla="*/ 0 w 535"/>
                <a:gd name="T49" fmla="*/ 0 h 344"/>
                <a:gd name="T50" fmla="*/ 0 w 535"/>
                <a:gd name="T51" fmla="*/ 0 h 344"/>
                <a:gd name="T52" fmla="*/ 0 w 535"/>
                <a:gd name="T53" fmla="*/ 0 h 344"/>
                <a:gd name="T54" fmla="*/ 0 w 535"/>
                <a:gd name="T55" fmla="*/ 0 h 344"/>
                <a:gd name="T56" fmla="*/ 0 w 535"/>
                <a:gd name="T57" fmla="*/ 0 h 344"/>
                <a:gd name="T58" fmla="*/ 0 w 535"/>
                <a:gd name="T59" fmla="*/ 0 h 344"/>
                <a:gd name="T60" fmla="*/ 0 w 535"/>
                <a:gd name="T61" fmla="*/ 0 h 344"/>
                <a:gd name="T62" fmla="*/ 0 w 535"/>
                <a:gd name="T63" fmla="*/ 0 h 344"/>
                <a:gd name="T64" fmla="*/ 0 w 535"/>
                <a:gd name="T65" fmla="*/ 0 h 344"/>
                <a:gd name="T66" fmla="*/ 0 w 535"/>
                <a:gd name="T67" fmla="*/ 0 h 3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5"/>
                <a:gd name="T103" fmla="*/ 0 h 344"/>
                <a:gd name="T104" fmla="*/ 535 w 535"/>
                <a:gd name="T105" fmla="*/ 344 h 3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5" h="344">
                  <a:moveTo>
                    <a:pt x="0" y="0"/>
                  </a:moveTo>
                  <a:lnTo>
                    <a:pt x="5" y="3"/>
                  </a:lnTo>
                  <a:lnTo>
                    <a:pt x="21" y="14"/>
                  </a:lnTo>
                  <a:lnTo>
                    <a:pt x="46" y="30"/>
                  </a:lnTo>
                  <a:lnTo>
                    <a:pt x="77" y="50"/>
                  </a:lnTo>
                  <a:lnTo>
                    <a:pt x="115" y="75"/>
                  </a:lnTo>
                  <a:lnTo>
                    <a:pt x="158" y="102"/>
                  </a:lnTo>
                  <a:lnTo>
                    <a:pt x="204" y="133"/>
                  </a:lnTo>
                  <a:lnTo>
                    <a:pt x="252" y="163"/>
                  </a:lnTo>
                  <a:lnTo>
                    <a:pt x="300" y="194"/>
                  </a:lnTo>
                  <a:lnTo>
                    <a:pt x="348" y="224"/>
                  </a:lnTo>
                  <a:lnTo>
                    <a:pt x="393" y="253"/>
                  </a:lnTo>
                  <a:lnTo>
                    <a:pt x="433" y="279"/>
                  </a:lnTo>
                  <a:lnTo>
                    <a:pt x="470" y="301"/>
                  </a:lnTo>
                  <a:lnTo>
                    <a:pt x="501" y="319"/>
                  </a:lnTo>
                  <a:lnTo>
                    <a:pt x="523" y="332"/>
                  </a:lnTo>
                  <a:lnTo>
                    <a:pt x="535" y="338"/>
                  </a:lnTo>
                  <a:lnTo>
                    <a:pt x="528" y="344"/>
                  </a:lnTo>
                  <a:lnTo>
                    <a:pt x="523" y="341"/>
                  </a:lnTo>
                  <a:lnTo>
                    <a:pt x="506" y="330"/>
                  </a:lnTo>
                  <a:lnTo>
                    <a:pt x="482" y="314"/>
                  </a:lnTo>
                  <a:lnTo>
                    <a:pt x="449" y="295"/>
                  </a:lnTo>
                  <a:lnTo>
                    <a:pt x="410" y="271"/>
                  </a:lnTo>
                  <a:lnTo>
                    <a:pt x="367" y="245"/>
                  </a:lnTo>
                  <a:lnTo>
                    <a:pt x="321" y="215"/>
                  </a:lnTo>
                  <a:lnTo>
                    <a:pt x="273" y="185"/>
                  </a:lnTo>
                  <a:lnTo>
                    <a:pt x="225" y="155"/>
                  </a:lnTo>
                  <a:lnTo>
                    <a:pt x="178" y="124"/>
                  </a:lnTo>
                  <a:lnTo>
                    <a:pt x="134" y="95"/>
                  </a:lnTo>
                  <a:lnTo>
                    <a:pt x="93" y="68"/>
                  </a:lnTo>
                  <a:lnTo>
                    <a:pt x="58" y="45"/>
                  </a:lnTo>
                  <a:lnTo>
                    <a:pt x="30" y="25"/>
                  </a:lnTo>
                  <a:lnTo>
                    <a:pt x="10"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65" name="Freeform 186"/>
            <p:cNvSpPr>
              <a:spLocks/>
            </p:cNvSpPr>
            <p:nvPr/>
          </p:nvSpPr>
          <p:spPr bwMode="auto">
            <a:xfrm>
              <a:off x="2213" y="3482"/>
              <a:ext cx="117" cy="75"/>
            </a:xfrm>
            <a:custGeom>
              <a:avLst/>
              <a:gdLst>
                <a:gd name="T0" fmla="*/ 0 w 544"/>
                <a:gd name="T1" fmla="*/ 0 h 352"/>
                <a:gd name="T2" fmla="*/ 0 w 544"/>
                <a:gd name="T3" fmla="*/ 0 h 352"/>
                <a:gd name="T4" fmla="*/ 0 w 544"/>
                <a:gd name="T5" fmla="*/ 0 h 352"/>
                <a:gd name="T6" fmla="*/ 0 w 544"/>
                <a:gd name="T7" fmla="*/ 0 h 352"/>
                <a:gd name="T8" fmla="*/ 0 w 544"/>
                <a:gd name="T9" fmla="*/ 0 h 352"/>
                <a:gd name="T10" fmla="*/ 0 w 544"/>
                <a:gd name="T11" fmla="*/ 0 h 352"/>
                <a:gd name="T12" fmla="*/ 0 w 544"/>
                <a:gd name="T13" fmla="*/ 0 h 352"/>
                <a:gd name="T14" fmla="*/ 0 w 544"/>
                <a:gd name="T15" fmla="*/ 0 h 352"/>
                <a:gd name="T16" fmla="*/ 0 w 544"/>
                <a:gd name="T17" fmla="*/ 0 h 352"/>
                <a:gd name="T18" fmla="*/ 0 w 544"/>
                <a:gd name="T19" fmla="*/ 0 h 352"/>
                <a:gd name="T20" fmla="*/ 0 w 544"/>
                <a:gd name="T21" fmla="*/ 0 h 352"/>
                <a:gd name="T22" fmla="*/ 0 w 544"/>
                <a:gd name="T23" fmla="*/ 0 h 352"/>
                <a:gd name="T24" fmla="*/ 0 w 544"/>
                <a:gd name="T25" fmla="*/ 0 h 352"/>
                <a:gd name="T26" fmla="*/ 0 w 544"/>
                <a:gd name="T27" fmla="*/ 0 h 352"/>
                <a:gd name="T28" fmla="*/ 0 w 544"/>
                <a:gd name="T29" fmla="*/ 0 h 352"/>
                <a:gd name="T30" fmla="*/ 0 w 544"/>
                <a:gd name="T31" fmla="*/ 0 h 352"/>
                <a:gd name="T32" fmla="*/ 0 w 544"/>
                <a:gd name="T33" fmla="*/ 0 h 352"/>
                <a:gd name="T34" fmla="*/ 0 w 544"/>
                <a:gd name="T35" fmla="*/ 0 h 352"/>
                <a:gd name="T36" fmla="*/ 0 w 544"/>
                <a:gd name="T37" fmla="*/ 0 h 352"/>
                <a:gd name="T38" fmla="*/ 0 w 544"/>
                <a:gd name="T39" fmla="*/ 0 h 352"/>
                <a:gd name="T40" fmla="*/ 0 w 544"/>
                <a:gd name="T41" fmla="*/ 0 h 352"/>
                <a:gd name="T42" fmla="*/ 0 w 544"/>
                <a:gd name="T43" fmla="*/ 0 h 352"/>
                <a:gd name="T44" fmla="*/ 0 w 544"/>
                <a:gd name="T45" fmla="*/ 0 h 352"/>
                <a:gd name="T46" fmla="*/ 0 w 544"/>
                <a:gd name="T47" fmla="*/ 0 h 352"/>
                <a:gd name="T48" fmla="*/ 0 w 544"/>
                <a:gd name="T49" fmla="*/ 0 h 352"/>
                <a:gd name="T50" fmla="*/ 0 w 544"/>
                <a:gd name="T51" fmla="*/ 0 h 352"/>
                <a:gd name="T52" fmla="*/ 0 w 544"/>
                <a:gd name="T53" fmla="*/ 0 h 352"/>
                <a:gd name="T54" fmla="*/ 0 w 544"/>
                <a:gd name="T55" fmla="*/ 0 h 352"/>
                <a:gd name="T56" fmla="*/ 0 w 544"/>
                <a:gd name="T57" fmla="*/ 0 h 352"/>
                <a:gd name="T58" fmla="*/ 0 w 544"/>
                <a:gd name="T59" fmla="*/ 0 h 352"/>
                <a:gd name="T60" fmla="*/ 0 w 544"/>
                <a:gd name="T61" fmla="*/ 0 h 352"/>
                <a:gd name="T62" fmla="*/ 0 w 544"/>
                <a:gd name="T63" fmla="*/ 0 h 352"/>
                <a:gd name="T64" fmla="*/ 0 w 544"/>
                <a:gd name="T65" fmla="*/ 0 h 352"/>
                <a:gd name="T66" fmla="*/ 0 w 544"/>
                <a:gd name="T67" fmla="*/ 0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4"/>
                <a:gd name="T103" fmla="*/ 0 h 352"/>
                <a:gd name="T104" fmla="*/ 544 w 544"/>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4" h="352">
                  <a:moveTo>
                    <a:pt x="0" y="0"/>
                  </a:moveTo>
                  <a:lnTo>
                    <a:pt x="5" y="4"/>
                  </a:lnTo>
                  <a:lnTo>
                    <a:pt x="22" y="14"/>
                  </a:lnTo>
                  <a:lnTo>
                    <a:pt x="46" y="30"/>
                  </a:lnTo>
                  <a:lnTo>
                    <a:pt x="79" y="52"/>
                  </a:lnTo>
                  <a:lnTo>
                    <a:pt x="117" y="77"/>
                  </a:lnTo>
                  <a:lnTo>
                    <a:pt x="160" y="105"/>
                  </a:lnTo>
                  <a:lnTo>
                    <a:pt x="207" y="136"/>
                  </a:lnTo>
                  <a:lnTo>
                    <a:pt x="256" y="167"/>
                  </a:lnTo>
                  <a:lnTo>
                    <a:pt x="305" y="199"/>
                  </a:lnTo>
                  <a:lnTo>
                    <a:pt x="353" y="230"/>
                  </a:lnTo>
                  <a:lnTo>
                    <a:pt x="398" y="259"/>
                  </a:lnTo>
                  <a:lnTo>
                    <a:pt x="441" y="286"/>
                  </a:lnTo>
                  <a:lnTo>
                    <a:pt x="478" y="309"/>
                  </a:lnTo>
                  <a:lnTo>
                    <a:pt x="508" y="327"/>
                  </a:lnTo>
                  <a:lnTo>
                    <a:pt x="530" y="340"/>
                  </a:lnTo>
                  <a:lnTo>
                    <a:pt x="544" y="346"/>
                  </a:lnTo>
                  <a:lnTo>
                    <a:pt x="536" y="352"/>
                  </a:lnTo>
                  <a:lnTo>
                    <a:pt x="531" y="349"/>
                  </a:lnTo>
                  <a:lnTo>
                    <a:pt x="514" y="338"/>
                  </a:lnTo>
                  <a:lnTo>
                    <a:pt x="489" y="322"/>
                  </a:lnTo>
                  <a:lnTo>
                    <a:pt x="456" y="302"/>
                  </a:lnTo>
                  <a:lnTo>
                    <a:pt x="417" y="278"/>
                  </a:lnTo>
                  <a:lnTo>
                    <a:pt x="373" y="249"/>
                  </a:lnTo>
                  <a:lnTo>
                    <a:pt x="327" y="220"/>
                  </a:lnTo>
                  <a:lnTo>
                    <a:pt x="278" y="189"/>
                  </a:lnTo>
                  <a:lnTo>
                    <a:pt x="228" y="157"/>
                  </a:lnTo>
                  <a:lnTo>
                    <a:pt x="181" y="127"/>
                  </a:lnTo>
                  <a:lnTo>
                    <a:pt x="135" y="97"/>
                  </a:lnTo>
                  <a:lnTo>
                    <a:pt x="94" y="70"/>
                  </a:lnTo>
                  <a:lnTo>
                    <a:pt x="59" y="46"/>
                  </a:lnTo>
                  <a:lnTo>
                    <a:pt x="30" y="25"/>
                  </a:lnTo>
                  <a:lnTo>
                    <a:pt x="10" y="9"/>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66" name="Freeform 187"/>
            <p:cNvSpPr>
              <a:spLocks/>
            </p:cNvSpPr>
            <p:nvPr/>
          </p:nvSpPr>
          <p:spPr bwMode="auto">
            <a:xfrm>
              <a:off x="2205" y="3486"/>
              <a:ext cx="119" cy="76"/>
            </a:xfrm>
            <a:custGeom>
              <a:avLst/>
              <a:gdLst>
                <a:gd name="T0" fmla="*/ 0 w 553"/>
                <a:gd name="T1" fmla="*/ 0 h 360"/>
                <a:gd name="T2" fmla="*/ 0 w 553"/>
                <a:gd name="T3" fmla="*/ 0 h 360"/>
                <a:gd name="T4" fmla="*/ 0 w 553"/>
                <a:gd name="T5" fmla="*/ 0 h 360"/>
                <a:gd name="T6" fmla="*/ 0 w 553"/>
                <a:gd name="T7" fmla="*/ 0 h 360"/>
                <a:gd name="T8" fmla="*/ 0 w 553"/>
                <a:gd name="T9" fmla="*/ 0 h 360"/>
                <a:gd name="T10" fmla="*/ 0 w 553"/>
                <a:gd name="T11" fmla="*/ 0 h 360"/>
                <a:gd name="T12" fmla="*/ 0 w 553"/>
                <a:gd name="T13" fmla="*/ 0 h 360"/>
                <a:gd name="T14" fmla="*/ 0 w 553"/>
                <a:gd name="T15" fmla="*/ 0 h 360"/>
                <a:gd name="T16" fmla="*/ 0 w 553"/>
                <a:gd name="T17" fmla="*/ 0 h 360"/>
                <a:gd name="T18" fmla="*/ 0 w 553"/>
                <a:gd name="T19" fmla="*/ 0 h 360"/>
                <a:gd name="T20" fmla="*/ 0 w 553"/>
                <a:gd name="T21" fmla="*/ 0 h 360"/>
                <a:gd name="T22" fmla="*/ 0 w 553"/>
                <a:gd name="T23" fmla="*/ 0 h 360"/>
                <a:gd name="T24" fmla="*/ 0 w 553"/>
                <a:gd name="T25" fmla="*/ 0 h 360"/>
                <a:gd name="T26" fmla="*/ 0 w 553"/>
                <a:gd name="T27" fmla="*/ 0 h 360"/>
                <a:gd name="T28" fmla="*/ 0 w 553"/>
                <a:gd name="T29" fmla="*/ 0 h 360"/>
                <a:gd name="T30" fmla="*/ 0 w 553"/>
                <a:gd name="T31" fmla="*/ 0 h 360"/>
                <a:gd name="T32" fmla="*/ 0 w 553"/>
                <a:gd name="T33" fmla="*/ 0 h 360"/>
                <a:gd name="T34" fmla="*/ 0 w 553"/>
                <a:gd name="T35" fmla="*/ 0 h 360"/>
                <a:gd name="T36" fmla="*/ 0 w 553"/>
                <a:gd name="T37" fmla="*/ 0 h 360"/>
                <a:gd name="T38" fmla="*/ 0 w 553"/>
                <a:gd name="T39" fmla="*/ 0 h 360"/>
                <a:gd name="T40" fmla="*/ 0 w 553"/>
                <a:gd name="T41" fmla="*/ 0 h 360"/>
                <a:gd name="T42" fmla="*/ 0 w 553"/>
                <a:gd name="T43" fmla="*/ 0 h 360"/>
                <a:gd name="T44" fmla="*/ 0 w 553"/>
                <a:gd name="T45" fmla="*/ 0 h 360"/>
                <a:gd name="T46" fmla="*/ 0 w 553"/>
                <a:gd name="T47" fmla="*/ 0 h 360"/>
                <a:gd name="T48" fmla="*/ 0 w 553"/>
                <a:gd name="T49" fmla="*/ 0 h 360"/>
                <a:gd name="T50" fmla="*/ 0 w 553"/>
                <a:gd name="T51" fmla="*/ 0 h 360"/>
                <a:gd name="T52" fmla="*/ 0 w 553"/>
                <a:gd name="T53" fmla="*/ 0 h 360"/>
                <a:gd name="T54" fmla="*/ 0 w 553"/>
                <a:gd name="T55" fmla="*/ 0 h 360"/>
                <a:gd name="T56" fmla="*/ 0 w 553"/>
                <a:gd name="T57" fmla="*/ 0 h 360"/>
                <a:gd name="T58" fmla="*/ 0 w 553"/>
                <a:gd name="T59" fmla="*/ 0 h 360"/>
                <a:gd name="T60" fmla="*/ 0 w 553"/>
                <a:gd name="T61" fmla="*/ 0 h 360"/>
                <a:gd name="T62" fmla="*/ 0 w 553"/>
                <a:gd name="T63" fmla="*/ 0 h 360"/>
                <a:gd name="T64" fmla="*/ 0 w 553"/>
                <a:gd name="T65" fmla="*/ 0 h 360"/>
                <a:gd name="T66" fmla="*/ 0 w 553"/>
                <a:gd name="T67" fmla="*/ 0 h 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3"/>
                <a:gd name="T103" fmla="*/ 0 h 360"/>
                <a:gd name="T104" fmla="*/ 553 w 553"/>
                <a:gd name="T105" fmla="*/ 360 h 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3" h="360">
                  <a:moveTo>
                    <a:pt x="0" y="0"/>
                  </a:moveTo>
                  <a:lnTo>
                    <a:pt x="5" y="5"/>
                  </a:lnTo>
                  <a:lnTo>
                    <a:pt x="22" y="15"/>
                  </a:lnTo>
                  <a:lnTo>
                    <a:pt x="47" y="32"/>
                  </a:lnTo>
                  <a:lnTo>
                    <a:pt x="81" y="54"/>
                  </a:lnTo>
                  <a:lnTo>
                    <a:pt x="120" y="80"/>
                  </a:lnTo>
                  <a:lnTo>
                    <a:pt x="164" y="108"/>
                  </a:lnTo>
                  <a:lnTo>
                    <a:pt x="212" y="139"/>
                  </a:lnTo>
                  <a:lnTo>
                    <a:pt x="261" y="172"/>
                  </a:lnTo>
                  <a:lnTo>
                    <a:pt x="310" y="204"/>
                  </a:lnTo>
                  <a:lnTo>
                    <a:pt x="360" y="235"/>
                  </a:lnTo>
                  <a:lnTo>
                    <a:pt x="406" y="266"/>
                  </a:lnTo>
                  <a:lnTo>
                    <a:pt x="449" y="293"/>
                  </a:lnTo>
                  <a:lnTo>
                    <a:pt x="486" y="317"/>
                  </a:lnTo>
                  <a:lnTo>
                    <a:pt x="518" y="336"/>
                  </a:lnTo>
                  <a:lnTo>
                    <a:pt x="540" y="349"/>
                  </a:lnTo>
                  <a:lnTo>
                    <a:pt x="553" y="355"/>
                  </a:lnTo>
                  <a:lnTo>
                    <a:pt x="546" y="360"/>
                  </a:lnTo>
                  <a:lnTo>
                    <a:pt x="540" y="355"/>
                  </a:lnTo>
                  <a:lnTo>
                    <a:pt x="524" y="346"/>
                  </a:lnTo>
                  <a:lnTo>
                    <a:pt x="498" y="329"/>
                  </a:lnTo>
                  <a:lnTo>
                    <a:pt x="464" y="308"/>
                  </a:lnTo>
                  <a:lnTo>
                    <a:pt x="425" y="283"/>
                  </a:lnTo>
                  <a:lnTo>
                    <a:pt x="380" y="255"/>
                  </a:lnTo>
                  <a:lnTo>
                    <a:pt x="332" y="225"/>
                  </a:lnTo>
                  <a:lnTo>
                    <a:pt x="283" y="193"/>
                  </a:lnTo>
                  <a:lnTo>
                    <a:pt x="233" y="161"/>
                  </a:lnTo>
                  <a:lnTo>
                    <a:pt x="184" y="129"/>
                  </a:lnTo>
                  <a:lnTo>
                    <a:pt x="137" y="99"/>
                  </a:lnTo>
                  <a:lnTo>
                    <a:pt x="97" y="71"/>
                  </a:lnTo>
                  <a:lnTo>
                    <a:pt x="60" y="46"/>
                  </a:lnTo>
                  <a:lnTo>
                    <a:pt x="31" y="25"/>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67" name="Freeform 188"/>
            <p:cNvSpPr>
              <a:spLocks/>
            </p:cNvSpPr>
            <p:nvPr/>
          </p:nvSpPr>
          <p:spPr bwMode="auto">
            <a:xfrm>
              <a:off x="2197" y="3489"/>
              <a:ext cx="120" cy="78"/>
            </a:xfrm>
            <a:custGeom>
              <a:avLst/>
              <a:gdLst>
                <a:gd name="T0" fmla="*/ 0 w 562"/>
                <a:gd name="T1" fmla="*/ 0 h 369"/>
                <a:gd name="T2" fmla="*/ 0 w 562"/>
                <a:gd name="T3" fmla="*/ 0 h 369"/>
                <a:gd name="T4" fmla="*/ 0 w 562"/>
                <a:gd name="T5" fmla="*/ 0 h 369"/>
                <a:gd name="T6" fmla="*/ 0 w 562"/>
                <a:gd name="T7" fmla="*/ 0 h 369"/>
                <a:gd name="T8" fmla="*/ 0 w 562"/>
                <a:gd name="T9" fmla="*/ 0 h 369"/>
                <a:gd name="T10" fmla="*/ 0 w 562"/>
                <a:gd name="T11" fmla="*/ 0 h 369"/>
                <a:gd name="T12" fmla="*/ 0 w 562"/>
                <a:gd name="T13" fmla="*/ 0 h 369"/>
                <a:gd name="T14" fmla="*/ 0 w 562"/>
                <a:gd name="T15" fmla="*/ 0 h 369"/>
                <a:gd name="T16" fmla="*/ 0 w 562"/>
                <a:gd name="T17" fmla="*/ 0 h 369"/>
                <a:gd name="T18" fmla="*/ 0 w 562"/>
                <a:gd name="T19" fmla="*/ 0 h 369"/>
                <a:gd name="T20" fmla="*/ 0 w 562"/>
                <a:gd name="T21" fmla="*/ 0 h 369"/>
                <a:gd name="T22" fmla="*/ 0 w 562"/>
                <a:gd name="T23" fmla="*/ 0 h 369"/>
                <a:gd name="T24" fmla="*/ 0 w 562"/>
                <a:gd name="T25" fmla="*/ 0 h 369"/>
                <a:gd name="T26" fmla="*/ 0 w 562"/>
                <a:gd name="T27" fmla="*/ 0 h 369"/>
                <a:gd name="T28" fmla="*/ 0 w 562"/>
                <a:gd name="T29" fmla="*/ 0 h 369"/>
                <a:gd name="T30" fmla="*/ 0 w 562"/>
                <a:gd name="T31" fmla="*/ 0 h 369"/>
                <a:gd name="T32" fmla="*/ 0 w 562"/>
                <a:gd name="T33" fmla="*/ 0 h 369"/>
                <a:gd name="T34" fmla="*/ 0 w 562"/>
                <a:gd name="T35" fmla="*/ 0 h 369"/>
                <a:gd name="T36" fmla="*/ 0 w 562"/>
                <a:gd name="T37" fmla="*/ 0 h 369"/>
                <a:gd name="T38" fmla="*/ 0 w 562"/>
                <a:gd name="T39" fmla="*/ 0 h 369"/>
                <a:gd name="T40" fmla="*/ 0 w 562"/>
                <a:gd name="T41" fmla="*/ 0 h 369"/>
                <a:gd name="T42" fmla="*/ 0 w 562"/>
                <a:gd name="T43" fmla="*/ 0 h 369"/>
                <a:gd name="T44" fmla="*/ 0 w 562"/>
                <a:gd name="T45" fmla="*/ 0 h 369"/>
                <a:gd name="T46" fmla="*/ 0 w 562"/>
                <a:gd name="T47" fmla="*/ 0 h 369"/>
                <a:gd name="T48" fmla="*/ 0 w 562"/>
                <a:gd name="T49" fmla="*/ 0 h 369"/>
                <a:gd name="T50" fmla="*/ 0 w 562"/>
                <a:gd name="T51" fmla="*/ 0 h 369"/>
                <a:gd name="T52" fmla="*/ 0 w 562"/>
                <a:gd name="T53" fmla="*/ 0 h 369"/>
                <a:gd name="T54" fmla="*/ 0 w 562"/>
                <a:gd name="T55" fmla="*/ 0 h 369"/>
                <a:gd name="T56" fmla="*/ 0 w 562"/>
                <a:gd name="T57" fmla="*/ 0 h 369"/>
                <a:gd name="T58" fmla="*/ 0 w 562"/>
                <a:gd name="T59" fmla="*/ 0 h 369"/>
                <a:gd name="T60" fmla="*/ 0 w 562"/>
                <a:gd name="T61" fmla="*/ 0 h 369"/>
                <a:gd name="T62" fmla="*/ 0 w 562"/>
                <a:gd name="T63" fmla="*/ 0 h 369"/>
                <a:gd name="T64" fmla="*/ 0 w 562"/>
                <a:gd name="T65" fmla="*/ 0 h 369"/>
                <a:gd name="T66" fmla="*/ 0 w 562"/>
                <a:gd name="T67" fmla="*/ 0 h 3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2"/>
                <a:gd name="T103" fmla="*/ 0 h 369"/>
                <a:gd name="T104" fmla="*/ 562 w 562"/>
                <a:gd name="T105" fmla="*/ 369 h 3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2" h="369">
                  <a:moveTo>
                    <a:pt x="0" y="0"/>
                  </a:moveTo>
                  <a:lnTo>
                    <a:pt x="7" y="4"/>
                  </a:lnTo>
                  <a:lnTo>
                    <a:pt x="22" y="15"/>
                  </a:lnTo>
                  <a:lnTo>
                    <a:pt x="49" y="32"/>
                  </a:lnTo>
                  <a:lnTo>
                    <a:pt x="82" y="54"/>
                  </a:lnTo>
                  <a:lnTo>
                    <a:pt x="122" y="80"/>
                  </a:lnTo>
                  <a:lnTo>
                    <a:pt x="167" y="111"/>
                  </a:lnTo>
                  <a:lnTo>
                    <a:pt x="215" y="142"/>
                  </a:lnTo>
                  <a:lnTo>
                    <a:pt x="266" y="175"/>
                  </a:lnTo>
                  <a:lnTo>
                    <a:pt x="316" y="209"/>
                  </a:lnTo>
                  <a:lnTo>
                    <a:pt x="366" y="241"/>
                  </a:lnTo>
                  <a:lnTo>
                    <a:pt x="413" y="272"/>
                  </a:lnTo>
                  <a:lnTo>
                    <a:pt x="456" y="300"/>
                  </a:lnTo>
                  <a:lnTo>
                    <a:pt x="495" y="324"/>
                  </a:lnTo>
                  <a:lnTo>
                    <a:pt x="525" y="343"/>
                  </a:lnTo>
                  <a:lnTo>
                    <a:pt x="548" y="356"/>
                  </a:lnTo>
                  <a:lnTo>
                    <a:pt x="562" y="363"/>
                  </a:lnTo>
                  <a:lnTo>
                    <a:pt x="556" y="369"/>
                  </a:lnTo>
                  <a:lnTo>
                    <a:pt x="549" y="365"/>
                  </a:lnTo>
                  <a:lnTo>
                    <a:pt x="533" y="354"/>
                  </a:lnTo>
                  <a:lnTo>
                    <a:pt x="507" y="337"/>
                  </a:lnTo>
                  <a:lnTo>
                    <a:pt x="473" y="316"/>
                  </a:lnTo>
                  <a:lnTo>
                    <a:pt x="432" y="290"/>
                  </a:lnTo>
                  <a:lnTo>
                    <a:pt x="387" y="261"/>
                  </a:lnTo>
                  <a:lnTo>
                    <a:pt x="339" y="230"/>
                  </a:lnTo>
                  <a:lnTo>
                    <a:pt x="288" y="197"/>
                  </a:lnTo>
                  <a:lnTo>
                    <a:pt x="237" y="165"/>
                  </a:lnTo>
                  <a:lnTo>
                    <a:pt x="188" y="133"/>
                  </a:lnTo>
                  <a:lnTo>
                    <a:pt x="141" y="101"/>
                  </a:lnTo>
                  <a:lnTo>
                    <a:pt x="98" y="72"/>
                  </a:lnTo>
                  <a:lnTo>
                    <a:pt x="61" y="47"/>
                  </a:lnTo>
                  <a:lnTo>
                    <a:pt x="32" y="26"/>
                  </a:lnTo>
                  <a:lnTo>
                    <a:pt x="11" y="1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sp>
          <p:nvSpPr>
            <p:cNvPr id="168" name="Freeform 189"/>
            <p:cNvSpPr>
              <a:spLocks/>
            </p:cNvSpPr>
            <p:nvPr/>
          </p:nvSpPr>
          <p:spPr bwMode="auto">
            <a:xfrm>
              <a:off x="2332" y="3426"/>
              <a:ext cx="105" cy="54"/>
            </a:xfrm>
            <a:custGeom>
              <a:avLst/>
              <a:gdLst>
                <a:gd name="T0" fmla="*/ 0 w 495"/>
                <a:gd name="T1" fmla="*/ 0 h 250"/>
                <a:gd name="T2" fmla="*/ 0 w 495"/>
                <a:gd name="T3" fmla="*/ 0 h 250"/>
                <a:gd name="T4" fmla="*/ 0 w 495"/>
                <a:gd name="T5" fmla="*/ 0 h 250"/>
                <a:gd name="T6" fmla="*/ 0 w 495"/>
                <a:gd name="T7" fmla="*/ 0 h 250"/>
                <a:gd name="T8" fmla="*/ 0 w 495"/>
                <a:gd name="T9" fmla="*/ 0 h 250"/>
                <a:gd name="T10" fmla="*/ 0 w 495"/>
                <a:gd name="T11" fmla="*/ 0 h 250"/>
                <a:gd name="T12" fmla="*/ 0 w 495"/>
                <a:gd name="T13" fmla="*/ 0 h 250"/>
                <a:gd name="T14" fmla="*/ 0 w 495"/>
                <a:gd name="T15" fmla="*/ 0 h 250"/>
                <a:gd name="T16" fmla="*/ 0 w 495"/>
                <a:gd name="T17" fmla="*/ 0 h 250"/>
                <a:gd name="T18" fmla="*/ 0 w 495"/>
                <a:gd name="T19" fmla="*/ 0 h 250"/>
                <a:gd name="T20" fmla="*/ 0 w 495"/>
                <a:gd name="T21" fmla="*/ 0 h 250"/>
                <a:gd name="T22" fmla="*/ 0 w 495"/>
                <a:gd name="T23" fmla="*/ 0 h 250"/>
                <a:gd name="T24" fmla="*/ 0 w 495"/>
                <a:gd name="T25" fmla="*/ 0 h 250"/>
                <a:gd name="T26" fmla="*/ 0 w 495"/>
                <a:gd name="T27" fmla="*/ 0 h 250"/>
                <a:gd name="T28" fmla="*/ 0 w 495"/>
                <a:gd name="T29" fmla="*/ 0 h 250"/>
                <a:gd name="T30" fmla="*/ 0 w 495"/>
                <a:gd name="T31" fmla="*/ 0 h 250"/>
                <a:gd name="T32" fmla="*/ 0 w 495"/>
                <a:gd name="T33" fmla="*/ 0 h 250"/>
                <a:gd name="T34" fmla="*/ 0 w 495"/>
                <a:gd name="T35" fmla="*/ 0 h 250"/>
                <a:gd name="T36" fmla="*/ 0 w 495"/>
                <a:gd name="T37" fmla="*/ 0 h 250"/>
                <a:gd name="T38" fmla="*/ 0 w 495"/>
                <a:gd name="T39" fmla="*/ 0 h 250"/>
                <a:gd name="T40" fmla="*/ 0 w 495"/>
                <a:gd name="T41" fmla="*/ 0 h 250"/>
                <a:gd name="T42" fmla="*/ 0 w 495"/>
                <a:gd name="T43" fmla="*/ 0 h 250"/>
                <a:gd name="T44" fmla="*/ 0 w 495"/>
                <a:gd name="T45" fmla="*/ 0 h 250"/>
                <a:gd name="T46" fmla="*/ 0 w 495"/>
                <a:gd name="T47" fmla="*/ 0 h 250"/>
                <a:gd name="T48" fmla="*/ 0 w 495"/>
                <a:gd name="T49" fmla="*/ 0 h 250"/>
                <a:gd name="T50" fmla="*/ 0 w 495"/>
                <a:gd name="T51" fmla="*/ 0 h 250"/>
                <a:gd name="T52" fmla="*/ 0 w 495"/>
                <a:gd name="T53" fmla="*/ 0 h 250"/>
                <a:gd name="T54" fmla="*/ 0 w 495"/>
                <a:gd name="T55" fmla="*/ 0 h 250"/>
                <a:gd name="T56" fmla="*/ 0 w 495"/>
                <a:gd name="T57" fmla="*/ 0 h 250"/>
                <a:gd name="T58" fmla="*/ 0 w 495"/>
                <a:gd name="T59" fmla="*/ 0 h 250"/>
                <a:gd name="T60" fmla="*/ 0 w 495"/>
                <a:gd name="T61" fmla="*/ 0 h 250"/>
                <a:gd name="T62" fmla="*/ 0 w 495"/>
                <a:gd name="T63" fmla="*/ 0 h 250"/>
                <a:gd name="T64" fmla="*/ 0 w 495"/>
                <a:gd name="T65" fmla="*/ 0 h 250"/>
                <a:gd name="T66" fmla="*/ 0 w 495"/>
                <a:gd name="T67" fmla="*/ 0 h 250"/>
                <a:gd name="T68" fmla="*/ 0 w 495"/>
                <a:gd name="T69" fmla="*/ 0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5"/>
                <a:gd name="T106" fmla="*/ 0 h 250"/>
                <a:gd name="T107" fmla="*/ 495 w 495"/>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5" h="250">
                  <a:moveTo>
                    <a:pt x="0" y="2"/>
                  </a:moveTo>
                  <a:lnTo>
                    <a:pt x="10" y="0"/>
                  </a:lnTo>
                  <a:lnTo>
                    <a:pt x="12" y="1"/>
                  </a:lnTo>
                  <a:lnTo>
                    <a:pt x="20" y="6"/>
                  </a:lnTo>
                  <a:lnTo>
                    <a:pt x="32" y="13"/>
                  </a:lnTo>
                  <a:lnTo>
                    <a:pt x="48" y="23"/>
                  </a:lnTo>
                  <a:lnTo>
                    <a:pt x="69" y="34"/>
                  </a:lnTo>
                  <a:lnTo>
                    <a:pt x="95" y="48"/>
                  </a:lnTo>
                  <a:lnTo>
                    <a:pt x="123" y="63"/>
                  </a:lnTo>
                  <a:lnTo>
                    <a:pt x="155" y="81"/>
                  </a:lnTo>
                  <a:lnTo>
                    <a:pt x="190" y="99"/>
                  </a:lnTo>
                  <a:lnTo>
                    <a:pt x="228" y="119"/>
                  </a:lnTo>
                  <a:lnTo>
                    <a:pt x="267" y="139"/>
                  </a:lnTo>
                  <a:lnTo>
                    <a:pt x="309" y="158"/>
                  </a:lnTo>
                  <a:lnTo>
                    <a:pt x="353" y="179"/>
                  </a:lnTo>
                  <a:lnTo>
                    <a:pt x="399" y="200"/>
                  </a:lnTo>
                  <a:lnTo>
                    <a:pt x="447" y="221"/>
                  </a:lnTo>
                  <a:lnTo>
                    <a:pt x="495" y="241"/>
                  </a:lnTo>
                  <a:lnTo>
                    <a:pt x="470" y="250"/>
                  </a:lnTo>
                  <a:lnTo>
                    <a:pt x="467" y="248"/>
                  </a:lnTo>
                  <a:lnTo>
                    <a:pt x="456" y="244"/>
                  </a:lnTo>
                  <a:lnTo>
                    <a:pt x="439" y="237"/>
                  </a:lnTo>
                  <a:lnTo>
                    <a:pt x="417" y="226"/>
                  </a:lnTo>
                  <a:lnTo>
                    <a:pt x="390" y="215"/>
                  </a:lnTo>
                  <a:lnTo>
                    <a:pt x="360" y="200"/>
                  </a:lnTo>
                  <a:lnTo>
                    <a:pt x="326" y="183"/>
                  </a:lnTo>
                  <a:lnTo>
                    <a:pt x="290" y="167"/>
                  </a:lnTo>
                  <a:lnTo>
                    <a:pt x="253" y="148"/>
                  </a:lnTo>
                  <a:lnTo>
                    <a:pt x="214" y="128"/>
                  </a:lnTo>
                  <a:lnTo>
                    <a:pt x="174" y="107"/>
                  </a:lnTo>
                  <a:lnTo>
                    <a:pt x="135" y="86"/>
                  </a:lnTo>
                  <a:lnTo>
                    <a:pt x="99" y="64"/>
                  </a:lnTo>
                  <a:lnTo>
                    <a:pt x="63" y="43"/>
                  </a:lnTo>
                  <a:lnTo>
                    <a:pt x="30" y="23"/>
                  </a:lnTo>
                  <a:lnTo>
                    <a:pt x="0"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ahoma" pitchFamily="34" charset="0"/>
              </a:endParaRPr>
            </a:p>
          </p:txBody>
        </p:sp>
      </p:grpSp>
      <p:pic>
        <p:nvPicPr>
          <p:cNvPr id="187" name="Picture 18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8472" y="2154198"/>
            <a:ext cx="1163706" cy="1143000"/>
          </a:xfrm>
          <a:prstGeom prst="rect">
            <a:avLst/>
          </a:prstGeom>
        </p:spPr>
      </p:pic>
      <p:pic>
        <p:nvPicPr>
          <p:cNvPr id="188" name="Picture 18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2689" y="2155826"/>
            <a:ext cx="1162048" cy="1141372"/>
          </a:xfrm>
          <a:prstGeom prst="rect">
            <a:avLst/>
          </a:prstGeom>
        </p:spPr>
      </p:pic>
      <p:pic>
        <p:nvPicPr>
          <p:cNvPr id="189" name="Picture 18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25" y="2155826"/>
            <a:ext cx="1163706" cy="1143000"/>
          </a:xfrm>
          <a:prstGeom prst="rect">
            <a:avLst/>
          </a:prstGeom>
        </p:spPr>
      </p:pic>
    </p:spTree>
    <p:extLst>
      <p:ext uri="{BB962C8B-B14F-4D97-AF65-F5344CB8AC3E}">
        <p14:creationId xmlns:p14="http://schemas.microsoft.com/office/powerpoint/2010/main" val="425493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61111E-6 1.48148E-6 L 0.36858 -0.0331 " pathEditMode="relative" rAng="0" ptsTypes="AA">
                                      <p:cBhvr>
                                        <p:cTn id="6" dur="500" fill="hold"/>
                                        <p:tgtEl>
                                          <p:spTgt spid="94"/>
                                        </p:tgtEl>
                                        <p:attrNameLst>
                                          <p:attrName>ppt_x</p:attrName>
                                          <p:attrName>ppt_y</p:attrName>
                                        </p:attrNameLst>
                                      </p:cBhvr>
                                      <p:rCtr x="18420" y="-1667"/>
                                    </p:animMotion>
                                  </p:childTnLst>
                                </p:cTn>
                              </p:par>
                            </p:childTnLst>
                          </p:cTn>
                        </p:par>
                        <p:par>
                          <p:cTn id="7" fill="hold">
                            <p:stCondLst>
                              <p:cond delay="500"/>
                            </p:stCondLst>
                            <p:childTnLst>
                              <p:par>
                                <p:cTn id="8" presetID="63" presetClass="path" presetSubtype="0" accel="50000" decel="50000" fill="hold" nodeType="afterEffect">
                                  <p:stCondLst>
                                    <p:cond delay="0"/>
                                  </p:stCondLst>
                                  <p:childTnLst>
                                    <p:animMotion origin="layout" path="M 3.61111E-6 -4.07407E-6 L 0.32309 0.00024 " pathEditMode="relative" rAng="0" ptsTypes="AA">
                                      <p:cBhvr>
                                        <p:cTn id="9" dur="500" fill="hold"/>
                                        <p:tgtEl>
                                          <p:spTgt spid="52"/>
                                        </p:tgtEl>
                                        <p:attrNameLst>
                                          <p:attrName>ppt_x</p:attrName>
                                          <p:attrName>ppt_y</p:attrName>
                                        </p:attrNameLst>
                                      </p:cBhvr>
                                      <p:rCtr x="16146" y="0"/>
                                    </p:animMotion>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3.61111E-6 -4.07407E-6 L -0.35642 0.00024 " pathEditMode="relative" rAng="0" ptsTypes="AA">
                                      <p:cBhvr>
                                        <p:cTn id="12" dur="500" fill="hold"/>
                                        <p:tgtEl>
                                          <p:spTgt spid="10"/>
                                        </p:tgtEl>
                                        <p:attrNameLst>
                                          <p:attrName>ppt_x</p:attrName>
                                          <p:attrName>ppt_y</p:attrName>
                                        </p:attrNameLst>
                                      </p:cBhvr>
                                      <p:rCtr x="-17830" y="0"/>
                                    </p:animMotion>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88"/>
                                        </p:tgtEl>
                                        <p:attrNameLst>
                                          <p:attrName>style.visibility</p:attrName>
                                        </p:attrNameLst>
                                      </p:cBhvr>
                                      <p:to>
                                        <p:strVal val="visible"/>
                                      </p:to>
                                    </p:set>
                                    <p:animEffect transition="in" filter="fade">
                                      <p:cBhvr>
                                        <p:cTn id="16" dur="500"/>
                                        <p:tgtEl>
                                          <p:spTgt spid="188"/>
                                        </p:tgtEl>
                                      </p:cBhvr>
                                    </p:animEffect>
                                  </p:childTnLst>
                                </p:cTn>
                              </p:par>
                              <p:par>
                                <p:cTn id="17" presetID="10" presetClass="entr" presetSubtype="0" fill="hold" nodeType="with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fade">
                                      <p:cBhvr>
                                        <p:cTn id="19" dur="500"/>
                                        <p:tgtEl>
                                          <p:spTgt spid="187"/>
                                        </p:tgtEl>
                                      </p:cBhvr>
                                    </p:animEffect>
                                  </p:childTnLst>
                                </p:cTn>
                              </p:par>
                              <p:par>
                                <p:cTn id="20" presetID="10" presetClass="entr" presetSubtype="0" fill="hold" nodeType="withEffect">
                                  <p:stCondLst>
                                    <p:cond delay="0"/>
                                  </p:stCondLst>
                                  <p:childTnLst>
                                    <p:set>
                                      <p:cBhvr>
                                        <p:cTn id="21" dur="1" fill="hold">
                                          <p:stCondLst>
                                            <p:cond delay="0"/>
                                          </p:stCondLst>
                                        </p:cTn>
                                        <p:tgtEl>
                                          <p:spTgt spid="189"/>
                                        </p:tgtEl>
                                        <p:attrNameLst>
                                          <p:attrName>style.visibility</p:attrName>
                                        </p:attrNameLst>
                                      </p:cBhvr>
                                      <p:to>
                                        <p:strVal val="visible"/>
                                      </p:to>
                                    </p:set>
                                    <p:animEffect transition="in" filter="fade">
                                      <p:cBhvr>
                                        <p:cTn id="22"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623" y="1136513"/>
            <a:ext cx="5226909" cy="707597"/>
          </a:xfrm>
        </p:spPr>
        <p:txBody>
          <a:bodyPr>
            <a:noAutofit/>
          </a:bodyPr>
          <a:lstStyle/>
          <a:p>
            <a:r>
              <a:rPr lang="en-US" sz="2000" dirty="0"/>
              <a:t>Score Before Cost in Each Criteria</a:t>
            </a:r>
            <a:br>
              <a:rPr lang="en-US" sz="2000" dirty="0"/>
            </a:b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8639072"/>
              </p:ext>
            </p:extLst>
          </p:nvPr>
        </p:nvGraphicFramePr>
        <p:xfrm>
          <a:off x="277812" y="1816100"/>
          <a:ext cx="8616950" cy="5334000"/>
        </p:xfrm>
        <a:graphic>
          <a:graphicData uri="http://schemas.openxmlformats.org/drawingml/2006/table">
            <a:tbl>
              <a:tblPr firstRow="1" bandRow="1">
                <a:tableStyleId>{21E4AEA4-8DFA-4A89-87EB-49C32662AFE0}</a:tableStyleId>
              </a:tblPr>
              <a:tblGrid>
                <a:gridCol w="861695">
                  <a:extLst>
                    <a:ext uri="{9D8B030D-6E8A-4147-A177-3AD203B41FA5}">
                      <a16:colId xmlns:a16="http://schemas.microsoft.com/office/drawing/2014/main" val="20000"/>
                    </a:ext>
                  </a:extLst>
                </a:gridCol>
                <a:gridCol w="861695">
                  <a:extLst>
                    <a:ext uri="{9D8B030D-6E8A-4147-A177-3AD203B41FA5}">
                      <a16:colId xmlns:a16="http://schemas.microsoft.com/office/drawing/2014/main" val="20001"/>
                    </a:ext>
                  </a:extLst>
                </a:gridCol>
                <a:gridCol w="861695">
                  <a:extLst>
                    <a:ext uri="{9D8B030D-6E8A-4147-A177-3AD203B41FA5}">
                      <a16:colId xmlns:a16="http://schemas.microsoft.com/office/drawing/2014/main" val="20002"/>
                    </a:ext>
                  </a:extLst>
                </a:gridCol>
                <a:gridCol w="861695">
                  <a:extLst>
                    <a:ext uri="{9D8B030D-6E8A-4147-A177-3AD203B41FA5}">
                      <a16:colId xmlns:a16="http://schemas.microsoft.com/office/drawing/2014/main" val="20003"/>
                    </a:ext>
                  </a:extLst>
                </a:gridCol>
                <a:gridCol w="861695">
                  <a:extLst>
                    <a:ext uri="{9D8B030D-6E8A-4147-A177-3AD203B41FA5}">
                      <a16:colId xmlns:a16="http://schemas.microsoft.com/office/drawing/2014/main" val="20004"/>
                    </a:ext>
                  </a:extLst>
                </a:gridCol>
                <a:gridCol w="861695">
                  <a:extLst>
                    <a:ext uri="{9D8B030D-6E8A-4147-A177-3AD203B41FA5}">
                      <a16:colId xmlns:a16="http://schemas.microsoft.com/office/drawing/2014/main" val="20005"/>
                    </a:ext>
                  </a:extLst>
                </a:gridCol>
                <a:gridCol w="861695">
                  <a:extLst>
                    <a:ext uri="{9D8B030D-6E8A-4147-A177-3AD203B41FA5}">
                      <a16:colId xmlns:a16="http://schemas.microsoft.com/office/drawing/2014/main" val="20006"/>
                    </a:ext>
                  </a:extLst>
                </a:gridCol>
                <a:gridCol w="861695">
                  <a:extLst>
                    <a:ext uri="{9D8B030D-6E8A-4147-A177-3AD203B41FA5}">
                      <a16:colId xmlns:a16="http://schemas.microsoft.com/office/drawing/2014/main" val="20007"/>
                    </a:ext>
                  </a:extLst>
                </a:gridCol>
                <a:gridCol w="861695">
                  <a:extLst>
                    <a:ext uri="{9D8B030D-6E8A-4147-A177-3AD203B41FA5}">
                      <a16:colId xmlns:a16="http://schemas.microsoft.com/office/drawing/2014/main" val="20008"/>
                    </a:ext>
                  </a:extLst>
                </a:gridCol>
                <a:gridCol w="861695">
                  <a:extLst>
                    <a:ext uri="{9D8B030D-6E8A-4147-A177-3AD203B41FA5}">
                      <a16:colId xmlns:a16="http://schemas.microsoft.com/office/drawing/2014/main" val="20009"/>
                    </a:ext>
                  </a:extLst>
                </a:gridCol>
              </a:tblGrid>
              <a:tr h="370840">
                <a:tc>
                  <a:txBody>
                    <a:bodyPr/>
                    <a:lstStyle/>
                    <a:p>
                      <a:r>
                        <a:rPr lang="en-CA" sz="800" dirty="0"/>
                        <a:t>NO</a:t>
                      </a:r>
                    </a:p>
                  </a:txBody>
                  <a:tcPr/>
                </a:tc>
                <a:tc>
                  <a:txBody>
                    <a:bodyPr/>
                    <a:lstStyle/>
                    <a:p>
                      <a:r>
                        <a:rPr lang="en-CA" sz="800" dirty="0"/>
                        <a:t>Criteria</a:t>
                      </a:r>
                    </a:p>
                  </a:txBody>
                  <a:tcPr/>
                </a:tc>
                <a:tc>
                  <a:txBody>
                    <a:bodyPr/>
                    <a:lstStyle/>
                    <a:p>
                      <a:r>
                        <a:rPr lang="en-CA" sz="800" dirty="0"/>
                        <a:t>Points</a:t>
                      </a:r>
                    </a:p>
                  </a:txBody>
                  <a:tcPr/>
                </a:tc>
                <a:tc>
                  <a:txBody>
                    <a:bodyPr/>
                    <a:lstStyle/>
                    <a:p>
                      <a:r>
                        <a:rPr lang="en-CA" sz="800" dirty="0"/>
                        <a:t>Firm A</a:t>
                      </a:r>
                    </a:p>
                  </a:txBody>
                  <a:tcPr/>
                </a:tc>
                <a:tc>
                  <a:txBody>
                    <a:bodyPr/>
                    <a:lstStyle/>
                    <a:p>
                      <a:r>
                        <a:rPr lang="en-CA" sz="800" dirty="0"/>
                        <a:t>Firm B</a:t>
                      </a:r>
                    </a:p>
                  </a:txBody>
                  <a:tcPr/>
                </a:tc>
                <a:tc>
                  <a:txBody>
                    <a:bodyPr/>
                    <a:lstStyle/>
                    <a:p>
                      <a:r>
                        <a:rPr lang="en-CA" sz="800" dirty="0"/>
                        <a:t>Firm C</a:t>
                      </a:r>
                    </a:p>
                  </a:txBody>
                  <a:tcPr/>
                </a:tc>
                <a:tc>
                  <a:txBody>
                    <a:bodyPr/>
                    <a:lstStyle/>
                    <a:p>
                      <a:r>
                        <a:rPr lang="en-CA" sz="800" dirty="0"/>
                        <a:t>Best</a:t>
                      </a:r>
                    </a:p>
                  </a:txBody>
                  <a:tcPr/>
                </a:tc>
                <a:tc>
                  <a:txBody>
                    <a:bodyPr/>
                    <a:lstStyle/>
                    <a:p>
                      <a:r>
                        <a:rPr lang="en-CA" sz="800" dirty="0"/>
                        <a:t>Firm</a:t>
                      </a:r>
                      <a:r>
                        <a:rPr lang="en-CA" sz="800" baseline="0" dirty="0"/>
                        <a:t> A Points</a:t>
                      </a:r>
                      <a:endParaRPr lang="en-CA" sz="800" dirty="0"/>
                    </a:p>
                  </a:txBody>
                  <a:tcPr/>
                </a:tc>
                <a:tc>
                  <a:txBody>
                    <a:bodyPr/>
                    <a:lstStyle/>
                    <a:p>
                      <a:r>
                        <a:rPr lang="en-CA" sz="800" dirty="0"/>
                        <a:t>Firm B Points</a:t>
                      </a:r>
                    </a:p>
                  </a:txBody>
                  <a:tcPr/>
                </a:tc>
                <a:tc>
                  <a:txBody>
                    <a:bodyPr/>
                    <a:lstStyle/>
                    <a:p>
                      <a:r>
                        <a:rPr lang="en-CA" sz="800" dirty="0"/>
                        <a:t>Firm C Points</a:t>
                      </a:r>
                    </a:p>
                  </a:txBody>
                  <a:tcPr/>
                </a:tc>
                <a:extLst>
                  <a:ext uri="{0D108BD9-81ED-4DB2-BD59-A6C34878D82A}">
                    <a16:rowId xmlns:a16="http://schemas.microsoft.com/office/drawing/2014/main" val="10000"/>
                  </a:ext>
                </a:extLst>
              </a:tr>
              <a:tr h="370840">
                <a:tc>
                  <a:txBody>
                    <a:bodyPr/>
                    <a:lstStyle/>
                    <a:p>
                      <a:r>
                        <a:rPr lang="en-CA" sz="800" dirty="0"/>
                        <a:t>1</a:t>
                      </a:r>
                    </a:p>
                  </a:txBody>
                  <a:tcPr/>
                </a:tc>
                <a:tc>
                  <a:txBody>
                    <a:bodyPr/>
                    <a:lstStyle/>
                    <a:p>
                      <a:r>
                        <a:rPr lang="en-CA" sz="800" dirty="0"/>
                        <a:t>Cost</a:t>
                      </a:r>
                    </a:p>
                  </a:txBody>
                  <a:tcPr/>
                </a:tc>
                <a:tc>
                  <a:txBody>
                    <a:bodyPr/>
                    <a:lstStyle/>
                    <a:p>
                      <a:r>
                        <a:rPr lang="en-CA" sz="800" dirty="0"/>
                        <a:t>300</a:t>
                      </a:r>
                    </a:p>
                  </a:txBody>
                  <a:tcPr/>
                </a:tc>
                <a:tc>
                  <a:txBody>
                    <a:bodyPr/>
                    <a:lstStyle/>
                    <a:p>
                      <a:r>
                        <a:rPr lang="en-CA" sz="800" dirty="0"/>
                        <a:t>Not</a:t>
                      </a:r>
                      <a:r>
                        <a:rPr lang="en-CA" sz="800" baseline="0" dirty="0"/>
                        <a:t> Released</a:t>
                      </a:r>
                      <a:endParaRPr lang="en-CA" sz="800" dirty="0"/>
                    </a:p>
                  </a:txBody>
                  <a:tcPr/>
                </a:tc>
                <a:tc>
                  <a:txBody>
                    <a:bodyPr/>
                    <a:lstStyle/>
                    <a:p>
                      <a:r>
                        <a:rPr lang="en-CA" sz="800" dirty="0"/>
                        <a:t>Not</a:t>
                      </a:r>
                      <a:r>
                        <a:rPr lang="en-CA" sz="800" baseline="0" dirty="0"/>
                        <a:t> Release</a:t>
                      </a:r>
                      <a:endParaRPr lang="en-CA" sz="800" dirty="0"/>
                    </a:p>
                  </a:txBody>
                  <a:tcPr/>
                </a:tc>
                <a:tc>
                  <a:txBody>
                    <a:bodyPr/>
                    <a:lstStyle/>
                    <a:p>
                      <a:r>
                        <a:rPr lang="en-CA" sz="800" dirty="0"/>
                        <a:t>Not</a:t>
                      </a:r>
                      <a:r>
                        <a:rPr lang="en-CA" sz="800" baseline="0" dirty="0"/>
                        <a:t> Released</a:t>
                      </a:r>
                      <a:endParaRPr lang="en-CA" sz="800" dirty="0"/>
                    </a:p>
                  </a:txBody>
                  <a:tcPr/>
                </a:tc>
                <a:tc>
                  <a:txBody>
                    <a:bodyPr/>
                    <a:lstStyle/>
                    <a:p>
                      <a:r>
                        <a:rPr lang="en-CA" sz="800" dirty="0"/>
                        <a:t>Not</a:t>
                      </a:r>
                      <a:r>
                        <a:rPr lang="en-CA" sz="800" baseline="0" dirty="0"/>
                        <a:t> Released</a:t>
                      </a:r>
                      <a:endParaRPr lang="en-CA" sz="800" dirty="0"/>
                    </a:p>
                  </a:txBody>
                  <a:tcPr/>
                </a:tc>
                <a:tc>
                  <a:txBody>
                    <a:bodyPr/>
                    <a:lstStyle/>
                    <a:p>
                      <a:r>
                        <a:rPr lang="en-CA" sz="800" dirty="0"/>
                        <a:t>Not</a:t>
                      </a:r>
                      <a:r>
                        <a:rPr lang="en-CA" sz="800" baseline="0" dirty="0"/>
                        <a:t> Released</a:t>
                      </a:r>
                      <a:endParaRPr lang="en-CA" sz="800" dirty="0"/>
                    </a:p>
                  </a:txBody>
                  <a:tcPr/>
                </a:tc>
                <a:tc>
                  <a:txBody>
                    <a:bodyPr/>
                    <a:lstStyle/>
                    <a:p>
                      <a:r>
                        <a:rPr lang="en-CA" sz="800" dirty="0"/>
                        <a:t>Not</a:t>
                      </a:r>
                      <a:r>
                        <a:rPr lang="en-CA" sz="800" baseline="0" dirty="0"/>
                        <a:t> Released</a:t>
                      </a:r>
                      <a:endParaRPr lang="en-CA" sz="800" dirty="0"/>
                    </a:p>
                  </a:txBody>
                  <a:tcPr/>
                </a:tc>
                <a:tc>
                  <a:txBody>
                    <a:bodyPr/>
                    <a:lstStyle/>
                    <a:p>
                      <a:r>
                        <a:rPr lang="en-CA" sz="800" dirty="0"/>
                        <a:t>Not</a:t>
                      </a:r>
                      <a:r>
                        <a:rPr lang="en-CA" sz="800" baseline="0" dirty="0"/>
                        <a:t> Released</a:t>
                      </a:r>
                    </a:p>
                    <a:p>
                      <a:endParaRPr lang="en-CA" sz="800" dirty="0"/>
                    </a:p>
                  </a:txBody>
                  <a:tcPr/>
                </a:tc>
                <a:extLst>
                  <a:ext uri="{0D108BD9-81ED-4DB2-BD59-A6C34878D82A}">
                    <a16:rowId xmlns:a16="http://schemas.microsoft.com/office/drawing/2014/main" val="10001"/>
                  </a:ext>
                </a:extLst>
              </a:tr>
              <a:tr h="370840">
                <a:tc>
                  <a:txBody>
                    <a:bodyPr/>
                    <a:lstStyle/>
                    <a:p>
                      <a:r>
                        <a:rPr lang="en-CA" sz="800" dirty="0"/>
                        <a:t>2</a:t>
                      </a:r>
                    </a:p>
                  </a:txBody>
                  <a:tcPr/>
                </a:tc>
                <a:tc>
                  <a:txBody>
                    <a:bodyPr/>
                    <a:lstStyle/>
                    <a:p>
                      <a:r>
                        <a:rPr lang="en-CA" sz="800" dirty="0"/>
                        <a:t>Team Qualifications</a:t>
                      </a:r>
                    </a:p>
                  </a:txBody>
                  <a:tcPr/>
                </a:tc>
                <a:tc>
                  <a:txBody>
                    <a:bodyPr/>
                    <a:lstStyle/>
                    <a:p>
                      <a:r>
                        <a:rPr lang="en-CA" sz="800" dirty="0"/>
                        <a:t>300</a:t>
                      </a:r>
                    </a:p>
                  </a:txBody>
                  <a:tcPr/>
                </a:tc>
                <a:tc>
                  <a:txBody>
                    <a:bodyPr/>
                    <a:lstStyle/>
                    <a:p>
                      <a:r>
                        <a:rPr lang="en-CA" sz="800" dirty="0"/>
                        <a:t>4.5</a:t>
                      </a:r>
                    </a:p>
                  </a:txBody>
                  <a:tcPr/>
                </a:tc>
                <a:tc>
                  <a:txBody>
                    <a:bodyPr/>
                    <a:lstStyle/>
                    <a:p>
                      <a:r>
                        <a:rPr lang="en-CA" sz="800" dirty="0"/>
                        <a:t>8.1</a:t>
                      </a:r>
                    </a:p>
                  </a:txBody>
                  <a:tcPr/>
                </a:tc>
                <a:tc>
                  <a:txBody>
                    <a:bodyPr/>
                    <a:lstStyle/>
                    <a:p>
                      <a:r>
                        <a:rPr lang="en-CA" sz="800" dirty="0"/>
                        <a:t>8.1</a:t>
                      </a:r>
                    </a:p>
                  </a:txBody>
                  <a:tcPr/>
                </a:tc>
                <a:tc>
                  <a:txBody>
                    <a:bodyPr/>
                    <a:lstStyle/>
                    <a:p>
                      <a:r>
                        <a:rPr lang="en-CA" sz="800" dirty="0"/>
                        <a:t>8.1</a:t>
                      </a:r>
                    </a:p>
                  </a:txBody>
                  <a:tcPr/>
                </a:tc>
                <a:tc>
                  <a:txBody>
                    <a:bodyPr/>
                    <a:lstStyle/>
                    <a:p>
                      <a:r>
                        <a:rPr lang="en-CA" sz="800" dirty="0"/>
                        <a:t>167</a:t>
                      </a:r>
                    </a:p>
                  </a:txBody>
                  <a:tcPr/>
                </a:tc>
                <a:tc>
                  <a:txBody>
                    <a:bodyPr/>
                    <a:lstStyle/>
                    <a:p>
                      <a:r>
                        <a:rPr lang="en-CA" sz="800" dirty="0"/>
                        <a:t>300</a:t>
                      </a:r>
                    </a:p>
                  </a:txBody>
                  <a:tcPr/>
                </a:tc>
                <a:tc>
                  <a:txBody>
                    <a:bodyPr/>
                    <a:lstStyle/>
                    <a:p>
                      <a:r>
                        <a:rPr lang="en-CA" sz="800" dirty="0"/>
                        <a:t>300</a:t>
                      </a:r>
                    </a:p>
                  </a:txBody>
                  <a:tcPr/>
                </a:tc>
                <a:extLst>
                  <a:ext uri="{0D108BD9-81ED-4DB2-BD59-A6C34878D82A}">
                    <a16:rowId xmlns:a16="http://schemas.microsoft.com/office/drawing/2014/main" val="10002"/>
                  </a:ext>
                </a:extLst>
              </a:tr>
              <a:tr h="370840">
                <a:tc>
                  <a:txBody>
                    <a:bodyPr/>
                    <a:lstStyle/>
                    <a:p>
                      <a:r>
                        <a:rPr lang="en-CA" sz="800" dirty="0"/>
                        <a:t>3</a:t>
                      </a:r>
                    </a:p>
                  </a:txBody>
                  <a:tcPr/>
                </a:tc>
                <a:tc>
                  <a:txBody>
                    <a:bodyPr/>
                    <a:lstStyle/>
                    <a:p>
                      <a:r>
                        <a:rPr lang="en-CA" sz="800" dirty="0"/>
                        <a:t>Risk Assessment Plant</a:t>
                      </a:r>
                    </a:p>
                  </a:txBody>
                  <a:tcPr/>
                </a:tc>
                <a:tc>
                  <a:txBody>
                    <a:bodyPr/>
                    <a:lstStyle/>
                    <a:p>
                      <a:r>
                        <a:rPr lang="en-CA" sz="800" dirty="0"/>
                        <a:t>200</a:t>
                      </a:r>
                    </a:p>
                  </a:txBody>
                  <a:tcPr/>
                </a:tc>
                <a:tc>
                  <a:txBody>
                    <a:bodyPr/>
                    <a:lstStyle/>
                    <a:p>
                      <a:r>
                        <a:rPr lang="en-CA" sz="800" dirty="0"/>
                        <a:t>5.1</a:t>
                      </a:r>
                    </a:p>
                  </a:txBody>
                  <a:tcPr/>
                </a:tc>
                <a:tc>
                  <a:txBody>
                    <a:bodyPr/>
                    <a:lstStyle/>
                    <a:p>
                      <a:r>
                        <a:rPr lang="en-CA" sz="800" dirty="0"/>
                        <a:t>8.7</a:t>
                      </a:r>
                    </a:p>
                  </a:txBody>
                  <a:tcPr/>
                </a:tc>
                <a:tc>
                  <a:txBody>
                    <a:bodyPr/>
                    <a:lstStyle/>
                    <a:p>
                      <a:r>
                        <a:rPr lang="en-CA" sz="800" dirty="0"/>
                        <a:t>7.5</a:t>
                      </a:r>
                    </a:p>
                  </a:txBody>
                  <a:tcPr/>
                </a:tc>
                <a:tc>
                  <a:txBody>
                    <a:bodyPr/>
                    <a:lstStyle/>
                    <a:p>
                      <a:r>
                        <a:rPr lang="en-CA" sz="800" dirty="0"/>
                        <a:t>8.7</a:t>
                      </a:r>
                    </a:p>
                  </a:txBody>
                  <a:tcPr/>
                </a:tc>
                <a:tc>
                  <a:txBody>
                    <a:bodyPr/>
                    <a:lstStyle/>
                    <a:p>
                      <a:r>
                        <a:rPr lang="en-CA" sz="800" dirty="0"/>
                        <a:t>117</a:t>
                      </a:r>
                    </a:p>
                  </a:txBody>
                  <a:tcPr/>
                </a:tc>
                <a:tc>
                  <a:txBody>
                    <a:bodyPr/>
                    <a:lstStyle/>
                    <a:p>
                      <a:r>
                        <a:rPr lang="en-CA" sz="800" dirty="0"/>
                        <a:t>200</a:t>
                      </a:r>
                    </a:p>
                  </a:txBody>
                  <a:tcPr/>
                </a:tc>
                <a:tc>
                  <a:txBody>
                    <a:bodyPr/>
                    <a:lstStyle/>
                    <a:p>
                      <a:r>
                        <a:rPr lang="en-CA" sz="800" dirty="0"/>
                        <a:t>172</a:t>
                      </a:r>
                    </a:p>
                  </a:txBody>
                  <a:tcPr/>
                </a:tc>
                <a:extLst>
                  <a:ext uri="{0D108BD9-81ED-4DB2-BD59-A6C34878D82A}">
                    <a16:rowId xmlns:a16="http://schemas.microsoft.com/office/drawing/2014/main" val="10003"/>
                  </a:ext>
                </a:extLst>
              </a:tr>
              <a:tr h="370840">
                <a:tc>
                  <a:txBody>
                    <a:bodyPr/>
                    <a:lstStyle/>
                    <a:p>
                      <a:r>
                        <a:rPr lang="en-CA" sz="800" dirty="0"/>
                        <a:t>5</a:t>
                      </a:r>
                    </a:p>
                  </a:txBody>
                  <a:tcPr/>
                </a:tc>
                <a:tc>
                  <a:txBody>
                    <a:bodyPr/>
                    <a:lstStyle/>
                    <a:p>
                      <a:r>
                        <a:rPr lang="en-CA" sz="800" dirty="0"/>
                        <a:t>Value Assessment Plant</a:t>
                      </a:r>
                    </a:p>
                  </a:txBody>
                  <a:tcPr/>
                </a:tc>
                <a:tc>
                  <a:txBody>
                    <a:bodyPr/>
                    <a:lstStyle/>
                    <a:p>
                      <a:r>
                        <a:rPr lang="en-CA" sz="800" dirty="0"/>
                        <a:t>100</a:t>
                      </a:r>
                    </a:p>
                  </a:txBody>
                  <a:tcPr/>
                </a:tc>
                <a:tc>
                  <a:txBody>
                    <a:bodyPr/>
                    <a:lstStyle/>
                    <a:p>
                      <a:r>
                        <a:rPr lang="en-CA" sz="800" dirty="0"/>
                        <a:t>5.0</a:t>
                      </a:r>
                    </a:p>
                  </a:txBody>
                  <a:tcPr/>
                </a:tc>
                <a:tc>
                  <a:txBody>
                    <a:bodyPr/>
                    <a:lstStyle/>
                    <a:p>
                      <a:r>
                        <a:rPr lang="en-CA" sz="800" dirty="0"/>
                        <a:t>5.0</a:t>
                      </a:r>
                    </a:p>
                  </a:txBody>
                  <a:tcPr/>
                </a:tc>
                <a:tc>
                  <a:txBody>
                    <a:bodyPr/>
                    <a:lstStyle/>
                    <a:p>
                      <a:r>
                        <a:rPr lang="en-CA" sz="800" dirty="0"/>
                        <a:t>5.0</a:t>
                      </a:r>
                    </a:p>
                  </a:txBody>
                  <a:tcPr/>
                </a:tc>
                <a:tc>
                  <a:txBody>
                    <a:bodyPr/>
                    <a:lstStyle/>
                    <a:p>
                      <a:r>
                        <a:rPr lang="en-CA" sz="800" dirty="0"/>
                        <a:t>5</a:t>
                      </a:r>
                    </a:p>
                  </a:txBody>
                  <a:tcPr/>
                </a:tc>
                <a:tc>
                  <a:txBody>
                    <a:bodyPr/>
                    <a:lstStyle/>
                    <a:p>
                      <a:r>
                        <a:rPr lang="en-CA" sz="800" dirty="0"/>
                        <a:t>100</a:t>
                      </a:r>
                    </a:p>
                  </a:txBody>
                  <a:tcPr/>
                </a:tc>
                <a:tc>
                  <a:txBody>
                    <a:bodyPr/>
                    <a:lstStyle/>
                    <a:p>
                      <a:r>
                        <a:rPr lang="en-CA" sz="800" dirty="0"/>
                        <a:t>100</a:t>
                      </a:r>
                    </a:p>
                  </a:txBody>
                  <a:tcPr/>
                </a:tc>
                <a:tc>
                  <a:txBody>
                    <a:bodyPr/>
                    <a:lstStyle/>
                    <a:p>
                      <a:r>
                        <a:rPr lang="en-CA" sz="800" dirty="0"/>
                        <a:t>100</a:t>
                      </a:r>
                    </a:p>
                  </a:txBody>
                  <a:tcPr/>
                </a:tc>
                <a:extLst>
                  <a:ext uri="{0D108BD9-81ED-4DB2-BD59-A6C34878D82A}">
                    <a16:rowId xmlns:a16="http://schemas.microsoft.com/office/drawing/2014/main" val="10004"/>
                  </a:ext>
                </a:extLst>
              </a:tr>
              <a:tr h="370840">
                <a:tc>
                  <a:txBody>
                    <a:bodyPr/>
                    <a:lstStyle/>
                    <a:p>
                      <a:r>
                        <a:rPr lang="en-CA" sz="800" dirty="0"/>
                        <a:t>6</a:t>
                      </a:r>
                    </a:p>
                  </a:txBody>
                  <a:tcPr/>
                </a:tc>
                <a:tc>
                  <a:txBody>
                    <a:bodyPr/>
                    <a:lstStyle/>
                    <a:p>
                      <a:r>
                        <a:rPr lang="en-CA" sz="800" dirty="0"/>
                        <a:t>PPI- References</a:t>
                      </a:r>
                    </a:p>
                  </a:txBody>
                  <a:tcPr/>
                </a:tc>
                <a:tc>
                  <a:txBody>
                    <a:bodyPr/>
                    <a:lstStyle/>
                    <a:p>
                      <a:r>
                        <a:rPr lang="en-CA" sz="800" dirty="0"/>
                        <a:t>50</a:t>
                      </a:r>
                    </a:p>
                  </a:txBody>
                  <a:tcPr/>
                </a:tc>
                <a:tc>
                  <a:txBody>
                    <a:bodyPr/>
                    <a:lstStyle/>
                    <a:p>
                      <a:r>
                        <a:rPr lang="en-CA" sz="800" dirty="0"/>
                        <a:t>10</a:t>
                      </a:r>
                    </a:p>
                  </a:txBody>
                  <a:tcPr/>
                </a:tc>
                <a:tc>
                  <a:txBody>
                    <a:bodyPr/>
                    <a:lstStyle/>
                    <a:p>
                      <a:r>
                        <a:rPr lang="en-CA" sz="800" dirty="0"/>
                        <a:t>10</a:t>
                      </a:r>
                    </a:p>
                  </a:txBody>
                  <a:tcPr/>
                </a:tc>
                <a:tc>
                  <a:txBody>
                    <a:bodyPr/>
                    <a:lstStyle/>
                    <a:p>
                      <a:r>
                        <a:rPr lang="en-CA" sz="800" dirty="0"/>
                        <a:t>10</a:t>
                      </a:r>
                    </a:p>
                  </a:txBody>
                  <a:tcPr/>
                </a:tc>
                <a:tc>
                  <a:txBody>
                    <a:bodyPr/>
                    <a:lstStyle/>
                    <a:p>
                      <a:r>
                        <a:rPr lang="en-CA" sz="800" dirty="0"/>
                        <a:t>10</a:t>
                      </a:r>
                    </a:p>
                  </a:txBody>
                  <a:tcPr/>
                </a:tc>
                <a:tc>
                  <a:txBody>
                    <a:bodyPr/>
                    <a:lstStyle/>
                    <a:p>
                      <a:r>
                        <a:rPr lang="en-CA" sz="800" dirty="0"/>
                        <a:t>50</a:t>
                      </a:r>
                    </a:p>
                  </a:txBody>
                  <a:tcPr/>
                </a:tc>
                <a:tc>
                  <a:txBody>
                    <a:bodyPr/>
                    <a:lstStyle/>
                    <a:p>
                      <a:r>
                        <a:rPr lang="en-CA" sz="800" dirty="0"/>
                        <a:t>50</a:t>
                      </a:r>
                    </a:p>
                  </a:txBody>
                  <a:tcPr/>
                </a:tc>
                <a:tc>
                  <a:txBody>
                    <a:bodyPr/>
                    <a:lstStyle/>
                    <a:p>
                      <a:r>
                        <a:rPr lang="en-CA" sz="800" dirty="0"/>
                        <a:t>50</a:t>
                      </a:r>
                    </a:p>
                  </a:txBody>
                  <a:tcPr/>
                </a:tc>
                <a:extLst>
                  <a:ext uri="{0D108BD9-81ED-4DB2-BD59-A6C34878D82A}">
                    <a16:rowId xmlns:a16="http://schemas.microsoft.com/office/drawing/2014/main" val="10005"/>
                  </a:ext>
                </a:extLst>
              </a:tr>
              <a:tr h="370840">
                <a:tc>
                  <a:txBody>
                    <a:bodyPr/>
                    <a:lstStyle/>
                    <a:p>
                      <a:r>
                        <a:rPr lang="en-CA" sz="800" dirty="0"/>
                        <a:t>7</a:t>
                      </a:r>
                    </a:p>
                  </a:txBody>
                  <a:tcPr/>
                </a:tc>
                <a:tc>
                  <a:txBody>
                    <a:bodyPr/>
                    <a:lstStyle/>
                    <a:p>
                      <a:r>
                        <a:rPr lang="en-CA" sz="800" dirty="0"/>
                        <a:t>Project Plan Approach</a:t>
                      </a:r>
                      <a:r>
                        <a:rPr lang="en-CA" sz="800" baseline="0" dirty="0"/>
                        <a:t> and Summary</a:t>
                      </a:r>
                      <a:endParaRPr lang="en-CA" sz="800" dirty="0"/>
                    </a:p>
                  </a:txBody>
                  <a:tcPr/>
                </a:tc>
                <a:tc>
                  <a:txBody>
                    <a:bodyPr/>
                    <a:lstStyle/>
                    <a:p>
                      <a:r>
                        <a:rPr lang="en-CA" sz="800" dirty="0"/>
                        <a:t>50</a:t>
                      </a:r>
                    </a:p>
                  </a:txBody>
                  <a:tcPr/>
                </a:tc>
                <a:tc>
                  <a:txBody>
                    <a:bodyPr/>
                    <a:lstStyle/>
                    <a:p>
                      <a:r>
                        <a:rPr lang="en-CA" sz="800" dirty="0"/>
                        <a:t>10</a:t>
                      </a:r>
                    </a:p>
                  </a:txBody>
                  <a:tcPr/>
                </a:tc>
                <a:tc>
                  <a:txBody>
                    <a:bodyPr/>
                    <a:lstStyle/>
                    <a:p>
                      <a:r>
                        <a:rPr lang="en-CA" sz="800" dirty="0"/>
                        <a:t>5</a:t>
                      </a:r>
                    </a:p>
                  </a:txBody>
                  <a:tcPr/>
                </a:tc>
                <a:tc>
                  <a:txBody>
                    <a:bodyPr/>
                    <a:lstStyle/>
                    <a:p>
                      <a:r>
                        <a:rPr lang="en-CA" sz="800" dirty="0"/>
                        <a:t>5</a:t>
                      </a:r>
                    </a:p>
                  </a:txBody>
                  <a:tcPr/>
                </a:tc>
                <a:tc>
                  <a:txBody>
                    <a:bodyPr/>
                    <a:lstStyle/>
                    <a:p>
                      <a:r>
                        <a:rPr lang="en-CA" sz="800" dirty="0"/>
                        <a:t>10</a:t>
                      </a:r>
                    </a:p>
                  </a:txBody>
                  <a:tcPr/>
                </a:tc>
                <a:tc>
                  <a:txBody>
                    <a:bodyPr/>
                    <a:lstStyle/>
                    <a:p>
                      <a:r>
                        <a:rPr lang="en-CA" sz="800" dirty="0"/>
                        <a:t>50</a:t>
                      </a:r>
                    </a:p>
                  </a:txBody>
                  <a:tcPr/>
                </a:tc>
                <a:tc>
                  <a:txBody>
                    <a:bodyPr/>
                    <a:lstStyle/>
                    <a:p>
                      <a:r>
                        <a:rPr lang="en-CA" sz="800" dirty="0"/>
                        <a:t>25</a:t>
                      </a:r>
                    </a:p>
                  </a:txBody>
                  <a:tcPr/>
                </a:tc>
                <a:tc>
                  <a:txBody>
                    <a:bodyPr/>
                    <a:lstStyle/>
                    <a:p>
                      <a:r>
                        <a:rPr lang="en-CA" sz="800" dirty="0"/>
                        <a:t>25</a:t>
                      </a:r>
                    </a:p>
                  </a:txBody>
                  <a:tcPr/>
                </a:tc>
                <a:extLst>
                  <a:ext uri="{0D108BD9-81ED-4DB2-BD59-A6C34878D82A}">
                    <a16:rowId xmlns:a16="http://schemas.microsoft.com/office/drawing/2014/main" val="10006"/>
                  </a:ext>
                </a:extLst>
              </a:tr>
              <a:tr h="370840">
                <a:tc>
                  <a:txBody>
                    <a:bodyPr/>
                    <a:lstStyle/>
                    <a:p>
                      <a:r>
                        <a:rPr lang="en-CA" sz="1800" dirty="0"/>
                        <a:t>Total</a:t>
                      </a:r>
                    </a:p>
                  </a:txBody>
                  <a:tcPr/>
                </a:tc>
                <a:tc>
                  <a:txBody>
                    <a:bodyPr/>
                    <a:lstStyle/>
                    <a:p>
                      <a:endParaRPr lang="en-CA" sz="1800" dirty="0"/>
                    </a:p>
                  </a:txBody>
                  <a:tcPr/>
                </a:tc>
                <a:tc>
                  <a:txBody>
                    <a:bodyPr/>
                    <a:lstStyle/>
                    <a:p>
                      <a:r>
                        <a:rPr lang="en-CA" sz="1800" dirty="0"/>
                        <a:t>1000</a:t>
                      </a:r>
                    </a:p>
                  </a:txBody>
                  <a:tcPr/>
                </a:tc>
                <a:tc>
                  <a:txBody>
                    <a:bodyPr/>
                    <a:lstStyle/>
                    <a:p>
                      <a:endParaRPr lang="en-CA" sz="800" dirty="0"/>
                    </a:p>
                  </a:txBody>
                  <a:tcPr/>
                </a:tc>
                <a:tc>
                  <a:txBody>
                    <a:bodyPr/>
                    <a:lstStyle/>
                    <a:p>
                      <a:endParaRPr lang="en-CA" sz="800" dirty="0"/>
                    </a:p>
                  </a:txBody>
                  <a:tcPr/>
                </a:tc>
                <a:tc>
                  <a:txBody>
                    <a:bodyPr/>
                    <a:lstStyle/>
                    <a:p>
                      <a:endParaRPr lang="en-CA" sz="800" dirty="0"/>
                    </a:p>
                  </a:txBody>
                  <a:tcPr/>
                </a:tc>
                <a:tc>
                  <a:txBody>
                    <a:bodyPr/>
                    <a:lstStyle/>
                    <a:p>
                      <a:endParaRPr lang="en-CA" sz="800" dirty="0"/>
                    </a:p>
                  </a:txBody>
                  <a:tcPr/>
                </a:tc>
                <a:tc>
                  <a:txBody>
                    <a:bodyPr/>
                    <a:lstStyle/>
                    <a:p>
                      <a:endParaRPr lang="en-CA" sz="800" dirty="0"/>
                    </a:p>
                  </a:txBody>
                  <a:tcPr/>
                </a:tc>
                <a:tc>
                  <a:txBody>
                    <a:bodyPr/>
                    <a:lstStyle/>
                    <a:p>
                      <a:endParaRPr lang="en-CA" sz="800" dirty="0"/>
                    </a:p>
                  </a:txBody>
                  <a:tcPr/>
                </a:tc>
                <a:tc>
                  <a:txBody>
                    <a:bodyPr/>
                    <a:lstStyle/>
                    <a:p>
                      <a:endParaRPr lang="en-CA" sz="800" dirty="0"/>
                    </a:p>
                  </a:txBody>
                  <a:tcPr/>
                </a:tc>
                <a:extLst>
                  <a:ext uri="{0D108BD9-81ED-4DB2-BD59-A6C34878D82A}">
                    <a16:rowId xmlns:a16="http://schemas.microsoft.com/office/drawing/2014/main" val="10007"/>
                  </a:ext>
                </a:extLst>
              </a:tr>
              <a:tr h="370840">
                <a:tc>
                  <a:txBody>
                    <a:bodyPr/>
                    <a:lstStyle/>
                    <a:p>
                      <a:r>
                        <a:rPr lang="en-CA" sz="1800" dirty="0"/>
                        <a:t>Total Before Cost</a:t>
                      </a:r>
                    </a:p>
                  </a:txBody>
                  <a:tcPr/>
                </a:tc>
                <a:tc>
                  <a:txBody>
                    <a:bodyPr/>
                    <a:lstStyle/>
                    <a:p>
                      <a:endParaRPr lang="en-CA" sz="1800" dirty="0"/>
                    </a:p>
                  </a:txBody>
                  <a:tcPr/>
                </a:tc>
                <a:tc>
                  <a:txBody>
                    <a:bodyPr/>
                    <a:lstStyle/>
                    <a:p>
                      <a:r>
                        <a:rPr lang="en-CA" sz="1800" dirty="0"/>
                        <a:t>700</a:t>
                      </a:r>
                    </a:p>
                  </a:txBody>
                  <a:tcPr/>
                </a:tc>
                <a:tc>
                  <a:txBody>
                    <a:bodyPr/>
                    <a:lstStyle/>
                    <a:p>
                      <a:endParaRPr lang="en-CA" sz="1800" dirty="0"/>
                    </a:p>
                  </a:txBody>
                  <a:tcPr/>
                </a:tc>
                <a:tc>
                  <a:txBody>
                    <a:bodyPr/>
                    <a:lstStyle/>
                    <a:p>
                      <a:endParaRPr lang="en-CA" sz="1800" dirty="0"/>
                    </a:p>
                  </a:txBody>
                  <a:tcPr/>
                </a:tc>
                <a:tc>
                  <a:txBody>
                    <a:bodyPr/>
                    <a:lstStyle/>
                    <a:p>
                      <a:endParaRPr lang="en-CA" sz="1800" dirty="0"/>
                    </a:p>
                  </a:txBody>
                  <a:tcPr/>
                </a:tc>
                <a:tc>
                  <a:txBody>
                    <a:bodyPr/>
                    <a:lstStyle/>
                    <a:p>
                      <a:endParaRPr lang="en-CA" sz="1800" dirty="0"/>
                    </a:p>
                  </a:txBody>
                  <a:tcPr/>
                </a:tc>
                <a:tc>
                  <a:txBody>
                    <a:bodyPr/>
                    <a:lstStyle/>
                    <a:p>
                      <a:r>
                        <a:rPr lang="en-CA" sz="1800" dirty="0"/>
                        <a:t>484</a:t>
                      </a:r>
                    </a:p>
                  </a:txBody>
                  <a:tcPr/>
                </a:tc>
                <a:tc>
                  <a:txBody>
                    <a:bodyPr/>
                    <a:lstStyle/>
                    <a:p>
                      <a:r>
                        <a:rPr lang="en-CA" sz="1800" dirty="0"/>
                        <a:t>675</a:t>
                      </a:r>
                    </a:p>
                  </a:txBody>
                  <a:tcPr/>
                </a:tc>
                <a:tc>
                  <a:txBody>
                    <a:bodyPr/>
                    <a:lstStyle/>
                    <a:p>
                      <a:r>
                        <a:rPr lang="en-CA" sz="1800" dirty="0"/>
                        <a:t>647</a:t>
                      </a:r>
                    </a:p>
                  </a:txBody>
                  <a:tcPr/>
                </a:tc>
                <a:extLst>
                  <a:ext uri="{0D108BD9-81ED-4DB2-BD59-A6C34878D82A}">
                    <a16:rowId xmlns:a16="http://schemas.microsoft.com/office/drawing/2014/main" val="10008"/>
                  </a:ext>
                </a:extLst>
              </a:tr>
              <a:tr h="370840">
                <a:tc>
                  <a:txBody>
                    <a:bodyPr/>
                    <a:lstStyle/>
                    <a:p>
                      <a:r>
                        <a:rPr lang="en-CA" sz="1600" dirty="0"/>
                        <a:t>% Before Cost</a:t>
                      </a:r>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r>
                        <a:rPr lang="en-CA" sz="1600" dirty="0"/>
                        <a:t>69%</a:t>
                      </a:r>
                    </a:p>
                  </a:txBody>
                  <a:tcPr/>
                </a:tc>
                <a:tc>
                  <a:txBody>
                    <a:bodyPr/>
                    <a:lstStyle/>
                    <a:p>
                      <a:r>
                        <a:rPr lang="en-CA" sz="1600" dirty="0"/>
                        <a:t>96%</a:t>
                      </a:r>
                    </a:p>
                  </a:txBody>
                  <a:tcPr/>
                </a:tc>
                <a:tc>
                  <a:txBody>
                    <a:bodyPr/>
                    <a:lstStyle/>
                    <a:p>
                      <a:r>
                        <a:rPr lang="en-CA" sz="1600" dirty="0"/>
                        <a:t>92%</a:t>
                      </a:r>
                    </a:p>
                  </a:txBody>
                  <a:tcPr/>
                </a:tc>
                <a:extLst>
                  <a:ext uri="{0D108BD9-81ED-4DB2-BD59-A6C34878D82A}">
                    <a16:rowId xmlns:a16="http://schemas.microsoft.com/office/drawing/2014/main" val="10009"/>
                  </a:ext>
                </a:extLst>
              </a:tr>
              <a:tr h="370840">
                <a:tc>
                  <a:txBody>
                    <a:bodyPr/>
                    <a:lstStyle/>
                    <a:p>
                      <a:endParaRPr lang="en-CA" sz="1100" dirty="0"/>
                    </a:p>
                  </a:txBody>
                  <a:tcPr/>
                </a:tc>
                <a:tc>
                  <a:txBody>
                    <a:bodyPr/>
                    <a:lstStyle/>
                    <a:p>
                      <a:endParaRPr lang="en-CA" sz="1100"/>
                    </a:p>
                  </a:txBody>
                  <a:tcPr/>
                </a:tc>
                <a:tc>
                  <a:txBody>
                    <a:bodyPr/>
                    <a:lstStyle/>
                    <a:p>
                      <a:endParaRPr lang="en-CA" sz="1100"/>
                    </a:p>
                  </a:txBody>
                  <a:tcPr/>
                </a:tc>
                <a:tc>
                  <a:txBody>
                    <a:bodyPr/>
                    <a:lstStyle/>
                    <a:p>
                      <a:endParaRPr lang="en-CA" sz="1100" dirty="0"/>
                    </a:p>
                  </a:txBody>
                  <a:tcPr/>
                </a:tc>
                <a:tc>
                  <a:txBody>
                    <a:bodyPr/>
                    <a:lstStyle/>
                    <a:p>
                      <a:endParaRPr lang="en-CA" sz="1100"/>
                    </a:p>
                  </a:txBody>
                  <a:tcPr/>
                </a:tc>
                <a:tc>
                  <a:txBody>
                    <a:bodyPr/>
                    <a:lstStyle/>
                    <a:p>
                      <a:endParaRPr lang="en-CA" sz="1100"/>
                    </a:p>
                  </a:txBody>
                  <a:tcPr/>
                </a:tc>
                <a:tc>
                  <a:txBody>
                    <a:bodyPr/>
                    <a:lstStyle/>
                    <a:p>
                      <a:endParaRPr lang="en-CA" sz="1100" dirty="0"/>
                    </a:p>
                  </a:txBody>
                  <a:tcPr/>
                </a:tc>
                <a:tc>
                  <a:txBody>
                    <a:bodyPr/>
                    <a:lstStyle/>
                    <a:p>
                      <a:endParaRPr lang="en-CA" sz="1100" dirty="0"/>
                    </a:p>
                  </a:txBody>
                  <a:tcPr/>
                </a:tc>
                <a:tc>
                  <a:txBody>
                    <a:bodyPr/>
                    <a:lstStyle/>
                    <a:p>
                      <a:endParaRPr lang="en-CA" sz="1100" dirty="0"/>
                    </a:p>
                  </a:txBody>
                  <a:tcPr/>
                </a:tc>
                <a:tc>
                  <a:txBody>
                    <a:bodyPr/>
                    <a:lstStyle/>
                    <a:p>
                      <a:endParaRPr lang="en-CA" sz="11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60777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noGrp="1"/>
          </p:cNvSpPr>
          <p:nvPr/>
        </p:nvSpPr>
        <p:spPr bwMode="auto">
          <a:xfrm>
            <a:off x="8534400" y="6477000"/>
            <a:ext cx="517525" cy="304800"/>
          </a:xfrm>
          <a:prstGeom prst="rect">
            <a:avLst/>
          </a:prstGeom>
          <a:noFill/>
          <a:ln>
            <a:miter lim="800000"/>
            <a:headEnd/>
            <a:tailEnd/>
          </a:ln>
        </p:spPr>
        <p:txBody>
          <a:bodyPr lIns="91436" tIns="45718" rIns="91436" bIns="45718"/>
          <a:lstStyle/>
          <a:p>
            <a:pPr algn="r" fontAlgn="auto">
              <a:spcBef>
                <a:spcPts val="0"/>
              </a:spcBef>
              <a:spcAft>
                <a:spcPts val="0"/>
              </a:spcAft>
              <a:defRPr/>
            </a:pPr>
            <a:fld id="{1A9FA3D2-95BF-4324-A5BF-6C58F8213141}" type="slidenum">
              <a:rPr lang="en-US" sz="1300">
                <a:solidFill>
                  <a:schemeClr val="bg1"/>
                </a:solidFill>
                <a:latin typeface="+mj-lt"/>
                <a:cs typeface="+mn-cs"/>
              </a:rPr>
              <a:pPr algn="r" fontAlgn="auto">
                <a:spcBef>
                  <a:spcPts val="0"/>
                </a:spcBef>
                <a:spcAft>
                  <a:spcPts val="0"/>
                </a:spcAft>
                <a:defRPr/>
              </a:pPr>
              <a:t>33</a:t>
            </a:fld>
            <a:endParaRPr lang="en-US" sz="1300">
              <a:solidFill>
                <a:schemeClr val="bg1"/>
              </a:solidFill>
              <a:latin typeface="+mj-lt"/>
              <a:cs typeface="+mn-cs"/>
            </a:endParaRPr>
          </a:p>
        </p:txBody>
      </p:sp>
      <p:sp>
        <p:nvSpPr>
          <p:cNvPr id="3020802" name="Rectangle 2"/>
          <p:cNvSpPr>
            <a:spLocks noGrp="1" noChangeArrowheads="1"/>
          </p:cNvSpPr>
          <p:nvPr>
            <p:ph type="title"/>
          </p:nvPr>
        </p:nvSpPr>
        <p:spPr>
          <a:xfrm>
            <a:off x="1848667" y="902042"/>
            <a:ext cx="5503604" cy="691979"/>
          </a:xfrm>
          <a:noFill/>
        </p:spPr>
        <p:txBody>
          <a:bodyPr rtlCol="0">
            <a:normAutofit/>
          </a:bodyPr>
          <a:lstStyle/>
          <a:p>
            <a:pPr eaLnBrk="1" fontAlgn="auto" hangingPunct="1">
              <a:spcAft>
                <a:spcPts val="0"/>
              </a:spcAft>
              <a:defRPr/>
            </a:pPr>
            <a:r>
              <a:rPr lang="en-US" sz="3600" dirty="0">
                <a:effectLst>
                  <a:outerShdw blurRad="38100" dist="38100" dir="2700000" algn="tl">
                    <a:srgbClr val="C0C0C0"/>
                  </a:outerShdw>
                </a:effectLst>
              </a:rPr>
              <a:t>Do We Interview???</a:t>
            </a:r>
          </a:p>
        </p:txBody>
      </p:sp>
      <p:sp>
        <p:nvSpPr>
          <p:cNvPr id="90115" name="Rectangle 3"/>
          <p:cNvSpPr>
            <a:spLocks noGrp="1" noChangeArrowheads="1"/>
          </p:cNvSpPr>
          <p:nvPr>
            <p:ph idx="1"/>
          </p:nvPr>
        </p:nvSpPr>
        <p:spPr>
          <a:xfrm>
            <a:off x="263525" y="1616075"/>
            <a:ext cx="8616950" cy="4813300"/>
          </a:xfrm>
        </p:spPr>
        <p:txBody>
          <a:bodyPr rtlCol="0">
            <a:normAutofit/>
          </a:bodyPr>
          <a:lstStyle/>
          <a:p>
            <a:pPr eaLnBrk="1" fontAlgn="auto" hangingPunct="1">
              <a:lnSpc>
                <a:spcPct val="80000"/>
              </a:lnSpc>
              <a:spcAft>
                <a:spcPts val="0"/>
              </a:spcAft>
              <a:buFont typeface="Arial" panose="020B0604020202020204" pitchFamily="34" charset="0"/>
              <a:buChar char="•"/>
              <a:defRPr/>
            </a:pPr>
            <a:endParaRPr lang="en-US" dirty="0"/>
          </a:p>
          <a:p>
            <a:pPr eaLnBrk="1" fontAlgn="auto" hangingPunct="1">
              <a:lnSpc>
                <a:spcPct val="80000"/>
              </a:lnSpc>
              <a:spcAft>
                <a:spcPts val="0"/>
              </a:spcAft>
              <a:buFont typeface="Arial" panose="020B0604020202020204" pitchFamily="34" charset="0"/>
              <a:buChar char="•"/>
              <a:defRPr/>
            </a:pPr>
            <a:endParaRPr lang="en-US" dirty="0"/>
          </a:p>
          <a:p>
            <a:pPr eaLnBrk="1" fontAlgn="auto" hangingPunct="1">
              <a:lnSpc>
                <a:spcPct val="80000"/>
              </a:lnSpc>
              <a:spcAft>
                <a:spcPts val="0"/>
              </a:spcAft>
              <a:buFont typeface="Arial" panose="020B0604020202020204" pitchFamily="34" charset="0"/>
              <a:buChar char="•"/>
              <a:defRPr/>
            </a:pPr>
            <a:r>
              <a:rPr lang="en-US" dirty="0"/>
              <a:t>Will an interview be value add??  Complexity of Project???</a:t>
            </a:r>
          </a:p>
          <a:p>
            <a:pPr eaLnBrk="1" fontAlgn="auto" hangingPunct="1">
              <a:lnSpc>
                <a:spcPct val="80000"/>
              </a:lnSpc>
              <a:spcAft>
                <a:spcPts val="0"/>
              </a:spcAft>
              <a:buFont typeface="Arial" panose="020B0604020202020204" pitchFamily="34" charset="0"/>
              <a:buChar char="•"/>
              <a:defRPr/>
            </a:pPr>
            <a:endParaRPr lang="en-US" dirty="0"/>
          </a:p>
          <a:p>
            <a:pPr eaLnBrk="1" fontAlgn="auto" hangingPunct="1">
              <a:lnSpc>
                <a:spcPct val="80000"/>
              </a:lnSpc>
              <a:spcAft>
                <a:spcPts val="0"/>
              </a:spcAft>
              <a:buFont typeface="Arial" panose="020B0604020202020204" pitchFamily="34" charset="0"/>
              <a:buChar char="•"/>
              <a:defRPr/>
            </a:pPr>
            <a:r>
              <a:rPr lang="en-US" dirty="0"/>
              <a:t>If we decide to do an interview, scores will be adjusted </a:t>
            </a:r>
          </a:p>
          <a:p>
            <a:pPr marL="0" indent="0" eaLnBrk="1" fontAlgn="auto" hangingPunct="1">
              <a:lnSpc>
                <a:spcPct val="80000"/>
              </a:lnSpc>
              <a:spcAft>
                <a:spcPts val="0"/>
              </a:spcAft>
              <a:buNone/>
              <a:defRPr/>
            </a:pPr>
            <a:r>
              <a:rPr lang="en-US" dirty="0"/>
              <a:t>	Team Qualifications (300 Points)  and Project Plan (50 Points)</a:t>
            </a:r>
          </a:p>
          <a:p>
            <a:pPr lvl="1" eaLnBrk="1" fontAlgn="auto" hangingPunct="1">
              <a:lnSpc>
                <a:spcPct val="80000"/>
              </a:lnSpc>
              <a:spcAft>
                <a:spcPts val="0"/>
              </a:spcAft>
              <a:buFont typeface="Arial" panose="020B0604020202020204" pitchFamily="34" charset="0"/>
              <a:buChar char="•"/>
              <a:defRPr/>
            </a:pPr>
            <a:endParaRPr lang="en-US" i="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72225"/>
            <a:ext cx="920020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501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noGrp="1"/>
          </p:cNvSpPr>
          <p:nvPr/>
        </p:nvSpPr>
        <p:spPr bwMode="auto">
          <a:xfrm>
            <a:off x="8534400" y="6477000"/>
            <a:ext cx="517525" cy="304800"/>
          </a:xfrm>
          <a:prstGeom prst="rect">
            <a:avLst/>
          </a:prstGeom>
          <a:noFill/>
          <a:ln>
            <a:miter lim="800000"/>
            <a:headEnd/>
            <a:tailEnd/>
          </a:ln>
        </p:spPr>
        <p:txBody>
          <a:bodyPr lIns="91436" tIns="45718" rIns="91436" bIns="45718"/>
          <a:lstStyle/>
          <a:p>
            <a:pPr algn="r" fontAlgn="auto">
              <a:spcBef>
                <a:spcPts val="0"/>
              </a:spcBef>
              <a:spcAft>
                <a:spcPts val="0"/>
              </a:spcAft>
              <a:defRPr/>
            </a:pPr>
            <a:fld id="{1A9FA3D2-95BF-4324-A5BF-6C58F8213141}" type="slidenum">
              <a:rPr lang="en-US" sz="1300">
                <a:solidFill>
                  <a:schemeClr val="bg1"/>
                </a:solidFill>
                <a:latin typeface="+mj-lt"/>
                <a:cs typeface="+mn-cs"/>
              </a:rPr>
              <a:pPr algn="r" fontAlgn="auto">
                <a:spcBef>
                  <a:spcPts val="0"/>
                </a:spcBef>
                <a:spcAft>
                  <a:spcPts val="0"/>
                </a:spcAft>
                <a:defRPr/>
              </a:pPr>
              <a:t>34</a:t>
            </a:fld>
            <a:endParaRPr lang="en-US" sz="1300">
              <a:solidFill>
                <a:schemeClr val="bg1"/>
              </a:solidFill>
              <a:latin typeface="+mj-lt"/>
              <a:cs typeface="+mn-cs"/>
            </a:endParaRPr>
          </a:p>
        </p:txBody>
      </p:sp>
      <p:sp>
        <p:nvSpPr>
          <p:cNvPr id="3020802" name="Rectangle 2"/>
          <p:cNvSpPr>
            <a:spLocks noGrp="1" noChangeArrowheads="1"/>
          </p:cNvSpPr>
          <p:nvPr>
            <p:ph type="title"/>
          </p:nvPr>
        </p:nvSpPr>
        <p:spPr>
          <a:xfrm>
            <a:off x="1848667" y="902042"/>
            <a:ext cx="5503604" cy="691979"/>
          </a:xfrm>
          <a:noFill/>
        </p:spPr>
        <p:txBody>
          <a:bodyPr rtlCol="0">
            <a:normAutofit fontScale="90000"/>
          </a:bodyPr>
          <a:lstStyle/>
          <a:p>
            <a:pPr eaLnBrk="1" fontAlgn="auto" hangingPunct="1">
              <a:spcAft>
                <a:spcPts val="0"/>
              </a:spcAft>
              <a:defRPr/>
            </a:pPr>
            <a:r>
              <a:rPr lang="en-US" sz="3600" dirty="0">
                <a:effectLst>
                  <a:outerShdw blurRad="38100" dist="38100" dir="2700000" algn="tl">
                    <a:srgbClr val="C0C0C0"/>
                  </a:outerShdw>
                </a:effectLst>
              </a:rPr>
              <a:t>Key Personnel Interviews</a:t>
            </a:r>
          </a:p>
        </p:txBody>
      </p:sp>
      <p:sp>
        <p:nvSpPr>
          <p:cNvPr id="90115" name="Rectangle 3"/>
          <p:cNvSpPr>
            <a:spLocks noGrp="1" noChangeArrowheads="1"/>
          </p:cNvSpPr>
          <p:nvPr>
            <p:ph idx="1"/>
          </p:nvPr>
        </p:nvSpPr>
        <p:spPr>
          <a:xfrm>
            <a:off x="263525" y="1616075"/>
            <a:ext cx="8616950" cy="4813300"/>
          </a:xfrm>
        </p:spPr>
        <p:txBody>
          <a:bodyPr rtlCol="0">
            <a:normAutofit lnSpcReduction="10000"/>
          </a:bodyPr>
          <a:lstStyle/>
          <a:p>
            <a:pPr eaLnBrk="1" fontAlgn="auto" hangingPunct="1">
              <a:lnSpc>
                <a:spcPct val="80000"/>
              </a:lnSpc>
              <a:spcAft>
                <a:spcPts val="0"/>
              </a:spcAft>
              <a:buFont typeface="Arial" panose="020B0604020202020204" pitchFamily="34" charset="0"/>
              <a:buChar char="•"/>
              <a:defRPr/>
            </a:pPr>
            <a:r>
              <a:rPr lang="en-US" dirty="0"/>
              <a:t>The Client may interview the following individuals:</a:t>
            </a:r>
          </a:p>
          <a:p>
            <a:pPr lvl="1" eaLnBrk="1" fontAlgn="auto" hangingPunct="1">
              <a:lnSpc>
                <a:spcPct val="80000"/>
              </a:lnSpc>
              <a:spcAft>
                <a:spcPts val="0"/>
              </a:spcAft>
              <a:buFont typeface="Arial" panose="020B0604020202020204" pitchFamily="34" charset="0"/>
              <a:buChar char="•"/>
              <a:defRPr/>
            </a:pPr>
            <a:r>
              <a:rPr lang="en-US" dirty="0">
                <a:solidFill>
                  <a:srgbClr val="000099"/>
                </a:solidFill>
              </a:rPr>
              <a:t>Key Account Manager </a:t>
            </a:r>
            <a:r>
              <a:rPr lang="en-US" sz="1800" b="0" dirty="0"/>
              <a:t>(overall contact / involved on the project every day)</a:t>
            </a:r>
            <a:endParaRPr lang="en-US" b="0" dirty="0"/>
          </a:p>
          <a:p>
            <a:pPr lvl="1" eaLnBrk="1" fontAlgn="auto" hangingPunct="1">
              <a:lnSpc>
                <a:spcPct val="80000"/>
              </a:lnSpc>
              <a:spcAft>
                <a:spcPts val="0"/>
              </a:spcAft>
              <a:buFont typeface="Arial" panose="020B0604020202020204" pitchFamily="34" charset="0"/>
              <a:buChar char="•"/>
              <a:defRPr/>
            </a:pPr>
            <a:endParaRPr lang="en-US" dirty="0"/>
          </a:p>
          <a:p>
            <a:pPr eaLnBrk="1" fontAlgn="auto" hangingPunct="1">
              <a:lnSpc>
                <a:spcPct val="80000"/>
              </a:lnSpc>
              <a:spcAft>
                <a:spcPts val="0"/>
              </a:spcAft>
              <a:buFont typeface="Arial" panose="020B0604020202020204" pitchFamily="34" charset="0"/>
              <a:buChar char="•"/>
              <a:defRPr/>
            </a:pPr>
            <a:r>
              <a:rPr lang="en-US" dirty="0"/>
              <a:t>All individuals must be available on the dates specified in the RFP. If a team member is not present for the interview, they will receive a 1 rating.</a:t>
            </a:r>
          </a:p>
          <a:p>
            <a:pPr eaLnBrk="1" fontAlgn="auto" hangingPunct="1">
              <a:lnSpc>
                <a:spcPct val="80000"/>
              </a:lnSpc>
              <a:spcAft>
                <a:spcPts val="0"/>
              </a:spcAft>
              <a:buFont typeface="Arial" panose="020B0604020202020204" pitchFamily="34" charset="0"/>
              <a:buChar char="•"/>
              <a:defRPr/>
            </a:pPr>
            <a:endParaRPr lang="en-US" dirty="0"/>
          </a:p>
          <a:p>
            <a:pPr eaLnBrk="1" fontAlgn="auto" hangingPunct="1">
              <a:lnSpc>
                <a:spcPct val="80000"/>
              </a:lnSpc>
              <a:spcAft>
                <a:spcPts val="0"/>
              </a:spcAft>
              <a:buFont typeface="Arial" panose="020B0604020202020204" pitchFamily="34" charset="0"/>
              <a:buChar char="•"/>
              <a:defRPr/>
            </a:pPr>
            <a:r>
              <a:rPr lang="en-US" dirty="0"/>
              <a:t>No substitutes, proxies, phone, or electronic interviews will be allowed.</a:t>
            </a:r>
          </a:p>
          <a:p>
            <a:pPr eaLnBrk="1" fontAlgn="auto" hangingPunct="1">
              <a:lnSpc>
                <a:spcPct val="80000"/>
              </a:lnSpc>
              <a:spcAft>
                <a:spcPts val="0"/>
              </a:spcAft>
              <a:buFont typeface="Arial" panose="020B0604020202020204" pitchFamily="34" charset="0"/>
              <a:buChar char="•"/>
              <a:defRPr/>
            </a:pPr>
            <a:endParaRPr lang="en-US" dirty="0"/>
          </a:p>
          <a:p>
            <a:pPr eaLnBrk="1" fontAlgn="auto" hangingPunct="1">
              <a:lnSpc>
                <a:spcPct val="80000"/>
              </a:lnSpc>
              <a:spcAft>
                <a:spcPts val="0"/>
              </a:spcAft>
              <a:buFont typeface="Arial" panose="020B0604020202020204" pitchFamily="34" charset="0"/>
              <a:buChar char="•"/>
              <a:defRPr/>
            </a:pPr>
            <a:r>
              <a:rPr lang="en-US" dirty="0"/>
              <a:t>Goals: </a:t>
            </a:r>
          </a:p>
          <a:p>
            <a:pPr lvl="1" eaLnBrk="1" fontAlgn="auto" hangingPunct="1">
              <a:lnSpc>
                <a:spcPct val="80000"/>
              </a:lnSpc>
              <a:spcAft>
                <a:spcPts val="0"/>
              </a:spcAft>
              <a:buFont typeface="Arial" panose="020B0604020202020204" pitchFamily="34" charset="0"/>
              <a:buChar char="•"/>
              <a:defRPr/>
            </a:pPr>
            <a:r>
              <a:rPr lang="en-US" dirty="0"/>
              <a:t>Meet the critical personnel that are being assigned to the project</a:t>
            </a:r>
          </a:p>
          <a:p>
            <a:pPr lvl="1" eaLnBrk="1" fontAlgn="auto" hangingPunct="1">
              <a:lnSpc>
                <a:spcPct val="80000"/>
              </a:lnSpc>
              <a:spcAft>
                <a:spcPts val="0"/>
              </a:spcAft>
              <a:buFont typeface="Arial" panose="020B0604020202020204" pitchFamily="34" charset="0"/>
              <a:buChar char="•"/>
              <a:defRPr/>
            </a:pPr>
            <a:r>
              <a:rPr lang="en-US" dirty="0"/>
              <a:t>Identify if personnel have experience and have thought about this project</a:t>
            </a:r>
          </a:p>
          <a:p>
            <a:pPr lvl="1" eaLnBrk="1" fontAlgn="auto" hangingPunct="1">
              <a:lnSpc>
                <a:spcPct val="80000"/>
              </a:lnSpc>
              <a:spcAft>
                <a:spcPts val="0"/>
              </a:spcAft>
              <a:buFont typeface="Arial" panose="020B0604020202020204" pitchFamily="34" charset="0"/>
              <a:buChar char="•"/>
              <a:defRPr/>
            </a:pPr>
            <a:r>
              <a:rPr lang="en-US" dirty="0"/>
              <a:t>Identify if the personnel can think ahead and minimize potential risks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72225"/>
            <a:ext cx="920020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854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noGrp="1"/>
          </p:cNvSpPr>
          <p:nvPr/>
        </p:nvSpPr>
        <p:spPr bwMode="auto">
          <a:xfrm>
            <a:off x="8534400" y="6477000"/>
            <a:ext cx="517525" cy="304800"/>
          </a:xfrm>
          <a:prstGeom prst="rect">
            <a:avLst/>
          </a:prstGeom>
          <a:noFill/>
          <a:ln>
            <a:miter lim="800000"/>
            <a:headEnd/>
            <a:tailEnd/>
          </a:ln>
        </p:spPr>
        <p:txBody>
          <a:bodyPr lIns="91436" tIns="45718" rIns="91436" bIns="45718"/>
          <a:lstStyle/>
          <a:p>
            <a:pPr algn="r" fontAlgn="auto">
              <a:spcBef>
                <a:spcPts val="0"/>
              </a:spcBef>
              <a:spcAft>
                <a:spcPts val="0"/>
              </a:spcAft>
              <a:defRPr/>
            </a:pPr>
            <a:fld id="{94CCD588-1624-499E-BF05-9888FC5A15F9}" type="slidenum">
              <a:rPr lang="en-US" sz="1300">
                <a:solidFill>
                  <a:schemeClr val="bg1"/>
                </a:solidFill>
                <a:latin typeface="+mj-lt"/>
                <a:cs typeface="+mn-cs"/>
              </a:rPr>
              <a:pPr algn="r" fontAlgn="auto">
                <a:spcBef>
                  <a:spcPts val="0"/>
                </a:spcBef>
                <a:spcAft>
                  <a:spcPts val="0"/>
                </a:spcAft>
                <a:defRPr/>
              </a:pPr>
              <a:t>35</a:t>
            </a:fld>
            <a:endParaRPr lang="en-US" sz="1300">
              <a:solidFill>
                <a:schemeClr val="bg1"/>
              </a:solidFill>
              <a:latin typeface="+mj-lt"/>
              <a:cs typeface="+mn-cs"/>
            </a:endParaRPr>
          </a:p>
        </p:txBody>
      </p:sp>
      <p:sp>
        <p:nvSpPr>
          <p:cNvPr id="3020802" name="Rectangle 2"/>
          <p:cNvSpPr>
            <a:spLocks noGrp="1" noChangeArrowheads="1"/>
          </p:cNvSpPr>
          <p:nvPr>
            <p:ph type="title"/>
          </p:nvPr>
        </p:nvSpPr>
        <p:spPr>
          <a:xfrm>
            <a:off x="1581665" y="1025611"/>
            <a:ext cx="6820930" cy="571372"/>
          </a:xfrm>
          <a:noFill/>
        </p:spPr>
        <p:txBody>
          <a:bodyPr rtlCol="0">
            <a:normAutofit fontScale="90000"/>
          </a:bodyPr>
          <a:lstStyle/>
          <a:p>
            <a:pPr eaLnBrk="1" fontAlgn="auto" hangingPunct="1">
              <a:spcAft>
                <a:spcPts val="0"/>
              </a:spcAft>
              <a:defRPr/>
            </a:pPr>
            <a:r>
              <a:rPr lang="en-US" dirty="0">
                <a:effectLst>
                  <a:outerShdw blurRad="38100" dist="38100" dir="2700000" algn="tl">
                    <a:srgbClr val="C0C0C0"/>
                  </a:outerShdw>
                </a:effectLst>
              </a:rPr>
              <a:t>Interview Format</a:t>
            </a:r>
          </a:p>
        </p:txBody>
      </p:sp>
      <p:sp>
        <p:nvSpPr>
          <p:cNvPr id="92163" name="Rectangle 3"/>
          <p:cNvSpPr>
            <a:spLocks noGrp="1" noChangeArrowheads="1"/>
          </p:cNvSpPr>
          <p:nvPr>
            <p:ph idx="1"/>
          </p:nvPr>
        </p:nvSpPr>
        <p:spPr>
          <a:xfrm>
            <a:off x="263525" y="1616075"/>
            <a:ext cx="8616950" cy="4813300"/>
          </a:xfrm>
        </p:spPr>
        <p:txBody>
          <a:bodyPr rtlCol="0">
            <a:normAutofit/>
          </a:bodyPr>
          <a:lstStyle/>
          <a:p>
            <a:pPr eaLnBrk="1" fontAlgn="auto" hangingPunct="1">
              <a:lnSpc>
                <a:spcPct val="80000"/>
              </a:lnSpc>
              <a:spcAft>
                <a:spcPts val="0"/>
              </a:spcAft>
              <a:buFont typeface="Arial" panose="020B0604020202020204" pitchFamily="34" charset="0"/>
              <a:buChar char="•"/>
              <a:defRPr/>
            </a:pPr>
            <a:r>
              <a:rPr lang="en-US" dirty="0"/>
              <a:t>This is not a “presentation”.  </a:t>
            </a:r>
          </a:p>
          <a:p>
            <a:pPr eaLnBrk="1" fontAlgn="auto" hangingPunct="1">
              <a:lnSpc>
                <a:spcPct val="80000"/>
              </a:lnSpc>
              <a:spcAft>
                <a:spcPts val="0"/>
              </a:spcAft>
              <a:buFont typeface="Arial" panose="020B0604020202020204" pitchFamily="34" charset="0"/>
              <a:buChar char="•"/>
              <a:defRPr/>
            </a:pPr>
            <a:endParaRPr lang="en-US" sz="1400" dirty="0"/>
          </a:p>
          <a:p>
            <a:pPr eaLnBrk="1" fontAlgn="auto" hangingPunct="1">
              <a:lnSpc>
                <a:spcPct val="80000"/>
              </a:lnSpc>
              <a:spcAft>
                <a:spcPts val="0"/>
              </a:spcAft>
              <a:buFont typeface="Arial" panose="020B0604020202020204" pitchFamily="34" charset="0"/>
              <a:buChar char="•"/>
              <a:defRPr/>
            </a:pPr>
            <a:r>
              <a:rPr lang="en-US" dirty="0"/>
              <a:t>No other individual from the Proposer’s organization may attend </a:t>
            </a:r>
          </a:p>
          <a:p>
            <a:pPr eaLnBrk="1" fontAlgn="auto" hangingPunct="1">
              <a:lnSpc>
                <a:spcPct val="80000"/>
              </a:lnSpc>
              <a:spcAft>
                <a:spcPts val="0"/>
              </a:spcAft>
              <a:buFont typeface="Arial" panose="020B0604020202020204" pitchFamily="34" charset="0"/>
              <a:buChar char="•"/>
              <a:defRPr/>
            </a:pPr>
            <a:endParaRPr lang="en-US" sz="1400" dirty="0"/>
          </a:p>
          <a:p>
            <a:pPr eaLnBrk="1" fontAlgn="auto" hangingPunct="1">
              <a:lnSpc>
                <a:spcPct val="80000"/>
              </a:lnSpc>
              <a:spcAft>
                <a:spcPts val="0"/>
              </a:spcAft>
              <a:buFont typeface="Arial" panose="020B0604020202020204" pitchFamily="34" charset="0"/>
              <a:buChar char="•"/>
              <a:defRPr/>
            </a:pPr>
            <a:r>
              <a:rPr lang="en-US"/>
              <a:t>The </a:t>
            </a:r>
            <a:r>
              <a:rPr lang="en-US" dirty="0"/>
              <a:t>individuals cannot bring any notes or handouts.</a:t>
            </a:r>
          </a:p>
          <a:p>
            <a:pPr eaLnBrk="1" fontAlgn="auto" hangingPunct="1">
              <a:lnSpc>
                <a:spcPct val="80000"/>
              </a:lnSpc>
              <a:spcAft>
                <a:spcPts val="0"/>
              </a:spcAft>
              <a:buFont typeface="Arial" panose="020B0604020202020204" pitchFamily="34" charset="0"/>
              <a:buChar char="•"/>
              <a:defRPr/>
            </a:pPr>
            <a:endParaRPr lang="en-US" sz="1400" dirty="0"/>
          </a:p>
          <a:p>
            <a:pPr eaLnBrk="1" fontAlgn="auto" hangingPunct="1">
              <a:lnSpc>
                <a:spcPct val="80000"/>
              </a:lnSpc>
              <a:spcAft>
                <a:spcPts val="0"/>
              </a:spcAft>
              <a:buFont typeface="Arial" panose="020B0604020202020204" pitchFamily="34" charset="0"/>
              <a:buChar char="•"/>
              <a:defRPr/>
            </a:pPr>
            <a:r>
              <a:rPr lang="en-US" dirty="0"/>
              <a:t>Interview times will be approximately 15-20 minutes per individual</a:t>
            </a:r>
          </a:p>
          <a:p>
            <a:pPr eaLnBrk="1" fontAlgn="auto" hangingPunct="1">
              <a:lnSpc>
                <a:spcPct val="80000"/>
              </a:lnSpc>
              <a:spcAft>
                <a:spcPts val="0"/>
              </a:spcAft>
              <a:buFont typeface="Arial" panose="020B0604020202020204" pitchFamily="34" charset="0"/>
              <a:buChar char="•"/>
              <a:defRPr/>
            </a:pPr>
            <a:endParaRPr lang="en-US" sz="1400" dirty="0"/>
          </a:p>
          <a:p>
            <a:pPr eaLnBrk="1" fontAlgn="auto" hangingPunct="1">
              <a:lnSpc>
                <a:spcPct val="80000"/>
              </a:lnSpc>
              <a:spcAft>
                <a:spcPts val="0"/>
              </a:spcAft>
              <a:buFont typeface="Arial" panose="020B0604020202020204" pitchFamily="34" charset="0"/>
              <a:buChar char="•"/>
              <a:defRPr/>
            </a:pPr>
            <a:r>
              <a:rPr lang="en-US" dirty="0"/>
              <a:t>A standard set of questions will be asked to each individual. The client has the option to clarify any responses.  </a:t>
            </a:r>
          </a:p>
          <a:p>
            <a:pPr eaLnBrk="1" fontAlgn="auto" hangingPunct="1">
              <a:lnSpc>
                <a:spcPct val="80000"/>
              </a:lnSpc>
              <a:spcAft>
                <a:spcPts val="0"/>
              </a:spcAft>
              <a:buFont typeface="Arial" panose="020B0604020202020204" pitchFamily="34" charset="0"/>
              <a:buChar char="•"/>
              <a:defRPr/>
            </a:pPr>
            <a:endParaRPr lang="en-US" sz="1400" dirty="0"/>
          </a:p>
          <a:p>
            <a:pPr eaLnBrk="1" fontAlgn="auto" hangingPunct="1">
              <a:lnSpc>
                <a:spcPct val="80000"/>
              </a:lnSpc>
              <a:spcAft>
                <a:spcPts val="0"/>
              </a:spcAft>
              <a:buFont typeface="Arial" panose="020B0604020202020204" pitchFamily="34" charset="0"/>
              <a:buChar char="•"/>
              <a:defRPr/>
            </a:pPr>
            <a:r>
              <a:rPr lang="en-US" dirty="0"/>
              <a:t>Questions will be non-technical </a:t>
            </a:r>
          </a:p>
          <a:p>
            <a:pPr eaLnBrk="1" fontAlgn="auto" hangingPunct="1">
              <a:lnSpc>
                <a:spcPct val="80000"/>
              </a:lnSpc>
              <a:spcAft>
                <a:spcPts val="0"/>
              </a:spcAft>
              <a:buFont typeface="Arial" panose="020B0604020202020204" pitchFamily="34" charset="0"/>
              <a:buChar char="•"/>
              <a:defRPr/>
            </a:pPr>
            <a:endParaRPr lang="en-US" sz="1400" dirty="0"/>
          </a:p>
          <a:p>
            <a:pPr eaLnBrk="1" fontAlgn="auto" hangingPunct="1">
              <a:lnSpc>
                <a:spcPct val="80000"/>
              </a:lnSpc>
              <a:spcAft>
                <a:spcPts val="0"/>
              </a:spcAft>
              <a:buFont typeface="Arial" panose="020B0604020202020204" pitchFamily="34" charset="0"/>
              <a:buChar char="•"/>
              <a:defRPr/>
            </a:pPr>
            <a:r>
              <a:rPr lang="en-US" dirty="0"/>
              <a:t>Evaluators will rate/score the interviews comparatively to one another on a 1-5-10 scale </a:t>
            </a:r>
          </a:p>
          <a:p>
            <a:pPr eaLnBrk="1" fontAlgn="auto" hangingPunct="1">
              <a:lnSpc>
                <a:spcPct val="80000"/>
              </a:lnSpc>
              <a:spcAft>
                <a:spcPts val="0"/>
              </a:spcAft>
              <a:buFont typeface="Arial" panose="020B0604020202020204" pitchFamily="34" charset="0"/>
              <a:buChar char="•"/>
              <a:defRPr/>
            </a:pP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24612"/>
            <a:ext cx="9242854"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598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623" y="1136513"/>
            <a:ext cx="5226909" cy="707597"/>
          </a:xfrm>
        </p:spPr>
        <p:txBody>
          <a:bodyPr>
            <a:noAutofit/>
          </a:bodyPr>
          <a:lstStyle/>
          <a:p>
            <a:r>
              <a:rPr lang="en-US" sz="2000" dirty="0"/>
              <a:t>Score Before Cost in Each Criteria</a:t>
            </a:r>
            <a:br>
              <a:rPr lang="en-US" sz="2000" dirty="0"/>
            </a:b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4176450"/>
              </p:ext>
            </p:extLst>
          </p:nvPr>
        </p:nvGraphicFramePr>
        <p:xfrm>
          <a:off x="277812" y="1816100"/>
          <a:ext cx="8616950" cy="5334000"/>
        </p:xfrm>
        <a:graphic>
          <a:graphicData uri="http://schemas.openxmlformats.org/drawingml/2006/table">
            <a:tbl>
              <a:tblPr firstRow="1" bandRow="1">
                <a:tableStyleId>{21E4AEA4-8DFA-4A89-87EB-49C32662AFE0}</a:tableStyleId>
              </a:tblPr>
              <a:tblGrid>
                <a:gridCol w="861695">
                  <a:extLst>
                    <a:ext uri="{9D8B030D-6E8A-4147-A177-3AD203B41FA5}">
                      <a16:colId xmlns:a16="http://schemas.microsoft.com/office/drawing/2014/main" val="20000"/>
                    </a:ext>
                  </a:extLst>
                </a:gridCol>
                <a:gridCol w="861695">
                  <a:extLst>
                    <a:ext uri="{9D8B030D-6E8A-4147-A177-3AD203B41FA5}">
                      <a16:colId xmlns:a16="http://schemas.microsoft.com/office/drawing/2014/main" val="20001"/>
                    </a:ext>
                  </a:extLst>
                </a:gridCol>
                <a:gridCol w="861695">
                  <a:extLst>
                    <a:ext uri="{9D8B030D-6E8A-4147-A177-3AD203B41FA5}">
                      <a16:colId xmlns:a16="http://schemas.microsoft.com/office/drawing/2014/main" val="20002"/>
                    </a:ext>
                  </a:extLst>
                </a:gridCol>
                <a:gridCol w="861695">
                  <a:extLst>
                    <a:ext uri="{9D8B030D-6E8A-4147-A177-3AD203B41FA5}">
                      <a16:colId xmlns:a16="http://schemas.microsoft.com/office/drawing/2014/main" val="20003"/>
                    </a:ext>
                  </a:extLst>
                </a:gridCol>
                <a:gridCol w="861695">
                  <a:extLst>
                    <a:ext uri="{9D8B030D-6E8A-4147-A177-3AD203B41FA5}">
                      <a16:colId xmlns:a16="http://schemas.microsoft.com/office/drawing/2014/main" val="20004"/>
                    </a:ext>
                  </a:extLst>
                </a:gridCol>
                <a:gridCol w="861695">
                  <a:extLst>
                    <a:ext uri="{9D8B030D-6E8A-4147-A177-3AD203B41FA5}">
                      <a16:colId xmlns:a16="http://schemas.microsoft.com/office/drawing/2014/main" val="20005"/>
                    </a:ext>
                  </a:extLst>
                </a:gridCol>
                <a:gridCol w="861695">
                  <a:extLst>
                    <a:ext uri="{9D8B030D-6E8A-4147-A177-3AD203B41FA5}">
                      <a16:colId xmlns:a16="http://schemas.microsoft.com/office/drawing/2014/main" val="20006"/>
                    </a:ext>
                  </a:extLst>
                </a:gridCol>
                <a:gridCol w="861695">
                  <a:extLst>
                    <a:ext uri="{9D8B030D-6E8A-4147-A177-3AD203B41FA5}">
                      <a16:colId xmlns:a16="http://schemas.microsoft.com/office/drawing/2014/main" val="20007"/>
                    </a:ext>
                  </a:extLst>
                </a:gridCol>
                <a:gridCol w="861695">
                  <a:extLst>
                    <a:ext uri="{9D8B030D-6E8A-4147-A177-3AD203B41FA5}">
                      <a16:colId xmlns:a16="http://schemas.microsoft.com/office/drawing/2014/main" val="20008"/>
                    </a:ext>
                  </a:extLst>
                </a:gridCol>
                <a:gridCol w="861695">
                  <a:extLst>
                    <a:ext uri="{9D8B030D-6E8A-4147-A177-3AD203B41FA5}">
                      <a16:colId xmlns:a16="http://schemas.microsoft.com/office/drawing/2014/main" val="20009"/>
                    </a:ext>
                  </a:extLst>
                </a:gridCol>
              </a:tblGrid>
              <a:tr h="370840">
                <a:tc>
                  <a:txBody>
                    <a:bodyPr/>
                    <a:lstStyle/>
                    <a:p>
                      <a:r>
                        <a:rPr lang="en-CA" sz="800" dirty="0"/>
                        <a:t>NO</a:t>
                      </a:r>
                    </a:p>
                  </a:txBody>
                  <a:tcPr/>
                </a:tc>
                <a:tc>
                  <a:txBody>
                    <a:bodyPr/>
                    <a:lstStyle/>
                    <a:p>
                      <a:r>
                        <a:rPr lang="en-CA" sz="800" dirty="0"/>
                        <a:t>Criteria</a:t>
                      </a:r>
                    </a:p>
                  </a:txBody>
                  <a:tcPr/>
                </a:tc>
                <a:tc>
                  <a:txBody>
                    <a:bodyPr/>
                    <a:lstStyle/>
                    <a:p>
                      <a:r>
                        <a:rPr lang="en-CA" sz="800" dirty="0"/>
                        <a:t>Points</a:t>
                      </a:r>
                    </a:p>
                  </a:txBody>
                  <a:tcPr/>
                </a:tc>
                <a:tc>
                  <a:txBody>
                    <a:bodyPr/>
                    <a:lstStyle/>
                    <a:p>
                      <a:r>
                        <a:rPr lang="en-CA" sz="800" dirty="0"/>
                        <a:t>Firm A</a:t>
                      </a:r>
                    </a:p>
                  </a:txBody>
                  <a:tcPr/>
                </a:tc>
                <a:tc>
                  <a:txBody>
                    <a:bodyPr/>
                    <a:lstStyle/>
                    <a:p>
                      <a:r>
                        <a:rPr lang="en-CA" sz="800" dirty="0"/>
                        <a:t>Firm B</a:t>
                      </a:r>
                    </a:p>
                  </a:txBody>
                  <a:tcPr/>
                </a:tc>
                <a:tc>
                  <a:txBody>
                    <a:bodyPr/>
                    <a:lstStyle/>
                    <a:p>
                      <a:r>
                        <a:rPr lang="en-CA" sz="800" dirty="0"/>
                        <a:t>Firm C</a:t>
                      </a:r>
                    </a:p>
                  </a:txBody>
                  <a:tcPr/>
                </a:tc>
                <a:tc>
                  <a:txBody>
                    <a:bodyPr/>
                    <a:lstStyle/>
                    <a:p>
                      <a:r>
                        <a:rPr lang="en-CA" sz="800" dirty="0"/>
                        <a:t>Best</a:t>
                      </a:r>
                    </a:p>
                  </a:txBody>
                  <a:tcPr/>
                </a:tc>
                <a:tc>
                  <a:txBody>
                    <a:bodyPr/>
                    <a:lstStyle/>
                    <a:p>
                      <a:r>
                        <a:rPr lang="en-CA" sz="800" dirty="0"/>
                        <a:t>Firm</a:t>
                      </a:r>
                      <a:r>
                        <a:rPr lang="en-CA" sz="800" baseline="0" dirty="0"/>
                        <a:t> A Points</a:t>
                      </a:r>
                      <a:endParaRPr lang="en-CA" sz="800" dirty="0"/>
                    </a:p>
                  </a:txBody>
                  <a:tcPr/>
                </a:tc>
                <a:tc>
                  <a:txBody>
                    <a:bodyPr/>
                    <a:lstStyle/>
                    <a:p>
                      <a:r>
                        <a:rPr lang="en-CA" sz="800" dirty="0"/>
                        <a:t>Firm B Points</a:t>
                      </a:r>
                    </a:p>
                  </a:txBody>
                  <a:tcPr/>
                </a:tc>
                <a:tc>
                  <a:txBody>
                    <a:bodyPr/>
                    <a:lstStyle/>
                    <a:p>
                      <a:r>
                        <a:rPr lang="en-CA" sz="800" dirty="0"/>
                        <a:t>Firm C Points</a:t>
                      </a:r>
                    </a:p>
                  </a:txBody>
                  <a:tcPr/>
                </a:tc>
                <a:extLst>
                  <a:ext uri="{0D108BD9-81ED-4DB2-BD59-A6C34878D82A}">
                    <a16:rowId xmlns:a16="http://schemas.microsoft.com/office/drawing/2014/main" val="10000"/>
                  </a:ext>
                </a:extLst>
              </a:tr>
              <a:tr h="370840">
                <a:tc>
                  <a:txBody>
                    <a:bodyPr/>
                    <a:lstStyle/>
                    <a:p>
                      <a:r>
                        <a:rPr lang="en-CA" sz="800" dirty="0"/>
                        <a:t>1</a:t>
                      </a:r>
                    </a:p>
                  </a:txBody>
                  <a:tcPr/>
                </a:tc>
                <a:tc>
                  <a:txBody>
                    <a:bodyPr/>
                    <a:lstStyle/>
                    <a:p>
                      <a:r>
                        <a:rPr lang="en-CA" sz="800" dirty="0"/>
                        <a:t>Cost</a:t>
                      </a:r>
                    </a:p>
                  </a:txBody>
                  <a:tcPr/>
                </a:tc>
                <a:tc>
                  <a:txBody>
                    <a:bodyPr/>
                    <a:lstStyle/>
                    <a:p>
                      <a:r>
                        <a:rPr lang="en-CA" sz="800" dirty="0"/>
                        <a:t>300</a:t>
                      </a:r>
                    </a:p>
                  </a:txBody>
                  <a:tcPr/>
                </a:tc>
                <a:tc>
                  <a:txBody>
                    <a:bodyPr/>
                    <a:lstStyle/>
                    <a:p>
                      <a:r>
                        <a:rPr lang="en-CA" sz="800" dirty="0"/>
                        <a:t>Not</a:t>
                      </a:r>
                      <a:r>
                        <a:rPr lang="en-CA" sz="800" baseline="0" dirty="0"/>
                        <a:t> Released</a:t>
                      </a:r>
                      <a:endParaRPr lang="en-CA" sz="800" dirty="0"/>
                    </a:p>
                  </a:txBody>
                  <a:tcPr/>
                </a:tc>
                <a:tc>
                  <a:txBody>
                    <a:bodyPr/>
                    <a:lstStyle/>
                    <a:p>
                      <a:r>
                        <a:rPr lang="en-CA" sz="800" dirty="0"/>
                        <a:t>Not</a:t>
                      </a:r>
                      <a:r>
                        <a:rPr lang="en-CA" sz="800" baseline="0" dirty="0"/>
                        <a:t> Release</a:t>
                      </a:r>
                      <a:endParaRPr lang="en-CA" sz="800" dirty="0"/>
                    </a:p>
                  </a:txBody>
                  <a:tcPr/>
                </a:tc>
                <a:tc>
                  <a:txBody>
                    <a:bodyPr/>
                    <a:lstStyle/>
                    <a:p>
                      <a:r>
                        <a:rPr lang="en-CA" sz="800" dirty="0"/>
                        <a:t>Not</a:t>
                      </a:r>
                      <a:r>
                        <a:rPr lang="en-CA" sz="800" baseline="0" dirty="0"/>
                        <a:t> Released</a:t>
                      </a:r>
                      <a:endParaRPr lang="en-CA" sz="800" dirty="0"/>
                    </a:p>
                  </a:txBody>
                  <a:tcPr/>
                </a:tc>
                <a:tc>
                  <a:txBody>
                    <a:bodyPr/>
                    <a:lstStyle/>
                    <a:p>
                      <a:r>
                        <a:rPr lang="en-CA" sz="800" dirty="0"/>
                        <a:t>Not</a:t>
                      </a:r>
                      <a:r>
                        <a:rPr lang="en-CA" sz="800" baseline="0" dirty="0"/>
                        <a:t> Released</a:t>
                      </a:r>
                      <a:endParaRPr lang="en-CA" sz="800" dirty="0"/>
                    </a:p>
                  </a:txBody>
                  <a:tcPr/>
                </a:tc>
                <a:tc>
                  <a:txBody>
                    <a:bodyPr/>
                    <a:lstStyle/>
                    <a:p>
                      <a:r>
                        <a:rPr lang="en-CA" sz="800" dirty="0"/>
                        <a:t>Not</a:t>
                      </a:r>
                      <a:r>
                        <a:rPr lang="en-CA" sz="800" baseline="0" dirty="0"/>
                        <a:t> Released</a:t>
                      </a:r>
                      <a:endParaRPr lang="en-CA" sz="800" dirty="0"/>
                    </a:p>
                  </a:txBody>
                  <a:tcPr/>
                </a:tc>
                <a:tc>
                  <a:txBody>
                    <a:bodyPr/>
                    <a:lstStyle/>
                    <a:p>
                      <a:r>
                        <a:rPr lang="en-CA" sz="800" dirty="0"/>
                        <a:t>Not</a:t>
                      </a:r>
                      <a:r>
                        <a:rPr lang="en-CA" sz="800" baseline="0" dirty="0"/>
                        <a:t> Released</a:t>
                      </a:r>
                      <a:endParaRPr lang="en-CA" sz="800" dirty="0"/>
                    </a:p>
                  </a:txBody>
                  <a:tcPr/>
                </a:tc>
                <a:tc>
                  <a:txBody>
                    <a:bodyPr/>
                    <a:lstStyle/>
                    <a:p>
                      <a:r>
                        <a:rPr lang="en-CA" sz="800" dirty="0"/>
                        <a:t>Not</a:t>
                      </a:r>
                      <a:r>
                        <a:rPr lang="en-CA" sz="800" baseline="0" dirty="0"/>
                        <a:t> Released</a:t>
                      </a:r>
                    </a:p>
                    <a:p>
                      <a:endParaRPr lang="en-CA" sz="800" dirty="0"/>
                    </a:p>
                  </a:txBody>
                  <a:tcPr/>
                </a:tc>
                <a:extLst>
                  <a:ext uri="{0D108BD9-81ED-4DB2-BD59-A6C34878D82A}">
                    <a16:rowId xmlns:a16="http://schemas.microsoft.com/office/drawing/2014/main" val="10001"/>
                  </a:ext>
                </a:extLst>
              </a:tr>
              <a:tr h="370840">
                <a:tc>
                  <a:txBody>
                    <a:bodyPr/>
                    <a:lstStyle/>
                    <a:p>
                      <a:r>
                        <a:rPr lang="en-CA" sz="800" dirty="0"/>
                        <a:t>2</a:t>
                      </a:r>
                    </a:p>
                  </a:txBody>
                  <a:tcPr/>
                </a:tc>
                <a:tc>
                  <a:txBody>
                    <a:bodyPr/>
                    <a:lstStyle/>
                    <a:p>
                      <a:r>
                        <a:rPr lang="en-CA" sz="800" dirty="0"/>
                        <a:t>Team Qualifications</a:t>
                      </a:r>
                    </a:p>
                  </a:txBody>
                  <a:tcPr/>
                </a:tc>
                <a:tc>
                  <a:txBody>
                    <a:bodyPr/>
                    <a:lstStyle/>
                    <a:p>
                      <a:r>
                        <a:rPr lang="en-CA" sz="800" dirty="0"/>
                        <a:t>300</a:t>
                      </a:r>
                    </a:p>
                  </a:txBody>
                  <a:tcPr/>
                </a:tc>
                <a:tc>
                  <a:txBody>
                    <a:bodyPr/>
                    <a:lstStyle/>
                    <a:p>
                      <a:r>
                        <a:rPr lang="en-CA" sz="800" dirty="0"/>
                        <a:t>4.5</a:t>
                      </a:r>
                    </a:p>
                  </a:txBody>
                  <a:tcPr/>
                </a:tc>
                <a:tc>
                  <a:txBody>
                    <a:bodyPr/>
                    <a:lstStyle/>
                    <a:p>
                      <a:r>
                        <a:rPr lang="en-CA" sz="800" dirty="0"/>
                        <a:t>8.1</a:t>
                      </a:r>
                    </a:p>
                  </a:txBody>
                  <a:tcPr/>
                </a:tc>
                <a:tc>
                  <a:txBody>
                    <a:bodyPr/>
                    <a:lstStyle/>
                    <a:p>
                      <a:r>
                        <a:rPr lang="en-CA" sz="800" dirty="0"/>
                        <a:t>8.1</a:t>
                      </a:r>
                    </a:p>
                  </a:txBody>
                  <a:tcPr/>
                </a:tc>
                <a:tc>
                  <a:txBody>
                    <a:bodyPr/>
                    <a:lstStyle/>
                    <a:p>
                      <a:r>
                        <a:rPr lang="en-CA" sz="800" dirty="0"/>
                        <a:t>8.1</a:t>
                      </a:r>
                    </a:p>
                  </a:txBody>
                  <a:tcPr/>
                </a:tc>
                <a:tc>
                  <a:txBody>
                    <a:bodyPr/>
                    <a:lstStyle/>
                    <a:p>
                      <a:r>
                        <a:rPr lang="en-CA" sz="800" dirty="0"/>
                        <a:t>167</a:t>
                      </a:r>
                    </a:p>
                  </a:txBody>
                  <a:tcPr/>
                </a:tc>
                <a:tc>
                  <a:txBody>
                    <a:bodyPr/>
                    <a:lstStyle/>
                    <a:p>
                      <a:r>
                        <a:rPr lang="en-CA" sz="800" dirty="0"/>
                        <a:t>300</a:t>
                      </a:r>
                    </a:p>
                  </a:txBody>
                  <a:tcPr/>
                </a:tc>
                <a:tc>
                  <a:txBody>
                    <a:bodyPr/>
                    <a:lstStyle/>
                    <a:p>
                      <a:r>
                        <a:rPr lang="en-CA" sz="800" dirty="0"/>
                        <a:t>300</a:t>
                      </a:r>
                    </a:p>
                  </a:txBody>
                  <a:tcPr/>
                </a:tc>
                <a:extLst>
                  <a:ext uri="{0D108BD9-81ED-4DB2-BD59-A6C34878D82A}">
                    <a16:rowId xmlns:a16="http://schemas.microsoft.com/office/drawing/2014/main" val="10002"/>
                  </a:ext>
                </a:extLst>
              </a:tr>
              <a:tr h="370840">
                <a:tc>
                  <a:txBody>
                    <a:bodyPr/>
                    <a:lstStyle/>
                    <a:p>
                      <a:r>
                        <a:rPr lang="en-CA" sz="800" dirty="0"/>
                        <a:t>3</a:t>
                      </a:r>
                    </a:p>
                  </a:txBody>
                  <a:tcPr/>
                </a:tc>
                <a:tc>
                  <a:txBody>
                    <a:bodyPr/>
                    <a:lstStyle/>
                    <a:p>
                      <a:r>
                        <a:rPr lang="en-CA" sz="800" dirty="0"/>
                        <a:t>Risk Assessment Plant</a:t>
                      </a:r>
                    </a:p>
                  </a:txBody>
                  <a:tcPr/>
                </a:tc>
                <a:tc>
                  <a:txBody>
                    <a:bodyPr/>
                    <a:lstStyle/>
                    <a:p>
                      <a:r>
                        <a:rPr lang="en-CA" sz="800" dirty="0"/>
                        <a:t>200</a:t>
                      </a:r>
                    </a:p>
                  </a:txBody>
                  <a:tcPr/>
                </a:tc>
                <a:tc>
                  <a:txBody>
                    <a:bodyPr/>
                    <a:lstStyle/>
                    <a:p>
                      <a:r>
                        <a:rPr lang="en-CA" sz="800" dirty="0"/>
                        <a:t>5.1</a:t>
                      </a:r>
                    </a:p>
                  </a:txBody>
                  <a:tcPr/>
                </a:tc>
                <a:tc>
                  <a:txBody>
                    <a:bodyPr/>
                    <a:lstStyle/>
                    <a:p>
                      <a:r>
                        <a:rPr lang="en-CA" sz="800" dirty="0"/>
                        <a:t>8.7</a:t>
                      </a:r>
                    </a:p>
                  </a:txBody>
                  <a:tcPr/>
                </a:tc>
                <a:tc>
                  <a:txBody>
                    <a:bodyPr/>
                    <a:lstStyle/>
                    <a:p>
                      <a:r>
                        <a:rPr lang="en-CA" sz="800" dirty="0"/>
                        <a:t>7.5</a:t>
                      </a:r>
                    </a:p>
                  </a:txBody>
                  <a:tcPr/>
                </a:tc>
                <a:tc>
                  <a:txBody>
                    <a:bodyPr/>
                    <a:lstStyle/>
                    <a:p>
                      <a:r>
                        <a:rPr lang="en-CA" sz="800" dirty="0"/>
                        <a:t>8.7</a:t>
                      </a:r>
                    </a:p>
                  </a:txBody>
                  <a:tcPr/>
                </a:tc>
                <a:tc>
                  <a:txBody>
                    <a:bodyPr/>
                    <a:lstStyle/>
                    <a:p>
                      <a:r>
                        <a:rPr lang="en-CA" sz="800" dirty="0"/>
                        <a:t>117</a:t>
                      </a:r>
                    </a:p>
                  </a:txBody>
                  <a:tcPr/>
                </a:tc>
                <a:tc>
                  <a:txBody>
                    <a:bodyPr/>
                    <a:lstStyle/>
                    <a:p>
                      <a:r>
                        <a:rPr lang="en-CA" sz="800" dirty="0"/>
                        <a:t>200</a:t>
                      </a:r>
                    </a:p>
                  </a:txBody>
                  <a:tcPr/>
                </a:tc>
                <a:tc>
                  <a:txBody>
                    <a:bodyPr/>
                    <a:lstStyle/>
                    <a:p>
                      <a:r>
                        <a:rPr lang="en-CA" sz="800" dirty="0"/>
                        <a:t>172</a:t>
                      </a:r>
                    </a:p>
                  </a:txBody>
                  <a:tcPr/>
                </a:tc>
                <a:extLst>
                  <a:ext uri="{0D108BD9-81ED-4DB2-BD59-A6C34878D82A}">
                    <a16:rowId xmlns:a16="http://schemas.microsoft.com/office/drawing/2014/main" val="10003"/>
                  </a:ext>
                </a:extLst>
              </a:tr>
              <a:tr h="370840">
                <a:tc>
                  <a:txBody>
                    <a:bodyPr/>
                    <a:lstStyle/>
                    <a:p>
                      <a:r>
                        <a:rPr lang="en-CA" sz="800" dirty="0"/>
                        <a:t>5</a:t>
                      </a:r>
                    </a:p>
                  </a:txBody>
                  <a:tcPr/>
                </a:tc>
                <a:tc>
                  <a:txBody>
                    <a:bodyPr/>
                    <a:lstStyle/>
                    <a:p>
                      <a:r>
                        <a:rPr lang="en-CA" sz="800" dirty="0"/>
                        <a:t>Value Assessment Plant</a:t>
                      </a:r>
                    </a:p>
                  </a:txBody>
                  <a:tcPr/>
                </a:tc>
                <a:tc>
                  <a:txBody>
                    <a:bodyPr/>
                    <a:lstStyle/>
                    <a:p>
                      <a:r>
                        <a:rPr lang="en-CA" sz="800" dirty="0"/>
                        <a:t>100</a:t>
                      </a:r>
                    </a:p>
                  </a:txBody>
                  <a:tcPr/>
                </a:tc>
                <a:tc>
                  <a:txBody>
                    <a:bodyPr/>
                    <a:lstStyle/>
                    <a:p>
                      <a:r>
                        <a:rPr lang="en-CA" sz="800" dirty="0"/>
                        <a:t>5.0</a:t>
                      </a:r>
                    </a:p>
                  </a:txBody>
                  <a:tcPr/>
                </a:tc>
                <a:tc>
                  <a:txBody>
                    <a:bodyPr/>
                    <a:lstStyle/>
                    <a:p>
                      <a:r>
                        <a:rPr lang="en-CA" sz="800" dirty="0"/>
                        <a:t>5.0</a:t>
                      </a:r>
                    </a:p>
                  </a:txBody>
                  <a:tcPr/>
                </a:tc>
                <a:tc>
                  <a:txBody>
                    <a:bodyPr/>
                    <a:lstStyle/>
                    <a:p>
                      <a:r>
                        <a:rPr lang="en-CA" sz="800" dirty="0"/>
                        <a:t>5.0</a:t>
                      </a:r>
                    </a:p>
                  </a:txBody>
                  <a:tcPr/>
                </a:tc>
                <a:tc>
                  <a:txBody>
                    <a:bodyPr/>
                    <a:lstStyle/>
                    <a:p>
                      <a:r>
                        <a:rPr lang="en-CA" sz="800" dirty="0"/>
                        <a:t>5</a:t>
                      </a:r>
                    </a:p>
                  </a:txBody>
                  <a:tcPr/>
                </a:tc>
                <a:tc>
                  <a:txBody>
                    <a:bodyPr/>
                    <a:lstStyle/>
                    <a:p>
                      <a:r>
                        <a:rPr lang="en-CA" sz="800" dirty="0"/>
                        <a:t>100</a:t>
                      </a:r>
                    </a:p>
                  </a:txBody>
                  <a:tcPr/>
                </a:tc>
                <a:tc>
                  <a:txBody>
                    <a:bodyPr/>
                    <a:lstStyle/>
                    <a:p>
                      <a:r>
                        <a:rPr lang="en-CA" sz="800" dirty="0"/>
                        <a:t>100</a:t>
                      </a:r>
                    </a:p>
                  </a:txBody>
                  <a:tcPr/>
                </a:tc>
                <a:tc>
                  <a:txBody>
                    <a:bodyPr/>
                    <a:lstStyle/>
                    <a:p>
                      <a:r>
                        <a:rPr lang="en-CA" sz="800" dirty="0"/>
                        <a:t>100</a:t>
                      </a:r>
                    </a:p>
                  </a:txBody>
                  <a:tcPr/>
                </a:tc>
                <a:extLst>
                  <a:ext uri="{0D108BD9-81ED-4DB2-BD59-A6C34878D82A}">
                    <a16:rowId xmlns:a16="http://schemas.microsoft.com/office/drawing/2014/main" val="10004"/>
                  </a:ext>
                </a:extLst>
              </a:tr>
              <a:tr h="370840">
                <a:tc>
                  <a:txBody>
                    <a:bodyPr/>
                    <a:lstStyle/>
                    <a:p>
                      <a:r>
                        <a:rPr lang="en-CA" sz="800" dirty="0"/>
                        <a:t>6</a:t>
                      </a:r>
                    </a:p>
                  </a:txBody>
                  <a:tcPr/>
                </a:tc>
                <a:tc>
                  <a:txBody>
                    <a:bodyPr/>
                    <a:lstStyle/>
                    <a:p>
                      <a:r>
                        <a:rPr lang="en-CA" sz="800" dirty="0"/>
                        <a:t>PPI- References</a:t>
                      </a:r>
                    </a:p>
                  </a:txBody>
                  <a:tcPr/>
                </a:tc>
                <a:tc>
                  <a:txBody>
                    <a:bodyPr/>
                    <a:lstStyle/>
                    <a:p>
                      <a:r>
                        <a:rPr lang="en-CA" sz="800" dirty="0"/>
                        <a:t>50</a:t>
                      </a:r>
                    </a:p>
                  </a:txBody>
                  <a:tcPr/>
                </a:tc>
                <a:tc>
                  <a:txBody>
                    <a:bodyPr/>
                    <a:lstStyle/>
                    <a:p>
                      <a:r>
                        <a:rPr lang="en-CA" sz="800" dirty="0"/>
                        <a:t>10</a:t>
                      </a:r>
                    </a:p>
                  </a:txBody>
                  <a:tcPr/>
                </a:tc>
                <a:tc>
                  <a:txBody>
                    <a:bodyPr/>
                    <a:lstStyle/>
                    <a:p>
                      <a:r>
                        <a:rPr lang="en-CA" sz="800" dirty="0"/>
                        <a:t>10</a:t>
                      </a:r>
                    </a:p>
                  </a:txBody>
                  <a:tcPr/>
                </a:tc>
                <a:tc>
                  <a:txBody>
                    <a:bodyPr/>
                    <a:lstStyle/>
                    <a:p>
                      <a:r>
                        <a:rPr lang="en-CA" sz="800" dirty="0"/>
                        <a:t>10</a:t>
                      </a:r>
                    </a:p>
                  </a:txBody>
                  <a:tcPr/>
                </a:tc>
                <a:tc>
                  <a:txBody>
                    <a:bodyPr/>
                    <a:lstStyle/>
                    <a:p>
                      <a:r>
                        <a:rPr lang="en-CA" sz="800" dirty="0"/>
                        <a:t>10</a:t>
                      </a:r>
                    </a:p>
                  </a:txBody>
                  <a:tcPr/>
                </a:tc>
                <a:tc>
                  <a:txBody>
                    <a:bodyPr/>
                    <a:lstStyle/>
                    <a:p>
                      <a:r>
                        <a:rPr lang="en-CA" sz="800" dirty="0"/>
                        <a:t>50</a:t>
                      </a:r>
                    </a:p>
                  </a:txBody>
                  <a:tcPr/>
                </a:tc>
                <a:tc>
                  <a:txBody>
                    <a:bodyPr/>
                    <a:lstStyle/>
                    <a:p>
                      <a:r>
                        <a:rPr lang="en-CA" sz="800" dirty="0"/>
                        <a:t>50</a:t>
                      </a:r>
                    </a:p>
                  </a:txBody>
                  <a:tcPr/>
                </a:tc>
                <a:tc>
                  <a:txBody>
                    <a:bodyPr/>
                    <a:lstStyle/>
                    <a:p>
                      <a:r>
                        <a:rPr lang="en-CA" sz="800" dirty="0"/>
                        <a:t>50</a:t>
                      </a:r>
                    </a:p>
                  </a:txBody>
                  <a:tcPr/>
                </a:tc>
                <a:extLst>
                  <a:ext uri="{0D108BD9-81ED-4DB2-BD59-A6C34878D82A}">
                    <a16:rowId xmlns:a16="http://schemas.microsoft.com/office/drawing/2014/main" val="10005"/>
                  </a:ext>
                </a:extLst>
              </a:tr>
              <a:tr h="370840">
                <a:tc>
                  <a:txBody>
                    <a:bodyPr/>
                    <a:lstStyle/>
                    <a:p>
                      <a:r>
                        <a:rPr lang="en-CA" sz="800" dirty="0"/>
                        <a:t>7</a:t>
                      </a:r>
                    </a:p>
                  </a:txBody>
                  <a:tcPr/>
                </a:tc>
                <a:tc>
                  <a:txBody>
                    <a:bodyPr/>
                    <a:lstStyle/>
                    <a:p>
                      <a:r>
                        <a:rPr lang="en-CA" sz="800" dirty="0"/>
                        <a:t>Project Plan Approach</a:t>
                      </a:r>
                      <a:r>
                        <a:rPr lang="en-CA" sz="800" baseline="0" dirty="0"/>
                        <a:t> and Summary</a:t>
                      </a:r>
                      <a:endParaRPr lang="en-CA" sz="800" dirty="0"/>
                    </a:p>
                  </a:txBody>
                  <a:tcPr/>
                </a:tc>
                <a:tc>
                  <a:txBody>
                    <a:bodyPr/>
                    <a:lstStyle/>
                    <a:p>
                      <a:r>
                        <a:rPr lang="en-CA" sz="800" dirty="0"/>
                        <a:t>50</a:t>
                      </a:r>
                    </a:p>
                  </a:txBody>
                  <a:tcPr/>
                </a:tc>
                <a:tc>
                  <a:txBody>
                    <a:bodyPr/>
                    <a:lstStyle/>
                    <a:p>
                      <a:r>
                        <a:rPr lang="en-CA" sz="800" dirty="0"/>
                        <a:t>10</a:t>
                      </a:r>
                    </a:p>
                  </a:txBody>
                  <a:tcPr/>
                </a:tc>
                <a:tc>
                  <a:txBody>
                    <a:bodyPr/>
                    <a:lstStyle/>
                    <a:p>
                      <a:r>
                        <a:rPr lang="en-CA" sz="800" dirty="0"/>
                        <a:t>5</a:t>
                      </a:r>
                    </a:p>
                  </a:txBody>
                  <a:tcPr/>
                </a:tc>
                <a:tc>
                  <a:txBody>
                    <a:bodyPr/>
                    <a:lstStyle/>
                    <a:p>
                      <a:r>
                        <a:rPr lang="en-CA" sz="800" dirty="0"/>
                        <a:t>5</a:t>
                      </a:r>
                    </a:p>
                  </a:txBody>
                  <a:tcPr/>
                </a:tc>
                <a:tc>
                  <a:txBody>
                    <a:bodyPr/>
                    <a:lstStyle/>
                    <a:p>
                      <a:r>
                        <a:rPr lang="en-CA" sz="800" dirty="0"/>
                        <a:t>10</a:t>
                      </a:r>
                    </a:p>
                  </a:txBody>
                  <a:tcPr/>
                </a:tc>
                <a:tc>
                  <a:txBody>
                    <a:bodyPr/>
                    <a:lstStyle/>
                    <a:p>
                      <a:r>
                        <a:rPr lang="en-CA" sz="800" dirty="0"/>
                        <a:t>50</a:t>
                      </a:r>
                    </a:p>
                  </a:txBody>
                  <a:tcPr/>
                </a:tc>
                <a:tc>
                  <a:txBody>
                    <a:bodyPr/>
                    <a:lstStyle/>
                    <a:p>
                      <a:r>
                        <a:rPr lang="en-CA" sz="800" dirty="0"/>
                        <a:t>25</a:t>
                      </a:r>
                    </a:p>
                  </a:txBody>
                  <a:tcPr/>
                </a:tc>
                <a:tc>
                  <a:txBody>
                    <a:bodyPr/>
                    <a:lstStyle/>
                    <a:p>
                      <a:r>
                        <a:rPr lang="en-CA" sz="800" dirty="0"/>
                        <a:t>25</a:t>
                      </a:r>
                    </a:p>
                  </a:txBody>
                  <a:tcPr/>
                </a:tc>
                <a:extLst>
                  <a:ext uri="{0D108BD9-81ED-4DB2-BD59-A6C34878D82A}">
                    <a16:rowId xmlns:a16="http://schemas.microsoft.com/office/drawing/2014/main" val="10006"/>
                  </a:ext>
                </a:extLst>
              </a:tr>
              <a:tr h="370840">
                <a:tc>
                  <a:txBody>
                    <a:bodyPr/>
                    <a:lstStyle/>
                    <a:p>
                      <a:r>
                        <a:rPr lang="en-CA" sz="1800" dirty="0"/>
                        <a:t>Total</a:t>
                      </a:r>
                    </a:p>
                  </a:txBody>
                  <a:tcPr/>
                </a:tc>
                <a:tc>
                  <a:txBody>
                    <a:bodyPr/>
                    <a:lstStyle/>
                    <a:p>
                      <a:endParaRPr lang="en-CA" sz="1800" dirty="0"/>
                    </a:p>
                  </a:txBody>
                  <a:tcPr/>
                </a:tc>
                <a:tc>
                  <a:txBody>
                    <a:bodyPr/>
                    <a:lstStyle/>
                    <a:p>
                      <a:r>
                        <a:rPr lang="en-CA" sz="1800" dirty="0"/>
                        <a:t>1000</a:t>
                      </a:r>
                    </a:p>
                  </a:txBody>
                  <a:tcPr/>
                </a:tc>
                <a:tc>
                  <a:txBody>
                    <a:bodyPr/>
                    <a:lstStyle/>
                    <a:p>
                      <a:endParaRPr lang="en-CA" sz="800" dirty="0"/>
                    </a:p>
                  </a:txBody>
                  <a:tcPr/>
                </a:tc>
                <a:tc>
                  <a:txBody>
                    <a:bodyPr/>
                    <a:lstStyle/>
                    <a:p>
                      <a:endParaRPr lang="en-CA" sz="800" dirty="0"/>
                    </a:p>
                  </a:txBody>
                  <a:tcPr/>
                </a:tc>
                <a:tc>
                  <a:txBody>
                    <a:bodyPr/>
                    <a:lstStyle/>
                    <a:p>
                      <a:endParaRPr lang="en-CA" sz="800" dirty="0"/>
                    </a:p>
                  </a:txBody>
                  <a:tcPr/>
                </a:tc>
                <a:tc>
                  <a:txBody>
                    <a:bodyPr/>
                    <a:lstStyle/>
                    <a:p>
                      <a:endParaRPr lang="en-CA" sz="800" dirty="0"/>
                    </a:p>
                  </a:txBody>
                  <a:tcPr/>
                </a:tc>
                <a:tc>
                  <a:txBody>
                    <a:bodyPr/>
                    <a:lstStyle/>
                    <a:p>
                      <a:endParaRPr lang="en-CA" sz="800" dirty="0"/>
                    </a:p>
                  </a:txBody>
                  <a:tcPr/>
                </a:tc>
                <a:tc>
                  <a:txBody>
                    <a:bodyPr/>
                    <a:lstStyle/>
                    <a:p>
                      <a:endParaRPr lang="en-CA" sz="800" dirty="0"/>
                    </a:p>
                  </a:txBody>
                  <a:tcPr/>
                </a:tc>
                <a:tc>
                  <a:txBody>
                    <a:bodyPr/>
                    <a:lstStyle/>
                    <a:p>
                      <a:endParaRPr lang="en-CA" sz="800" dirty="0"/>
                    </a:p>
                  </a:txBody>
                  <a:tcPr/>
                </a:tc>
                <a:extLst>
                  <a:ext uri="{0D108BD9-81ED-4DB2-BD59-A6C34878D82A}">
                    <a16:rowId xmlns:a16="http://schemas.microsoft.com/office/drawing/2014/main" val="10007"/>
                  </a:ext>
                </a:extLst>
              </a:tr>
              <a:tr h="370840">
                <a:tc>
                  <a:txBody>
                    <a:bodyPr/>
                    <a:lstStyle/>
                    <a:p>
                      <a:r>
                        <a:rPr lang="en-CA" sz="1800" dirty="0"/>
                        <a:t>Total Before Cost</a:t>
                      </a:r>
                    </a:p>
                  </a:txBody>
                  <a:tcPr/>
                </a:tc>
                <a:tc>
                  <a:txBody>
                    <a:bodyPr/>
                    <a:lstStyle/>
                    <a:p>
                      <a:endParaRPr lang="en-CA" sz="1800" dirty="0"/>
                    </a:p>
                  </a:txBody>
                  <a:tcPr/>
                </a:tc>
                <a:tc>
                  <a:txBody>
                    <a:bodyPr/>
                    <a:lstStyle/>
                    <a:p>
                      <a:r>
                        <a:rPr lang="en-CA" sz="1800" dirty="0"/>
                        <a:t>700</a:t>
                      </a:r>
                    </a:p>
                  </a:txBody>
                  <a:tcPr/>
                </a:tc>
                <a:tc>
                  <a:txBody>
                    <a:bodyPr/>
                    <a:lstStyle/>
                    <a:p>
                      <a:endParaRPr lang="en-CA" sz="1800" dirty="0"/>
                    </a:p>
                  </a:txBody>
                  <a:tcPr/>
                </a:tc>
                <a:tc>
                  <a:txBody>
                    <a:bodyPr/>
                    <a:lstStyle/>
                    <a:p>
                      <a:endParaRPr lang="en-CA" sz="1800" dirty="0"/>
                    </a:p>
                  </a:txBody>
                  <a:tcPr/>
                </a:tc>
                <a:tc>
                  <a:txBody>
                    <a:bodyPr/>
                    <a:lstStyle/>
                    <a:p>
                      <a:endParaRPr lang="en-CA" sz="1800" dirty="0"/>
                    </a:p>
                  </a:txBody>
                  <a:tcPr/>
                </a:tc>
                <a:tc>
                  <a:txBody>
                    <a:bodyPr/>
                    <a:lstStyle/>
                    <a:p>
                      <a:endParaRPr lang="en-CA" sz="1800" dirty="0"/>
                    </a:p>
                  </a:txBody>
                  <a:tcPr/>
                </a:tc>
                <a:tc>
                  <a:txBody>
                    <a:bodyPr/>
                    <a:lstStyle/>
                    <a:p>
                      <a:r>
                        <a:rPr lang="en-CA" sz="1800" dirty="0"/>
                        <a:t>484</a:t>
                      </a:r>
                    </a:p>
                  </a:txBody>
                  <a:tcPr/>
                </a:tc>
                <a:tc>
                  <a:txBody>
                    <a:bodyPr/>
                    <a:lstStyle/>
                    <a:p>
                      <a:r>
                        <a:rPr lang="en-CA" sz="1800" dirty="0"/>
                        <a:t>675</a:t>
                      </a:r>
                    </a:p>
                  </a:txBody>
                  <a:tcPr/>
                </a:tc>
                <a:tc>
                  <a:txBody>
                    <a:bodyPr/>
                    <a:lstStyle/>
                    <a:p>
                      <a:r>
                        <a:rPr lang="en-CA" sz="1800" dirty="0"/>
                        <a:t>647</a:t>
                      </a:r>
                    </a:p>
                  </a:txBody>
                  <a:tcPr/>
                </a:tc>
                <a:extLst>
                  <a:ext uri="{0D108BD9-81ED-4DB2-BD59-A6C34878D82A}">
                    <a16:rowId xmlns:a16="http://schemas.microsoft.com/office/drawing/2014/main" val="10008"/>
                  </a:ext>
                </a:extLst>
              </a:tr>
              <a:tr h="370840">
                <a:tc>
                  <a:txBody>
                    <a:bodyPr/>
                    <a:lstStyle/>
                    <a:p>
                      <a:r>
                        <a:rPr lang="en-CA" sz="1600" dirty="0"/>
                        <a:t>% Before Cost</a:t>
                      </a:r>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r>
                        <a:rPr lang="en-CA" sz="1600" dirty="0"/>
                        <a:t>69%</a:t>
                      </a:r>
                    </a:p>
                  </a:txBody>
                  <a:tcPr/>
                </a:tc>
                <a:tc>
                  <a:txBody>
                    <a:bodyPr/>
                    <a:lstStyle/>
                    <a:p>
                      <a:r>
                        <a:rPr lang="en-CA" sz="1600" dirty="0"/>
                        <a:t>96%</a:t>
                      </a:r>
                    </a:p>
                  </a:txBody>
                  <a:tcPr/>
                </a:tc>
                <a:tc>
                  <a:txBody>
                    <a:bodyPr/>
                    <a:lstStyle/>
                    <a:p>
                      <a:r>
                        <a:rPr lang="en-CA" sz="1600" dirty="0"/>
                        <a:t>92%</a:t>
                      </a:r>
                    </a:p>
                  </a:txBody>
                  <a:tcPr/>
                </a:tc>
                <a:extLst>
                  <a:ext uri="{0D108BD9-81ED-4DB2-BD59-A6C34878D82A}">
                    <a16:rowId xmlns:a16="http://schemas.microsoft.com/office/drawing/2014/main" val="10009"/>
                  </a:ext>
                </a:extLst>
              </a:tr>
              <a:tr h="370840">
                <a:tc>
                  <a:txBody>
                    <a:bodyPr/>
                    <a:lstStyle/>
                    <a:p>
                      <a:endParaRPr lang="en-CA" sz="1100" dirty="0"/>
                    </a:p>
                  </a:txBody>
                  <a:tcPr/>
                </a:tc>
                <a:tc>
                  <a:txBody>
                    <a:bodyPr/>
                    <a:lstStyle/>
                    <a:p>
                      <a:endParaRPr lang="en-CA" sz="1100"/>
                    </a:p>
                  </a:txBody>
                  <a:tcPr/>
                </a:tc>
                <a:tc>
                  <a:txBody>
                    <a:bodyPr/>
                    <a:lstStyle/>
                    <a:p>
                      <a:endParaRPr lang="en-CA" sz="1100"/>
                    </a:p>
                  </a:txBody>
                  <a:tcPr/>
                </a:tc>
                <a:tc>
                  <a:txBody>
                    <a:bodyPr/>
                    <a:lstStyle/>
                    <a:p>
                      <a:endParaRPr lang="en-CA" sz="1100" dirty="0"/>
                    </a:p>
                  </a:txBody>
                  <a:tcPr/>
                </a:tc>
                <a:tc>
                  <a:txBody>
                    <a:bodyPr/>
                    <a:lstStyle/>
                    <a:p>
                      <a:endParaRPr lang="en-CA" sz="1100"/>
                    </a:p>
                  </a:txBody>
                  <a:tcPr/>
                </a:tc>
                <a:tc>
                  <a:txBody>
                    <a:bodyPr/>
                    <a:lstStyle/>
                    <a:p>
                      <a:endParaRPr lang="en-CA" sz="1100"/>
                    </a:p>
                  </a:txBody>
                  <a:tcPr/>
                </a:tc>
                <a:tc>
                  <a:txBody>
                    <a:bodyPr/>
                    <a:lstStyle/>
                    <a:p>
                      <a:endParaRPr lang="en-CA" sz="1100" dirty="0"/>
                    </a:p>
                  </a:txBody>
                  <a:tcPr/>
                </a:tc>
                <a:tc>
                  <a:txBody>
                    <a:bodyPr/>
                    <a:lstStyle/>
                    <a:p>
                      <a:endParaRPr lang="en-CA" sz="1100" dirty="0"/>
                    </a:p>
                  </a:txBody>
                  <a:tcPr/>
                </a:tc>
                <a:tc>
                  <a:txBody>
                    <a:bodyPr/>
                    <a:lstStyle/>
                    <a:p>
                      <a:endParaRPr lang="en-CA" sz="1100" dirty="0"/>
                    </a:p>
                  </a:txBody>
                  <a:tcPr/>
                </a:tc>
                <a:tc>
                  <a:txBody>
                    <a:bodyPr/>
                    <a:lstStyle/>
                    <a:p>
                      <a:endParaRPr lang="en-CA" sz="11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10503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623" y="1136513"/>
            <a:ext cx="5226909" cy="707597"/>
          </a:xfrm>
        </p:spPr>
        <p:txBody>
          <a:bodyPr>
            <a:noAutofit/>
          </a:bodyPr>
          <a:lstStyle/>
          <a:p>
            <a:r>
              <a:rPr lang="en-US" sz="2000" dirty="0"/>
              <a:t>Final Scores with Cost</a:t>
            </a:r>
            <a:br>
              <a:rPr lang="en-US" sz="2000" dirty="0"/>
            </a:b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2265344"/>
              </p:ext>
            </p:extLst>
          </p:nvPr>
        </p:nvGraphicFramePr>
        <p:xfrm>
          <a:off x="277812" y="1816100"/>
          <a:ext cx="6893560" cy="4419600"/>
        </p:xfrm>
        <a:graphic>
          <a:graphicData uri="http://schemas.openxmlformats.org/drawingml/2006/table">
            <a:tbl>
              <a:tblPr firstRow="1" bandRow="1">
                <a:tableStyleId>{21E4AEA4-8DFA-4A89-87EB-49C32662AFE0}</a:tableStyleId>
              </a:tblPr>
              <a:tblGrid>
                <a:gridCol w="861695">
                  <a:extLst>
                    <a:ext uri="{9D8B030D-6E8A-4147-A177-3AD203B41FA5}">
                      <a16:colId xmlns:a16="http://schemas.microsoft.com/office/drawing/2014/main" val="20000"/>
                    </a:ext>
                  </a:extLst>
                </a:gridCol>
                <a:gridCol w="861695">
                  <a:extLst>
                    <a:ext uri="{9D8B030D-6E8A-4147-A177-3AD203B41FA5}">
                      <a16:colId xmlns:a16="http://schemas.microsoft.com/office/drawing/2014/main" val="20001"/>
                    </a:ext>
                  </a:extLst>
                </a:gridCol>
                <a:gridCol w="861695">
                  <a:extLst>
                    <a:ext uri="{9D8B030D-6E8A-4147-A177-3AD203B41FA5}">
                      <a16:colId xmlns:a16="http://schemas.microsoft.com/office/drawing/2014/main" val="20002"/>
                    </a:ext>
                  </a:extLst>
                </a:gridCol>
                <a:gridCol w="861695">
                  <a:extLst>
                    <a:ext uri="{9D8B030D-6E8A-4147-A177-3AD203B41FA5}">
                      <a16:colId xmlns:a16="http://schemas.microsoft.com/office/drawing/2014/main" val="20003"/>
                    </a:ext>
                  </a:extLst>
                </a:gridCol>
                <a:gridCol w="861695">
                  <a:extLst>
                    <a:ext uri="{9D8B030D-6E8A-4147-A177-3AD203B41FA5}">
                      <a16:colId xmlns:a16="http://schemas.microsoft.com/office/drawing/2014/main" val="20004"/>
                    </a:ext>
                  </a:extLst>
                </a:gridCol>
                <a:gridCol w="861695">
                  <a:extLst>
                    <a:ext uri="{9D8B030D-6E8A-4147-A177-3AD203B41FA5}">
                      <a16:colId xmlns:a16="http://schemas.microsoft.com/office/drawing/2014/main" val="20005"/>
                    </a:ext>
                  </a:extLst>
                </a:gridCol>
                <a:gridCol w="861695">
                  <a:extLst>
                    <a:ext uri="{9D8B030D-6E8A-4147-A177-3AD203B41FA5}">
                      <a16:colId xmlns:a16="http://schemas.microsoft.com/office/drawing/2014/main" val="20006"/>
                    </a:ext>
                  </a:extLst>
                </a:gridCol>
                <a:gridCol w="861695">
                  <a:extLst>
                    <a:ext uri="{9D8B030D-6E8A-4147-A177-3AD203B41FA5}">
                      <a16:colId xmlns:a16="http://schemas.microsoft.com/office/drawing/2014/main" val="20007"/>
                    </a:ext>
                  </a:extLst>
                </a:gridCol>
              </a:tblGrid>
              <a:tr h="370840">
                <a:tc>
                  <a:txBody>
                    <a:bodyPr/>
                    <a:lstStyle/>
                    <a:p>
                      <a:r>
                        <a:rPr lang="en-CA" sz="800" dirty="0"/>
                        <a:t>NO</a:t>
                      </a:r>
                    </a:p>
                  </a:txBody>
                  <a:tcPr/>
                </a:tc>
                <a:tc>
                  <a:txBody>
                    <a:bodyPr/>
                    <a:lstStyle/>
                    <a:p>
                      <a:r>
                        <a:rPr lang="en-CA" sz="800" dirty="0"/>
                        <a:t>Criteria</a:t>
                      </a:r>
                    </a:p>
                  </a:txBody>
                  <a:tcPr/>
                </a:tc>
                <a:tc>
                  <a:txBody>
                    <a:bodyPr/>
                    <a:lstStyle/>
                    <a:p>
                      <a:r>
                        <a:rPr lang="en-CA" sz="800" dirty="0"/>
                        <a:t>Points</a:t>
                      </a:r>
                    </a:p>
                  </a:txBody>
                  <a:tcPr/>
                </a:tc>
                <a:tc>
                  <a:txBody>
                    <a:bodyPr/>
                    <a:lstStyle/>
                    <a:p>
                      <a:r>
                        <a:rPr lang="en-CA" sz="800" dirty="0"/>
                        <a:t>Firm B</a:t>
                      </a:r>
                    </a:p>
                  </a:txBody>
                  <a:tcPr/>
                </a:tc>
                <a:tc>
                  <a:txBody>
                    <a:bodyPr/>
                    <a:lstStyle/>
                    <a:p>
                      <a:r>
                        <a:rPr lang="en-CA" sz="800" dirty="0"/>
                        <a:t>Firm C</a:t>
                      </a:r>
                    </a:p>
                  </a:txBody>
                  <a:tcPr/>
                </a:tc>
                <a:tc>
                  <a:txBody>
                    <a:bodyPr/>
                    <a:lstStyle/>
                    <a:p>
                      <a:r>
                        <a:rPr lang="en-CA" sz="800" dirty="0"/>
                        <a:t>Best</a:t>
                      </a:r>
                    </a:p>
                  </a:txBody>
                  <a:tcPr/>
                </a:tc>
                <a:tc>
                  <a:txBody>
                    <a:bodyPr/>
                    <a:lstStyle/>
                    <a:p>
                      <a:r>
                        <a:rPr lang="en-CA" sz="800" dirty="0"/>
                        <a:t>Firm B Points</a:t>
                      </a:r>
                    </a:p>
                  </a:txBody>
                  <a:tcPr/>
                </a:tc>
                <a:tc>
                  <a:txBody>
                    <a:bodyPr/>
                    <a:lstStyle/>
                    <a:p>
                      <a:r>
                        <a:rPr lang="en-CA" sz="800" dirty="0"/>
                        <a:t>Firm C Points</a:t>
                      </a:r>
                    </a:p>
                  </a:txBody>
                  <a:tcPr/>
                </a:tc>
                <a:extLst>
                  <a:ext uri="{0D108BD9-81ED-4DB2-BD59-A6C34878D82A}">
                    <a16:rowId xmlns:a16="http://schemas.microsoft.com/office/drawing/2014/main" val="10000"/>
                  </a:ext>
                </a:extLst>
              </a:tr>
              <a:tr h="370840">
                <a:tc>
                  <a:txBody>
                    <a:bodyPr/>
                    <a:lstStyle/>
                    <a:p>
                      <a:r>
                        <a:rPr lang="en-CA" sz="800" dirty="0"/>
                        <a:t>1</a:t>
                      </a:r>
                    </a:p>
                  </a:txBody>
                  <a:tcPr/>
                </a:tc>
                <a:tc>
                  <a:txBody>
                    <a:bodyPr/>
                    <a:lstStyle/>
                    <a:p>
                      <a:r>
                        <a:rPr lang="en-CA" sz="800" dirty="0"/>
                        <a:t>Cost</a:t>
                      </a:r>
                    </a:p>
                  </a:txBody>
                  <a:tcPr/>
                </a:tc>
                <a:tc>
                  <a:txBody>
                    <a:bodyPr/>
                    <a:lstStyle/>
                    <a:p>
                      <a:r>
                        <a:rPr lang="en-CA" sz="800" dirty="0"/>
                        <a:t>300</a:t>
                      </a:r>
                    </a:p>
                  </a:txBody>
                  <a:tcPr/>
                </a:tc>
                <a:tc>
                  <a:txBody>
                    <a:bodyPr/>
                    <a:lstStyle/>
                    <a:p>
                      <a:r>
                        <a:rPr lang="en-CA" sz="800" dirty="0"/>
                        <a:t>$208,000</a:t>
                      </a:r>
                    </a:p>
                  </a:txBody>
                  <a:tcPr/>
                </a:tc>
                <a:tc>
                  <a:txBody>
                    <a:bodyPr/>
                    <a:lstStyle/>
                    <a:p>
                      <a:r>
                        <a:rPr lang="en-CA" sz="800" dirty="0"/>
                        <a:t>$205,000</a:t>
                      </a:r>
                    </a:p>
                  </a:txBody>
                  <a:tcPr/>
                </a:tc>
                <a:tc>
                  <a:txBody>
                    <a:bodyPr/>
                    <a:lstStyle/>
                    <a:p>
                      <a:r>
                        <a:rPr lang="en-CA" sz="800" dirty="0"/>
                        <a:t>$205,000</a:t>
                      </a:r>
                    </a:p>
                  </a:txBody>
                  <a:tcPr/>
                </a:tc>
                <a:tc>
                  <a:txBody>
                    <a:bodyPr/>
                    <a:lstStyle/>
                    <a:p>
                      <a:r>
                        <a:rPr lang="en-CA" sz="800" dirty="0"/>
                        <a:t>296</a:t>
                      </a:r>
                    </a:p>
                  </a:txBody>
                  <a:tcPr/>
                </a:tc>
                <a:tc>
                  <a:txBody>
                    <a:bodyPr/>
                    <a:lstStyle/>
                    <a:p>
                      <a:r>
                        <a:rPr lang="en-CA" sz="800" dirty="0"/>
                        <a:t>300</a:t>
                      </a:r>
                      <a:endParaRPr lang="en-CA" sz="800" baseline="0" dirty="0"/>
                    </a:p>
                    <a:p>
                      <a:endParaRPr lang="en-CA" sz="800" dirty="0"/>
                    </a:p>
                  </a:txBody>
                  <a:tcPr/>
                </a:tc>
                <a:extLst>
                  <a:ext uri="{0D108BD9-81ED-4DB2-BD59-A6C34878D82A}">
                    <a16:rowId xmlns:a16="http://schemas.microsoft.com/office/drawing/2014/main" val="10001"/>
                  </a:ext>
                </a:extLst>
              </a:tr>
              <a:tr h="370840">
                <a:tc>
                  <a:txBody>
                    <a:bodyPr/>
                    <a:lstStyle/>
                    <a:p>
                      <a:r>
                        <a:rPr lang="en-CA" sz="800" dirty="0"/>
                        <a:t>2</a:t>
                      </a:r>
                    </a:p>
                  </a:txBody>
                  <a:tcPr/>
                </a:tc>
                <a:tc>
                  <a:txBody>
                    <a:bodyPr/>
                    <a:lstStyle/>
                    <a:p>
                      <a:r>
                        <a:rPr lang="en-CA" sz="800" dirty="0"/>
                        <a:t>Team Qualifications</a:t>
                      </a:r>
                    </a:p>
                  </a:txBody>
                  <a:tcPr/>
                </a:tc>
                <a:tc>
                  <a:txBody>
                    <a:bodyPr/>
                    <a:lstStyle/>
                    <a:p>
                      <a:r>
                        <a:rPr lang="en-CA" sz="800" dirty="0"/>
                        <a:t>300</a:t>
                      </a:r>
                    </a:p>
                  </a:txBody>
                  <a:tcPr/>
                </a:tc>
                <a:tc>
                  <a:txBody>
                    <a:bodyPr/>
                    <a:lstStyle/>
                    <a:p>
                      <a:r>
                        <a:rPr lang="en-CA" sz="800" dirty="0"/>
                        <a:t>8.1</a:t>
                      </a:r>
                    </a:p>
                  </a:txBody>
                  <a:tcPr/>
                </a:tc>
                <a:tc>
                  <a:txBody>
                    <a:bodyPr/>
                    <a:lstStyle/>
                    <a:p>
                      <a:r>
                        <a:rPr lang="en-CA" sz="800" dirty="0"/>
                        <a:t>8.1</a:t>
                      </a:r>
                    </a:p>
                  </a:txBody>
                  <a:tcPr/>
                </a:tc>
                <a:tc>
                  <a:txBody>
                    <a:bodyPr/>
                    <a:lstStyle/>
                    <a:p>
                      <a:r>
                        <a:rPr lang="en-CA" sz="800" dirty="0"/>
                        <a:t>8.1</a:t>
                      </a:r>
                    </a:p>
                  </a:txBody>
                  <a:tcPr/>
                </a:tc>
                <a:tc>
                  <a:txBody>
                    <a:bodyPr/>
                    <a:lstStyle/>
                    <a:p>
                      <a:r>
                        <a:rPr lang="en-CA" sz="800" dirty="0"/>
                        <a:t>300</a:t>
                      </a:r>
                    </a:p>
                  </a:txBody>
                  <a:tcPr/>
                </a:tc>
                <a:tc>
                  <a:txBody>
                    <a:bodyPr/>
                    <a:lstStyle/>
                    <a:p>
                      <a:r>
                        <a:rPr lang="en-CA" sz="800" dirty="0"/>
                        <a:t>300</a:t>
                      </a:r>
                    </a:p>
                  </a:txBody>
                  <a:tcPr/>
                </a:tc>
                <a:extLst>
                  <a:ext uri="{0D108BD9-81ED-4DB2-BD59-A6C34878D82A}">
                    <a16:rowId xmlns:a16="http://schemas.microsoft.com/office/drawing/2014/main" val="10002"/>
                  </a:ext>
                </a:extLst>
              </a:tr>
              <a:tr h="370840">
                <a:tc>
                  <a:txBody>
                    <a:bodyPr/>
                    <a:lstStyle/>
                    <a:p>
                      <a:r>
                        <a:rPr lang="en-CA" sz="800" dirty="0"/>
                        <a:t>3</a:t>
                      </a:r>
                    </a:p>
                  </a:txBody>
                  <a:tcPr/>
                </a:tc>
                <a:tc>
                  <a:txBody>
                    <a:bodyPr/>
                    <a:lstStyle/>
                    <a:p>
                      <a:r>
                        <a:rPr lang="en-CA" sz="800" dirty="0"/>
                        <a:t>Risk Assessment Plant</a:t>
                      </a:r>
                    </a:p>
                  </a:txBody>
                  <a:tcPr/>
                </a:tc>
                <a:tc>
                  <a:txBody>
                    <a:bodyPr/>
                    <a:lstStyle/>
                    <a:p>
                      <a:r>
                        <a:rPr lang="en-CA" sz="800" dirty="0"/>
                        <a:t>200</a:t>
                      </a:r>
                    </a:p>
                  </a:txBody>
                  <a:tcPr/>
                </a:tc>
                <a:tc>
                  <a:txBody>
                    <a:bodyPr/>
                    <a:lstStyle/>
                    <a:p>
                      <a:r>
                        <a:rPr lang="en-CA" sz="800" dirty="0"/>
                        <a:t>8.7</a:t>
                      </a:r>
                    </a:p>
                  </a:txBody>
                  <a:tcPr/>
                </a:tc>
                <a:tc>
                  <a:txBody>
                    <a:bodyPr/>
                    <a:lstStyle/>
                    <a:p>
                      <a:r>
                        <a:rPr lang="en-CA" sz="800" dirty="0"/>
                        <a:t>7.5</a:t>
                      </a:r>
                    </a:p>
                  </a:txBody>
                  <a:tcPr/>
                </a:tc>
                <a:tc>
                  <a:txBody>
                    <a:bodyPr/>
                    <a:lstStyle/>
                    <a:p>
                      <a:r>
                        <a:rPr lang="en-CA" sz="800" dirty="0"/>
                        <a:t>8.7</a:t>
                      </a:r>
                    </a:p>
                  </a:txBody>
                  <a:tcPr/>
                </a:tc>
                <a:tc>
                  <a:txBody>
                    <a:bodyPr/>
                    <a:lstStyle/>
                    <a:p>
                      <a:r>
                        <a:rPr lang="en-CA" sz="800" dirty="0"/>
                        <a:t>200</a:t>
                      </a:r>
                    </a:p>
                  </a:txBody>
                  <a:tcPr/>
                </a:tc>
                <a:tc>
                  <a:txBody>
                    <a:bodyPr/>
                    <a:lstStyle/>
                    <a:p>
                      <a:r>
                        <a:rPr lang="en-CA" sz="800" dirty="0"/>
                        <a:t>172</a:t>
                      </a:r>
                    </a:p>
                  </a:txBody>
                  <a:tcPr/>
                </a:tc>
                <a:extLst>
                  <a:ext uri="{0D108BD9-81ED-4DB2-BD59-A6C34878D82A}">
                    <a16:rowId xmlns:a16="http://schemas.microsoft.com/office/drawing/2014/main" val="10003"/>
                  </a:ext>
                </a:extLst>
              </a:tr>
              <a:tr h="370840">
                <a:tc>
                  <a:txBody>
                    <a:bodyPr/>
                    <a:lstStyle/>
                    <a:p>
                      <a:r>
                        <a:rPr lang="en-CA" sz="800" dirty="0"/>
                        <a:t>5</a:t>
                      </a:r>
                    </a:p>
                  </a:txBody>
                  <a:tcPr/>
                </a:tc>
                <a:tc>
                  <a:txBody>
                    <a:bodyPr/>
                    <a:lstStyle/>
                    <a:p>
                      <a:r>
                        <a:rPr lang="en-CA" sz="800" dirty="0"/>
                        <a:t>Value Assessment Plant</a:t>
                      </a:r>
                    </a:p>
                  </a:txBody>
                  <a:tcPr/>
                </a:tc>
                <a:tc>
                  <a:txBody>
                    <a:bodyPr/>
                    <a:lstStyle/>
                    <a:p>
                      <a:r>
                        <a:rPr lang="en-CA" sz="800" dirty="0"/>
                        <a:t>100</a:t>
                      </a:r>
                    </a:p>
                  </a:txBody>
                  <a:tcPr/>
                </a:tc>
                <a:tc>
                  <a:txBody>
                    <a:bodyPr/>
                    <a:lstStyle/>
                    <a:p>
                      <a:r>
                        <a:rPr lang="en-CA" sz="800" dirty="0"/>
                        <a:t>5.0</a:t>
                      </a:r>
                    </a:p>
                  </a:txBody>
                  <a:tcPr/>
                </a:tc>
                <a:tc>
                  <a:txBody>
                    <a:bodyPr/>
                    <a:lstStyle/>
                    <a:p>
                      <a:r>
                        <a:rPr lang="en-CA" sz="800" dirty="0"/>
                        <a:t>5.0</a:t>
                      </a:r>
                    </a:p>
                  </a:txBody>
                  <a:tcPr/>
                </a:tc>
                <a:tc>
                  <a:txBody>
                    <a:bodyPr/>
                    <a:lstStyle/>
                    <a:p>
                      <a:r>
                        <a:rPr lang="en-CA" sz="800" dirty="0"/>
                        <a:t>5</a:t>
                      </a:r>
                    </a:p>
                  </a:txBody>
                  <a:tcPr/>
                </a:tc>
                <a:tc>
                  <a:txBody>
                    <a:bodyPr/>
                    <a:lstStyle/>
                    <a:p>
                      <a:r>
                        <a:rPr lang="en-CA" sz="800" dirty="0"/>
                        <a:t>100</a:t>
                      </a:r>
                    </a:p>
                  </a:txBody>
                  <a:tcPr/>
                </a:tc>
                <a:tc>
                  <a:txBody>
                    <a:bodyPr/>
                    <a:lstStyle/>
                    <a:p>
                      <a:r>
                        <a:rPr lang="en-CA" sz="800" dirty="0"/>
                        <a:t>100</a:t>
                      </a:r>
                    </a:p>
                  </a:txBody>
                  <a:tcPr/>
                </a:tc>
                <a:extLst>
                  <a:ext uri="{0D108BD9-81ED-4DB2-BD59-A6C34878D82A}">
                    <a16:rowId xmlns:a16="http://schemas.microsoft.com/office/drawing/2014/main" val="10004"/>
                  </a:ext>
                </a:extLst>
              </a:tr>
              <a:tr h="370840">
                <a:tc>
                  <a:txBody>
                    <a:bodyPr/>
                    <a:lstStyle/>
                    <a:p>
                      <a:r>
                        <a:rPr lang="en-CA" sz="800" dirty="0"/>
                        <a:t>6</a:t>
                      </a:r>
                    </a:p>
                  </a:txBody>
                  <a:tcPr/>
                </a:tc>
                <a:tc>
                  <a:txBody>
                    <a:bodyPr/>
                    <a:lstStyle/>
                    <a:p>
                      <a:r>
                        <a:rPr lang="en-CA" sz="800" dirty="0"/>
                        <a:t>PPI- References</a:t>
                      </a:r>
                    </a:p>
                  </a:txBody>
                  <a:tcPr/>
                </a:tc>
                <a:tc>
                  <a:txBody>
                    <a:bodyPr/>
                    <a:lstStyle/>
                    <a:p>
                      <a:r>
                        <a:rPr lang="en-CA" sz="800" dirty="0"/>
                        <a:t>50</a:t>
                      </a:r>
                    </a:p>
                  </a:txBody>
                  <a:tcPr/>
                </a:tc>
                <a:tc>
                  <a:txBody>
                    <a:bodyPr/>
                    <a:lstStyle/>
                    <a:p>
                      <a:r>
                        <a:rPr lang="en-CA" sz="800" dirty="0"/>
                        <a:t>10</a:t>
                      </a:r>
                    </a:p>
                  </a:txBody>
                  <a:tcPr/>
                </a:tc>
                <a:tc>
                  <a:txBody>
                    <a:bodyPr/>
                    <a:lstStyle/>
                    <a:p>
                      <a:r>
                        <a:rPr lang="en-CA" sz="800" dirty="0"/>
                        <a:t>10</a:t>
                      </a:r>
                    </a:p>
                  </a:txBody>
                  <a:tcPr/>
                </a:tc>
                <a:tc>
                  <a:txBody>
                    <a:bodyPr/>
                    <a:lstStyle/>
                    <a:p>
                      <a:r>
                        <a:rPr lang="en-CA" sz="800" dirty="0"/>
                        <a:t>10</a:t>
                      </a:r>
                    </a:p>
                  </a:txBody>
                  <a:tcPr/>
                </a:tc>
                <a:tc>
                  <a:txBody>
                    <a:bodyPr/>
                    <a:lstStyle/>
                    <a:p>
                      <a:r>
                        <a:rPr lang="en-CA" sz="800" dirty="0"/>
                        <a:t>50</a:t>
                      </a:r>
                    </a:p>
                  </a:txBody>
                  <a:tcPr/>
                </a:tc>
                <a:tc>
                  <a:txBody>
                    <a:bodyPr/>
                    <a:lstStyle/>
                    <a:p>
                      <a:r>
                        <a:rPr lang="en-CA" sz="800" dirty="0"/>
                        <a:t>50</a:t>
                      </a:r>
                    </a:p>
                  </a:txBody>
                  <a:tcPr/>
                </a:tc>
                <a:extLst>
                  <a:ext uri="{0D108BD9-81ED-4DB2-BD59-A6C34878D82A}">
                    <a16:rowId xmlns:a16="http://schemas.microsoft.com/office/drawing/2014/main" val="10005"/>
                  </a:ext>
                </a:extLst>
              </a:tr>
              <a:tr h="370840">
                <a:tc>
                  <a:txBody>
                    <a:bodyPr/>
                    <a:lstStyle/>
                    <a:p>
                      <a:r>
                        <a:rPr lang="en-CA" sz="800" dirty="0"/>
                        <a:t>7</a:t>
                      </a:r>
                    </a:p>
                  </a:txBody>
                  <a:tcPr/>
                </a:tc>
                <a:tc>
                  <a:txBody>
                    <a:bodyPr/>
                    <a:lstStyle/>
                    <a:p>
                      <a:r>
                        <a:rPr lang="en-CA" sz="800" dirty="0"/>
                        <a:t>Project Plan Approach</a:t>
                      </a:r>
                      <a:r>
                        <a:rPr lang="en-CA" sz="800" baseline="0" dirty="0"/>
                        <a:t> and Summary</a:t>
                      </a:r>
                      <a:endParaRPr lang="en-CA" sz="800" dirty="0"/>
                    </a:p>
                  </a:txBody>
                  <a:tcPr/>
                </a:tc>
                <a:tc>
                  <a:txBody>
                    <a:bodyPr/>
                    <a:lstStyle/>
                    <a:p>
                      <a:r>
                        <a:rPr lang="en-CA" sz="800" dirty="0"/>
                        <a:t>50</a:t>
                      </a:r>
                    </a:p>
                  </a:txBody>
                  <a:tcPr/>
                </a:tc>
                <a:tc>
                  <a:txBody>
                    <a:bodyPr/>
                    <a:lstStyle/>
                    <a:p>
                      <a:r>
                        <a:rPr lang="en-CA" sz="800" dirty="0"/>
                        <a:t>5</a:t>
                      </a:r>
                    </a:p>
                  </a:txBody>
                  <a:tcPr/>
                </a:tc>
                <a:tc>
                  <a:txBody>
                    <a:bodyPr/>
                    <a:lstStyle/>
                    <a:p>
                      <a:r>
                        <a:rPr lang="en-CA" sz="800" dirty="0"/>
                        <a:t>5</a:t>
                      </a:r>
                    </a:p>
                  </a:txBody>
                  <a:tcPr/>
                </a:tc>
                <a:tc>
                  <a:txBody>
                    <a:bodyPr/>
                    <a:lstStyle/>
                    <a:p>
                      <a:r>
                        <a:rPr lang="en-CA" sz="800" dirty="0"/>
                        <a:t>10</a:t>
                      </a:r>
                    </a:p>
                  </a:txBody>
                  <a:tcPr/>
                </a:tc>
                <a:tc>
                  <a:txBody>
                    <a:bodyPr/>
                    <a:lstStyle/>
                    <a:p>
                      <a:r>
                        <a:rPr lang="en-CA" sz="800" dirty="0"/>
                        <a:t>25</a:t>
                      </a:r>
                    </a:p>
                  </a:txBody>
                  <a:tcPr/>
                </a:tc>
                <a:tc>
                  <a:txBody>
                    <a:bodyPr/>
                    <a:lstStyle/>
                    <a:p>
                      <a:r>
                        <a:rPr lang="en-CA" sz="800" dirty="0"/>
                        <a:t>25</a:t>
                      </a:r>
                    </a:p>
                  </a:txBody>
                  <a:tcPr/>
                </a:tc>
                <a:extLst>
                  <a:ext uri="{0D108BD9-81ED-4DB2-BD59-A6C34878D82A}">
                    <a16:rowId xmlns:a16="http://schemas.microsoft.com/office/drawing/2014/main" val="10006"/>
                  </a:ext>
                </a:extLst>
              </a:tr>
              <a:tr h="370840">
                <a:tc>
                  <a:txBody>
                    <a:bodyPr/>
                    <a:lstStyle/>
                    <a:p>
                      <a:r>
                        <a:rPr lang="en-CA" sz="1800" dirty="0"/>
                        <a:t>Total </a:t>
                      </a:r>
                    </a:p>
                  </a:txBody>
                  <a:tcPr/>
                </a:tc>
                <a:tc>
                  <a:txBody>
                    <a:bodyPr/>
                    <a:lstStyle/>
                    <a:p>
                      <a:endParaRPr lang="en-CA" sz="1800" dirty="0"/>
                    </a:p>
                  </a:txBody>
                  <a:tcPr/>
                </a:tc>
                <a:tc>
                  <a:txBody>
                    <a:bodyPr/>
                    <a:lstStyle/>
                    <a:p>
                      <a:r>
                        <a:rPr lang="en-CA" sz="1800" dirty="0"/>
                        <a:t>1000</a:t>
                      </a:r>
                    </a:p>
                  </a:txBody>
                  <a:tcPr/>
                </a:tc>
                <a:tc>
                  <a:txBody>
                    <a:bodyPr/>
                    <a:lstStyle/>
                    <a:p>
                      <a:endParaRPr lang="en-CA" sz="1800" dirty="0"/>
                    </a:p>
                  </a:txBody>
                  <a:tcPr/>
                </a:tc>
                <a:tc>
                  <a:txBody>
                    <a:bodyPr/>
                    <a:lstStyle/>
                    <a:p>
                      <a:endParaRPr lang="en-CA" sz="1800" dirty="0"/>
                    </a:p>
                  </a:txBody>
                  <a:tcPr/>
                </a:tc>
                <a:tc>
                  <a:txBody>
                    <a:bodyPr/>
                    <a:lstStyle/>
                    <a:p>
                      <a:endParaRPr lang="en-CA" sz="1800" dirty="0"/>
                    </a:p>
                  </a:txBody>
                  <a:tcPr/>
                </a:tc>
                <a:tc>
                  <a:txBody>
                    <a:bodyPr/>
                    <a:lstStyle/>
                    <a:p>
                      <a:r>
                        <a:rPr lang="en-CA" sz="1800" dirty="0"/>
                        <a:t>971</a:t>
                      </a:r>
                    </a:p>
                  </a:txBody>
                  <a:tcPr/>
                </a:tc>
                <a:tc>
                  <a:txBody>
                    <a:bodyPr/>
                    <a:lstStyle/>
                    <a:p>
                      <a:r>
                        <a:rPr lang="en-CA" sz="1800" dirty="0"/>
                        <a:t>947</a:t>
                      </a:r>
                    </a:p>
                  </a:txBody>
                  <a:tcPr/>
                </a:tc>
                <a:extLst>
                  <a:ext uri="{0D108BD9-81ED-4DB2-BD59-A6C34878D82A}">
                    <a16:rowId xmlns:a16="http://schemas.microsoft.com/office/drawing/2014/main" val="10007"/>
                  </a:ext>
                </a:extLst>
              </a:tr>
              <a:tr h="370840">
                <a:tc>
                  <a:txBody>
                    <a:bodyPr/>
                    <a:lstStyle/>
                    <a:p>
                      <a:r>
                        <a:rPr lang="en-CA" sz="1600" dirty="0"/>
                        <a:t>% Before Cost</a:t>
                      </a:r>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r>
                        <a:rPr lang="en-CA" sz="1600" dirty="0"/>
                        <a:t>97.1%</a:t>
                      </a:r>
                    </a:p>
                  </a:txBody>
                  <a:tcPr/>
                </a:tc>
                <a:tc>
                  <a:txBody>
                    <a:bodyPr/>
                    <a:lstStyle/>
                    <a:p>
                      <a:r>
                        <a:rPr lang="en-CA" sz="1600" dirty="0"/>
                        <a:t>94.7%</a:t>
                      </a:r>
                    </a:p>
                  </a:txBody>
                  <a:tcPr/>
                </a:tc>
                <a:extLst>
                  <a:ext uri="{0D108BD9-81ED-4DB2-BD59-A6C34878D82A}">
                    <a16:rowId xmlns:a16="http://schemas.microsoft.com/office/drawing/2014/main" val="10008"/>
                  </a:ext>
                </a:extLst>
              </a:tr>
              <a:tr h="370840">
                <a:tc>
                  <a:txBody>
                    <a:bodyPr/>
                    <a:lstStyle/>
                    <a:p>
                      <a:endParaRPr lang="en-CA" sz="1100" dirty="0"/>
                    </a:p>
                  </a:txBody>
                  <a:tcPr/>
                </a:tc>
                <a:tc>
                  <a:txBody>
                    <a:bodyPr/>
                    <a:lstStyle/>
                    <a:p>
                      <a:endParaRPr lang="en-CA" sz="1100"/>
                    </a:p>
                  </a:txBody>
                  <a:tcPr/>
                </a:tc>
                <a:tc>
                  <a:txBody>
                    <a:bodyPr/>
                    <a:lstStyle/>
                    <a:p>
                      <a:endParaRPr lang="en-CA" sz="1100"/>
                    </a:p>
                  </a:txBody>
                  <a:tcPr/>
                </a:tc>
                <a:tc>
                  <a:txBody>
                    <a:bodyPr/>
                    <a:lstStyle/>
                    <a:p>
                      <a:endParaRPr lang="en-CA" sz="1100"/>
                    </a:p>
                  </a:txBody>
                  <a:tcPr/>
                </a:tc>
                <a:tc>
                  <a:txBody>
                    <a:bodyPr/>
                    <a:lstStyle/>
                    <a:p>
                      <a:endParaRPr lang="en-CA" sz="1100"/>
                    </a:p>
                  </a:txBody>
                  <a:tcPr/>
                </a:tc>
                <a:tc>
                  <a:txBody>
                    <a:bodyPr/>
                    <a:lstStyle/>
                    <a:p>
                      <a:endParaRPr lang="en-CA" sz="1100" dirty="0"/>
                    </a:p>
                  </a:txBody>
                  <a:tcPr/>
                </a:tc>
                <a:tc>
                  <a:txBody>
                    <a:bodyPr/>
                    <a:lstStyle/>
                    <a:p>
                      <a:endParaRPr lang="en-CA" sz="1100" dirty="0"/>
                    </a:p>
                  </a:txBody>
                  <a:tcPr/>
                </a:tc>
                <a:tc>
                  <a:txBody>
                    <a:bodyPr/>
                    <a:lstStyle/>
                    <a:p>
                      <a:endParaRPr lang="en-CA" sz="11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58555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noGrp="1"/>
          </p:cNvSpPr>
          <p:nvPr/>
        </p:nvSpPr>
        <p:spPr bwMode="auto">
          <a:xfrm>
            <a:off x="8534400" y="6477000"/>
            <a:ext cx="517525" cy="304800"/>
          </a:xfrm>
          <a:prstGeom prst="rect">
            <a:avLst/>
          </a:prstGeom>
          <a:noFill/>
          <a:ln>
            <a:miter lim="800000"/>
            <a:headEnd/>
            <a:tailEnd/>
          </a:ln>
        </p:spPr>
        <p:txBody>
          <a:bodyPr lIns="91436" tIns="45718" rIns="91436" bIns="45718"/>
          <a:lstStyle/>
          <a:p>
            <a:pPr algn="r" fontAlgn="auto">
              <a:spcBef>
                <a:spcPts val="0"/>
              </a:spcBef>
              <a:spcAft>
                <a:spcPts val="0"/>
              </a:spcAft>
              <a:defRPr/>
            </a:pPr>
            <a:fld id="{94CCD588-1624-499E-BF05-9888FC5A15F9}" type="slidenum">
              <a:rPr lang="en-US" sz="1300">
                <a:solidFill>
                  <a:schemeClr val="bg1"/>
                </a:solidFill>
                <a:latin typeface="+mj-lt"/>
                <a:cs typeface="+mn-cs"/>
              </a:rPr>
              <a:pPr algn="r" fontAlgn="auto">
                <a:spcBef>
                  <a:spcPts val="0"/>
                </a:spcBef>
                <a:spcAft>
                  <a:spcPts val="0"/>
                </a:spcAft>
                <a:defRPr/>
              </a:pPr>
              <a:t>38</a:t>
            </a:fld>
            <a:endParaRPr lang="en-US" sz="1300">
              <a:solidFill>
                <a:schemeClr val="bg1"/>
              </a:solidFill>
              <a:latin typeface="+mj-lt"/>
              <a:cs typeface="+mn-cs"/>
            </a:endParaRPr>
          </a:p>
        </p:txBody>
      </p:sp>
      <p:sp>
        <p:nvSpPr>
          <p:cNvPr id="3020802" name="Rectangle 2"/>
          <p:cNvSpPr>
            <a:spLocks noGrp="1" noChangeArrowheads="1"/>
          </p:cNvSpPr>
          <p:nvPr>
            <p:ph type="title"/>
          </p:nvPr>
        </p:nvSpPr>
        <p:spPr>
          <a:xfrm>
            <a:off x="1581665" y="1025611"/>
            <a:ext cx="6820930" cy="571372"/>
          </a:xfrm>
          <a:noFill/>
        </p:spPr>
        <p:txBody>
          <a:bodyPr rtlCol="0">
            <a:normAutofit fontScale="90000"/>
          </a:bodyPr>
          <a:lstStyle/>
          <a:p>
            <a:pPr eaLnBrk="1" fontAlgn="auto" hangingPunct="1">
              <a:spcAft>
                <a:spcPts val="0"/>
              </a:spcAft>
              <a:defRPr/>
            </a:pPr>
            <a:r>
              <a:rPr lang="en-US">
                <a:effectLst>
                  <a:outerShdw blurRad="38100" dist="38100" dir="2700000" algn="tl">
                    <a:srgbClr val="C0C0C0"/>
                  </a:outerShdw>
                </a:effectLst>
              </a:rPr>
              <a:t>Cost Reasonableness</a:t>
            </a:r>
            <a:endParaRPr lang="en-US" dirty="0">
              <a:effectLst>
                <a:outerShdw blurRad="38100" dist="38100" dir="2700000" algn="tl">
                  <a:srgbClr val="C0C0C0"/>
                </a:outerShdw>
              </a:effectLst>
            </a:endParaRPr>
          </a:p>
        </p:txBody>
      </p:sp>
      <p:sp>
        <p:nvSpPr>
          <p:cNvPr id="92163" name="Rectangle 3"/>
          <p:cNvSpPr>
            <a:spLocks noGrp="1" noChangeArrowheads="1"/>
          </p:cNvSpPr>
          <p:nvPr>
            <p:ph idx="1"/>
          </p:nvPr>
        </p:nvSpPr>
        <p:spPr>
          <a:xfrm>
            <a:off x="263525" y="1616075"/>
            <a:ext cx="8616950" cy="4813300"/>
          </a:xfrm>
        </p:spPr>
        <p:txBody>
          <a:bodyPr rtlCol="0">
            <a:normAutofit/>
          </a:bodyPr>
          <a:lstStyle/>
          <a:p>
            <a:pPr eaLnBrk="1" fontAlgn="auto" hangingPunct="1">
              <a:lnSpc>
                <a:spcPct val="80000"/>
              </a:lnSpc>
              <a:spcAft>
                <a:spcPts val="0"/>
              </a:spcAft>
              <a:buFont typeface="Arial" panose="020B0604020202020204" pitchFamily="34" charset="0"/>
              <a:buChar char="•"/>
              <a:defRPr/>
            </a:pPr>
            <a:endParaRPr lang="en-US" dirty="0"/>
          </a:p>
          <a:p>
            <a:pPr eaLnBrk="1" fontAlgn="auto" hangingPunct="1">
              <a:lnSpc>
                <a:spcPct val="80000"/>
              </a:lnSpc>
              <a:spcAft>
                <a:spcPts val="0"/>
              </a:spcAft>
              <a:buFont typeface="Arial" panose="020B0604020202020204" pitchFamily="34" charset="0"/>
              <a:buChar char="•"/>
              <a:defRPr/>
            </a:pPr>
            <a:endParaRPr lang="en-US" dirty="0"/>
          </a:p>
          <a:p>
            <a:pPr eaLnBrk="1" fontAlgn="auto" hangingPunct="1">
              <a:lnSpc>
                <a:spcPct val="80000"/>
              </a:lnSpc>
              <a:spcAft>
                <a:spcPts val="0"/>
              </a:spcAft>
              <a:buFont typeface="Arial" panose="020B0604020202020204" pitchFamily="34" charset="0"/>
              <a:buChar char="•"/>
              <a:defRPr/>
            </a:pPr>
            <a:r>
              <a:rPr lang="en-US" sz="2800" dirty="0"/>
              <a:t>If the # 1 scoring supplier is 5% higher in cost than the #2 supplier than </a:t>
            </a:r>
            <a:r>
              <a:rPr lang="en-US" sz="2800" dirty="0" err="1"/>
              <a:t>UofM</a:t>
            </a:r>
            <a:r>
              <a:rPr lang="en-US" sz="2800" dirty="0"/>
              <a:t> has the right to proceed with the #2 scoring supplier  </a:t>
            </a:r>
          </a:p>
          <a:p>
            <a:pPr eaLnBrk="1" fontAlgn="auto" hangingPunct="1">
              <a:lnSpc>
                <a:spcPct val="80000"/>
              </a:lnSpc>
              <a:spcAft>
                <a:spcPts val="0"/>
              </a:spcAft>
              <a:buFont typeface="Arial" panose="020B0604020202020204" pitchFamily="34" charset="0"/>
              <a:buChar char="•"/>
              <a:defRPr/>
            </a:pPr>
            <a:endParaRPr lang="en-US" sz="1400" dirty="0"/>
          </a:p>
          <a:p>
            <a:pPr marL="0" indent="0" eaLnBrk="1" fontAlgn="auto" hangingPunct="1">
              <a:lnSpc>
                <a:spcPct val="80000"/>
              </a:lnSpc>
              <a:spcAft>
                <a:spcPts val="0"/>
              </a:spcAft>
              <a:buNone/>
              <a:defRPr/>
            </a:pP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24612"/>
            <a:ext cx="9242854"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944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623" y="1136513"/>
            <a:ext cx="5226909" cy="707597"/>
          </a:xfrm>
        </p:spPr>
        <p:txBody>
          <a:bodyPr>
            <a:noAutofit/>
          </a:bodyPr>
          <a:lstStyle/>
          <a:p>
            <a:r>
              <a:rPr lang="en-US" sz="2000" dirty="0"/>
              <a:t>Final Scores with Cost</a:t>
            </a:r>
            <a:br>
              <a:rPr lang="en-US" sz="2000" dirty="0"/>
            </a:b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16697139"/>
              </p:ext>
            </p:extLst>
          </p:nvPr>
        </p:nvGraphicFramePr>
        <p:xfrm>
          <a:off x="277812" y="1816100"/>
          <a:ext cx="6893560" cy="4419600"/>
        </p:xfrm>
        <a:graphic>
          <a:graphicData uri="http://schemas.openxmlformats.org/drawingml/2006/table">
            <a:tbl>
              <a:tblPr firstRow="1" bandRow="1">
                <a:tableStyleId>{21E4AEA4-8DFA-4A89-87EB-49C32662AFE0}</a:tableStyleId>
              </a:tblPr>
              <a:tblGrid>
                <a:gridCol w="861695">
                  <a:extLst>
                    <a:ext uri="{9D8B030D-6E8A-4147-A177-3AD203B41FA5}">
                      <a16:colId xmlns:a16="http://schemas.microsoft.com/office/drawing/2014/main" val="20000"/>
                    </a:ext>
                  </a:extLst>
                </a:gridCol>
                <a:gridCol w="861695">
                  <a:extLst>
                    <a:ext uri="{9D8B030D-6E8A-4147-A177-3AD203B41FA5}">
                      <a16:colId xmlns:a16="http://schemas.microsoft.com/office/drawing/2014/main" val="20001"/>
                    </a:ext>
                  </a:extLst>
                </a:gridCol>
                <a:gridCol w="861695">
                  <a:extLst>
                    <a:ext uri="{9D8B030D-6E8A-4147-A177-3AD203B41FA5}">
                      <a16:colId xmlns:a16="http://schemas.microsoft.com/office/drawing/2014/main" val="20002"/>
                    </a:ext>
                  </a:extLst>
                </a:gridCol>
                <a:gridCol w="861695">
                  <a:extLst>
                    <a:ext uri="{9D8B030D-6E8A-4147-A177-3AD203B41FA5}">
                      <a16:colId xmlns:a16="http://schemas.microsoft.com/office/drawing/2014/main" val="20003"/>
                    </a:ext>
                  </a:extLst>
                </a:gridCol>
                <a:gridCol w="861695">
                  <a:extLst>
                    <a:ext uri="{9D8B030D-6E8A-4147-A177-3AD203B41FA5}">
                      <a16:colId xmlns:a16="http://schemas.microsoft.com/office/drawing/2014/main" val="20004"/>
                    </a:ext>
                  </a:extLst>
                </a:gridCol>
                <a:gridCol w="861695">
                  <a:extLst>
                    <a:ext uri="{9D8B030D-6E8A-4147-A177-3AD203B41FA5}">
                      <a16:colId xmlns:a16="http://schemas.microsoft.com/office/drawing/2014/main" val="20005"/>
                    </a:ext>
                  </a:extLst>
                </a:gridCol>
                <a:gridCol w="861695">
                  <a:extLst>
                    <a:ext uri="{9D8B030D-6E8A-4147-A177-3AD203B41FA5}">
                      <a16:colId xmlns:a16="http://schemas.microsoft.com/office/drawing/2014/main" val="20006"/>
                    </a:ext>
                  </a:extLst>
                </a:gridCol>
                <a:gridCol w="861695">
                  <a:extLst>
                    <a:ext uri="{9D8B030D-6E8A-4147-A177-3AD203B41FA5}">
                      <a16:colId xmlns:a16="http://schemas.microsoft.com/office/drawing/2014/main" val="20007"/>
                    </a:ext>
                  </a:extLst>
                </a:gridCol>
              </a:tblGrid>
              <a:tr h="370840">
                <a:tc>
                  <a:txBody>
                    <a:bodyPr/>
                    <a:lstStyle/>
                    <a:p>
                      <a:r>
                        <a:rPr lang="en-CA" sz="800" dirty="0"/>
                        <a:t>NO</a:t>
                      </a:r>
                    </a:p>
                  </a:txBody>
                  <a:tcPr/>
                </a:tc>
                <a:tc>
                  <a:txBody>
                    <a:bodyPr/>
                    <a:lstStyle/>
                    <a:p>
                      <a:r>
                        <a:rPr lang="en-CA" sz="800" dirty="0"/>
                        <a:t>Criteria</a:t>
                      </a:r>
                    </a:p>
                  </a:txBody>
                  <a:tcPr/>
                </a:tc>
                <a:tc>
                  <a:txBody>
                    <a:bodyPr/>
                    <a:lstStyle/>
                    <a:p>
                      <a:r>
                        <a:rPr lang="en-CA" sz="800" dirty="0"/>
                        <a:t>Points</a:t>
                      </a:r>
                    </a:p>
                  </a:txBody>
                  <a:tcPr/>
                </a:tc>
                <a:tc>
                  <a:txBody>
                    <a:bodyPr/>
                    <a:lstStyle/>
                    <a:p>
                      <a:r>
                        <a:rPr lang="en-CA" sz="800" dirty="0"/>
                        <a:t>Firm B</a:t>
                      </a:r>
                    </a:p>
                  </a:txBody>
                  <a:tcPr/>
                </a:tc>
                <a:tc>
                  <a:txBody>
                    <a:bodyPr/>
                    <a:lstStyle/>
                    <a:p>
                      <a:r>
                        <a:rPr lang="en-CA" sz="800" dirty="0"/>
                        <a:t>Firm C</a:t>
                      </a:r>
                    </a:p>
                  </a:txBody>
                  <a:tcPr/>
                </a:tc>
                <a:tc>
                  <a:txBody>
                    <a:bodyPr/>
                    <a:lstStyle/>
                    <a:p>
                      <a:r>
                        <a:rPr lang="en-CA" sz="800" dirty="0"/>
                        <a:t>Best</a:t>
                      </a:r>
                    </a:p>
                  </a:txBody>
                  <a:tcPr/>
                </a:tc>
                <a:tc>
                  <a:txBody>
                    <a:bodyPr/>
                    <a:lstStyle/>
                    <a:p>
                      <a:r>
                        <a:rPr lang="en-CA" sz="800" dirty="0"/>
                        <a:t>Firm B Points</a:t>
                      </a:r>
                    </a:p>
                  </a:txBody>
                  <a:tcPr/>
                </a:tc>
                <a:tc>
                  <a:txBody>
                    <a:bodyPr/>
                    <a:lstStyle/>
                    <a:p>
                      <a:r>
                        <a:rPr lang="en-CA" sz="800" dirty="0"/>
                        <a:t>Firm C Points</a:t>
                      </a:r>
                    </a:p>
                  </a:txBody>
                  <a:tcPr/>
                </a:tc>
                <a:extLst>
                  <a:ext uri="{0D108BD9-81ED-4DB2-BD59-A6C34878D82A}">
                    <a16:rowId xmlns:a16="http://schemas.microsoft.com/office/drawing/2014/main" val="10000"/>
                  </a:ext>
                </a:extLst>
              </a:tr>
              <a:tr h="370840">
                <a:tc>
                  <a:txBody>
                    <a:bodyPr/>
                    <a:lstStyle/>
                    <a:p>
                      <a:r>
                        <a:rPr lang="en-CA" sz="800" dirty="0"/>
                        <a:t>1</a:t>
                      </a:r>
                    </a:p>
                  </a:txBody>
                  <a:tcPr/>
                </a:tc>
                <a:tc>
                  <a:txBody>
                    <a:bodyPr/>
                    <a:lstStyle/>
                    <a:p>
                      <a:r>
                        <a:rPr lang="en-CA" sz="800" dirty="0"/>
                        <a:t>Cost</a:t>
                      </a:r>
                    </a:p>
                  </a:txBody>
                  <a:tcPr/>
                </a:tc>
                <a:tc>
                  <a:txBody>
                    <a:bodyPr/>
                    <a:lstStyle/>
                    <a:p>
                      <a:r>
                        <a:rPr lang="en-CA" sz="800" dirty="0"/>
                        <a:t>300</a:t>
                      </a:r>
                    </a:p>
                  </a:txBody>
                  <a:tcPr/>
                </a:tc>
                <a:tc>
                  <a:txBody>
                    <a:bodyPr/>
                    <a:lstStyle/>
                    <a:p>
                      <a:r>
                        <a:rPr lang="en-CA" sz="800" dirty="0"/>
                        <a:t>$208,000</a:t>
                      </a:r>
                    </a:p>
                  </a:txBody>
                  <a:tcPr/>
                </a:tc>
                <a:tc>
                  <a:txBody>
                    <a:bodyPr/>
                    <a:lstStyle/>
                    <a:p>
                      <a:r>
                        <a:rPr lang="en-CA" sz="800" dirty="0"/>
                        <a:t>$205,000</a:t>
                      </a:r>
                    </a:p>
                  </a:txBody>
                  <a:tcPr/>
                </a:tc>
                <a:tc>
                  <a:txBody>
                    <a:bodyPr/>
                    <a:lstStyle/>
                    <a:p>
                      <a:r>
                        <a:rPr lang="en-CA" sz="800" dirty="0"/>
                        <a:t>$205,000</a:t>
                      </a:r>
                    </a:p>
                  </a:txBody>
                  <a:tcPr/>
                </a:tc>
                <a:tc>
                  <a:txBody>
                    <a:bodyPr/>
                    <a:lstStyle/>
                    <a:p>
                      <a:r>
                        <a:rPr lang="en-CA" sz="800" dirty="0"/>
                        <a:t>296</a:t>
                      </a:r>
                    </a:p>
                  </a:txBody>
                  <a:tcPr/>
                </a:tc>
                <a:tc>
                  <a:txBody>
                    <a:bodyPr/>
                    <a:lstStyle/>
                    <a:p>
                      <a:r>
                        <a:rPr lang="en-CA" sz="800" dirty="0"/>
                        <a:t>300</a:t>
                      </a:r>
                      <a:endParaRPr lang="en-CA" sz="800" baseline="0" dirty="0"/>
                    </a:p>
                    <a:p>
                      <a:endParaRPr lang="en-CA" sz="800" dirty="0"/>
                    </a:p>
                  </a:txBody>
                  <a:tcPr/>
                </a:tc>
                <a:extLst>
                  <a:ext uri="{0D108BD9-81ED-4DB2-BD59-A6C34878D82A}">
                    <a16:rowId xmlns:a16="http://schemas.microsoft.com/office/drawing/2014/main" val="10001"/>
                  </a:ext>
                </a:extLst>
              </a:tr>
              <a:tr h="370840">
                <a:tc>
                  <a:txBody>
                    <a:bodyPr/>
                    <a:lstStyle/>
                    <a:p>
                      <a:r>
                        <a:rPr lang="en-CA" sz="800" dirty="0"/>
                        <a:t>2</a:t>
                      </a:r>
                    </a:p>
                  </a:txBody>
                  <a:tcPr/>
                </a:tc>
                <a:tc>
                  <a:txBody>
                    <a:bodyPr/>
                    <a:lstStyle/>
                    <a:p>
                      <a:r>
                        <a:rPr lang="en-CA" sz="800" dirty="0"/>
                        <a:t>Team Qualifications</a:t>
                      </a:r>
                    </a:p>
                  </a:txBody>
                  <a:tcPr/>
                </a:tc>
                <a:tc>
                  <a:txBody>
                    <a:bodyPr/>
                    <a:lstStyle/>
                    <a:p>
                      <a:r>
                        <a:rPr lang="en-CA" sz="800" dirty="0"/>
                        <a:t>300</a:t>
                      </a:r>
                    </a:p>
                  </a:txBody>
                  <a:tcPr/>
                </a:tc>
                <a:tc>
                  <a:txBody>
                    <a:bodyPr/>
                    <a:lstStyle/>
                    <a:p>
                      <a:r>
                        <a:rPr lang="en-CA" sz="800" dirty="0"/>
                        <a:t>8.1</a:t>
                      </a:r>
                    </a:p>
                  </a:txBody>
                  <a:tcPr/>
                </a:tc>
                <a:tc>
                  <a:txBody>
                    <a:bodyPr/>
                    <a:lstStyle/>
                    <a:p>
                      <a:r>
                        <a:rPr lang="en-CA" sz="800" dirty="0"/>
                        <a:t>8.1</a:t>
                      </a:r>
                    </a:p>
                  </a:txBody>
                  <a:tcPr/>
                </a:tc>
                <a:tc>
                  <a:txBody>
                    <a:bodyPr/>
                    <a:lstStyle/>
                    <a:p>
                      <a:r>
                        <a:rPr lang="en-CA" sz="800" dirty="0"/>
                        <a:t>8.1</a:t>
                      </a:r>
                    </a:p>
                  </a:txBody>
                  <a:tcPr/>
                </a:tc>
                <a:tc>
                  <a:txBody>
                    <a:bodyPr/>
                    <a:lstStyle/>
                    <a:p>
                      <a:r>
                        <a:rPr lang="en-CA" sz="800" dirty="0"/>
                        <a:t>300</a:t>
                      </a:r>
                    </a:p>
                  </a:txBody>
                  <a:tcPr/>
                </a:tc>
                <a:tc>
                  <a:txBody>
                    <a:bodyPr/>
                    <a:lstStyle/>
                    <a:p>
                      <a:r>
                        <a:rPr lang="en-CA" sz="800" dirty="0"/>
                        <a:t>300</a:t>
                      </a:r>
                    </a:p>
                  </a:txBody>
                  <a:tcPr/>
                </a:tc>
                <a:extLst>
                  <a:ext uri="{0D108BD9-81ED-4DB2-BD59-A6C34878D82A}">
                    <a16:rowId xmlns:a16="http://schemas.microsoft.com/office/drawing/2014/main" val="10002"/>
                  </a:ext>
                </a:extLst>
              </a:tr>
              <a:tr h="370840">
                <a:tc>
                  <a:txBody>
                    <a:bodyPr/>
                    <a:lstStyle/>
                    <a:p>
                      <a:r>
                        <a:rPr lang="en-CA" sz="800" dirty="0"/>
                        <a:t>3</a:t>
                      </a:r>
                    </a:p>
                  </a:txBody>
                  <a:tcPr/>
                </a:tc>
                <a:tc>
                  <a:txBody>
                    <a:bodyPr/>
                    <a:lstStyle/>
                    <a:p>
                      <a:r>
                        <a:rPr lang="en-CA" sz="800" dirty="0"/>
                        <a:t>Risk Assessment Plant</a:t>
                      </a:r>
                    </a:p>
                  </a:txBody>
                  <a:tcPr/>
                </a:tc>
                <a:tc>
                  <a:txBody>
                    <a:bodyPr/>
                    <a:lstStyle/>
                    <a:p>
                      <a:r>
                        <a:rPr lang="en-CA" sz="800" dirty="0"/>
                        <a:t>200</a:t>
                      </a:r>
                    </a:p>
                  </a:txBody>
                  <a:tcPr/>
                </a:tc>
                <a:tc>
                  <a:txBody>
                    <a:bodyPr/>
                    <a:lstStyle/>
                    <a:p>
                      <a:r>
                        <a:rPr lang="en-CA" sz="800" dirty="0"/>
                        <a:t>8.7</a:t>
                      </a:r>
                    </a:p>
                  </a:txBody>
                  <a:tcPr/>
                </a:tc>
                <a:tc>
                  <a:txBody>
                    <a:bodyPr/>
                    <a:lstStyle/>
                    <a:p>
                      <a:r>
                        <a:rPr lang="en-CA" sz="800" dirty="0"/>
                        <a:t>7.5</a:t>
                      </a:r>
                    </a:p>
                  </a:txBody>
                  <a:tcPr/>
                </a:tc>
                <a:tc>
                  <a:txBody>
                    <a:bodyPr/>
                    <a:lstStyle/>
                    <a:p>
                      <a:r>
                        <a:rPr lang="en-CA" sz="800" dirty="0"/>
                        <a:t>8.7</a:t>
                      </a:r>
                    </a:p>
                  </a:txBody>
                  <a:tcPr/>
                </a:tc>
                <a:tc>
                  <a:txBody>
                    <a:bodyPr/>
                    <a:lstStyle/>
                    <a:p>
                      <a:r>
                        <a:rPr lang="en-CA" sz="800" dirty="0"/>
                        <a:t>200</a:t>
                      </a:r>
                    </a:p>
                  </a:txBody>
                  <a:tcPr/>
                </a:tc>
                <a:tc>
                  <a:txBody>
                    <a:bodyPr/>
                    <a:lstStyle/>
                    <a:p>
                      <a:r>
                        <a:rPr lang="en-CA" sz="800" dirty="0"/>
                        <a:t>172</a:t>
                      </a:r>
                    </a:p>
                  </a:txBody>
                  <a:tcPr/>
                </a:tc>
                <a:extLst>
                  <a:ext uri="{0D108BD9-81ED-4DB2-BD59-A6C34878D82A}">
                    <a16:rowId xmlns:a16="http://schemas.microsoft.com/office/drawing/2014/main" val="10003"/>
                  </a:ext>
                </a:extLst>
              </a:tr>
              <a:tr h="370840">
                <a:tc>
                  <a:txBody>
                    <a:bodyPr/>
                    <a:lstStyle/>
                    <a:p>
                      <a:r>
                        <a:rPr lang="en-CA" sz="800" dirty="0"/>
                        <a:t>5</a:t>
                      </a:r>
                    </a:p>
                  </a:txBody>
                  <a:tcPr/>
                </a:tc>
                <a:tc>
                  <a:txBody>
                    <a:bodyPr/>
                    <a:lstStyle/>
                    <a:p>
                      <a:r>
                        <a:rPr lang="en-CA" sz="800" dirty="0"/>
                        <a:t>Value Assessment Plant</a:t>
                      </a:r>
                    </a:p>
                  </a:txBody>
                  <a:tcPr/>
                </a:tc>
                <a:tc>
                  <a:txBody>
                    <a:bodyPr/>
                    <a:lstStyle/>
                    <a:p>
                      <a:r>
                        <a:rPr lang="en-CA" sz="800" dirty="0"/>
                        <a:t>100</a:t>
                      </a:r>
                    </a:p>
                  </a:txBody>
                  <a:tcPr/>
                </a:tc>
                <a:tc>
                  <a:txBody>
                    <a:bodyPr/>
                    <a:lstStyle/>
                    <a:p>
                      <a:r>
                        <a:rPr lang="en-CA" sz="800" dirty="0"/>
                        <a:t>5.0</a:t>
                      </a:r>
                    </a:p>
                  </a:txBody>
                  <a:tcPr/>
                </a:tc>
                <a:tc>
                  <a:txBody>
                    <a:bodyPr/>
                    <a:lstStyle/>
                    <a:p>
                      <a:r>
                        <a:rPr lang="en-CA" sz="800" dirty="0"/>
                        <a:t>5.0</a:t>
                      </a:r>
                    </a:p>
                  </a:txBody>
                  <a:tcPr/>
                </a:tc>
                <a:tc>
                  <a:txBody>
                    <a:bodyPr/>
                    <a:lstStyle/>
                    <a:p>
                      <a:r>
                        <a:rPr lang="en-CA" sz="800" dirty="0"/>
                        <a:t>5</a:t>
                      </a:r>
                    </a:p>
                  </a:txBody>
                  <a:tcPr/>
                </a:tc>
                <a:tc>
                  <a:txBody>
                    <a:bodyPr/>
                    <a:lstStyle/>
                    <a:p>
                      <a:r>
                        <a:rPr lang="en-CA" sz="800" dirty="0"/>
                        <a:t>100</a:t>
                      </a:r>
                    </a:p>
                  </a:txBody>
                  <a:tcPr/>
                </a:tc>
                <a:tc>
                  <a:txBody>
                    <a:bodyPr/>
                    <a:lstStyle/>
                    <a:p>
                      <a:r>
                        <a:rPr lang="en-CA" sz="800" dirty="0"/>
                        <a:t>100</a:t>
                      </a:r>
                    </a:p>
                  </a:txBody>
                  <a:tcPr/>
                </a:tc>
                <a:extLst>
                  <a:ext uri="{0D108BD9-81ED-4DB2-BD59-A6C34878D82A}">
                    <a16:rowId xmlns:a16="http://schemas.microsoft.com/office/drawing/2014/main" val="10004"/>
                  </a:ext>
                </a:extLst>
              </a:tr>
              <a:tr h="370840">
                <a:tc>
                  <a:txBody>
                    <a:bodyPr/>
                    <a:lstStyle/>
                    <a:p>
                      <a:r>
                        <a:rPr lang="en-CA" sz="800" dirty="0"/>
                        <a:t>6</a:t>
                      </a:r>
                    </a:p>
                  </a:txBody>
                  <a:tcPr/>
                </a:tc>
                <a:tc>
                  <a:txBody>
                    <a:bodyPr/>
                    <a:lstStyle/>
                    <a:p>
                      <a:r>
                        <a:rPr lang="en-CA" sz="800" dirty="0"/>
                        <a:t>PPI- References</a:t>
                      </a:r>
                    </a:p>
                  </a:txBody>
                  <a:tcPr/>
                </a:tc>
                <a:tc>
                  <a:txBody>
                    <a:bodyPr/>
                    <a:lstStyle/>
                    <a:p>
                      <a:r>
                        <a:rPr lang="en-CA" sz="800" dirty="0"/>
                        <a:t>50</a:t>
                      </a:r>
                    </a:p>
                  </a:txBody>
                  <a:tcPr/>
                </a:tc>
                <a:tc>
                  <a:txBody>
                    <a:bodyPr/>
                    <a:lstStyle/>
                    <a:p>
                      <a:r>
                        <a:rPr lang="en-CA" sz="800" dirty="0"/>
                        <a:t>10</a:t>
                      </a:r>
                    </a:p>
                  </a:txBody>
                  <a:tcPr/>
                </a:tc>
                <a:tc>
                  <a:txBody>
                    <a:bodyPr/>
                    <a:lstStyle/>
                    <a:p>
                      <a:r>
                        <a:rPr lang="en-CA" sz="800" dirty="0"/>
                        <a:t>10</a:t>
                      </a:r>
                    </a:p>
                  </a:txBody>
                  <a:tcPr/>
                </a:tc>
                <a:tc>
                  <a:txBody>
                    <a:bodyPr/>
                    <a:lstStyle/>
                    <a:p>
                      <a:r>
                        <a:rPr lang="en-CA" sz="800" dirty="0"/>
                        <a:t>10</a:t>
                      </a:r>
                    </a:p>
                  </a:txBody>
                  <a:tcPr/>
                </a:tc>
                <a:tc>
                  <a:txBody>
                    <a:bodyPr/>
                    <a:lstStyle/>
                    <a:p>
                      <a:r>
                        <a:rPr lang="en-CA" sz="800" dirty="0"/>
                        <a:t>50</a:t>
                      </a:r>
                    </a:p>
                  </a:txBody>
                  <a:tcPr/>
                </a:tc>
                <a:tc>
                  <a:txBody>
                    <a:bodyPr/>
                    <a:lstStyle/>
                    <a:p>
                      <a:r>
                        <a:rPr lang="en-CA" sz="800" dirty="0"/>
                        <a:t>50</a:t>
                      </a:r>
                    </a:p>
                  </a:txBody>
                  <a:tcPr/>
                </a:tc>
                <a:extLst>
                  <a:ext uri="{0D108BD9-81ED-4DB2-BD59-A6C34878D82A}">
                    <a16:rowId xmlns:a16="http://schemas.microsoft.com/office/drawing/2014/main" val="10005"/>
                  </a:ext>
                </a:extLst>
              </a:tr>
              <a:tr h="370840">
                <a:tc>
                  <a:txBody>
                    <a:bodyPr/>
                    <a:lstStyle/>
                    <a:p>
                      <a:r>
                        <a:rPr lang="en-CA" sz="800" dirty="0"/>
                        <a:t>7</a:t>
                      </a:r>
                    </a:p>
                  </a:txBody>
                  <a:tcPr/>
                </a:tc>
                <a:tc>
                  <a:txBody>
                    <a:bodyPr/>
                    <a:lstStyle/>
                    <a:p>
                      <a:r>
                        <a:rPr lang="en-CA" sz="800" dirty="0"/>
                        <a:t>Project Plan Approach</a:t>
                      </a:r>
                      <a:r>
                        <a:rPr lang="en-CA" sz="800" baseline="0" dirty="0"/>
                        <a:t> and Summary</a:t>
                      </a:r>
                      <a:endParaRPr lang="en-CA" sz="800" dirty="0"/>
                    </a:p>
                  </a:txBody>
                  <a:tcPr/>
                </a:tc>
                <a:tc>
                  <a:txBody>
                    <a:bodyPr/>
                    <a:lstStyle/>
                    <a:p>
                      <a:r>
                        <a:rPr lang="en-CA" sz="800" dirty="0"/>
                        <a:t>50</a:t>
                      </a:r>
                    </a:p>
                  </a:txBody>
                  <a:tcPr/>
                </a:tc>
                <a:tc>
                  <a:txBody>
                    <a:bodyPr/>
                    <a:lstStyle/>
                    <a:p>
                      <a:r>
                        <a:rPr lang="en-CA" sz="800" dirty="0"/>
                        <a:t>5</a:t>
                      </a:r>
                    </a:p>
                  </a:txBody>
                  <a:tcPr/>
                </a:tc>
                <a:tc>
                  <a:txBody>
                    <a:bodyPr/>
                    <a:lstStyle/>
                    <a:p>
                      <a:r>
                        <a:rPr lang="en-CA" sz="800" dirty="0"/>
                        <a:t>5</a:t>
                      </a:r>
                    </a:p>
                  </a:txBody>
                  <a:tcPr/>
                </a:tc>
                <a:tc>
                  <a:txBody>
                    <a:bodyPr/>
                    <a:lstStyle/>
                    <a:p>
                      <a:r>
                        <a:rPr lang="en-CA" sz="800" dirty="0"/>
                        <a:t>10</a:t>
                      </a:r>
                    </a:p>
                  </a:txBody>
                  <a:tcPr/>
                </a:tc>
                <a:tc>
                  <a:txBody>
                    <a:bodyPr/>
                    <a:lstStyle/>
                    <a:p>
                      <a:r>
                        <a:rPr lang="en-CA" sz="800" dirty="0"/>
                        <a:t>25</a:t>
                      </a:r>
                    </a:p>
                  </a:txBody>
                  <a:tcPr/>
                </a:tc>
                <a:tc>
                  <a:txBody>
                    <a:bodyPr/>
                    <a:lstStyle/>
                    <a:p>
                      <a:r>
                        <a:rPr lang="en-CA" sz="800" dirty="0"/>
                        <a:t>25</a:t>
                      </a:r>
                    </a:p>
                  </a:txBody>
                  <a:tcPr/>
                </a:tc>
                <a:extLst>
                  <a:ext uri="{0D108BD9-81ED-4DB2-BD59-A6C34878D82A}">
                    <a16:rowId xmlns:a16="http://schemas.microsoft.com/office/drawing/2014/main" val="10006"/>
                  </a:ext>
                </a:extLst>
              </a:tr>
              <a:tr h="370840">
                <a:tc>
                  <a:txBody>
                    <a:bodyPr/>
                    <a:lstStyle/>
                    <a:p>
                      <a:r>
                        <a:rPr lang="en-CA" sz="1800" dirty="0"/>
                        <a:t>Total </a:t>
                      </a:r>
                    </a:p>
                  </a:txBody>
                  <a:tcPr/>
                </a:tc>
                <a:tc>
                  <a:txBody>
                    <a:bodyPr/>
                    <a:lstStyle/>
                    <a:p>
                      <a:endParaRPr lang="en-CA" sz="1800" dirty="0"/>
                    </a:p>
                  </a:txBody>
                  <a:tcPr/>
                </a:tc>
                <a:tc>
                  <a:txBody>
                    <a:bodyPr/>
                    <a:lstStyle/>
                    <a:p>
                      <a:r>
                        <a:rPr lang="en-CA" sz="1800" dirty="0"/>
                        <a:t>1000</a:t>
                      </a:r>
                    </a:p>
                  </a:txBody>
                  <a:tcPr/>
                </a:tc>
                <a:tc>
                  <a:txBody>
                    <a:bodyPr/>
                    <a:lstStyle/>
                    <a:p>
                      <a:endParaRPr lang="en-CA" sz="1800" dirty="0"/>
                    </a:p>
                  </a:txBody>
                  <a:tcPr/>
                </a:tc>
                <a:tc>
                  <a:txBody>
                    <a:bodyPr/>
                    <a:lstStyle/>
                    <a:p>
                      <a:endParaRPr lang="en-CA" sz="1800" dirty="0"/>
                    </a:p>
                  </a:txBody>
                  <a:tcPr/>
                </a:tc>
                <a:tc>
                  <a:txBody>
                    <a:bodyPr/>
                    <a:lstStyle/>
                    <a:p>
                      <a:endParaRPr lang="en-CA" sz="1800" dirty="0"/>
                    </a:p>
                  </a:txBody>
                  <a:tcPr/>
                </a:tc>
                <a:tc>
                  <a:txBody>
                    <a:bodyPr/>
                    <a:lstStyle/>
                    <a:p>
                      <a:r>
                        <a:rPr lang="en-CA" sz="1800" dirty="0"/>
                        <a:t>971</a:t>
                      </a:r>
                    </a:p>
                  </a:txBody>
                  <a:tcPr/>
                </a:tc>
                <a:tc>
                  <a:txBody>
                    <a:bodyPr/>
                    <a:lstStyle/>
                    <a:p>
                      <a:r>
                        <a:rPr lang="en-CA" sz="1800" dirty="0"/>
                        <a:t>947</a:t>
                      </a:r>
                    </a:p>
                  </a:txBody>
                  <a:tcPr/>
                </a:tc>
                <a:extLst>
                  <a:ext uri="{0D108BD9-81ED-4DB2-BD59-A6C34878D82A}">
                    <a16:rowId xmlns:a16="http://schemas.microsoft.com/office/drawing/2014/main" val="10007"/>
                  </a:ext>
                </a:extLst>
              </a:tr>
              <a:tr h="370840">
                <a:tc>
                  <a:txBody>
                    <a:bodyPr/>
                    <a:lstStyle/>
                    <a:p>
                      <a:r>
                        <a:rPr lang="en-CA" sz="1600" dirty="0"/>
                        <a:t>% Before Cost</a:t>
                      </a:r>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r>
                        <a:rPr lang="en-CA" sz="1600" dirty="0"/>
                        <a:t>97.1%</a:t>
                      </a:r>
                    </a:p>
                  </a:txBody>
                  <a:tcPr/>
                </a:tc>
                <a:tc>
                  <a:txBody>
                    <a:bodyPr/>
                    <a:lstStyle/>
                    <a:p>
                      <a:r>
                        <a:rPr lang="en-CA" sz="1600" dirty="0"/>
                        <a:t>94.7%</a:t>
                      </a:r>
                    </a:p>
                  </a:txBody>
                  <a:tcPr/>
                </a:tc>
                <a:extLst>
                  <a:ext uri="{0D108BD9-81ED-4DB2-BD59-A6C34878D82A}">
                    <a16:rowId xmlns:a16="http://schemas.microsoft.com/office/drawing/2014/main" val="10008"/>
                  </a:ext>
                </a:extLst>
              </a:tr>
              <a:tr h="370840">
                <a:tc>
                  <a:txBody>
                    <a:bodyPr/>
                    <a:lstStyle/>
                    <a:p>
                      <a:endParaRPr lang="en-CA" sz="1100" dirty="0"/>
                    </a:p>
                  </a:txBody>
                  <a:tcPr/>
                </a:tc>
                <a:tc>
                  <a:txBody>
                    <a:bodyPr/>
                    <a:lstStyle/>
                    <a:p>
                      <a:endParaRPr lang="en-CA" sz="1100"/>
                    </a:p>
                  </a:txBody>
                  <a:tcPr/>
                </a:tc>
                <a:tc>
                  <a:txBody>
                    <a:bodyPr/>
                    <a:lstStyle/>
                    <a:p>
                      <a:endParaRPr lang="en-CA" sz="1100"/>
                    </a:p>
                  </a:txBody>
                  <a:tcPr/>
                </a:tc>
                <a:tc>
                  <a:txBody>
                    <a:bodyPr/>
                    <a:lstStyle/>
                    <a:p>
                      <a:endParaRPr lang="en-CA" sz="1100"/>
                    </a:p>
                  </a:txBody>
                  <a:tcPr/>
                </a:tc>
                <a:tc>
                  <a:txBody>
                    <a:bodyPr/>
                    <a:lstStyle/>
                    <a:p>
                      <a:endParaRPr lang="en-CA" sz="1100"/>
                    </a:p>
                  </a:txBody>
                  <a:tcPr/>
                </a:tc>
                <a:tc>
                  <a:txBody>
                    <a:bodyPr/>
                    <a:lstStyle/>
                    <a:p>
                      <a:endParaRPr lang="en-CA" sz="1100" dirty="0"/>
                    </a:p>
                  </a:txBody>
                  <a:tcPr/>
                </a:tc>
                <a:tc>
                  <a:txBody>
                    <a:bodyPr/>
                    <a:lstStyle/>
                    <a:p>
                      <a:endParaRPr lang="en-CA" sz="1100" dirty="0"/>
                    </a:p>
                  </a:txBody>
                  <a:tcPr/>
                </a:tc>
                <a:tc>
                  <a:txBody>
                    <a:bodyPr/>
                    <a:lstStyle/>
                    <a:p>
                      <a:endParaRPr lang="en-CA" sz="11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5295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Content Placeholder 2"/>
          <p:cNvSpPr>
            <a:spLocks noGrp="1"/>
          </p:cNvSpPr>
          <p:nvPr>
            <p:ph idx="1"/>
          </p:nvPr>
        </p:nvSpPr>
        <p:spPr>
          <a:xfrm>
            <a:off x="263525" y="1616075"/>
            <a:ext cx="8616950" cy="4813300"/>
          </a:xfrm>
        </p:spPr>
        <p:txBody>
          <a:bodyPr/>
          <a:lstStyle/>
          <a:p>
            <a:pPr eaLnBrk="1" hangingPunct="1"/>
            <a:endParaRPr lang="en-US" dirty="0"/>
          </a:p>
          <a:p>
            <a:pPr eaLnBrk="1" hangingPunct="1"/>
            <a:r>
              <a:rPr lang="en-US" dirty="0"/>
              <a:t>Open, Fair and Transparent</a:t>
            </a:r>
          </a:p>
          <a:p>
            <a:pPr eaLnBrk="1" hangingPunct="1"/>
            <a:endParaRPr lang="en-US" sz="1200" dirty="0"/>
          </a:p>
          <a:p>
            <a:pPr eaLnBrk="1" hangingPunct="1"/>
            <a:r>
              <a:rPr lang="en-US" dirty="0"/>
              <a:t>Better Business Environment</a:t>
            </a:r>
          </a:p>
          <a:p>
            <a:pPr eaLnBrk="1" hangingPunct="1"/>
            <a:endParaRPr lang="en-US" sz="1200" dirty="0"/>
          </a:p>
          <a:p>
            <a:pPr eaLnBrk="1" hangingPunct="1"/>
            <a:r>
              <a:rPr lang="en-US" dirty="0" err="1"/>
              <a:t>UofM</a:t>
            </a:r>
            <a:r>
              <a:rPr lang="en-US" dirty="0"/>
              <a:t> Wants Suppliers to Send Their Best People On </a:t>
            </a:r>
            <a:r>
              <a:rPr lang="en-US" dirty="0" err="1"/>
              <a:t>UofM</a:t>
            </a:r>
            <a:r>
              <a:rPr lang="en-US" dirty="0"/>
              <a:t> Projects</a:t>
            </a:r>
          </a:p>
          <a:p>
            <a:pPr marL="0" indent="0" eaLnBrk="1" hangingPunct="1">
              <a:buNone/>
            </a:pPr>
            <a:endParaRPr lang="en-US" dirty="0"/>
          </a:p>
          <a:p>
            <a:pPr eaLnBrk="1" hangingPunct="1"/>
            <a:r>
              <a:rPr lang="en-US" dirty="0"/>
              <a:t>Suppliers are allowed to be accountable, efficient, and creative (drive performance and maximize profit)</a:t>
            </a:r>
          </a:p>
          <a:p>
            <a:pPr eaLnBrk="1" hangingPunct="1"/>
            <a:endParaRPr lang="en-US" dirty="0"/>
          </a:p>
          <a:p>
            <a:pPr eaLnBrk="1" hangingPunct="1"/>
            <a:r>
              <a:rPr lang="en-US" dirty="0"/>
              <a:t>Reward performance through evaluations</a:t>
            </a:r>
          </a:p>
          <a:p>
            <a:pPr marL="0" indent="0" eaLnBrk="1" hangingPunct="1">
              <a:buNone/>
            </a:pPr>
            <a:endParaRPr lang="en-US" dirty="0"/>
          </a:p>
        </p:txBody>
      </p:sp>
      <p:sp>
        <p:nvSpPr>
          <p:cNvPr id="2" name="Title 1"/>
          <p:cNvSpPr>
            <a:spLocks noGrp="1"/>
          </p:cNvSpPr>
          <p:nvPr>
            <p:ph type="title"/>
          </p:nvPr>
        </p:nvSpPr>
        <p:spPr>
          <a:xfrm>
            <a:off x="1025612" y="939114"/>
            <a:ext cx="7574692" cy="815545"/>
          </a:xfrm>
          <a:noFill/>
        </p:spPr>
        <p:txBody>
          <a:bodyPr rtlCol="0">
            <a:normAutofit fontScale="90000"/>
          </a:bodyPr>
          <a:lstStyle/>
          <a:p>
            <a:pPr eaLnBrk="1" fontAlgn="auto" hangingPunct="1">
              <a:spcAft>
                <a:spcPts val="0"/>
              </a:spcAft>
              <a:defRPr/>
            </a:pPr>
            <a:r>
              <a:rPr lang="en-US" sz="3600" dirty="0" err="1">
                <a:effectLst>
                  <a:outerShdw blurRad="38100" dist="38100" dir="2700000" algn="tl">
                    <a:srgbClr val="C0C0C0"/>
                  </a:outerShdw>
                </a:effectLst>
              </a:rPr>
              <a:t>UofM</a:t>
            </a:r>
            <a:r>
              <a:rPr lang="en-US" sz="3600" dirty="0">
                <a:effectLst>
                  <a:outerShdw blurRad="38100" dist="38100" dir="2700000" algn="tl">
                    <a:srgbClr val="C0C0C0"/>
                  </a:outerShdw>
                </a:effectLst>
              </a:rPr>
              <a:t> Wants To Be Client of Choice</a:t>
            </a:r>
          </a:p>
        </p:txBody>
      </p:sp>
      <p:sp>
        <p:nvSpPr>
          <p:cNvPr id="266243" name="Slide Number Placeholder 3"/>
          <p:cNvSpPr>
            <a:spLocks noGrp="1"/>
          </p:cNvSpPr>
          <p:nvPr>
            <p:ph type="sldNum" sz="quarter" idx="4294967295"/>
          </p:nvPr>
        </p:nvSpPr>
        <p:spPr bwMode="auto">
          <a:xfrm>
            <a:off x="8086725" y="6492875"/>
            <a:ext cx="1057275"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D26E372-9AE9-4FA6-90D0-D152041069D6}" type="slidenum">
              <a:rPr lang="en-US" smtClean="0">
                <a:solidFill>
                  <a:schemeClr val="bg1"/>
                </a:solidFill>
                <a:latin typeface="Tahoma" pitchFamily="34" charset="0"/>
                <a:cs typeface="Arial" charset="0"/>
              </a:rPr>
              <a:pPr fontAlgn="base">
                <a:spcBef>
                  <a:spcPct val="0"/>
                </a:spcBef>
                <a:spcAft>
                  <a:spcPct val="0"/>
                </a:spcAft>
              </a:pPr>
              <a:t>4</a:t>
            </a:fld>
            <a:endParaRPr lang="en-US">
              <a:solidFill>
                <a:schemeClr val="bg1"/>
              </a:solidFill>
              <a:latin typeface="Tahoma" pitchFamily="34" charset="0"/>
              <a:cs typeface="Arial"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3730"/>
            <a:ext cx="9144000" cy="46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08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8915" name="Rectangle 3"/>
          <p:cNvSpPr>
            <a:spLocks noGrp="1" noChangeArrowheads="1"/>
          </p:cNvSpPr>
          <p:nvPr>
            <p:ph type="title"/>
          </p:nvPr>
        </p:nvSpPr>
        <p:spPr>
          <a:xfrm>
            <a:off x="203200" y="823313"/>
            <a:ext cx="9144000" cy="1325563"/>
          </a:xfrm>
        </p:spPr>
        <p:txBody>
          <a:bodyPr>
            <a:normAutofit/>
          </a:bodyPr>
          <a:lstStyle/>
          <a:p>
            <a:pPr eaLnBrk="1" hangingPunct="1">
              <a:defRPr/>
            </a:pPr>
            <a:r>
              <a:rPr lang="en-US" sz="3600" dirty="0">
                <a:effectLst/>
              </a:rPr>
              <a:t>Phase 2 - Clarification</a:t>
            </a:r>
          </a:p>
        </p:txBody>
      </p:sp>
      <p:sp>
        <p:nvSpPr>
          <p:cNvPr id="3" name="Content Placeholder 2"/>
          <p:cNvSpPr>
            <a:spLocks noGrp="1"/>
          </p:cNvSpPr>
          <p:nvPr>
            <p:ph idx="1"/>
          </p:nvPr>
        </p:nvSpPr>
        <p:spPr>
          <a:xfrm>
            <a:off x="27674" y="2148876"/>
            <a:ext cx="8617306" cy="4812826"/>
          </a:xfrm>
        </p:spPr>
        <p:txBody>
          <a:bodyPr/>
          <a:lstStyle/>
          <a:p>
            <a:endParaRPr lang="en-US" dirty="0"/>
          </a:p>
        </p:txBody>
      </p:sp>
      <p:sp>
        <p:nvSpPr>
          <p:cNvPr id="158723" name="Slide Number Placeholder 3"/>
          <p:cNvSpPr>
            <a:spLocks noGrp="1"/>
          </p:cNvSpPr>
          <p:nvPr>
            <p:ph type="sldNum" sz="quarter" idx="4294967295"/>
          </p:nvPr>
        </p:nvSpPr>
        <p:spPr bwMode="auto">
          <a:xfrm>
            <a:off x="8086725" y="6492875"/>
            <a:ext cx="1057275"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BE29F7D-201A-43D6-A0B7-1387FE922322}" type="slidenum">
              <a:rPr lang="en-US" smtClean="0">
                <a:solidFill>
                  <a:schemeClr val="bg1"/>
                </a:solidFill>
                <a:latin typeface="Tahoma" pitchFamily="34" charset="0"/>
                <a:cs typeface="Arial" charset="0"/>
              </a:rPr>
              <a:pPr fontAlgn="base">
                <a:spcBef>
                  <a:spcPct val="0"/>
                </a:spcBef>
                <a:spcAft>
                  <a:spcPct val="0"/>
                </a:spcAft>
              </a:pPr>
              <a:t>40</a:t>
            </a:fld>
            <a:endParaRPr lang="en-US">
              <a:solidFill>
                <a:schemeClr val="bg1"/>
              </a:solidFill>
              <a:latin typeface="Tahoma" pitchFamily="34" charset="0"/>
              <a:cs typeface="Arial" charset="0"/>
            </a:endParaRPr>
          </a:p>
        </p:txBody>
      </p:sp>
      <p:sp>
        <p:nvSpPr>
          <p:cNvPr id="6" name="Striped Right Arrow 5"/>
          <p:cNvSpPr/>
          <p:nvPr/>
        </p:nvSpPr>
        <p:spPr>
          <a:xfrm>
            <a:off x="203200" y="2819400"/>
            <a:ext cx="5660390" cy="1016000"/>
          </a:xfrm>
          <a:prstGeom prst="stripedRightArrow">
            <a:avLst>
              <a:gd name="adj1" fmla="val 74242"/>
              <a:gd name="adj2" fmla="val 53636"/>
            </a:avLst>
          </a:prstGeom>
          <a:solidFill>
            <a:srgbClr val="2A604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hevron 6"/>
          <p:cNvSpPr/>
          <p:nvPr/>
        </p:nvSpPr>
        <p:spPr>
          <a:xfrm>
            <a:off x="545188" y="2446020"/>
            <a:ext cx="2677328" cy="1631684"/>
          </a:xfrm>
          <a:prstGeom prst="chevron">
            <a:avLst>
              <a:gd name="adj" fmla="val 21746"/>
            </a:avLst>
          </a:prstGeom>
          <a:solidFill>
            <a:srgbClr val="006600"/>
          </a:solidFill>
          <a:ln>
            <a:noFill/>
          </a:ln>
          <a:effectLst>
            <a:reflection blurRad="6350" stA="60000" endPos="385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Chevron 7"/>
          <p:cNvSpPr/>
          <p:nvPr/>
        </p:nvSpPr>
        <p:spPr>
          <a:xfrm>
            <a:off x="2997663" y="2446020"/>
            <a:ext cx="2677328" cy="1631684"/>
          </a:xfrm>
          <a:prstGeom prst="chevron">
            <a:avLst>
              <a:gd name="adj" fmla="val 21746"/>
            </a:avLst>
          </a:prstGeom>
          <a:solidFill>
            <a:srgbClr val="800000"/>
          </a:solidFill>
          <a:ln>
            <a:noFill/>
          </a:ln>
          <a:effectLst>
            <a:reflection blurRad="6350" stA="60000" endPos="385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729857" y="2137827"/>
            <a:ext cx="533400" cy="2215991"/>
          </a:xfrm>
          <a:prstGeom prst="rect">
            <a:avLst/>
          </a:prstGeom>
          <a:noFill/>
        </p:spPr>
        <p:txBody>
          <a:bodyPr>
            <a:spAutoFit/>
          </a:bodyPr>
          <a:lstStyle/>
          <a:p>
            <a:pPr fontAlgn="auto">
              <a:spcBef>
                <a:spcPts val="0"/>
              </a:spcBef>
              <a:spcAft>
                <a:spcPts val="0"/>
              </a:spcAft>
              <a:defRPr/>
            </a:pPr>
            <a:r>
              <a:rPr lang="en-US" sz="13800" dirty="0">
                <a:solidFill>
                  <a:schemeClr val="tx1">
                    <a:alpha val="30000"/>
                  </a:schemeClr>
                </a:solidFill>
                <a:latin typeface="Arial" panose="020B0604020202020204" pitchFamily="34" charset="0"/>
                <a:cs typeface="Arial" panose="020B0604020202020204" pitchFamily="34" charset="0"/>
              </a:rPr>
              <a:t>2</a:t>
            </a:r>
          </a:p>
        </p:txBody>
      </p:sp>
      <p:sp>
        <p:nvSpPr>
          <p:cNvPr id="11" name="TextBox 10"/>
          <p:cNvSpPr txBox="1"/>
          <p:nvPr/>
        </p:nvSpPr>
        <p:spPr>
          <a:xfrm>
            <a:off x="3327400" y="3071813"/>
            <a:ext cx="2286000" cy="738664"/>
          </a:xfrm>
          <a:prstGeom prst="rect">
            <a:avLst/>
          </a:prstGeom>
          <a:noFill/>
        </p:spPr>
        <p:txBody>
          <a:bodyPr spcCol="91440">
            <a:spAutoFit/>
          </a:bodyPr>
          <a:lstStyle/>
          <a:p>
            <a:pPr algn="ctr" fontAlgn="auto">
              <a:spcBef>
                <a:spcPts val="0"/>
              </a:spcBef>
              <a:spcAft>
                <a:spcPts val="0"/>
              </a:spcAft>
              <a:defRPr/>
            </a:pPr>
            <a:r>
              <a:rPr lang="en-US" sz="1800" b="1" spc="100" dirty="0" err="1">
                <a:solidFill>
                  <a:schemeClr val="bg1">
                    <a:lumMod val="95000"/>
                  </a:schemeClr>
                </a:solidFill>
                <a:effectLst>
                  <a:outerShdw blurRad="38100" dist="38100" dir="2700000" algn="tl">
                    <a:srgbClr val="000000">
                      <a:alpha val="43137"/>
                    </a:srgbClr>
                  </a:outerShdw>
                  <a:reflection blurRad="203200" stA="50000" endPos="53000" dist="38100" dir="5400000" sy="-100000" algn="bl" rotWithShape="0"/>
                </a:effectLst>
                <a:latin typeface="Arial" panose="020B0604020202020204" pitchFamily="34" charset="0"/>
                <a:ea typeface="Tahoma" panose="020B0604030504040204" pitchFamily="34" charset="0"/>
                <a:cs typeface="Arial" panose="020B0604020202020204" pitchFamily="34" charset="0"/>
              </a:rPr>
              <a:t>CLARIFICATIon</a:t>
            </a:r>
            <a:endParaRPr lang="en-US" sz="1800" b="1" spc="100" dirty="0">
              <a:solidFill>
                <a:schemeClr val="bg1">
                  <a:lumMod val="95000"/>
                </a:schemeClr>
              </a:solidFill>
              <a:effectLst>
                <a:outerShdw blurRad="38100" dist="38100" dir="2700000" algn="tl">
                  <a:srgbClr val="000000">
                    <a:alpha val="43137"/>
                  </a:srgbClr>
                </a:outerShdw>
                <a:reflection blurRad="203200" stA="50000" endPos="53000" dist="38100" dir="5400000" sy="-100000" algn="bl" rotWithShape="0"/>
              </a:effectLst>
              <a:latin typeface="Arial" panose="020B0604020202020204" pitchFamily="34" charset="0"/>
              <a:ea typeface="Tahoma" panose="020B0604030504040204" pitchFamily="34" charset="0"/>
              <a:cs typeface="Arial" panose="020B0604020202020204" pitchFamily="34" charset="0"/>
            </a:endParaRPr>
          </a:p>
          <a:p>
            <a:pPr algn="ctr" fontAlgn="auto">
              <a:spcBef>
                <a:spcPts val="0"/>
              </a:spcBef>
              <a:spcAft>
                <a:spcPts val="0"/>
              </a:spcAft>
              <a:defRPr/>
            </a:pPr>
            <a:endParaRPr lang="en-US" b="1" spc="100" dirty="0">
              <a:solidFill>
                <a:schemeClr val="bg1">
                  <a:lumMod val="95000"/>
                </a:schemeClr>
              </a:solidFill>
              <a:effectLst>
                <a:outerShdw blurRad="38100" dist="38100" dir="2700000" algn="tl">
                  <a:srgbClr val="000000">
                    <a:alpha val="43137"/>
                  </a:srgbClr>
                </a:outerShdw>
                <a:reflection blurRad="203200" stA="50000" endPos="53000" dist="38100" dir="5400000" sy="-100000" algn="bl" rotWithShape="0"/>
              </a:effectLst>
              <a:latin typeface="Arial" panose="020B0604020202020204" pitchFamily="34" charset="0"/>
              <a:ea typeface="Tahoma" panose="020B0604030504040204" pitchFamily="34" charset="0"/>
              <a:cs typeface="Arial" panose="020B0604020202020204" pitchFamily="34" charset="0"/>
            </a:endParaRPr>
          </a:p>
        </p:txBody>
      </p:sp>
      <p:sp>
        <p:nvSpPr>
          <p:cNvPr id="17" name="TextBox 16"/>
          <p:cNvSpPr txBox="1"/>
          <p:nvPr/>
        </p:nvSpPr>
        <p:spPr>
          <a:xfrm>
            <a:off x="1232145" y="2148876"/>
            <a:ext cx="533400" cy="2215991"/>
          </a:xfrm>
          <a:prstGeom prst="rect">
            <a:avLst/>
          </a:prstGeom>
          <a:noFill/>
        </p:spPr>
        <p:txBody>
          <a:bodyPr>
            <a:spAutoFit/>
          </a:bodyPr>
          <a:lstStyle/>
          <a:p>
            <a:pPr fontAlgn="auto">
              <a:spcBef>
                <a:spcPts val="0"/>
              </a:spcBef>
              <a:spcAft>
                <a:spcPts val="0"/>
              </a:spcAft>
              <a:defRPr/>
            </a:pPr>
            <a:r>
              <a:rPr lang="en-US" sz="13800" dirty="0">
                <a:solidFill>
                  <a:schemeClr val="tx1">
                    <a:alpha val="30000"/>
                  </a:schemeClr>
                </a:solidFill>
                <a:latin typeface="Arial" panose="020B0604020202020204" pitchFamily="34" charset="0"/>
                <a:cs typeface="Arial" panose="020B0604020202020204" pitchFamily="34" charset="0"/>
              </a:rPr>
              <a:t>1</a:t>
            </a:r>
          </a:p>
        </p:txBody>
      </p:sp>
      <p:sp>
        <p:nvSpPr>
          <p:cNvPr id="13" name="TextBox 12"/>
          <p:cNvSpPr txBox="1"/>
          <p:nvPr/>
        </p:nvSpPr>
        <p:spPr>
          <a:xfrm>
            <a:off x="854075" y="3071813"/>
            <a:ext cx="2286000" cy="369887"/>
          </a:xfrm>
          <a:prstGeom prst="rect">
            <a:avLst/>
          </a:prstGeom>
          <a:noFill/>
        </p:spPr>
        <p:txBody>
          <a:bodyPr spcCol="91440">
            <a:spAutoFit/>
          </a:bodyPr>
          <a:lstStyle/>
          <a:p>
            <a:pPr algn="ctr" fontAlgn="auto">
              <a:spcBef>
                <a:spcPts val="0"/>
              </a:spcBef>
              <a:spcAft>
                <a:spcPts val="0"/>
              </a:spcAft>
              <a:defRPr/>
            </a:pPr>
            <a:r>
              <a:rPr lang="en-US" sz="1800" b="1" spc="100" dirty="0">
                <a:solidFill>
                  <a:schemeClr val="bg1">
                    <a:lumMod val="95000"/>
                  </a:schemeClr>
                </a:solidFill>
                <a:effectLst>
                  <a:outerShdw blurRad="38100" dist="38100" dir="2700000" algn="tl">
                    <a:srgbClr val="000000">
                      <a:alpha val="43137"/>
                    </a:srgbClr>
                  </a:outerShdw>
                  <a:reflection blurRad="203200" stA="50000" endPos="53000" dist="38100" dir="5400000" sy="-100000" algn="bl" rotWithShape="0"/>
                </a:effectLst>
                <a:latin typeface="Arial" panose="020B0604020202020204" pitchFamily="34" charset="0"/>
                <a:ea typeface="Tahoma" panose="020B0604030504040204" pitchFamily="34" charset="0"/>
                <a:cs typeface="Arial" panose="020B0604020202020204" pitchFamily="34" charset="0"/>
              </a:rPr>
              <a:t>SELECTION</a:t>
            </a:r>
          </a:p>
        </p:txBody>
      </p:sp>
    </p:spTree>
    <p:extLst>
      <p:ext uri="{BB962C8B-B14F-4D97-AF65-F5344CB8AC3E}">
        <p14:creationId xmlns:p14="http://schemas.microsoft.com/office/powerpoint/2010/main" val="1859950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52556" y="1124036"/>
            <a:ext cx="9144000" cy="1325563"/>
          </a:xfrm>
          <a:noFill/>
        </p:spPr>
        <p:txBody>
          <a:bodyPr>
            <a:normAutofit fontScale="90000"/>
          </a:bodyPr>
          <a:lstStyle/>
          <a:p>
            <a:pPr eaLnBrk="1" hangingPunct="1">
              <a:lnSpc>
                <a:spcPts val="3500"/>
              </a:lnSpc>
              <a:defRPr/>
            </a:pPr>
            <a:r>
              <a:rPr lang="en-US" dirty="0">
                <a:effectLst/>
              </a:rPr>
              <a:t>What is the Clarification Period?  </a:t>
            </a:r>
            <a:br>
              <a:rPr lang="en-US" dirty="0">
                <a:effectLst/>
              </a:rPr>
            </a:br>
            <a:r>
              <a:rPr lang="en-US" sz="2400" dirty="0">
                <a:effectLst/>
              </a:rPr>
              <a:t>(Proactive vs Reactive)</a:t>
            </a:r>
          </a:p>
        </p:txBody>
      </p:sp>
      <p:pic>
        <p:nvPicPr>
          <p:cNvPr id="30725" name="Picture 5"/>
          <p:cNvPicPr>
            <a:picLocks noChangeAspect="1" noChangeArrowheads="1"/>
          </p:cNvPicPr>
          <p:nvPr/>
        </p:nvPicPr>
        <p:blipFill>
          <a:blip r:embed="rId2" cstate="print"/>
          <a:srcRect/>
          <a:stretch>
            <a:fillRect/>
          </a:stretch>
        </p:blipFill>
        <p:spPr bwMode="auto">
          <a:xfrm>
            <a:off x="2086312" y="2743200"/>
            <a:ext cx="5076488" cy="25960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itle 1"/>
          <p:cNvSpPr txBox="1">
            <a:spLocks/>
          </p:cNvSpPr>
          <p:nvPr/>
        </p:nvSpPr>
        <p:spPr bwMode="auto">
          <a:xfrm>
            <a:off x="485775" y="5418138"/>
            <a:ext cx="8229600" cy="754062"/>
          </a:xfrm>
          <a:prstGeom prst="rect">
            <a:avLst/>
          </a:prstGeom>
          <a:noFill/>
          <a:ln w="9525">
            <a:noFill/>
            <a:miter lim="800000"/>
            <a:headEnd/>
            <a:tailEnd/>
          </a:ln>
        </p:spPr>
        <p:txBody>
          <a:bodyPr anchor="ctr"/>
          <a:lstStyle>
            <a:lvl1pPr algn="l" rtl="0" eaLnBrk="0" fontAlgn="base" hangingPunct="0">
              <a:spcBef>
                <a:spcPct val="0"/>
              </a:spcBef>
              <a:spcAft>
                <a:spcPct val="0"/>
              </a:spcAft>
              <a:defRPr sz="4800" kern="1200">
                <a:solidFill>
                  <a:schemeClr val="tx1"/>
                </a:solidFill>
                <a:effectLst>
                  <a:outerShdw blurRad="38100" dist="38100" dir="2700000" algn="tl">
                    <a:srgbClr val="000000">
                      <a:alpha val="43137"/>
                    </a:srgbClr>
                  </a:outerShdw>
                </a:effectLst>
                <a:latin typeface="+mj-lt"/>
                <a:ea typeface="+mj-ea"/>
                <a:cs typeface="Tahoma" pitchFamily="34" charset="0"/>
              </a:defRPr>
            </a:lvl1pPr>
            <a:lvl2pPr algn="l" rtl="0" eaLnBrk="0" fontAlgn="base" hangingPunct="0">
              <a:spcBef>
                <a:spcPct val="0"/>
              </a:spcBef>
              <a:spcAft>
                <a:spcPct val="0"/>
              </a:spcAft>
              <a:defRPr sz="4400">
                <a:solidFill>
                  <a:schemeClr val="tx1"/>
                </a:solidFill>
                <a:latin typeface="Tahoma" pitchFamily="34" charset="0"/>
                <a:cs typeface="Tahoma" pitchFamily="34" charset="0"/>
              </a:defRPr>
            </a:lvl2pPr>
            <a:lvl3pPr algn="l" rtl="0" eaLnBrk="0" fontAlgn="base" hangingPunct="0">
              <a:spcBef>
                <a:spcPct val="0"/>
              </a:spcBef>
              <a:spcAft>
                <a:spcPct val="0"/>
              </a:spcAft>
              <a:defRPr sz="4400">
                <a:solidFill>
                  <a:schemeClr val="tx1"/>
                </a:solidFill>
                <a:latin typeface="Tahoma" pitchFamily="34" charset="0"/>
                <a:cs typeface="Tahoma" pitchFamily="34" charset="0"/>
              </a:defRPr>
            </a:lvl3pPr>
            <a:lvl4pPr algn="l" rtl="0" eaLnBrk="0" fontAlgn="base" hangingPunct="0">
              <a:spcBef>
                <a:spcPct val="0"/>
              </a:spcBef>
              <a:spcAft>
                <a:spcPct val="0"/>
              </a:spcAft>
              <a:defRPr sz="4400">
                <a:solidFill>
                  <a:schemeClr val="tx1"/>
                </a:solidFill>
                <a:latin typeface="Tahoma" pitchFamily="34" charset="0"/>
                <a:cs typeface="Tahoma" pitchFamily="34" charset="0"/>
              </a:defRPr>
            </a:lvl4pPr>
            <a:lvl5pPr algn="l" rtl="0" eaLnBrk="0" fontAlgn="base" hangingPunct="0">
              <a:spcBef>
                <a:spcPct val="0"/>
              </a:spcBef>
              <a:spcAft>
                <a:spcPct val="0"/>
              </a:spcAft>
              <a:defRPr sz="44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defRPr/>
            </a:pPr>
            <a:r>
              <a:rPr lang="en-US" sz="5400" b="1" dirty="0">
                <a:solidFill>
                  <a:schemeClr val="bg2">
                    <a:lumMod val="10000"/>
                  </a:schemeClr>
                </a:solidFill>
                <a:latin typeface="+mn-lt"/>
              </a:rPr>
              <a:t>Minimize All Surprises!!!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8106"/>
            <a:ext cx="9144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907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4" y="1075038"/>
            <a:ext cx="9144000" cy="815546"/>
          </a:xfrm>
          <a:noFill/>
        </p:spPr>
        <p:txBody>
          <a:bodyPr>
            <a:normAutofit/>
          </a:bodyPr>
          <a:lstStyle/>
          <a:p>
            <a:pPr eaLnBrk="1" hangingPunct="1">
              <a:defRPr/>
            </a:pPr>
            <a:r>
              <a:rPr lang="en-US" sz="3600" dirty="0">
                <a:effectLst/>
              </a:rPr>
              <a:t>What Could Cause a Surprise</a:t>
            </a:r>
          </a:p>
        </p:txBody>
      </p:sp>
      <p:sp>
        <p:nvSpPr>
          <p:cNvPr id="163842" name="Content Placeholder 2"/>
          <p:cNvSpPr>
            <a:spLocks noGrp="1"/>
          </p:cNvSpPr>
          <p:nvPr>
            <p:ph idx="1"/>
          </p:nvPr>
        </p:nvSpPr>
        <p:spPr>
          <a:xfrm>
            <a:off x="263525" y="1616075"/>
            <a:ext cx="8616950" cy="4813300"/>
          </a:xfrm>
        </p:spPr>
        <p:txBody>
          <a:bodyPr/>
          <a:lstStyle/>
          <a:p>
            <a:pPr eaLnBrk="1" hangingPunct="1"/>
            <a:endParaRPr lang="en-US" dirty="0"/>
          </a:p>
          <a:p>
            <a:pPr eaLnBrk="1" hangingPunct="1"/>
            <a:r>
              <a:rPr lang="en-US" dirty="0"/>
              <a:t>Delivering something that doesn’t work</a:t>
            </a:r>
          </a:p>
          <a:p>
            <a:pPr eaLnBrk="1" hangingPunct="1"/>
            <a:r>
              <a:rPr lang="en-US" dirty="0"/>
              <a:t>Delivering something that isn’t what the client is expecting</a:t>
            </a:r>
          </a:p>
          <a:p>
            <a:pPr eaLnBrk="1" hangingPunct="1"/>
            <a:r>
              <a:rPr lang="en-US" dirty="0"/>
              <a:t>Delivering something that isn’t what the client needed</a:t>
            </a:r>
          </a:p>
          <a:p>
            <a:pPr eaLnBrk="1" hangingPunct="1"/>
            <a:r>
              <a:rPr lang="en-US" dirty="0"/>
              <a:t>Requiring the client to do something (that they did not know they had to do)</a:t>
            </a:r>
          </a:p>
          <a:p>
            <a:pPr eaLnBrk="1" hangingPunct="1"/>
            <a:r>
              <a:rPr lang="en-US" dirty="0"/>
              <a:t>Requiring things from the client that they cannot provide</a:t>
            </a:r>
          </a:p>
          <a:p>
            <a:pPr eaLnBrk="1" hangingPunct="1"/>
            <a:r>
              <a:rPr lang="en-US" dirty="0"/>
              <a:t>Expecting that something will happen as planned</a:t>
            </a:r>
          </a:p>
          <a:p>
            <a:pPr eaLnBrk="1" hangingPunct="1"/>
            <a:r>
              <a:rPr lang="en-US" dirty="0"/>
              <a:t>Assuming that things are clear and understandable</a:t>
            </a:r>
          </a:p>
          <a:p>
            <a:pPr eaLnBrk="1" hangingPunct="1"/>
            <a:r>
              <a:rPr lang="en-US" dirty="0"/>
              <a:t>Assuming that things will be done/occur as planned</a:t>
            </a:r>
          </a:p>
          <a:p>
            <a:pPr eaLnBrk="1" hangingPunct="1"/>
            <a:r>
              <a:rPr lang="en-US" dirty="0"/>
              <a:t>Changes that impact cost</a:t>
            </a:r>
          </a:p>
          <a:p>
            <a:pPr eaLnBrk="1" hangingPunct="1"/>
            <a:r>
              <a:rPr lang="en-US" dirty="0"/>
              <a:t>Changes that impact time</a:t>
            </a:r>
          </a:p>
          <a:p>
            <a:pPr eaLnBrk="1" hangingPunct="1"/>
            <a:r>
              <a:rPr lang="en-US" dirty="0"/>
              <a:t>Poor satisfaction</a:t>
            </a:r>
          </a:p>
          <a:p>
            <a:pPr eaLnBrk="1" hangingPunct="1"/>
            <a:endParaRPr lang="en-US" dirty="0"/>
          </a:p>
        </p:txBody>
      </p:sp>
      <p:sp>
        <p:nvSpPr>
          <p:cNvPr id="4" name="Slide Number Placeholder 3"/>
          <p:cNvSpPr txBox="1">
            <a:spLocks noGrp="1"/>
          </p:cNvSpPr>
          <p:nvPr/>
        </p:nvSpPr>
        <p:spPr>
          <a:xfrm>
            <a:off x="8001000" y="6492875"/>
            <a:ext cx="1057275" cy="365125"/>
          </a:xfrm>
          <a:prstGeom prst="rect">
            <a:avLst/>
          </a:prstGeom>
          <a:noFill/>
        </p:spPr>
        <p:txBody>
          <a:bodyPr anchor="ctr"/>
          <a:lstStyle>
            <a:lvl1pPr>
              <a:defRPr sz="2000">
                <a:solidFill>
                  <a:schemeClr val="tx1"/>
                </a:solidFill>
                <a:latin typeface="Tahoma" panose="020B0604030504040204" pitchFamily="34" charset="0"/>
                <a:cs typeface="Arial" panose="020B0604020202020204" pitchFamily="34" charset="0"/>
              </a:defRPr>
            </a:lvl1pPr>
            <a:lvl2pPr marL="742950" indent="-285750">
              <a:defRPr sz="2000">
                <a:solidFill>
                  <a:schemeClr val="tx1"/>
                </a:solidFill>
                <a:latin typeface="Tahoma" panose="020B0604030504040204" pitchFamily="34" charset="0"/>
                <a:cs typeface="Arial" panose="020B0604020202020204" pitchFamily="34" charset="0"/>
              </a:defRPr>
            </a:lvl2pPr>
            <a:lvl3pPr marL="1143000" indent="-228600">
              <a:defRPr sz="2000">
                <a:solidFill>
                  <a:schemeClr val="tx1"/>
                </a:solidFill>
                <a:latin typeface="Tahoma" panose="020B0604030504040204" pitchFamily="34" charset="0"/>
                <a:cs typeface="Arial" panose="020B0604020202020204" pitchFamily="34" charset="0"/>
              </a:defRPr>
            </a:lvl3pPr>
            <a:lvl4pPr marL="1600200" indent="-228600">
              <a:defRPr sz="2000">
                <a:solidFill>
                  <a:schemeClr val="tx1"/>
                </a:solidFill>
                <a:latin typeface="Tahoma" panose="020B0604030504040204" pitchFamily="34" charset="0"/>
                <a:cs typeface="Arial" panose="020B0604020202020204" pitchFamily="34" charset="0"/>
              </a:defRPr>
            </a:lvl4pPr>
            <a:lvl5pPr marL="2057400" indent="-228600">
              <a:defRPr sz="2000">
                <a:solidFill>
                  <a:schemeClr val="tx1"/>
                </a:solidFill>
                <a:latin typeface="Tahoma" panose="020B0604030504040204" pitchFamily="34" charset="0"/>
                <a:cs typeface="Arial" panose="020B0604020202020204" pitchFamily="34" charset="0"/>
              </a:defRPr>
            </a:lvl5pPr>
            <a:lvl6pPr marL="2514600" indent="-228600" fontAlgn="base">
              <a:spcBef>
                <a:spcPct val="0"/>
              </a:spcBef>
              <a:spcAft>
                <a:spcPct val="0"/>
              </a:spcAft>
              <a:defRPr sz="2000">
                <a:solidFill>
                  <a:schemeClr val="tx1"/>
                </a:solidFill>
                <a:latin typeface="Tahoma" panose="020B0604030504040204" pitchFamily="34" charset="0"/>
                <a:cs typeface="Arial" panose="020B0604020202020204" pitchFamily="34" charset="0"/>
              </a:defRPr>
            </a:lvl6pPr>
            <a:lvl7pPr marL="2971800" indent="-228600" fontAlgn="base">
              <a:spcBef>
                <a:spcPct val="0"/>
              </a:spcBef>
              <a:spcAft>
                <a:spcPct val="0"/>
              </a:spcAft>
              <a:defRPr sz="2000">
                <a:solidFill>
                  <a:schemeClr val="tx1"/>
                </a:solidFill>
                <a:latin typeface="Tahoma" panose="020B0604030504040204" pitchFamily="34" charset="0"/>
                <a:cs typeface="Arial" panose="020B0604020202020204" pitchFamily="34" charset="0"/>
              </a:defRPr>
            </a:lvl7pPr>
            <a:lvl8pPr marL="3429000" indent="-228600" fontAlgn="base">
              <a:spcBef>
                <a:spcPct val="0"/>
              </a:spcBef>
              <a:spcAft>
                <a:spcPct val="0"/>
              </a:spcAft>
              <a:defRPr sz="2000">
                <a:solidFill>
                  <a:schemeClr val="tx1"/>
                </a:solidFill>
                <a:latin typeface="Tahoma" panose="020B0604030504040204" pitchFamily="34" charset="0"/>
                <a:cs typeface="Arial" panose="020B0604020202020204" pitchFamily="34" charset="0"/>
              </a:defRPr>
            </a:lvl8pPr>
            <a:lvl9pPr marL="3886200" indent="-228600" fontAlgn="base">
              <a:spcBef>
                <a:spcPct val="0"/>
              </a:spcBef>
              <a:spcAft>
                <a:spcPct val="0"/>
              </a:spcAft>
              <a:defRPr sz="2000">
                <a:solidFill>
                  <a:schemeClr val="tx1"/>
                </a:solidFill>
                <a:latin typeface="Tahoma" panose="020B0604030504040204" pitchFamily="34" charset="0"/>
                <a:cs typeface="Arial" panose="020B0604020202020204" pitchFamily="34" charset="0"/>
              </a:defRPr>
            </a:lvl9pPr>
          </a:lstStyle>
          <a:p>
            <a:pPr algn="r" fontAlgn="auto">
              <a:spcBef>
                <a:spcPts val="0"/>
              </a:spcBef>
              <a:spcAft>
                <a:spcPts val="0"/>
              </a:spcAft>
              <a:defRPr/>
            </a:pPr>
            <a:fld id="{70B96225-6282-4B7A-8CFB-0D0D38860DA9}" type="slidenum">
              <a:rPr lang="en-US" sz="1200" smtClean="0">
                <a:solidFill>
                  <a:schemeClr val="bg1"/>
                </a:solidFill>
                <a:effectLst>
                  <a:outerShdw blurRad="38100" dist="38100" dir="2700000" algn="tl">
                    <a:srgbClr val="C0C0C0"/>
                  </a:outerShdw>
                </a:effectLst>
              </a:rPr>
              <a:pPr algn="r" fontAlgn="auto">
                <a:spcBef>
                  <a:spcPts val="0"/>
                </a:spcBef>
                <a:spcAft>
                  <a:spcPts val="0"/>
                </a:spcAft>
                <a:defRPr/>
              </a:pPr>
              <a:t>42</a:t>
            </a:fld>
            <a:endParaRPr lang="en-US" sz="1200">
              <a:solidFill>
                <a:schemeClr val="bg1"/>
              </a:solidFill>
              <a:effectLst>
                <a:outerShdw blurRad="38100" dist="38100" dir="2700000" algn="tl">
                  <a:srgbClr val="C0C0C0"/>
                </a:outerShdw>
              </a:effectLst>
            </a:endParaRPr>
          </a:p>
        </p:txBody>
      </p:sp>
      <p:pic>
        <p:nvPicPr>
          <p:cNvPr id="5" name="Picture 5"/>
          <p:cNvPicPr>
            <a:picLocks noChangeAspect="1" noChangeArrowheads="1"/>
          </p:cNvPicPr>
          <p:nvPr/>
        </p:nvPicPr>
        <p:blipFill>
          <a:blip r:embed="rId2" cstate="print"/>
          <a:srcRect/>
          <a:stretch>
            <a:fillRect/>
          </a:stretch>
        </p:blipFill>
        <p:spPr bwMode="auto">
          <a:xfrm flipH="1">
            <a:off x="7339914" y="4707924"/>
            <a:ext cx="2212436" cy="15426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92875"/>
            <a:ext cx="9144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690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1" y="939114"/>
            <a:ext cx="7673546" cy="790832"/>
          </a:xfrm>
          <a:noFill/>
        </p:spPr>
        <p:txBody>
          <a:bodyPr>
            <a:normAutofit/>
          </a:bodyPr>
          <a:lstStyle/>
          <a:p>
            <a:pPr eaLnBrk="1" hangingPunct="1">
              <a:defRPr/>
            </a:pPr>
            <a:r>
              <a:rPr lang="en-US" sz="3600" dirty="0">
                <a:effectLst/>
              </a:rPr>
              <a:t>How Can We Minimize Surprises</a:t>
            </a:r>
          </a:p>
        </p:txBody>
      </p:sp>
      <p:sp>
        <p:nvSpPr>
          <p:cNvPr id="164866" name="Content Placeholder 2"/>
          <p:cNvSpPr>
            <a:spLocks noGrp="1"/>
          </p:cNvSpPr>
          <p:nvPr>
            <p:ph idx="1"/>
          </p:nvPr>
        </p:nvSpPr>
        <p:spPr>
          <a:xfrm>
            <a:off x="263525" y="1616075"/>
            <a:ext cx="8616950" cy="4813300"/>
          </a:xfrm>
        </p:spPr>
        <p:txBody>
          <a:bodyPr>
            <a:normAutofit fontScale="85000" lnSpcReduction="10000"/>
          </a:bodyPr>
          <a:lstStyle/>
          <a:p>
            <a:pPr eaLnBrk="1" hangingPunct="1"/>
            <a:endParaRPr lang="en-US" dirty="0"/>
          </a:p>
          <a:p>
            <a:pPr eaLnBrk="1" hangingPunct="1"/>
            <a:r>
              <a:rPr lang="en-US" dirty="0"/>
              <a:t>A Final Clarification Document is Created.  Subject Mater Experts Required </a:t>
            </a:r>
          </a:p>
          <a:p>
            <a:pPr marL="0" indent="0" eaLnBrk="1" hangingPunct="1">
              <a:buNone/>
            </a:pPr>
            <a:endParaRPr lang="en-US" dirty="0"/>
          </a:p>
          <a:p>
            <a:pPr eaLnBrk="1" hangingPunct="1"/>
            <a:r>
              <a:rPr lang="en-US" dirty="0"/>
              <a:t>Carefully preplan the project in detail</a:t>
            </a:r>
          </a:p>
          <a:p>
            <a:pPr lvl="1" eaLnBrk="1" hangingPunct="1"/>
            <a:r>
              <a:rPr lang="en-US" sz="1800" dirty="0"/>
              <a:t>Coordinate the project/service with all critical parties</a:t>
            </a:r>
          </a:p>
          <a:p>
            <a:pPr lvl="1" eaLnBrk="1" hangingPunct="1"/>
            <a:r>
              <a:rPr lang="en-US" sz="1800" dirty="0"/>
              <a:t>Prepare a detailed project plan (work plan, staffing, implementation, </a:t>
            </a:r>
            <a:r>
              <a:rPr lang="en-US" sz="1800" dirty="0" err="1"/>
              <a:t>etc</a:t>
            </a:r>
            <a:r>
              <a:rPr lang="en-US" sz="1800" dirty="0"/>
              <a:t>) </a:t>
            </a:r>
          </a:p>
          <a:p>
            <a:pPr lvl="1" eaLnBrk="1" hangingPunct="1"/>
            <a:r>
              <a:rPr lang="en-US" sz="1800" dirty="0"/>
              <a:t>Revisit the sites to do any additional investigating</a:t>
            </a:r>
          </a:p>
          <a:p>
            <a:pPr lvl="1" eaLnBrk="1" hangingPunct="1"/>
            <a:r>
              <a:rPr lang="en-US" sz="1800" dirty="0"/>
              <a:t>Prepare a detailed project schedule identifying critical milestones</a:t>
            </a:r>
          </a:p>
          <a:p>
            <a:pPr lvl="1" eaLnBrk="1" hangingPunct="1"/>
            <a:endParaRPr lang="en-US" dirty="0"/>
          </a:p>
          <a:p>
            <a:pPr eaLnBrk="1" hangingPunct="1"/>
            <a:r>
              <a:rPr lang="en-US" dirty="0"/>
              <a:t>Cost Verification</a:t>
            </a:r>
          </a:p>
          <a:p>
            <a:pPr lvl="1" eaLnBrk="1" hangingPunct="1"/>
            <a:r>
              <a:rPr lang="en-US" sz="1800" dirty="0"/>
              <a:t>Detailed cost breakdown</a:t>
            </a:r>
          </a:p>
          <a:p>
            <a:pPr lvl="1" eaLnBrk="1" hangingPunct="1"/>
            <a:r>
              <a:rPr lang="en-US" sz="1800" dirty="0"/>
              <a:t>Identify why the cost proposal may be significantly different from competitors</a:t>
            </a:r>
          </a:p>
          <a:p>
            <a:pPr lvl="1" eaLnBrk="1" hangingPunct="1"/>
            <a:r>
              <a:rPr lang="en-US" sz="1800" dirty="0"/>
              <a:t>Review big-ticket items</a:t>
            </a:r>
          </a:p>
          <a:p>
            <a:pPr lvl="1" eaLnBrk="1" hangingPunct="1"/>
            <a:r>
              <a:rPr lang="en-US" sz="1800" dirty="0"/>
              <a:t>Value added options</a:t>
            </a:r>
          </a:p>
          <a:p>
            <a:pPr eaLnBrk="1" hangingPunct="1"/>
            <a:endParaRPr lang="en-US" dirty="0"/>
          </a:p>
          <a:p>
            <a:pPr eaLnBrk="1" hangingPunct="1"/>
            <a:r>
              <a:rPr lang="en-US" dirty="0"/>
              <a:t>Identify all assumptions</a:t>
            </a:r>
          </a:p>
          <a:p>
            <a:pPr lvl="1" eaLnBrk="1" hangingPunct="1"/>
            <a:r>
              <a:rPr lang="en-US" sz="1800" dirty="0"/>
              <a:t>Prepare a list of all proposal assumptions</a:t>
            </a:r>
          </a:p>
        </p:txBody>
      </p:sp>
      <p:sp>
        <p:nvSpPr>
          <p:cNvPr id="4" name="Slide Number Placeholder 3"/>
          <p:cNvSpPr txBox="1">
            <a:spLocks noGrp="1"/>
          </p:cNvSpPr>
          <p:nvPr/>
        </p:nvSpPr>
        <p:spPr>
          <a:xfrm>
            <a:off x="8001000" y="6492875"/>
            <a:ext cx="1057275" cy="365125"/>
          </a:xfrm>
          <a:prstGeom prst="rect">
            <a:avLst/>
          </a:prstGeom>
          <a:noFill/>
        </p:spPr>
        <p:txBody>
          <a:bodyPr anchor="ctr"/>
          <a:lstStyle>
            <a:lvl1pPr>
              <a:defRPr sz="2000">
                <a:solidFill>
                  <a:schemeClr val="tx1"/>
                </a:solidFill>
                <a:latin typeface="Tahoma" panose="020B0604030504040204" pitchFamily="34" charset="0"/>
                <a:cs typeface="Arial" panose="020B0604020202020204" pitchFamily="34" charset="0"/>
              </a:defRPr>
            </a:lvl1pPr>
            <a:lvl2pPr marL="742950" indent="-285750">
              <a:defRPr sz="2000">
                <a:solidFill>
                  <a:schemeClr val="tx1"/>
                </a:solidFill>
                <a:latin typeface="Tahoma" panose="020B0604030504040204" pitchFamily="34" charset="0"/>
                <a:cs typeface="Arial" panose="020B0604020202020204" pitchFamily="34" charset="0"/>
              </a:defRPr>
            </a:lvl2pPr>
            <a:lvl3pPr marL="1143000" indent="-228600">
              <a:defRPr sz="2000">
                <a:solidFill>
                  <a:schemeClr val="tx1"/>
                </a:solidFill>
                <a:latin typeface="Tahoma" panose="020B0604030504040204" pitchFamily="34" charset="0"/>
                <a:cs typeface="Arial" panose="020B0604020202020204" pitchFamily="34" charset="0"/>
              </a:defRPr>
            </a:lvl3pPr>
            <a:lvl4pPr marL="1600200" indent="-228600">
              <a:defRPr sz="2000">
                <a:solidFill>
                  <a:schemeClr val="tx1"/>
                </a:solidFill>
                <a:latin typeface="Tahoma" panose="020B0604030504040204" pitchFamily="34" charset="0"/>
                <a:cs typeface="Arial" panose="020B0604020202020204" pitchFamily="34" charset="0"/>
              </a:defRPr>
            </a:lvl4pPr>
            <a:lvl5pPr marL="2057400" indent="-228600">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9pPr>
          </a:lstStyle>
          <a:p>
            <a:pPr algn="r" fontAlgn="auto">
              <a:spcBef>
                <a:spcPts val="0"/>
              </a:spcBef>
              <a:spcAft>
                <a:spcPts val="0"/>
              </a:spcAft>
              <a:defRPr/>
            </a:pPr>
            <a:fld id="{EF781BEC-2BBD-4C50-9A4E-7DC2E48BA448}" type="slidenum">
              <a:rPr lang="en-US" sz="1200" smtClean="0">
                <a:solidFill>
                  <a:schemeClr val="bg1"/>
                </a:solidFill>
                <a:effectLst>
                  <a:outerShdw blurRad="38100" dist="38100" dir="2700000" algn="tl">
                    <a:srgbClr val="C0C0C0"/>
                  </a:outerShdw>
                </a:effectLst>
              </a:rPr>
              <a:pPr algn="r" fontAlgn="auto">
                <a:spcBef>
                  <a:spcPts val="0"/>
                </a:spcBef>
                <a:spcAft>
                  <a:spcPts val="0"/>
                </a:spcAft>
                <a:defRPr/>
              </a:pPr>
              <a:t>43</a:t>
            </a:fld>
            <a:endParaRPr lang="en-US" sz="1200">
              <a:solidFill>
                <a:schemeClr val="bg1"/>
              </a:solidFill>
              <a:effectLst>
                <a:outerShdw blurRad="38100" dist="38100" dir="2700000" algn="tl">
                  <a:srgbClr val="C0C0C0"/>
                </a:outerShdw>
              </a:effectLst>
            </a:endParaRPr>
          </a:p>
        </p:txBody>
      </p:sp>
      <p:pic>
        <p:nvPicPr>
          <p:cNvPr id="164868" name="Picture 5" descr="Great20white20shark202">
            <a:hlinkClick r:id="rId2"/>
          </p:cNvPr>
          <p:cNvPicPr>
            <a:picLocks noChangeAspect="1" noChangeArrowheads="1"/>
          </p:cNvPicPr>
          <p:nvPr/>
        </p:nvPicPr>
        <p:blipFill>
          <a:blip r:embed="rId3"/>
          <a:srcRect/>
          <a:stretch>
            <a:fillRect/>
          </a:stretch>
        </p:blipFill>
        <p:spPr bwMode="auto">
          <a:xfrm>
            <a:off x="7162800" y="5181600"/>
            <a:ext cx="1768475" cy="1117600"/>
          </a:xfrm>
          <a:prstGeom prst="rect">
            <a:avLst/>
          </a:prstGeom>
          <a:noFill/>
          <a:ln w="9525">
            <a:noFill/>
            <a:miter lim="800000"/>
            <a:headEnd/>
            <a:tailEnd/>
          </a:ln>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48425"/>
            <a:ext cx="9242854"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175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1" y="939113"/>
            <a:ext cx="7673546" cy="877329"/>
          </a:xfrm>
          <a:noFill/>
        </p:spPr>
        <p:txBody>
          <a:bodyPr>
            <a:normAutofit/>
          </a:bodyPr>
          <a:lstStyle/>
          <a:p>
            <a:pPr eaLnBrk="1" hangingPunct="1">
              <a:defRPr/>
            </a:pPr>
            <a:r>
              <a:rPr lang="en-US" sz="3600" dirty="0">
                <a:effectLst/>
              </a:rPr>
              <a:t>Obtain Internal </a:t>
            </a:r>
            <a:r>
              <a:rPr lang="en-US" sz="3600" dirty="0" err="1">
                <a:effectLst/>
              </a:rPr>
              <a:t>UofM</a:t>
            </a:r>
            <a:r>
              <a:rPr lang="en-US" sz="3600" dirty="0">
                <a:effectLst/>
              </a:rPr>
              <a:t> Approvals</a:t>
            </a:r>
          </a:p>
        </p:txBody>
      </p:sp>
      <p:sp>
        <p:nvSpPr>
          <p:cNvPr id="164866" name="Content Placeholder 2"/>
          <p:cNvSpPr>
            <a:spLocks noGrp="1"/>
          </p:cNvSpPr>
          <p:nvPr>
            <p:ph idx="1"/>
          </p:nvPr>
        </p:nvSpPr>
        <p:spPr>
          <a:xfrm>
            <a:off x="263525" y="1616075"/>
            <a:ext cx="8616950" cy="4813300"/>
          </a:xfrm>
        </p:spPr>
        <p:txBody>
          <a:bodyPr>
            <a:normAutofit/>
          </a:bodyPr>
          <a:lstStyle/>
          <a:p>
            <a:pPr eaLnBrk="1" hangingPunct="1"/>
            <a:endParaRPr lang="en-US" dirty="0"/>
          </a:p>
          <a:p>
            <a:pPr eaLnBrk="1" hangingPunct="1"/>
            <a:r>
              <a:rPr lang="en-US" dirty="0"/>
              <a:t>Once Final Clarification Document is Completed and Recommended by Evaluation Committee , Internal </a:t>
            </a:r>
            <a:r>
              <a:rPr lang="en-US" dirty="0" err="1"/>
              <a:t>UofM</a:t>
            </a:r>
            <a:r>
              <a:rPr lang="en-US" dirty="0"/>
              <a:t> Approvals are Obtained.</a:t>
            </a:r>
          </a:p>
          <a:p>
            <a:pPr eaLnBrk="1" hangingPunct="1"/>
            <a:endParaRPr lang="en-US" dirty="0"/>
          </a:p>
          <a:p>
            <a:pPr eaLnBrk="1" hangingPunct="1"/>
            <a:r>
              <a:rPr lang="en-US" dirty="0"/>
              <a:t>Make the Formal Award </a:t>
            </a:r>
          </a:p>
          <a:p>
            <a:pPr eaLnBrk="1" hangingPunct="1"/>
            <a:endParaRPr lang="en-US" dirty="0"/>
          </a:p>
          <a:p>
            <a:pPr eaLnBrk="1" hangingPunct="1"/>
            <a:r>
              <a:rPr lang="en-US" dirty="0"/>
              <a:t>Execute Contract Documents</a:t>
            </a:r>
          </a:p>
          <a:p>
            <a:pPr lvl="1" eaLnBrk="1" hangingPunct="1"/>
            <a:r>
              <a:rPr lang="en-US" dirty="0"/>
              <a:t>Independent Contract Agreement (ICA)</a:t>
            </a:r>
          </a:p>
        </p:txBody>
      </p:sp>
      <p:sp>
        <p:nvSpPr>
          <p:cNvPr id="4" name="Slide Number Placeholder 3"/>
          <p:cNvSpPr txBox="1">
            <a:spLocks noGrp="1"/>
          </p:cNvSpPr>
          <p:nvPr/>
        </p:nvSpPr>
        <p:spPr>
          <a:xfrm>
            <a:off x="8001000" y="6492875"/>
            <a:ext cx="1057275" cy="365125"/>
          </a:xfrm>
          <a:prstGeom prst="rect">
            <a:avLst/>
          </a:prstGeom>
          <a:noFill/>
        </p:spPr>
        <p:txBody>
          <a:bodyPr anchor="ctr"/>
          <a:lstStyle>
            <a:lvl1pPr>
              <a:defRPr sz="2000">
                <a:solidFill>
                  <a:schemeClr val="tx1"/>
                </a:solidFill>
                <a:latin typeface="Tahoma" panose="020B0604030504040204" pitchFamily="34" charset="0"/>
                <a:cs typeface="Arial" panose="020B0604020202020204" pitchFamily="34" charset="0"/>
              </a:defRPr>
            </a:lvl1pPr>
            <a:lvl2pPr marL="742950" indent="-285750">
              <a:defRPr sz="2000">
                <a:solidFill>
                  <a:schemeClr val="tx1"/>
                </a:solidFill>
                <a:latin typeface="Tahoma" panose="020B0604030504040204" pitchFamily="34" charset="0"/>
                <a:cs typeface="Arial" panose="020B0604020202020204" pitchFamily="34" charset="0"/>
              </a:defRPr>
            </a:lvl2pPr>
            <a:lvl3pPr marL="1143000" indent="-228600">
              <a:defRPr sz="2000">
                <a:solidFill>
                  <a:schemeClr val="tx1"/>
                </a:solidFill>
                <a:latin typeface="Tahoma" panose="020B0604030504040204" pitchFamily="34" charset="0"/>
                <a:cs typeface="Arial" panose="020B0604020202020204" pitchFamily="34" charset="0"/>
              </a:defRPr>
            </a:lvl3pPr>
            <a:lvl4pPr marL="1600200" indent="-228600">
              <a:defRPr sz="2000">
                <a:solidFill>
                  <a:schemeClr val="tx1"/>
                </a:solidFill>
                <a:latin typeface="Tahoma" panose="020B0604030504040204" pitchFamily="34" charset="0"/>
                <a:cs typeface="Arial" panose="020B0604020202020204" pitchFamily="34" charset="0"/>
              </a:defRPr>
            </a:lvl4pPr>
            <a:lvl5pPr marL="2057400" indent="-228600">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9pPr>
          </a:lstStyle>
          <a:p>
            <a:pPr algn="r" fontAlgn="auto">
              <a:spcBef>
                <a:spcPts val="0"/>
              </a:spcBef>
              <a:spcAft>
                <a:spcPts val="0"/>
              </a:spcAft>
              <a:defRPr/>
            </a:pPr>
            <a:fld id="{EF781BEC-2BBD-4C50-9A4E-7DC2E48BA448}" type="slidenum">
              <a:rPr lang="en-US" sz="1200" smtClean="0">
                <a:solidFill>
                  <a:schemeClr val="bg1"/>
                </a:solidFill>
                <a:effectLst>
                  <a:outerShdw blurRad="38100" dist="38100" dir="2700000" algn="tl">
                    <a:srgbClr val="C0C0C0"/>
                  </a:outerShdw>
                </a:effectLst>
              </a:rPr>
              <a:pPr algn="r" fontAlgn="auto">
                <a:spcBef>
                  <a:spcPts val="0"/>
                </a:spcBef>
                <a:spcAft>
                  <a:spcPts val="0"/>
                </a:spcAft>
                <a:defRPr/>
              </a:pPr>
              <a:t>44</a:t>
            </a:fld>
            <a:endParaRPr lang="en-US" sz="1200">
              <a:solidFill>
                <a:schemeClr val="bg1"/>
              </a:solidFill>
              <a:effectLst>
                <a:outerShdw blurRad="38100" dist="38100" dir="2700000" algn="tl">
                  <a:srgbClr val="C0C0C0"/>
                </a:outerShdw>
              </a:effectLst>
            </a:endParaRPr>
          </a:p>
        </p:txBody>
      </p:sp>
      <p:pic>
        <p:nvPicPr>
          <p:cNvPr id="164868" name="Picture 5" descr="Great20white20shark202">
            <a:hlinkClick r:id="rId3"/>
          </p:cNvPr>
          <p:cNvPicPr>
            <a:picLocks noChangeAspect="1" noChangeArrowheads="1"/>
          </p:cNvPicPr>
          <p:nvPr/>
        </p:nvPicPr>
        <p:blipFill>
          <a:blip r:embed="rId4"/>
          <a:srcRect/>
          <a:stretch>
            <a:fillRect/>
          </a:stretch>
        </p:blipFill>
        <p:spPr bwMode="auto">
          <a:xfrm>
            <a:off x="6112475" y="4622800"/>
            <a:ext cx="1768475" cy="1117600"/>
          </a:xfrm>
          <a:prstGeom prst="rect">
            <a:avLst/>
          </a:prstGeom>
          <a:noFill/>
          <a:ln w="9525">
            <a:noFill/>
            <a:miter lim="800000"/>
            <a:headEnd/>
            <a:tailEnd/>
          </a:ln>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48425"/>
            <a:ext cx="9144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668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Content Placeholder 2"/>
          <p:cNvSpPr>
            <a:spLocks noGrp="1"/>
          </p:cNvSpPr>
          <p:nvPr>
            <p:ph idx="1"/>
          </p:nvPr>
        </p:nvSpPr>
        <p:spPr>
          <a:xfrm>
            <a:off x="263525" y="1616075"/>
            <a:ext cx="8616950" cy="4813300"/>
          </a:xfrm>
        </p:spPr>
        <p:txBody>
          <a:bodyPr/>
          <a:lstStyle/>
          <a:p>
            <a:pPr eaLnBrk="1" hangingPunct="1"/>
            <a:endParaRPr lang="en-US" dirty="0"/>
          </a:p>
          <a:p>
            <a:pPr eaLnBrk="1" hangingPunct="1"/>
            <a:r>
              <a:rPr lang="en-US" dirty="0"/>
              <a:t>Open, Fair and Transparent</a:t>
            </a:r>
          </a:p>
          <a:p>
            <a:pPr eaLnBrk="1" hangingPunct="1"/>
            <a:endParaRPr lang="en-US" sz="1200" dirty="0"/>
          </a:p>
          <a:p>
            <a:pPr eaLnBrk="1" hangingPunct="1"/>
            <a:r>
              <a:rPr lang="en-US" dirty="0"/>
              <a:t>Better Business Environment </a:t>
            </a:r>
          </a:p>
          <a:p>
            <a:pPr eaLnBrk="1" hangingPunct="1"/>
            <a:endParaRPr lang="en-US" sz="1200" dirty="0"/>
          </a:p>
          <a:p>
            <a:pPr eaLnBrk="1" hangingPunct="1"/>
            <a:r>
              <a:rPr lang="en-US" dirty="0" err="1"/>
              <a:t>UofM</a:t>
            </a:r>
            <a:r>
              <a:rPr lang="en-US" dirty="0"/>
              <a:t> Wants Suppliers to Send Their Best People On </a:t>
            </a:r>
            <a:r>
              <a:rPr lang="en-US" dirty="0" err="1"/>
              <a:t>UofM</a:t>
            </a:r>
            <a:r>
              <a:rPr lang="en-US" dirty="0"/>
              <a:t> Projects</a:t>
            </a:r>
          </a:p>
          <a:p>
            <a:pPr marL="0" indent="0" eaLnBrk="1" hangingPunct="1">
              <a:buNone/>
            </a:pPr>
            <a:endParaRPr lang="en-US" dirty="0"/>
          </a:p>
          <a:p>
            <a:pPr eaLnBrk="1" hangingPunct="1"/>
            <a:r>
              <a:rPr lang="en-US" dirty="0"/>
              <a:t>Suppliers are allowed to be accountable, efficient, and creative (drive performance and maximize profit)</a:t>
            </a:r>
          </a:p>
          <a:p>
            <a:pPr eaLnBrk="1" hangingPunct="1"/>
            <a:endParaRPr lang="en-US" dirty="0"/>
          </a:p>
          <a:p>
            <a:pPr eaLnBrk="1" hangingPunct="1"/>
            <a:r>
              <a:rPr lang="en-US" dirty="0"/>
              <a:t>Reward performance through evaluations</a:t>
            </a:r>
          </a:p>
          <a:p>
            <a:pPr eaLnBrk="1" hangingPunct="1"/>
            <a:endParaRPr lang="en-US" dirty="0"/>
          </a:p>
        </p:txBody>
      </p:sp>
      <p:sp>
        <p:nvSpPr>
          <p:cNvPr id="2" name="Title 1"/>
          <p:cNvSpPr>
            <a:spLocks noGrp="1"/>
          </p:cNvSpPr>
          <p:nvPr>
            <p:ph type="title"/>
          </p:nvPr>
        </p:nvSpPr>
        <p:spPr>
          <a:xfrm>
            <a:off x="1025612" y="939114"/>
            <a:ext cx="7574692" cy="815545"/>
          </a:xfrm>
          <a:noFill/>
        </p:spPr>
        <p:txBody>
          <a:bodyPr rtlCol="0">
            <a:normAutofit fontScale="90000"/>
          </a:bodyPr>
          <a:lstStyle/>
          <a:p>
            <a:pPr eaLnBrk="1" fontAlgn="auto" hangingPunct="1">
              <a:spcAft>
                <a:spcPts val="0"/>
              </a:spcAft>
              <a:defRPr/>
            </a:pPr>
            <a:r>
              <a:rPr lang="en-US" sz="3600" dirty="0" err="1">
                <a:effectLst>
                  <a:outerShdw blurRad="38100" dist="38100" dir="2700000" algn="tl">
                    <a:srgbClr val="C0C0C0"/>
                  </a:outerShdw>
                </a:effectLst>
              </a:rPr>
              <a:t>UofM</a:t>
            </a:r>
            <a:r>
              <a:rPr lang="en-US" sz="3600" dirty="0">
                <a:effectLst>
                  <a:outerShdw blurRad="38100" dist="38100" dir="2700000" algn="tl">
                    <a:srgbClr val="C0C0C0"/>
                  </a:outerShdw>
                </a:effectLst>
              </a:rPr>
              <a:t> Wants To Be Client of Choice</a:t>
            </a:r>
          </a:p>
        </p:txBody>
      </p:sp>
      <p:sp>
        <p:nvSpPr>
          <p:cNvPr id="266243" name="Slide Number Placeholder 3"/>
          <p:cNvSpPr>
            <a:spLocks noGrp="1"/>
          </p:cNvSpPr>
          <p:nvPr>
            <p:ph type="sldNum" sz="quarter" idx="4294967295"/>
          </p:nvPr>
        </p:nvSpPr>
        <p:spPr bwMode="auto">
          <a:xfrm>
            <a:off x="8086725" y="6492875"/>
            <a:ext cx="1057275"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D26E372-9AE9-4FA6-90D0-D152041069D6}" type="slidenum">
              <a:rPr lang="en-US" smtClean="0">
                <a:solidFill>
                  <a:schemeClr val="bg1"/>
                </a:solidFill>
                <a:latin typeface="Tahoma" pitchFamily="34" charset="0"/>
                <a:cs typeface="Arial" charset="0"/>
              </a:rPr>
              <a:pPr fontAlgn="base">
                <a:spcBef>
                  <a:spcPct val="0"/>
                </a:spcBef>
                <a:spcAft>
                  <a:spcPct val="0"/>
                </a:spcAft>
              </a:pPr>
              <a:t>45</a:t>
            </a:fld>
            <a:endParaRPr lang="en-US">
              <a:solidFill>
                <a:schemeClr val="bg1"/>
              </a:solidFill>
              <a:latin typeface="Tahoma" pitchFamily="34" charset="0"/>
              <a:cs typeface="Arial"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3730"/>
            <a:ext cx="9144000" cy="46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472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Content Placeholder 2"/>
          <p:cNvSpPr>
            <a:spLocks noGrp="1"/>
          </p:cNvSpPr>
          <p:nvPr>
            <p:ph idx="1"/>
          </p:nvPr>
        </p:nvSpPr>
        <p:spPr>
          <a:xfrm>
            <a:off x="263525" y="1616075"/>
            <a:ext cx="8616950" cy="4813300"/>
          </a:xfrm>
        </p:spPr>
        <p:txBody>
          <a:bodyPr/>
          <a:lstStyle/>
          <a:p>
            <a:pPr eaLnBrk="1" hangingPunct="1"/>
            <a:endParaRPr lang="en-US" dirty="0"/>
          </a:p>
          <a:p>
            <a:pPr eaLnBrk="1" hangingPunct="1"/>
            <a:r>
              <a:rPr lang="en-US" dirty="0"/>
              <a:t>August 4- Issue RFP</a:t>
            </a:r>
          </a:p>
          <a:p>
            <a:pPr eaLnBrk="1" hangingPunct="1"/>
            <a:endParaRPr lang="en-US" sz="1200" dirty="0"/>
          </a:p>
          <a:p>
            <a:pPr eaLnBrk="1" hangingPunct="1"/>
            <a:r>
              <a:rPr lang="en-US" dirty="0"/>
              <a:t>August 11- Mandatory Pre-Proposal Conference/Question and Answer Session </a:t>
            </a:r>
          </a:p>
          <a:p>
            <a:pPr eaLnBrk="1" hangingPunct="1"/>
            <a:endParaRPr lang="en-US" sz="1200" dirty="0"/>
          </a:p>
          <a:p>
            <a:pPr eaLnBrk="1" hangingPunct="1"/>
            <a:r>
              <a:rPr lang="en-US" dirty="0"/>
              <a:t>August 25- RFP Closes (3 Weeks in Duration)</a:t>
            </a:r>
          </a:p>
          <a:p>
            <a:pPr marL="0" indent="0" eaLnBrk="1" hangingPunct="1">
              <a:buNone/>
            </a:pPr>
            <a:endParaRPr lang="en-US" dirty="0"/>
          </a:p>
          <a:p>
            <a:pPr eaLnBrk="1" hangingPunct="1"/>
            <a:r>
              <a:rPr lang="en-US" dirty="0"/>
              <a:t>August 31- Prioritized Supplier is Identified </a:t>
            </a:r>
          </a:p>
          <a:p>
            <a:pPr eaLnBrk="1" hangingPunct="1"/>
            <a:endParaRPr lang="en-US" dirty="0"/>
          </a:p>
          <a:p>
            <a:pPr eaLnBrk="1" hangingPunct="1"/>
            <a:r>
              <a:rPr lang="en-US" dirty="0"/>
              <a:t>September 1 - Start Clarification Period</a:t>
            </a:r>
          </a:p>
          <a:p>
            <a:pPr marL="0" indent="0" eaLnBrk="1" hangingPunct="1">
              <a:buNone/>
            </a:pPr>
            <a:endParaRPr lang="en-US" dirty="0"/>
          </a:p>
        </p:txBody>
      </p:sp>
      <p:sp>
        <p:nvSpPr>
          <p:cNvPr id="2" name="Title 1"/>
          <p:cNvSpPr>
            <a:spLocks noGrp="1"/>
          </p:cNvSpPr>
          <p:nvPr>
            <p:ph type="title"/>
          </p:nvPr>
        </p:nvSpPr>
        <p:spPr>
          <a:xfrm>
            <a:off x="1025612" y="939114"/>
            <a:ext cx="7574692" cy="815545"/>
          </a:xfrm>
          <a:noFill/>
        </p:spPr>
        <p:txBody>
          <a:bodyPr rtlCol="0">
            <a:normAutofit/>
          </a:bodyPr>
          <a:lstStyle/>
          <a:p>
            <a:pPr eaLnBrk="1" fontAlgn="auto" hangingPunct="1">
              <a:spcAft>
                <a:spcPts val="0"/>
              </a:spcAft>
              <a:defRPr/>
            </a:pPr>
            <a:r>
              <a:rPr lang="en-US" sz="3600" dirty="0">
                <a:effectLst>
                  <a:outerShdw blurRad="38100" dist="38100" dir="2700000" algn="tl">
                    <a:srgbClr val="C0C0C0"/>
                  </a:outerShdw>
                </a:effectLst>
              </a:rPr>
              <a:t>Timeline if No Interview</a:t>
            </a:r>
          </a:p>
        </p:txBody>
      </p:sp>
      <p:sp>
        <p:nvSpPr>
          <p:cNvPr id="266243" name="Slide Number Placeholder 3"/>
          <p:cNvSpPr>
            <a:spLocks noGrp="1"/>
          </p:cNvSpPr>
          <p:nvPr>
            <p:ph type="sldNum" sz="quarter" idx="4294967295"/>
          </p:nvPr>
        </p:nvSpPr>
        <p:spPr bwMode="auto">
          <a:xfrm>
            <a:off x="8086725" y="6492875"/>
            <a:ext cx="1057275"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D26E372-9AE9-4FA6-90D0-D152041069D6}" type="slidenum">
              <a:rPr lang="en-US" smtClean="0">
                <a:solidFill>
                  <a:schemeClr val="bg1"/>
                </a:solidFill>
                <a:latin typeface="Tahoma" pitchFamily="34" charset="0"/>
                <a:cs typeface="Arial" charset="0"/>
              </a:rPr>
              <a:pPr fontAlgn="base">
                <a:spcBef>
                  <a:spcPct val="0"/>
                </a:spcBef>
                <a:spcAft>
                  <a:spcPct val="0"/>
                </a:spcAft>
              </a:pPr>
              <a:t>46</a:t>
            </a:fld>
            <a:endParaRPr lang="en-US">
              <a:solidFill>
                <a:schemeClr val="bg1"/>
              </a:solidFill>
              <a:latin typeface="Tahoma" pitchFamily="34" charset="0"/>
              <a:cs typeface="Arial"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3730"/>
            <a:ext cx="9144000" cy="46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35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 y="1371600"/>
            <a:ext cx="184150" cy="457200"/>
          </a:xfrm>
          <a:prstGeom prst="rect">
            <a:avLst/>
          </a:prstGeom>
          <a:noFill/>
          <a:ln w="9525">
            <a:noFill/>
            <a:miter lim="800000"/>
            <a:headEnd/>
            <a:tailEnd/>
          </a:ln>
        </p:spPr>
        <p:txBody>
          <a:bodyPr wrap="none">
            <a:spAutoFit/>
          </a:bodyPr>
          <a:lstStyle/>
          <a:p>
            <a:pPr eaLnBrk="0" hangingPunct="0"/>
            <a:endParaRPr lang="en-US" dirty="0">
              <a:latin typeface="Tahoma" pitchFamily="34" charset="0"/>
            </a:endParaRPr>
          </a:p>
        </p:txBody>
      </p:sp>
      <p:sp>
        <p:nvSpPr>
          <p:cNvPr id="5123" name="Text Box 14"/>
          <p:cNvSpPr txBox="1">
            <a:spLocks noChangeArrowheads="1"/>
          </p:cNvSpPr>
          <p:nvPr/>
        </p:nvSpPr>
        <p:spPr bwMode="auto">
          <a:xfrm>
            <a:off x="1145362" y="931577"/>
            <a:ext cx="7663544" cy="584775"/>
          </a:xfrm>
          <a:prstGeom prst="rect">
            <a:avLst/>
          </a:prstGeom>
          <a:noFill/>
          <a:ln w="9525">
            <a:noFill/>
            <a:miter lim="800000"/>
            <a:headEnd/>
            <a:tailEnd/>
          </a:ln>
        </p:spPr>
        <p:txBody>
          <a:bodyPr wrap="square">
            <a:spAutoFit/>
          </a:bodyPr>
          <a:lstStyle/>
          <a:p>
            <a:pPr eaLnBrk="0" hangingPunct="0">
              <a:spcBef>
                <a:spcPct val="50000"/>
              </a:spcBef>
            </a:pPr>
            <a:r>
              <a:rPr lang="en-US" sz="3200" dirty="0"/>
              <a:t>Perception of Standard</a:t>
            </a:r>
            <a:endParaRPr lang="en-US" sz="3200" b="1" dirty="0">
              <a:solidFill>
                <a:srgbClr val="51260B"/>
              </a:solidFill>
              <a:latin typeface="Myriad Web Pro" pitchFamily="34" charset="0"/>
            </a:endParaRPr>
          </a:p>
        </p:txBody>
      </p:sp>
      <p:sp>
        <p:nvSpPr>
          <p:cNvPr id="5124" name="Text Box 15"/>
          <p:cNvSpPr txBox="1">
            <a:spLocks noChangeArrowheads="1"/>
          </p:cNvSpPr>
          <p:nvPr/>
        </p:nvSpPr>
        <p:spPr bwMode="auto">
          <a:xfrm>
            <a:off x="304799" y="1946275"/>
            <a:ext cx="8262257" cy="646331"/>
          </a:xfrm>
          <a:prstGeom prst="rect">
            <a:avLst/>
          </a:prstGeom>
          <a:noFill/>
          <a:ln w="9525">
            <a:noFill/>
            <a:miter lim="800000"/>
            <a:headEnd/>
            <a:tailEnd/>
          </a:ln>
        </p:spPr>
        <p:txBody>
          <a:bodyPr wrap="square">
            <a:spAutoFit/>
          </a:bodyPr>
          <a:lstStyle/>
          <a:p>
            <a:pPr eaLnBrk="0" hangingPunct="0"/>
            <a:endParaRPr lang="en-US" sz="1800" dirty="0">
              <a:latin typeface="Arial" charset="0"/>
            </a:endParaRPr>
          </a:p>
          <a:p>
            <a:pPr eaLnBrk="0" hangingPunct="0">
              <a:buFontTx/>
              <a:buChar char="•"/>
            </a:pPr>
            <a:endParaRPr lang="en-US" sz="1800" dirty="0">
              <a:latin typeface="Arial" charset="0"/>
            </a:endParaRPr>
          </a:p>
        </p:txBody>
      </p:sp>
      <p:sp>
        <p:nvSpPr>
          <p:cNvPr id="6" name="Text Box 15"/>
          <p:cNvSpPr txBox="1">
            <a:spLocks noChangeArrowheads="1"/>
          </p:cNvSpPr>
          <p:nvPr/>
        </p:nvSpPr>
        <p:spPr bwMode="auto">
          <a:xfrm>
            <a:off x="381000" y="3288578"/>
            <a:ext cx="8602717" cy="461665"/>
          </a:xfrm>
          <a:prstGeom prst="rect">
            <a:avLst/>
          </a:prstGeom>
          <a:noFill/>
          <a:ln w="9525">
            <a:noFill/>
            <a:miter lim="800000"/>
            <a:headEnd/>
            <a:tailEnd/>
          </a:ln>
        </p:spPr>
        <p:txBody>
          <a:bodyPr wrap="square">
            <a:spAutoFit/>
          </a:bodyPr>
          <a:lstStyle/>
          <a:p>
            <a:pPr marL="457200" indent="-457200" eaLnBrk="0" hangingPunct="0">
              <a:spcAft>
                <a:spcPts val="600"/>
              </a:spcAft>
              <a:buClr>
                <a:srgbClr val="51260B"/>
              </a:buClr>
              <a:buSzPct val="125000"/>
              <a:buFont typeface="+mj-lt"/>
              <a:buAutoNum type="arabicPeriod"/>
            </a:pPr>
            <a:endParaRPr lang="en-US" dirty="0">
              <a:latin typeface="+mj-lt"/>
            </a:endParaRPr>
          </a:p>
        </p:txBody>
      </p:sp>
      <p:sp>
        <p:nvSpPr>
          <p:cNvPr id="7" name="Text Box 15"/>
          <p:cNvSpPr txBox="1">
            <a:spLocks noChangeArrowheads="1"/>
          </p:cNvSpPr>
          <p:nvPr/>
        </p:nvSpPr>
        <p:spPr bwMode="auto">
          <a:xfrm>
            <a:off x="840183" y="3288579"/>
            <a:ext cx="8602717" cy="461665"/>
          </a:xfrm>
          <a:prstGeom prst="rect">
            <a:avLst/>
          </a:prstGeom>
          <a:noFill/>
          <a:ln w="9525">
            <a:noFill/>
            <a:miter lim="800000"/>
            <a:headEnd/>
            <a:tailEnd/>
          </a:ln>
        </p:spPr>
        <p:txBody>
          <a:bodyPr wrap="square">
            <a:spAutoFit/>
          </a:bodyPr>
          <a:lstStyle/>
          <a:p>
            <a:pPr eaLnBrk="0" hangingPunct="0">
              <a:spcAft>
                <a:spcPts val="600"/>
              </a:spcAft>
              <a:buClr>
                <a:srgbClr val="51260B"/>
              </a:buClr>
              <a:buSzPct val="125000"/>
            </a:pPr>
            <a:endParaRPr lang="en-US" dirty="0">
              <a:latin typeface="+mj-lt"/>
            </a:endParaRPr>
          </a:p>
        </p:txBody>
      </p:sp>
      <p:pic>
        <p:nvPicPr>
          <p:cNvPr id="44" name="Picture 2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a:stretch>
            <a:fillRect/>
          </a:stretch>
        </p:blipFill>
        <p:spPr bwMode="auto">
          <a:xfrm>
            <a:off x="473075" y="1626962"/>
            <a:ext cx="3616325" cy="4246563"/>
          </a:xfrm>
          <a:prstGeom prst="rect">
            <a:avLst/>
          </a:prstGeom>
          <a:noFill/>
          <a:ln w="9525">
            <a:noFill/>
            <a:miter lim="800000"/>
            <a:headEnd/>
            <a:tailEnd/>
          </a:ln>
        </p:spPr>
      </p:pic>
      <p:pic>
        <p:nvPicPr>
          <p:cNvPr id="45" name="Picture 25"/>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a:stretch>
            <a:fillRect/>
          </a:stretch>
        </p:blipFill>
        <p:spPr bwMode="auto">
          <a:xfrm>
            <a:off x="4682358" y="1516352"/>
            <a:ext cx="3602038" cy="4241800"/>
          </a:xfrm>
          <a:prstGeom prst="rect">
            <a:avLst/>
          </a:prstGeom>
          <a:noFill/>
          <a:ln w="9525">
            <a:noFill/>
            <a:miter lim="800000"/>
            <a:headEnd/>
            <a:tailEnd/>
          </a:ln>
        </p:spPr>
      </p:pic>
      <p:sp>
        <p:nvSpPr>
          <p:cNvPr id="2" name="TextBox 1"/>
          <p:cNvSpPr txBox="1"/>
          <p:nvPr/>
        </p:nvSpPr>
        <p:spPr>
          <a:xfrm>
            <a:off x="5141540" y="1961664"/>
            <a:ext cx="2934865" cy="63094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Suppliers</a:t>
            </a:r>
          </a:p>
        </p:txBody>
      </p:sp>
      <p:sp>
        <p:nvSpPr>
          <p:cNvPr id="3" name="TextBox 2"/>
          <p:cNvSpPr txBox="1"/>
          <p:nvPr/>
        </p:nvSpPr>
        <p:spPr>
          <a:xfrm>
            <a:off x="1329122" y="1961664"/>
            <a:ext cx="2202677" cy="63094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Owners</a:t>
            </a:r>
          </a:p>
        </p:txBody>
      </p:sp>
    </p:spTree>
    <p:extLst>
      <p:ext uri="{BB962C8B-B14F-4D97-AF65-F5344CB8AC3E}">
        <p14:creationId xmlns:p14="http://schemas.microsoft.com/office/powerpoint/2010/main" val="320407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 y="1371600"/>
            <a:ext cx="184150" cy="457200"/>
          </a:xfrm>
          <a:prstGeom prst="rect">
            <a:avLst/>
          </a:prstGeom>
          <a:noFill/>
          <a:ln w="9525">
            <a:noFill/>
            <a:miter lim="800000"/>
            <a:headEnd/>
            <a:tailEnd/>
          </a:ln>
        </p:spPr>
        <p:txBody>
          <a:bodyPr wrap="none">
            <a:spAutoFit/>
          </a:bodyPr>
          <a:lstStyle/>
          <a:p>
            <a:pPr eaLnBrk="0" hangingPunct="0"/>
            <a:endParaRPr lang="en-US" dirty="0">
              <a:latin typeface="Tahoma" pitchFamily="34" charset="0"/>
            </a:endParaRPr>
          </a:p>
        </p:txBody>
      </p:sp>
      <p:sp>
        <p:nvSpPr>
          <p:cNvPr id="5123" name="Text Box 14"/>
          <p:cNvSpPr txBox="1">
            <a:spLocks noChangeArrowheads="1"/>
          </p:cNvSpPr>
          <p:nvPr/>
        </p:nvSpPr>
        <p:spPr bwMode="auto">
          <a:xfrm>
            <a:off x="1145362" y="931577"/>
            <a:ext cx="7663544" cy="584775"/>
          </a:xfrm>
          <a:prstGeom prst="rect">
            <a:avLst/>
          </a:prstGeom>
          <a:noFill/>
          <a:ln w="9525">
            <a:noFill/>
            <a:miter lim="800000"/>
            <a:headEnd/>
            <a:tailEnd/>
          </a:ln>
        </p:spPr>
        <p:txBody>
          <a:bodyPr wrap="square">
            <a:spAutoFit/>
          </a:bodyPr>
          <a:lstStyle/>
          <a:p>
            <a:pPr eaLnBrk="0" hangingPunct="0">
              <a:spcBef>
                <a:spcPct val="50000"/>
              </a:spcBef>
            </a:pPr>
            <a:r>
              <a:rPr lang="en-US" sz="3200" dirty="0"/>
              <a:t>Who Will Be Selected</a:t>
            </a:r>
            <a:endParaRPr lang="en-US" sz="3200" b="1" dirty="0">
              <a:solidFill>
                <a:srgbClr val="51260B"/>
              </a:solidFill>
              <a:latin typeface="Myriad Web Pro" pitchFamily="34" charset="0"/>
            </a:endParaRPr>
          </a:p>
        </p:txBody>
      </p:sp>
      <p:sp>
        <p:nvSpPr>
          <p:cNvPr id="5124" name="Text Box 15"/>
          <p:cNvSpPr txBox="1">
            <a:spLocks noChangeArrowheads="1"/>
          </p:cNvSpPr>
          <p:nvPr/>
        </p:nvSpPr>
        <p:spPr bwMode="auto">
          <a:xfrm>
            <a:off x="304799" y="1946275"/>
            <a:ext cx="8262257" cy="646331"/>
          </a:xfrm>
          <a:prstGeom prst="rect">
            <a:avLst/>
          </a:prstGeom>
          <a:noFill/>
          <a:ln w="9525">
            <a:noFill/>
            <a:miter lim="800000"/>
            <a:headEnd/>
            <a:tailEnd/>
          </a:ln>
        </p:spPr>
        <p:txBody>
          <a:bodyPr wrap="square">
            <a:spAutoFit/>
          </a:bodyPr>
          <a:lstStyle/>
          <a:p>
            <a:pPr eaLnBrk="0" hangingPunct="0"/>
            <a:endParaRPr lang="en-US" sz="1800" dirty="0">
              <a:latin typeface="Arial" charset="0"/>
            </a:endParaRPr>
          </a:p>
          <a:p>
            <a:pPr eaLnBrk="0" hangingPunct="0">
              <a:buFontTx/>
              <a:buChar char="•"/>
            </a:pPr>
            <a:endParaRPr lang="en-US" sz="1800" dirty="0">
              <a:latin typeface="Arial" charset="0"/>
            </a:endParaRPr>
          </a:p>
        </p:txBody>
      </p:sp>
      <p:sp>
        <p:nvSpPr>
          <p:cNvPr id="6" name="Text Box 15"/>
          <p:cNvSpPr txBox="1">
            <a:spLocks noChangeArrowheads="1"/>
          </p:cNvSpPr>
          <p:nvPr/>
        </p:nvSpPr>
        <p:spPr bwMode="auto">
          <a:xfrm>
            <a:off x="304799" y="3288578"/>
            <a:ext cx="8602717" cy="461665"/>
          </a:xfrm>
          <a:prstGeom prst="rect">
            <a:avLst/>
          </a:prstGeom>
          <a:noFill/>
          <a:ln w="9525">
            <a:noFill/>
            <a:miter lim="800000"/>
            <a:headEnd/>
            <a:tailEnd/>
          </a:ln>
        </p:spPr>
        <p:txBody>
          <a:bodyPr wrap="square">
            <a:spAutoFit/>
          </a:bodyPr>
          <a:lstStyle/>
          <a:p>
            <a:pPr marL="457200" indent="-457200" eaLnBrk="0" hangingPunct="0">
              <a:spcAft>
                <a:spcPts val="600"/>
              </a:spcAft>
              <a:buClr>
                <a:srgbClr val="51260B"/>
              </a:buClr>
              <a:buSzPct val="125000"/>
              <a:buFont typeface="+mj-lt"/>
              <a:buAutoNum type="arabicPeriod"/>
            </a:pPr>
            <a:endParaRPr lang="en-US" dirty="0">
              <a:latin typeface="+mj-lt"/>
            </a:endParaRPr>
          </a:p>
        </p:txBody>
      </p:sp>
      <p:sp>
        <p:nvSpPr>
          <p:cNvPr id="7" name="Text Box 15"/>
          <p:cNvSpPr txBox="1">
            <a:spLocks noChangeArrowheads="1"/>
          </p:cNvSpPr>
          <p:nvPr/>
        </p:nvSpPr>
        <p:spPr bwMode="auto">
          <a:xfrm>
            <a:off x="840183" y="3288579"/>
            <a:ext cx="8602717" cy="461665"/>
          </a:xfrm>
          <a:prstGeom prst="rect">
            <a:avLst/>
          </a:prstGeom>
          <a:noFill/>
          <a:ln w="9525">
            <a:noFill/>
            <a:miter lim="800000"/>
            <a:headEnd/>
            <a:tailEnd/>
          </a:ln>
        </p:spPr>
        <p:txBody>
          <a:bodyPr wrap="square">
            <a:spAutoFit/>
          </a:bodyPr>
          <a:lstStyle/>
          <a:p>
            <a:pPr eaLnBrk="0" hangingPunct="0">
              <a:spcAft>
                <a:spcPts val="600"/>
              </a:spcAft>
              <a:buClr>
                <a:srgbClr val="51260B"/>
              </a:buClr>
              <a:buSzPct val="125000"/>
            </a:pPr>
            <a:endParaRPr lang="en-US" dirty="0">
              <a:latin typeface="+mj-lt"/>
            </a:endParaRPr>
          </a:p>
        </p:txBody>
      </p:sp>
      <p:sp>
        <p:nvSpPr>
          <p:cNvPr id="29" name="Rectangle 5"/>
          <p:cNvSpPr>
            <a:spLocks noChangeArrowheads="1"/>
          </p:cNvSpPr>
          <p:nvPr/>
        </p:nvSpPr>
        <p:spPr bwMode="auto">
          <a:xfrm>
            <a:off x="563380" y="1676400"/>
            <a:ext cx="3886200" cy="4343400"/>
          </a:xfrm>
          <a:prstGeom prst="rect">
            <a:avLst/>
          </a:prstGeom>
          <a:solidFill>
            <a:schemeClr val="bg1"/>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nvGrpSpPr>
          <p:cNvPr id="31" name="Group 30"/>
          <p:cNvGrpSpPr/>
          <p:nvPr/>
        </p:nvGrpSpPr>
        <p:grpSpPr>
          <a:xfrm>
            <a:off x="381000" y="1479030"/>
            <a:ext cx="4267200" cy="4754880"/>
            <a:chOff x="427220" y="1479030"/>
            <a:chExt cx="4267200" cy="4754880"/>
          </a:xfrm>
        </p:grpSpPr>
        <p:sp>
          <p:nvSpPr>
            <p:cNvPr id="32" name="Rectangle 31"/>
            <p:cNvSpPr/>
            <p:nvPr/>
          </p:nvSpPr>
          <p:spPr>
            <a:xfrm>
              <a:off x="427220" y="1479030"/>
              <a:ext cx="4267200" cy="4754880"/>
            </a:xfrm>
            <a:prstGeom prst="rect">
              <a:avLst/>
            </a:prstGeom>
            <a:solidFill>
              <a:schemeClr val="bg1">
                <a:lumMod val="6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
            <p:cNvSpPr>
              <a:spLocks noChangeArrowheads="1"/>
            </p:cNvSpPr>
            <p:nvPr/>
          </p:nvSpPr>
          <p:spPr bwMode="auto">
            <a:xfrm>
              <a:off x="609600" y="1676400"/>
              <a:ext cx="3886200" cy="4343400"/>
            </a:xfrm>
            <a:prstGeom prst="rect">
              <a:avLst/>
            </a:prstGeom>
            <a:solidFill>
              <a:schemeClr val="bg1"/>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4" name="Rectangle 6"/>
            <p:cNvSpPr>
              <a:spLocks noChangeArrowheads="1"/>
            </p:cNvSpPr>
            <p:nvPr/>
          </p:nvSpPr>
          <p:spPr bwMode="auto">
            <a:xfrm>
              <a:off x="1600200" y="2209800"/>
              <a:ext cx="2133600" cy="3200400"/>
            </a:xfrm>
            <a:prstGeom prst="rect">
              <a:avLst/>
            </a:prstGeom>
            <a:solidFill>
              <a:schemeClr val="tx2">
                <a:lumMod val="75000"/>
              </a:schemeClr>
            </a:solidFill>
            <a:ln w="9525">
              <a:solidFill>
                <a:schemeClr val="tx2">
                  <a:lumMod val="75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none" anchor="ctr"/>
            <a:lstStyle/>
            <a:p>
              <a:endParaRPr lang="en-US">
                <a:latin typeface="Gill Sans MT" panose="020B0502020104020203" pitchFamily="34" charset="0"/>
              </a:endParaRPr>
            </a:p>
          </p:txBody>
        </p:sp>
        <p:sp>
          <p:nvSpPr>
            <p:cNvPr id="35" name="Text Box 7"/>
            <p:cNvSpPr txBox="1">
              <a:spLocks noChangeArrowheads="1"/>
            </p:cNvSpPr>
            <p:nvPr/>
          </p:nvSpPr>
          <p:spPr bwMode="auto">
            <a:xfrm>
              <a:off x="1600200" y="2620962"/>
              <a:ext cx="2133600" cy="369888"/>
            </a:xfrm>
            <a:prstGeom prst="rect">
              <a:avLst/>
            </a:prstGeom>
            <a:noFill/>
            <a:ln w="9525">
              <a:noFill/>
              <a:miter lim="800000"/>
              <a:headEnd/>
              <a:tailEnd/>
            </a:ln>
          </p:spPr>
          <p:txBody>
            <a:bodyPr>
              <a:spAutoFit/>
            </a:bodyPr>
            <a:lstStyle/>
            <a:p>
              <a:pPr algn="ctr">
                <a:spcBef>
                  <a:spcPct val="50000"/>
                </a:spcBef>
              </a:pPr>
              <a:r>
                <a:rPr lang="en-US" sz="18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Supplier 1</a:t>
              </a:r>
            </a:p>
          </p:txBody>
        </p:sp>
        <p:sp>
          <p:nvSpPr>
            <p:cNvPr id="36" name="Text Box 8"/>
            <p:cNvSpPr txBox="1">
              <a:spLocks noChangeArrowheads="1"/>
            </p:cNvSpPr>
            <p:nvPr/>
          </p:nvSpPr>
          <p:spPr bwMode="auto">
            <a:xfrm>
              <a:off x="1600200" y="3230562"/>
              <a:ext cx="2133600" cy="369332"/>
            </a:xfrm>
            <a:prstGeom prst="rect">
              <a:avLst/>
            </a:prstGeom>
            <a:noFill/>
            <a:ln w="9525">
              <a:noFill/>
              <a:miter lim="800000"/>
              <a:headEnd/>
              <a:tailEnd/>
            </a:ln>
          </p:spPr>
          <p:txBody>
            <a:bodyPr>
              <a:spAutoFit/>
            </a:bodyPr>
            <a:lstStyle/>
            <a:p>
              <a:pPr algn="ctr">
                <a:spcBef>
                  <a:spcPct val="50000"/>
                </a:spcBef>
              </a:pPr>
              <a:r>
                <a:rPr lang="en-US" sz="18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Supplier 2</a:t>
              </a:r>
            </a:p>
          </p:txBody>
        </p:sp>
        <p:sp>
          <p:nvSpPr>
            <p:cNvPr id="37" name="Text Box 9"/>
            <p:cNvSpPr txBox="1">
              <a:spLocks noChangeArrowheads="1"/>
            </p:cNvSpPr>
            <p:nvPr/>
          </p:nvSpPr>
          <p:spPr bwMode="auto">
            <a:xfrm>
              <a:off x="1600200" y="3840162"/>
              <a:ext cx="2209800" cy="369332"/>
            </a:xfrm>
            <a:prstGeom prst="rect">
              <a:avLst/>
            </a:prstGeom>
            <a:noFill/>
            <a:ln w="9525">
              <a:noFill/>
              <a:miter lim="800000"/>
              <a:headEnd/>
              <a:tailEnd/>
            </a:ln>
          </p:spPr>
          <p:txBody>
            <a:bodyPr>
              <a:spAutoFit/>
            </a:bodyPr>
            <a:lstStyle/>
            <a:p>
              <a:pPr algn="ctr">
                <a:spcBef>
                  <a:spcPct val="50000"/>
                </a:spcBef>
              </a:pPr>
              <a:r>
                <a:rPr lang="en-US" sz="18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Supplier 3</a:t>
              </a:r>
            </a:p>
          </p:txBody>
        </p:sp>
        <p:sp>
          <p:nvSpPr>
            <p:cNvPr id="38" name="Text Box 10"/>
            <p:cNvSpPr txBox="1">
              <a:spLocks noChangeArrowheads="1"/>
            </p:cNvSpPr>
            <p:nvPr/>
          </p:nvSpPr>
          <p:spPr bwMode="auto">
            <a:xfrm>
              <a:off x="1600200" y="4736068"/>
              <a:ext cx="2209800" cy="369332"/>
            </a:xfrm>
            <a:prstGeom prst="rect">
              <a:avLst/>
            </a:prstGeom>
            <a:noFill/>
            <a:ln w="9525">
              <a:noFill/>
              <a:miter lim="800000"/>
              <a:headEnd/>
              <a:tailEnd/>
            </a:ln>
          </p:spPr>
          <p:txBody>
            <a:bodyPr>
              <a:spAutoFit/>
            </a:bodyPr>
            <a:lstStyle/>
            <a:p>
              <a:pPr algn="ctr">
                <a:spcBef>
                  <a:spcPct val="50000"/>
                </a:spcBef>
              </a:pPr>
              <a:r>
                <a:rPr lang="en-US" sz="18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Supplier 4</a:t>
              </a:r>
            </a:p>
          </p:txBody>
        </p:sp>
        <p:sp>
          <p:nvSpPr>
            <p:cNvPr id="39" name="Text Box 12"/>
            <p:cNvSpPr txBox="1">
              <a:spLocks noChangeArrowheads="1"/>
            </p:cNvSpPr>
            <p:nvPr/>
          </p:nvSpPr>
          <p:spPr bwMode="auto">
            <a:xfrm>
              <a:off x="838200" y="2133600"/>
              <a:ext cx="762000" cy="274638"/>
            </a:xfrm>
            <a:prstGeom prst="rect">
              <a:avLst/>
            </a:prstGeom>
            <a:noFill/>
            <a:ln w="9525">
              <a:noFill/>
              <a:miter lim="800000"/>
              <a:headEnd/>
              <a:tailEnd/>
            </a:ln>
          </p:spPr>
          <p:txBody>
            <a:bodyPr>
              <a:spAutoFit/>
            </a:bodyPr>
            <a:lstStyle/>
            <a:p>
              <a:pPr algn="ctr">
                <a:spcBef>
                  <a:spcPct val="50000"/>
                </a:spcBef>
              </a:pPr>
              <a:r>
                <a:rPr lang="en-US" sz="1200" b="1" dirty="0">
                  <a:solidFill>
                    <a:schemeClr val="tx2">
                      <a:lumMod val="75000"/>
                    </a:schemeClr>
                  </a:solidFill>
                </a:rPr>
                <a:t>High</a:t>
              </a:r>
            </a:p>
          </p:txBody>
        </p:sp>
        <p:sp>
          <p:nvSpPr>
            <p:cNvPr id="40" name="Text Box 13"/>
            <p:cNvSpPr txBox="1">
              <a:spLocks noChangeArrowheads="1"/>
            </p:cNvSpPr>
            <p:nvPr/>
          </p:nvSpPr>
          <p:spPr bwMode="auto">
            <a:xfrm>
              <a:off x="838200" y="5211762"/>
              <a:ext cx="762000" cy="274638"/>
            </a:xfrm>
            <a:prstGeom prst="rect">
              <a:avLst/>
            </a:prstGeom>
            <a:noFill/>
            <a:ln w="9525">
              <a:noFill/>
              <a:miter lim="800000"/>
              <a:headEnd/>
              <a:tailEnd/>
            </a:ln>
          </p:spPr>
          <p:txBody>
            <a:bodyPr>
              <a:spAutoFit/>
            </a:bodyPr>
            <a:lstStyle/>
            <a:p>
              <a:pPr algn="ctr">
                <a:spcBef>
                  <a:spcPct val="50000"/>
                </a:spcBef>
              </a:pPr>
              <a:r>
                <a:rPr lang="en-US" sz="1200" b="1" dirty="0">
                  <a:solidFill>
                    <a:schemeClr val="tx2">
                      <a:lumMod val="75000"/>
                    </a:schemeClr>
                  </a:solidFill>
                </a:rPr>
                <a:t>Low</a:t>
              </a:r>
            </a:p>
          </p:txBody>
        </p:sp>
        <p:sp>
          <p:nvSpPr>
            <p:cNvPr id="41" name="Line 17"/>
            <p:cNvSpPr>
              <a:spLocks noChangeShapeType="1"/>
            </p:cNvSpPr>
            <p:nvPr/>
          </p:nvSpPr>
          <p:spPr bwMode="auto">
            <a:xfrm>
              <a:off x="1447800" y="4495800"/>
              <a:ext cx="2590800" cy="0"/>
            </a:xfrm>
            <a:prstGeom prst="line">
              <a:avLst/>
            </a:prstGeom>
            <a:noFill/>
            <a:ln w="63500" cap="sq" cmpd="sng">
              <a:solidFill>
                <a:srgbClr val="FF0000"/>
              </a:solidFill>
              <a:prstDash val="sysDash"/>
              <a:miter lim="800000"/>
              <a:headEnd/>
              <a:tailEnd/>
            </a:ln>
            <a:effectLst>
              <a:glow rad="127000">
                <a:srgbClr val="FFD5D5"/>
              </a:glow>
              <a:softEdge rad="12700"/>
            </a:effectLst>
          </p:spPr>
          <p:txBody>
            <a:bodyPr wrap="none"/>
            <a:lstStyle/>
            <a:p>
              <a:endParaRPr lang="en-US">
                <a:ln>
                  <a:solidFill>
                    <a:schemeClr val="accent1">
                      <a:lumMod val="75000"/>
                    </a:schemeClr>
                  </a:solidFill>
                </a:ln>
              </a:endParaRPr>
            </a:p>
          </p:txBody>
        </p:sp>
        <p:sp>
          <p:nvSpPr>
            <p:cNvPr id="42" name="Rectangle 41"/>
            <p:cNvSpPr/>
            <p:nvPr/>
          </p:nvSpPr>
          <p:spPr>
            <a:xfrm rot="16200000">
              <a:off x="-419386" y="3617397"/>
              <a:ext cx="3216276" cy="369332"/>
            </a:xfrm>
            <a:prstGeom prst="rect">
              <a:avLst/>
            </a:prstGeom>
            <a:noFill/>
          </p:spPr>
          <p:txBody>
            <a:bodyPr wrap="square" lIns="91440" tIns="45720" rIns="91440" bIns="45720">
              <a:spAutoFit/>
            </a:bodyPr>
            <a:lstStyle/>
            <a:p>
              <a:pPr algn="ctr"/>
              <a:r>
                <a:rPr lang="en-US" b="1" cap="all" spc="300" dirty="0">
                  <a:ln w="9000" cmpd="sng">
                    <a:solidFill>
                      <a:srgbClr val="002060"/>
                    </a:solidFill>
                    <a:prstDash val="solid"/>
                  </a:ln>
                  <a:solidFill>
                    <a:schemeClr val="bg2">
                      <a:lumMod val="25000"/>
                    </a:schemeClr>
                  </a:solidFill>
                  <a:effectLst>
                    <a:glow rad="127000">
                      <a:schemeClr val="accent4">
                        <a:lumMod val="20000"/>
                        <a:lumOff val="80000"/>
                      </a:schemeClr>
                    </a:glow>
                    <a:reflection blurRad="12700" stA="28000" endPos="45000" dist="1000" dir="5400000" sy="-100000" algn="bl" rotWithShape="0"/>
                  </a:effectLst>
                  <a:latin typeface="Gill Sans MT" panose="020B0502020104020203" pitchFamily="34" charset="0"/>
                </a:rPr>
                <a:t>PERFORMANCE</a:t>
              </a:r>
              <a:endParaRPr lang="en-US" b="1" cap="all" spc="300" dirty="0">
                <a:ln w="9000" cmpd="sng">
                  <a:solidFill>
                    <a:srgbClr val="002060"/>
                  </a:solidFill>
                  <a:prstDash val="solid"/>
                </a:ln>
                <a:solidFill>
                  <a:schemeClr val="bg2">
                    <a:lumMod val="25000"/>
                  </a:schemeClr>
                </a:solidFill>
                <a:effectLst>
                  <a:glow rad="127000">
                    <a:schemeClr val="accent4">
                      <a:lumMod val="20000"/>
                      <a:lumOff val="80000"/>
                    </a:schemeClr>
                  </a:glow>
                  <a:reflection blurRad="12700" stA="28000" endPos="45000" dist="1000" dir="5400000" sy="-100000" algn="bl" rotWithShape="0"/>
                </a:effectLst>
              </a:endParaRPr>
            </a:p>
          </p:txBody>
        </p:sp>
      </p:grpSp>
      <p:grpSp>
        <p:nvGrpSpPr>
          <p:cNvPr id="63" name="Group 62"/>
          <p:cNvGrpSpPr/>
          <p:nvPr/>
        </p:nvGrpSpPr>
        <p:grpSpPr>
          <a:xfrm>
            <a:off x="4648200" y="1493520"/>
            <a:ext cx="4267200" cy="4754880"/>
            <a:chOff x="4648200" y="1493520"/>
            <a:chExt cx="4267200" cy="4754880"/>
          </a:xfrm>
        </p:grpSpPr>
        <p:sp>
          <p:nvSpPr>
            <p:cNvPr id="64" name="Rectangle 63"/>
            <p:cNvSpPr/>
            <p:nvPr/>
          </p:nvSpPr>
          <p:spPr>
            <a:xfrm>
              <a:off x="4648200" y="1493520"/>
              <a:ext cx="4267200" cy="4754880"/>
            </a:xfrm>
            <a:prstGeom prst="rect">
              <a:avLst/>
            </a:prstGeom>
            <a:solidFill>
              <a:schemeClr val="bg1">
                <a:lumMod val="6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
            <p:cNvSpPr>
              <a:spLocks noChangeArrowheads="1"/>
            </p:cNvSpPr>
            <p:nvPr/>
          </p:nvSpPr>
          <p:spPr bwMode="auto">
            <a:xfrm>
              <a:off x="4830580" y="1690890"/>
              <a:ext cx="3886200" cy="4343400"/>
            </a:xfrm>
            <a:prstGeom prst="rect">
              <a:avLst/>
            </a:prstGeom>
            <a:solidFill>
              <a:schemeClr val="bg1"/>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6" name="Rectangle 6"/>
            <p:cNvSpPr>
              <a:spLocks noChangeArrowheads="1"/>
            </p:cNvSpPr>
            <p:nvPr/>
          </p:nvSpPr>
          <p:spPr bwMode="auto">
            <a:xfrm>
              <a:off x="5821180" y="2224290"/>
              <a:ext cx="2133600" cy="3200400"/>
            </a:xfrm>
            <a:prstGeom prst="rect">
              <a:avLst/>
            </a:prstGeom>
            <a:solidFill>
              <a:schemeClr val="tx2">
                <a:lumMod val="75000"/>
              </a:schemeClr>
            </a:solidFill>
            <a:ln w="9525">
              <a:solidFill>
                <a:schemeClr val="tx2">
                  <a:lumMod val="75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none" anchor="ctr"/>
            <a:lstStyle/>
            <a:p>
              <a:endParaRPr lang="en-US">
                <a:latin typeface="Gill Sans MT" panose="020B0502020104020203" pitchFamily="34" charset="0"/>
              </a:endParaRPr>
            </a:p>
          </p:txBody>
        </p:sp>
        <p:sp>
          <p:nvSpPr>
            <p:cNvPr id="67" name="Text Box 8"/>
            <p:cNvSpPr txBox="1">
              <a:spLocks noChangeArrowheads="1"/>
            </p:cNvSpPr>
            <p:nvPr/>
          </p:nvSpPr>
          <p:spPr bwMode="auto">
            <a:xfrm>
              <a:off x="5821180" y="4507468"/>
              <a:ext cx="2133600" cy="369332"/>
            </a:xfrm>
            <a:prstGeom prst="rect">
              <a:avLst/>
            </a:prstGeom>
            <a:noFill/>
            <a:ln w="9525">
              <a:noFill/>
              <a:miter lim="800000"/>
              <a:headEnd/>
              <a:tailEnd/>
            </a:ln>
          </p:spPr>
          <p:txBody>
            <a:bodyPr>
              <a:spAutoFit/>
            </a:bodyPr>
            <a:lstStyle/>
            <a:p>
              <a:pPr algn="ctr">
                <a:spcBef>
                  <a:spcPct val="50000"/>
                </a:spcBef>
              </a:pPr>
              <a:r>
                <a:rPr lang="en-US" sz="18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Supplier 2</a:t>
              </a:r>
            </a:p>
          </p:txBody>
        </p:sp>
        <p:sp>
          <p:nvSpPr>
            <p:cNvPr id="68" name="Text Box 10"/>
            <p:cNvSpPr txBox="1">
              <a:spLocks noChangeArrowheads="1"/>
            </p:cNvSpPr>
            <p:nvPr/>
          </p:nvSpPr>
          <p:spPr bwMode="auto">
            <a:xfrm>
              <a:off x="5805682" y="4750558"/>
              <a:ext cx="2209800" cy="369332"/>
            </a:xfrm>
            <a:prstGeom prst="rect">
              <a:avLst/>
            </a:prstGeom>
            <a:noFill/>
            <a:ln w="9525">
              <a:noFill/>
              <a:miter lim="800000"/>
              <a:headEnd/>
              <a:tailEnd/>
            </a:ln>
          </p:spPr>
          <p:txBody>
            <a:bodyPr>
              <a:spAutoFit/>
            </a:bodyPr>
            <a:lstStyle/>
            <a:p>
              <a:pPr algn="ctr">
                <a:spcBef>
                  <a:spcPct val="50000"/>
                </a:spcBef>
              </a:pPr>
              <a:r>
                <a:rPr lang="en-US" sz="18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Supplier 4</a:t>
              </a:r>
            </a:p>
          </p:txBody>
        </p:sp>
        <p:sp>
          <p:nvSpPr>
            <p:cNvPr id="69" name="Text Box 12"/>
            <p:cNvSpPr txBox="1">
              <a:spLocks noChangeArrowheads="1"/>
            </p:cNvSpPr>
            <p:nvPr/>
          </p:nvSpPr>
          <p:spPr bwMode="auto">
            <a:xfrm>
              <a:off x="5059180" y="2148090"/>
              <a:ext cx="762000" cy="274638"/>
            </a:xfrm>
            <a:prstGeom prst="rect">
              <a:avLst/>
            </a:prstGeom>
            <a:noFill/>
            <a:ln w="9525">
              <a:noFill/>
              <a:miter lim="800000"/>
              <a:headEnd/>
              <a:tailEnd/>
            </a:ln>
          </p:spPr>
          <p:txBody>
            <a:bodyPr>
              <a:spAutoFit/>
            </a:bodyPr>
            <a:lstStyle/>
            <a:p>
              <a:pPr algn="ctr">
                <a:spcBef>
                  <a:spcPct val="50000"/>
                </a:spcBef>
              </a:pPr>
              <a:r>
                <a:rPr lang="en-US" sz="1200" b="1" dirty="0">
                  <a:solidFill>
                    <a:schemeClr val="tx2">
                      <a:lumMod val="75000"/>
                    </a:schemeClr>
                  </a:solidFill>
                </a:rPr>
                <a:t>High</a:t>
              </a:r>
            </a:p>
          </p:txBody>
        </p:sp>
        <p:sp>
          <p:nvSpPr>
            <p:cNvPr id="70" name="Text Box 13"/>
            <p:cNvSpPr txBox="1">
              <a:spLocks noChangeArrowheads="1"/>
            </p:cNvSpPr>
            <p:nvPr/>
          </p:nvSpPr>
          <p:spPr bwMode="auto">
            <a:xfrm>
              <a:off x="5059180" y="5226252"/>
              <a:ext cx="762000" cy="274638"/>
            </a:xfrm>
            <a:prstGeom prst="rect">
              <a:avLst/>
            </a:prstGeom>
            <a:noFill/>
            <a:ln w="9525">
              <a:noFill/>
              <a:miter lim="800000"/>
              <a:headEnd/>
              <a:tailEnd/>
            </a:ln>
          </p:spPr>
          <p:txBody>
            <a:bodyPr>
              <a:spAutoFit/>
            </a:bodyPr>
            <a:lstStyle/>
            <a:p>
              <a:pPr algn="ctr">
                <a:spcBef>
                  <a:spcPct val="50000"/>
                </a:spcBef>
              </a:pPr>
              <a:r>
                <a:rPr lang="en-US" sz="1200" b="1" dirty="0">
                  <a:solidFill>
                    <a:schemeClr val="tx2">
                      <a:lumMod val="75000"/>
                    </a:schemeClr>
                  </a:solidFill>
                </a:rPr>
                <a:t>Low</a:t>
              </a:r>
            </a:p>
          </p:txBody>
        </p:sp>
        <p:sp>
          <p:nvSpPr>
            <p:cNvPr id="71" name="Line 17"/>
            <p:cNvSpPr>
              <a:spLocks noChangeShapeType="1"/>
            </p:cNvSpPr>
            <p:nvPr/>
          </p:nvSpPr>
          <p:spPr bwMode="auto">
            <a:xfrm>
              <a:off x="5668780" y="4510290"/>
              <a:ext cx="2590800" cy="0"/>
            </a:xfrm>
            <a:prstGeom prst="line">
              <a:avLst/>
            </a:prstGeom>
            <a:noFill/>
            <a:ln w="63500" cap="sq" cmpd="sng">
              <a:solidFill>
                <a:srgbClr val="FF0000"/>
              </a:solidFill>
              <a:prstDash val="sysDash"/>
              <a:miter lim="800000"/>
              <a:headEnd/>
              <a:tailEnd/>
            </a:ln>
            <a:effectLst>
              <a:glow rad="127000">
                <a:srgbClr val="FFD5D5"/>
              </a:glow>
              <a:softEdge rad="12700"/>
            </a:effectLst>
          </p:spPr>
          <p:txBody>
            <a:bodyPr wrap="none"/>
            <a:lstStyle/>
            <a:p>
              <a:endParaRPr lang="en-US">
                <a:ln>
                  <a:solidFill>
                    <a:schemeClr val="accent1">
                      <a:lumMod val="75000"/>
                    </a:schemeClr>
                  </a:solidFill>
                </a:ln>
              </a:endParaRPr>
            </a:p>
          </p:txBody>
        </p:sp>
        <p:sp>
          <p:nvSpPr>
            <p:cNvPr id="72" name="Rectangle 71"/>
            <p:cNvSpPr/>
            <p:nvPr/>
          </p:nvSpPr>
          <p:spPr>
            <a:xfrm rot="16200000">
              <a:off x="3801594" y="3631887"/>
              <a:ext cx="3216276" cy="369332"/>
            </a:xfrm>
            <a:prstGeom prst="rect">
              <a:avLst/>
            </a:prstGeom>
            <a:noFill/>
          </p:spPr>
          <p:txBody>
            <a:bodyPr wrap="square" lIns="91440" tIns="45720" rIns="91440" bIns="45720">
              <a:spAutoFit/>
            </a:bodyPr>
            <a:lstStyle/>
            <a:p>
              <a:pPr algn="ctr"/>
              <a:r>
                <a:rPr lang="en-US" b="1" cap="all" spc="300" dirty="0">
                  <a:ln w="9000" cmpd="sng">
                    <a:solidFill>
                      <a:srgbClr val="002060"/>
                    </a:solidFill>
                    <a:prstDash val="solid"/>
                  </a:ln>
                  <a:solidFill>
                    <a:schemeClr val="bg2">
                      <a:lumMod val="25000"/>
                    </a:schemeClr>
                  </a:solidFill>
                  <a:effectLst>
                    <a:reflection blurRad="12700" stA="28000" endPos="45000" dist="1000" dir="5400000" sy="-100000" algn="bl" rotWithShape="0"/>
                  </a:effectLst>
                  <a:latin typeface="Gill Sans MT" panose="020B0502020104020203" pitchFamily="34" charset="0"/>
                </a:rPr>
                <a:t>PERFORMANCE</a:t>
              </a:r>
              <a:endParaRPr lang="en-US" b="1" cap="all" spc="300" dirty="0">
                <a:ln w="9000" cmpd="sng">
                  <a:solidFill>
                    <a:srgbClr val="002060"/>
                  </a:solidFill>
                  <a:prstDash val="solid"/>
                </a:ln>
                <a:solidFill>
                  <a:schemeClr val="bg2">
                    <a:lumMod val="25000"/>
                  </a:schemeClr>
                </a:solidFill>
                <a:effectLst>
                  <a:reflection blurRad="12700" stA="28000" endPos="45000" dist="1000" dir="5400000" sy="-100000" algn="bl" rotWithShape="0"/>
                </a:effectLst>
              </a:endParaRPr>
            </a:p>
          </p:txBody>
        </p:sp>
        <p:sp>
          <p:nvSpPr>
            <p:cNvPr id="73" name="Text Box 7"/>
            <p:cNvSpPr txBox="1">
              <a:spLocks noChangeArrowheads="1"/>
            </p:cNvSpPr>
            <p:nvPr/>
          </p:nvSpPr>
          <p:spPr bwMode="auto">
            <a:xfrm>
              <a:off x="5852176" y="3886200"/>
              <a:ext cx="2133600" cy="369888"/>
            </a:xfrm>
            <a:prstGeom prst="rect">
              <a:avLst/>
            </a:prstGeom>
            <a:noFill/>
            <a:ln w="9525">
              <a:noFill/>
              <a:miter lim="800000"/>
              <a:headEnd/>
              <a:tailEnd/>
            </a:ln>
          </p:spPr>
          <p:txBody>
            <a:bodyPr>
              <a:spAutoFit/>
            </a:bodyPr>
            <a:lstStyle/>
            <a:p>
              <a:pPr algn="ctr">
                <a:spcBef>
                  <a:spcPct val="50000"/>
                </a:spcBef>
              </a:pPr>
              <a:r>
                <a:rPr lang="en-US" sz="18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Supplier 1</a:t>
              </a:r>
            </a:p>
          </p:txBody>
        </p:sp>
        <p:sp>
          <p:nvSpPr>
            <p:cNvPr id="74" name="Text Box 9"/>
            <p:cNvSpPr txBox="1">
              <a:spLocks noChangeArrowheads="1"/>
            </p:cNvSpPr>
            <p:nvPr/>
          </p:nvSpPr>
          <p:spPr bwMode="auto">
            <a:xfrm>
              <a:off x="5821180" y="4126468"/>
              <a:ext cx="2209800" cy="369332"/>
            </a:xfrm>
            <a:prstGeom prst="rect">
              <a:avLst/>
            </a:prstGeom>
            <a:noFill/>
            <a:ln w="9525">
              <a:noFill/>
              <a:miter lim="800000"/>
              <a:headEnd/>
              <a:tailEnd/>
            </a:ln>
          </p:spPr>
          <p:txBody>
            <a:bodyPr>
              <a:spAutoFit/>
            </a:bodyPr>
            <a:lstStyle/>
            <a:p>
              <a:pPr algn="ctr">
                <a:spcBef>
                  <a:spcPct val="50000"/>
                </a:spcBef>
              </a:pPr>
              <a:r>
                <a:rPr lang="en-US" sz="18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Supplier 3</a:t>
              </a:r>
            </a:p>
          </p:txBody>
        </p:sp>
        <p:sp>
          <p:nvSpPr>
            <p:cNvPr id="75" name="Chevron 74"/>
            <p:cNvSpPr/>
            <p:nvPr/>
          </p:nvSpPr>
          <p:spPr>
            <a:xfrm rot="5400000">
              <a:off x="8063357" y="2266267"/>
              <a:ext cx="572714" cy="457200"/>
            </a:xfrm>
            <a:prstGeom prst="chevron">
              <a:avLst>
                <a:gd name="adj" fmla="val 33764"/>
              </a:avLst>
            </a:prstGeom>
            <a:solidFill>
              <a:srgbClr val="C00000"/>
            </a:solidFill>
            <a:ln>
              <a:noFill/>
            </a:ln>
            <a:effectLst>
              <a:glow rad="1143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8063357" y="2799667"/>
              <a:ext cx="572714" cy="457200"/>
            </a:xfrm>
            <a:prstGeom prst="chevron">
              <a:avLst>
                <a:gd name="adj" fmla="val 33764"/>
              </a:avLst>
            </a:prstGeom>
            <a:solidFill>
              <a:srgbClr val="C00000"/>
            </a:solidFill>
            <a:ln>
              <a:noFill/>
            </a:ln>
            <a:effectLst>
              <a:glow rad="1143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Chevron 76"/>
            <p:cNvSpPr/>
            <p:nvPr/>
          </p:nvSpPr>
          <p:spPr>
            <a:xfrm rot="5400000">
              <a:off x="8063357" y="3333067"/>
              <a:ext cx="572714" cy="457200"/>
            </a:xfrm>
            <a:prstGeom prst="chevron">
              <a:avLst>
                <a:gd name="adj" fmla="val 33764"/>
              </a:avLst>
            </a:prstGeom>
            <a:solidFill>
              <a:srgbClr val="C00000"/>
            </a:solidFill>
            <a:ln>
              <a:noFill/>
            </a:ln>
            <a:effectLst>
              <a:glow rad="1143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Chevron 77"/>
            <p:cNvSpPr/>
            <p:nvPr/>
          </p:nvSpPr>
          <p:spPr>
            <a:xfrm rot="5400000">
              <a:off x="8063357" y="3903353"/>
              <a:ext cx="572714" cy="457200"/>
            </a:xfrm>
            <a:prstGeom prst="chevron">
              <a:avLst>
                <a:gd name="adj" fmla="val 33764"/>
              </a:avLst>
            </a:prstGeom>
            <a:solidFill>
              <a:srgbClr val="C00000"/>
            </a:solidFill>
            <a:ln>
              <a:noFill/>
            </a:ln>
            <a:effectLst>
              <a:glow rad="1143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46202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 y="1371600"/>
            <a:ext cx="184150" cy="457200"/>
          </a:xfrm>
          <a:prstGeom prst="rect">
            <a:avLst/>
          </a:prstGeom>
          <a:noFill/>
          <a:ln w="9525">
            <a:noFill/>
            <a:miter lim="800000"/>
            <a:headEnd/>
            <a:tailEnd/>
          </a:ln>
        </p:spPr>
        <p:txBody>
          <a:bodyPr wrap="none">
            <a:spAutoFit/>
          </a:bodyPr>
          <a:lstStyle/>
          <a:p>
            <a:pPr eaLnBrk="0" hangingPunct="0"/>
            <a:endParaRPr lang="en-US" dirty="0">
              <a:latin typeface="Tahoma" pitchFamily="34" charset="0"/>
            </a:endParaRPr>
          </a:p>
        </p:txBody>
      </p:sp>
      <p:sp>
        <p:nvSpPr>
          <p:cNvPr id="5124" name="Text Box 15"/>
          <p:cNvSpPr txBox="1">
            <a:spLocks noChangeArrowheads="1"/>
          </p:cNvSpPr>
          <p:nvPr/>
        </p:nvSpPr>
        <p:spPr bwMode="auto">
          <a:xfrm>
            <a:off x="304799" y="1946275"/>
            <a:ext cx="8262257" cy="646331"/>
          </a:xfrm>
          <a:prstGeom prst="rect">
            <a:avLst/>
          </a:prstGeom>
          <a:noFill/>
          <a:ln w="9525">
            <a:noFill/>
            <a:miter lim="800000"/>
            <a:headEnd/>
            <a:tailEnd/>
          </a:ln>
        </p:spPr>
        <p:txBody>
          <a:bodyPr wrap="square">
            <a:spAutoFit/>
          </a:bodyPr>
          <a:lstStyle/>
          <a:p>
            <a:pPr eaLnBrk="0" hangingPunct="0"/>
            <a:endParaRPr lang="en-US" sz="1800" dirty="0">
              <a:latin typeface="Arial" charset="0"/>
            </a:endParaRPr>
          </a:p>
          <a:p>
            <a:pPr eaLnBrk="0" hangingPunct="0">
              <a:buFontTx/>
              <a:buChar char="•"/>
            </a:pPr>
            <a:endParaRPr lang="en-US" sz="1800" dirty="0">
              <a:latin typeface="Arial" charset="0"/>
            </a:endParaRPr>
          </a:p>
        </p:txBody>
      </p:sp>
      <p:sp>
        <p:nvSpPr>
          <p:cNvPr id="6" name="Text Box 15"/>
          <p:cNvSpPr txBox="1">
            <a:spLocks noChangeArrowheads="1"/>
          </p:cNvSpPr>
          <p:nvPr/>
        </p:nvSpPr>
        <p:spPr bwMode="auto">
          <a:xfrm>
            <a:off x="336331" y="1915460"/>
            <a:ext cx="8262257" cy="1569660"/>
          </a:xfrm>
          <a:prstGeom prst="rect">
            <a:avLst/>
          </a:prstGeom>
          <a:noFill/>
          <a:ln w="9525">
            <a:noFill/>
            <a:miter lim="800000"/>
            <a:headEnd/>
            <a:tailEnd/>
          </a:ln>
        </p:spPr>
        <p:txBody>
          <a:bodyPr wrap="square">
            <a:spAutoFit/>
          </a:bodyPr>
          <a:lstStyle/>
          <a:p>
            <a:pPr algn="ctr" eaLnBrk="0" hangingPunct="0">
              <a:spcAft>
                <a:spcPts val="600"/>
              </a:spcAft>
              <a:buClr>
                <a:srgbClr val="51260B"/>
              </a:buClr>
              <a:buSzPct val="125000"/>
            </a:pPr>
            <a:r>
              <a:rPr lang="en-US" sz="4800" dirty="0">
                <a:solidFill>
                  <a:schemeClr val="tx1">
                    <a:lumMod val="95000"/>
                    <a:lumOff val="5000"/>
                  </a:schemeClr>
                </a:solidFill>
                <a:effectLst>
                  <a:outerShdw blurRad="38100" dist="38100" dir="2700000" algn="tl">
                    <a:srgbClr val="000000">
                      <a:alpha val="43137"/>
                    </a:srgbClr>
                  </a:outerShdw>
                </a:effectLst>
              </a:rPr>
              <a:t>What Percent of RFP’s </a:t>
            </a:r>
            <a:br>
              <a:rPr lang="en-US" sz="4800" dirty="0">
                <a:solidFill>
                  <a:schemeClr val="tx1">
                    <a:lumMod val="95000"/>
                    <a:lumOff val="5000"/>
                  </a:schemeClr>
                </a:solidFill>
                <a:effectLst>
                  <a:outerShdw blurRad="38100" dist="38100" dir="2700000" algn="tl">
                    <a:srgbClr val="000000">
                      <a:alpha val="43137"/>
                    </a:srgbClr>
                  </a:outerShdw>
                </a:effectLst>
              </a:rPr>
            </a:br>
            <a:r>
              <a:rPr lang="en-US" sz="4800" dirty="0">
                <a:solidFill>
                  <a:schemeClr val="tx1">
                    <a:lumMod val="95000"/>
                    <a:lumOff val="5000"/>
                  </a:schemeClr>
                </a:solidFill>
                <a:effectLst>
                  <a:outerShdw blurRad="38100" dist="38100" dir="2700000" algn="tl">
                    <a:srgbClr val="000000">
                      <a:alpha val="43137"/>
                    </a:srgbClr>
                  </a:outerShdw>
                </a:effectLst>
              </a:rPr>
              <a:t>Are </a:t>
            </a:r>
            <a:r>
              <a:rPr lang="en-US" sz="4800" dirty="0">
                <a:solidFill>
                  <a:srgbClr val="0000FF"/>
                </a:solidFill>
                <a:effectLst>
                  <a:outerShdw blurRad="38100" dist="38100" dir="2700000" algn="tl">
                    <a:srgbClr val="000000">
                      <a:alpha val="43137"/>
                    </a:srgbClr>
                  </a:outerShdw>
                </a:effectLst>
              </a:rPr>
              <a:t>100% Accurate</a:t>
            </a:r>
            <a:r>
              <a:rPr lang="en-US" sz="4800" dirty="0">
                <a:solidFill>
                  <a:schemeClr val="tx1">
                    <a:lumMod val="95000"/>
                    <a:lumOff val="5000"/>
                  </a:schemeClr>
                </a:solidFill>
                <a:effectLst>
                  <a:outerShdw blurRad="38100" dist="38100" dir="2700000" algn="tl">
                    <a:srgbClr val="000000">
                      <a:alpha val="43137"/>
                    </a:srgbClr>
                  </a:outerShdw>
                </a:effectLst>
              </a:rPr>
              <a:t>?</a:t>
            </a:r>
            <a:endParaRPr lang="en-US" sz="4800" dirty="0">
              <a:latin typeface="+mj-lt"/>
            </a:endParaRPr>
          </a:p>
        </p:txBody>
      </p:sp>
    </p:spTree>
    <p:extLst>
      <p:ext uri="{BB962C8B-B14F-4D97-AF65-F5344CB8AC3E}">
        <p14:creationId xmlns:p14="http://schemas.microsoft.com/office/powerpoint/2010/main" val="13987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 y="1371600"/>
            <a:ext cx="184150" cy="457200"/>
          </a:xfrm>
          <a:prstGeom prst="rect">
            <a:avLst/>
          </a:prstGeom>
          <a:noFill/>
          <a:ln w="9525">
            <a:noFill/>
            <a:miter lim="800000"/>
            <a:headEnd/>
            <a:tailEnd/>
          </a:ln>
        </p:spPr>
        <p:txBody>
          <a:bodyPr wrap="none">
            <a:spAutoFit/>
          </a:bodyPr>
          <a:lstStyle/>
          <a:p>
            <a:pPr eaLnBrk="0" hangingPunct="0"/>
            <a:endParaRPr lang="en-US" dirty="0">
              <a:latin typeface="Tahoma" pitchFamily="34" charset="0"/>
            </a:endParaRPr>
          </a:p>
        </p:txBody>
      </p:sp>
      <p:sp>
        <p:nvSpPr>
          <p:cNvPr id="5123" name="Text Box 14"/>
          <p:cNvSpPr txBox="1">
            <a:spLocks noChangeArrowheads="1"/>
          </p:cNvSpPr>
          <p:nvPr/>
        </p:nvSpPr>
        <p:spPr bwMode="auto">
          <a:xfrm>
            <a:off x="304798" y="1258888"/>
            <a:ext cx="8634250" cy="584775"/>
          </a:xfrm>
          <a:prstGeom prst="rect">
            <a:avLst/>
          </a:prstGeom>
          <a:noFill/>
          <a:ln w="9525">
            <a:noFill/>
            <a:miter lim="800000"/>
            <a:headEnd/>
            <a:tailEnd/>
          </a:ln>
        </p:spPr>
        <p:txBody>
          <a:bodyPr wrap="square">
            <a:spAutoFit/>
          </a:bodyPr>
          <a:lstStyle/>
          <a:p>
            <a:pPr eaLnBrk="0" hangingPunct="0">
              <a:spcBef>
                <a:spcPct val="50000"/>
              </a:spcBef>
            </a:pPr>
            <a:r>
              <a:rPr lang="en-US" sz="3200" dirty="0">
                <a:effectLst>
                  <a:outerShdw blurRad="38100" dist="38100" dir="2700000" algn="tl">
                    <a:srgbClr val="C0C0C0"/>
                  </a:outerShdw>
                </a:effectLst>
              </a:rPr>
              <a:t>What is Best Value RFP</a:t>
            </a:r>
            <a:endParaRPr lang="en-US" sz="3100" b="1" u="sng" dirty="0">
              <a:solidFill>
                <a:srgbClr val="51260B"/>
              </a:solidFill>
              <a:latin typeface="Myriad Web Pro" pitchFamily="34" charset="0"/>
            </a:endParaRPr>
          </a:p>
        </p:txBody>
      </p:sp>
      <p:sp>
        <p:nvSpPr>
          <p:cNvPr id="5124" name="Text Box 15"/>
          <p:cNvSpPr txBox="1">
            <a:spLocks noChangeArrowheads="1"/>
          </p:cNvSpPr>
          <p:nvPr/>
        </p:nvSpPr>
        <p:spPr bwMode="auto">
          <a:xfrm>
            <a:off x="304799" y="1946275"/>
            <a:ext cx="8262257" cy="646331"/>
          </a:xfrm>
          <a:prstGeom prst="rect">
            <a:avLst/>
          </a:prstGeom>
          <a:noFill/>
          <a:ln w="9525">
            <a:noFill/>
            <a:miter lim="800000"/>
            <a:headEnd/>
            <a:tailEnd/>
          </a:ln>
        </p:spPr>
        <p:txBody>
          <a:bodyPr wrap="square">
            <a:spAutoFit/>
          </a:bodyPr>
          <a:lstStyle/>
          <a:p>
            <a:pPr eaLnBrk="0" hangingPunct="0"/>
            <a:endParaRPr lang="en-US" sz="1800" dirty="0">
              <a:latin typeface="Arial" charset="0"/>
            </a:endParaRPr>
          </a:p>
          <a:p>
            <a:pPr eaLnBrk="0" hangingPunct="0">
              <a:buFontTx/>
              <a:buChar char="•"/>
            </a:pPr>
            <a:endParaRPr lang="en-US" sz="1800" dirty="0">
              <a:latin typeface="Arial" charset="0"/>
            </a:endParaRPr>
          </a:p>
        </p:txBody>
      </p:sp>
      <p:sp>
        <p:nvSpPr>
          <p:cNvPr id="6" name="Text Box 15"/>
          <p:cNvSpPr txBox="1">
            <a:spLocks noChangeArrowheads="1"/>
          </p:cNvSpPr>
          <p:nvPr/>
        </p:nvSpPr>
        <p:spPr bwMode="auto">
          <a:xfrm>
            <a:off x="336331" y="1915460"/>
            <a:ext cx="8262257" cy="6370975"/>
          </a:xfrm>
          <a:prstGeom prst="rect">
            <a:avLst/>
          </a:prstGeom>
          <a:noFill/>
          <a:ln w="9525">
            <a:noFill/>
            <a:miter lim="800000"/>
            <a:headEnd/>
            <a:tailEnd/>
          </a:ln>
        </p:spPr>
        <p:txBody>
          <a:bodyPr wrap="square">
            <a:spAutoFit/>
          </a:bodyPr>
          <a:lstStyle/>
          <a:p>
            <a:pPr eaLnBrk="1" hangingPunct="1"/>
            <a:r>
              <a:rPr lang="en-US" dirty="0"/>
              <a:t>Win-Win</a:t>
            </a:r>
          </a:p>
          <a:p>
            <a:pPr eaLnBrk="1" hangingPunct="1"/>
            <a:endParaRPr lang="en-US" dirty="0"/>
          </a:p>
          <a:p>
            <a:pPr eaLnBrk="1" hangingPunct="1"/>
            <a:r>
              <a:rPr lang="en-US" sz="2000" dirty="0"/>
              <a:t>Client:</a:t>
            </a:r>
          </a:p>
          <a:p>
            <a:pPr lvl="1" eaLnBrk="1" hangingPunct="1"/>
            <a:r>
              <a:rPr lang="en-US" sz="2000" dirty="0"/>
              <a:t>Outsource to experts</a:t>
            </a:r>
          </a:p>
          <a:p>
            <a:pPr lvl="1" eaLnBrk="1" hangingPunct="1"/>
            <a:r>
              <a:rPr lang="en-US" sz="2000" dirty="0"/>
              <a:t>Higher performance</a:t>
            </a:r>
          </a:p>
          <a:p>
            <a:pPr lvl="1" eaLnBrk="1" hangingPunct="1"/>
            <a:r>
              <a:rPr lang="en-US" sz="2000" dirty="0"/>
              <a:t>Less management and resources</a:t>
            </a:r>
          </a:p>
          <a:p>
            <a:pPr lvl="1" eaLnBrk="1" hangingPunct="1"/>
            <a:endParaRPr lang="en-US" sz="2000" dirty="0"/>
          </a:p>
          <a:p>
            <a:pPr eaLnBrk="1" hangingPunct="1"/>
            <a:r>
              <a:rPr lang="en-US" sz="2000" dirty="0"/>
              <a:t>Supplier</a:t>
            </a:r>
          </a:p>
          <a:p>
            <a:pPr lvl="1" eaLnBrk="1" hangingPunct="1"/>
            <a:r>
              <a:rPr lang="en-US" sz="2000" dirty="0"/>
              <a:t>Control of project/service</a:t>
            </a:r>
          </a:p>
          <a:p>
            <a:pPr lvl="1" eaLnBrk="1" hangingPunct="1"/>
            <a:r>
              <a:rPr lang="en-US" sz="2000" dirty="0"/>
              <a:t>Ability to increase profit by maximizing their efficiency</a:t>
            </a:r>
          </a:p>
          <a:p>
            <a:pPr lvl="1" eaLnBrk="1" hangingPunct="1"/>
            <a:endParaRPr lang="en-US" sz="2000" dirty="0"/>
          </a:p>
          <a:p>
            <a:pPr eaLnBrk="1" hangingPunct="1"/>
            <a:r>
              <a:rPr lang="en-US" sz="2000" dirty="0"/>
              <a:t>RFP Turn Around Time</a:t>
            </a:r>
          </a:p>
          <a:p>
            <a:pPr lvl="1" eaLnBrk="1" hangingPunct="1"/>
            <a:r>
              <a:rPr lang="en-US" sz="2000" dirty="0"/>
              <a:t>RFP Closes Identify a Preferred Supplier in a week</a:t>
            </a:r>
          </a:p>
          <a:p>
            <a:pPr lvl="1" eaLnBrk="1" hangingPunct="1"/>
            <a:r>
              <a:rPr lang="en-US" sz="2000" dirty="0"/>
              <a:t>Clarification Phase- Pre-Plan Project Before Award</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eaLnBrk="0" hangingPunct="0">
              <a:spcAft>
                <a:spcPts val="600"/>
              </a:spcAft>
              <a:buClr>
                <a:srgbClr val="51260B"/>
              </a:buClr>
              <a:buSzPct val="125000"/>
            </a:pPr>
            <a:endParaRPr lang="en-US" dirty="0">
              <a:latin typeface="+mj-lt"/>
            </a:endParaRPr>
          </a:p>
        </p:txBody>
      </p:sp>
      <p:pic>
        <p:nvPicPr>
          <p:cNvPr id="7" name="Content Placeholder 4"/>
          <p:cNvPicPr>
            <a:picLocks noChangeAspect="1"/>
          </p:cNvPicPr>
          <p:nvPr/>
        </p:nvPicPr>
        <p:blipFill>
          <a:blip r:embed="rId3"/>
          <a:srcRect/>
          <a:stretch>
            <a:fillRect/>
          </a:stretch>
        </p:blipFill>
        <p:spPr bwMode="auto">
          <a:xfrm>
            <a:off x="5065713" y="1552575"/>
            <a:ext cx="3814762" cy="3154363"/>
          </a:xfrm>
          <a:prstGeom prst="rect">
            <a:avLst/>
          </a:prstGeom>
          <a:noFill/>
          <a:ln w="9525">
            <a:noFill/>
            <a:miter lim="800000"/>
            <a:headEnd/>
            <a:tailEnd/>
          </a:ln>
        </p:spPr>
      </p:pic>
    </p:spTree>
    <p:extLst>
      <p:ext uri="{BB962C8B-B14F-4D97-AF65-F5344CB8AC3E}">
        <p14:creationId xmlns:p14="http://schemas.microsoft.com/office/powerpoint/2010/main" val="75730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 y="1371600"/>
            <a:ext cx="184150" cy="457200"/>
          </a:xfrm>
          <a:prstGeom prst="rect">
            <a:avLst/>
          </a:prstGeom>
          <a:noFill/>
          <a:ln w="9525">
            <a:noFill/>
            <a:miter lim="800000"/>
            <a:headEnd/>
            <a:tailEnd/>
          </a:ln>
        </p:spPr>
        <p:txBody>
          <a:bodyPr wrap="none">
            <a:spAutoFit/>
          </a:bodyPr>
          <a:lstStyle/>
          <a:p>
            <a:pPr eaLnBrk="0" hangingPunct="0"/>
            <a:endParaRPr lang="en-US" dirty="0">
              <a:latin typeface="Tahoma" pitchFamily="34" charset="0"/>
            </a:endParaRPr>
          </a:p>
        </p:txBody>
      </p:sp>
      <p:sp>
        <p:nvSpPr>
          <p:cNvPr id="5123" name="Text Box 14"/>
          <p:cNvSpPr txBox="1">
            <a:spLocks noChangeArrowheads="1"/>
          </p:cNvSpPr>
          <p:nvPr/>
        </p:nvSpPr>
        <p:spPr bwMode="auto">
          <a:xfrm>
            <a:off x="304798" y="1258888"/>
            <a:ext cx="8634250" cy="584775"/>
          </a:xfrm>
          <a:prstGeom prst="rect">
            <a:avLst/>
          </a:prstGeom>
          <a:noFill/>
          <a:ln w="9525">
            <a:noFill/>
            <a:miter lim="800000"/>
            <a:headEnd/>
            <a:tailEnd/>
          </a:ln>
        </p:spPr>
        <p:txBody>
          <a:bodyPr wrap="square">
            <a:spAutoFit/>
          </a:bodyPr>
          <a:lstStyle/>
          <a:p>
            <a:pPr eaLnBrk="0" hangingPunct="0">
              <a:spcBef>
                <a:spcPct val="50000"/>
              </a:spcBef>
            </a:pPr>
            <a:r>
              <a:rPr lang="en-US" sz="3200" dirty="0">
                <a:effectLst>
                  <a:outerShdw blurRad="38100" dist="38100" dir="2700000" algn="tl">
                    <a:srgbClr val="C0C0C0"/>
                  </a:outerShdw>
                </a:effectLst>
              </a:rPr>
              <a:t>Factors For Success- Client Of Choice</a:t>
            </a:r>
            <a:endParaRPr lang="en-US" sz="3100" b="1" u="sng" dirty="0">
              <a:solidFill>
                <a:srgbClr val="51260B"/>
              </a:solidFill>
              <a:latin typeface="Myriad Web Pro" pitchFamily="34" charset="0"/>
            </a:endParaRPr>
          </a:p>
        </p:txBody>
      </p:sp>
      <p:sp>
        <p:nvSpPr>
          <p:cNvPr id="5124" name="Text Box 15"/>
          <p:cNvSpPr txBox="1">
            <a:spLocks noChangeArrowheads="1"/>
          </p:cNvSpPr>
          <p:nvPr/>
        </p:nvSpPr>
        <p:spPr bwMode="auto">
          <a:xfrm>
            <a:off x="304799" y="1946275"/>
            <a:ext cx="8262257" cy="646331"/>
          </a:xfrm>
          <a:prstGeom prst="rect">
            <a:avLst/>
          </a:prstGeom>
          <a:noFill/>
          <a:ln w="9525">
            <a:noFill/>
            <a:miter lim="800000"/>
            <a:headEnd/>
            <a:tailEnd/>
          </a:ln>
        </p:spPr>
        <p:txBody>
          <a:bodyPr wrap="square">
            <a:spAutoFit/>
          </a:bodyPr>
          <a:lstStyle/>
          <a:p>
            <a:pPr eaLnBrk="0" hangingPunct="0"/>
            <a:endParaRPr lang="en-US" sz="1800" dirty="0">
              <a:latin typeface="Arial" charset="0"/>
            </a:endParaRPr>
          </a:p>
          <a:p>
            <a:pPr eaLnBrk="0" hangingPunct="0">
              <a:buFontTx/>
              <a:buChar char="•"/>
            </a:pPr>
            <a:endParaRPr lang="en-US" sz="1800" dirty="0">
              <a:latin typeface="Arial" charset="0"/>
            </a:endParaRPr>
          </a:p>
        </p:txBody>
      </p:sp>
      <p:sp>
        <p:nvSpPr>
          <p:cNvPr id="6" name="Text Box 15"/>
          <p:cNvSpPr txBox="1">
            <a:spLocks noChangeArrowheads="1"/>
          </p:cNvSpPr>
          <p:nvPr/>
        </p:nvSpPr>
        <p:spPr bwMode="auto">
          <a:xfrm>
            <a:off x="381000" y="1991499"/>
            <a:ext cx="8262257" cy="4524315"/>
          </a:xfrm>
          <a:prstGeom prst="rect">
            <a:avLst/>
          </a:prstGeom>
          <a:noFill/>
          <a:ln w="9525">
            <a:noFill/>
            <a:miter lim="800000"/>
            <a:headEnd/>
            <a:tailEnd/>
          </a:ln>
        </p:spPr>
        <p:txBody>
          <a:bodyPr wrap="square">
            <a:spAutoFit/>
          </a:bodyPr>
          <a:lstStyle/>
          <a:p>
            <a:pPr eaLnBrk="1" hangingPunct="1"/>
            <a:r>
              <a:rPr lang="en-US" dirty="0"/>
              <a:t>Fair and Open (state/follow rules/open to all with experience)  </a:t>
            </a:r>
          </a:p>
          <a:p>
            <a:pPr eaLnBrk="1" hangingPunct="1"/>
            <a:endParaRPr lang="en-US" dirty="0"/>
          </a:p>
          <a:p>
            <a:pPr eaLnBrk="1" hangingPunct="1"/>
            <a:r>
              <a:rPr lang="en-US" dirty="0"/>
              <a:t>Impartial and Transparent (minimize evaluator bias / provide debriefing)</a:t>
            </a:r>
          </a:p>
          <a:p>
            <a:pPr eaLnBrk="1" hangingPunct="1"/>
            <a:endParaRPr lang="en-US" dirty="0"/>
          </a:p>
          <a:p>
            <a:pPr eaLnBrk="1" hangingPunct="1"/>
            <a:r>
              <a:rPr lang="en-US" dirty="0"/>
              <a:t>Efficient (minimize efforts)</a:t>
            </a:r>
          </a:p>
          <a:p>
            <a:pPr eaLnBrk="1" hangingPunct="1"/>
            <a:r>
              <a:rPr lang="en-US" dirty="0"/>
              <a:t>Award Based on Value</a:t>
            </a:r>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dirty="0"/>
          </a:p>
          <a:p>
            <a:pPr marL="457200" indent="-457200" eaLnBrk="0" hangingPunct="0">
              <a:spcAft>
                <a:spcPts val="600"/>
              </a:spcAft>
              <a:buClr>
                <a:srgbClr val="51260B"/>
              </a:buClr>
              <a:buSzPct val="125000"/>
            </a:pPr>
            <a:endParaRPr lang="en-US" dirty="0">
              <a:latin typeface="+mj-lt"/>
            </a:endParaRPr>
          </a:p>
        </p:txBody>
      </p:sp>
      <p:pic>
        <p:nvPicPr>
          <p:cNvPr id="7" name="Picture 3"/>
          <p:cNvPicPr>
            <a:picLocks noChangeAspect="1" noChangeArrowheads="1"/>
          </p:cNvPicPr>
          <p:nvPr/>
        </p:nvPicPr>
        <p:blipFill>
          <a:blip r:embed="rId3"/>
          <a:srcRect/>
          <a:stretch>
            <a:fillRect/>
          </a:stretch>
        </p:blipFill>
        <p:spPr bwMode="auto">
          <a:xfrm>
            <a:off x="5319712" y="4294980"/>
            <a:ext cx="2409825" cy="1382713"/>
          </a:xfrm>
          <a:prstGeom prst="rect">
            <a:avLst/>
          </a:prstGeom>
          <a:noFill/>
          <a:ln w="9525">
            <a:noFill/>
            <a:miter lim="800000"/>
            <a:headEnd/>
            <a:tailEnd/>
          </a:ln>
        </p:spPr>
      </p:pic>
    </p:spTree>
    <p:extLst>
      <p:ext uri="{BB962C8B-B14F-4D97-AF65-F5344CB8AC3E}">
        <p14:creationId xmlns:p14="http://schemas.microsoft.com/office/powerpoint/2010/main" val="2109480124"/>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Myriad Web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6228</TotalTime>
  <Words>3371</Words>
  <Application>Microsoft Office PowerPoint</Application>
  <PresentationFormat>Overhead</PresentationFormat>
  <Paragraphs>792</Paragraphs>
  <Slides>46</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Gill Sans MT</vt:lpstr>
      <vt:lpstr>Myriad Pro</vt:lpstr>
      <vt:lpstr>Myriad Web Pro</vt:lpstr>
      <vt:lpstr>Tahoma</vt:lpstr>
      <vt:lpstr>Times</vt:lpstr>
      <vt:lpstr>Wingdings</vt:lpstr>
      <vt:lpstr>1_Custom Design</vt:lpstr>
      <vt:lpstr>PowerPoint Presentation</vt:lpstr>
      <vt:lpstr>This presentation is being provided for educational purposes only  Please refer to the RFP for specific instructions  If there are any inconsistencies, the RFP and Amendments shall take precedence over this presentation</vt:lpstr>
      <vt:lpstr>PowerPoint Presentation</vt:lpstr>
      <vt:lpstr>UofM Wants To Be Client of Choice</vt:lpstr>
      <vt:lpstr>PowerPoint Presentation</vt:lpstr>
      <vt:lpstr>PowerPoint Presentation</vt:lpstr>
      <vt:lpstr>PowerPoint Presentation</vt:lpstr>
      <vt:lpstr>PowerPoint Presentation</vt:lpstr>
      <vt:lpstr>PowerPoint Presentation</vt:lpstr>
      <vt:lpstr>PowerPoint Presentation</vt:lpstr>
      <vt:lpstr>Written Approach</vt:lpstr>
      <vt:lpstr>Best Value RFP</vt:lpstr>
      <vt:lpstr>PowerPoint Presentation</vt:lpstr>
      <vt:lpstr>PowerPoint Presentation</vt:lpstr>
      <vt:lpstr>PowerPoint Presentation</vt:lpstr>
      <vt:lpstr>Best Value RFP Process/System</vt:lpstr>
      <vt:lpstr>Criteria and Weights</vt:lpstr>
      <vt:lpstr>Proposal Package (Attachments)</vt:lpstr>
      <vt:lpstr>Critical Formatting Requirements</vt:lpstr>
      <vt:lpstr>Risk Assessment Plan</vt:lpstr>
      <vt:lpstr>Risk Assessment Controllable Risk</vt:lpstr>
      <vt:lpstr>Risk Assessment Non-Controllable Risk</vt:lpstr>
      <vt:lpstr>Value Assessment</vt:lpstr>
      <vt:lpstr>Example Value Assessment </vt:lpstr>
      <vt:lpstr>Critical Formatting Requirements</vt:lpstr>
      <vt:lpstr>Past Performance Information</vt:lpstr>
      <vt:lpstr>Cost Proposal</vt:lpstr>
      <vt:lpstr>How The Submittal  Process Works</vt:lpstr>
      <vt:lpstr>PowerPoint Presentation</vt:lpstr>
      <vt:lpstr>Evaluation Committee</vt:lpstr>
      <vt:lpstr>What Are We Looking For?</vt:lpstr>
      <vt:lpstr>Score Before Cost in Each Criteria </vt:lpstr>
      <vt:lpstr>Do We Interview???</vt:lpstr>
      <vt:lpstr>Key Personnel Interviews</vt:lpstr>
      <vt:lpstr>Interview Format</vt:lpstr>
      <vt:lpstr>Score Before Cost in Each Criteria </vt:lpstr>
      <vt:lpstr>Final Scores with Cost </vt:lpstr>
      <vt:lpstr>Cost Reasonableness</vt:lpstr>
      <vt:lpstr>Final Scores with Cost </vt:lpstr>
      <vt:lpstr>Phase 2 - Clarification</vt:lpstr>
      <vt:lpstr>What is the Clarification Period?   (Proactive vs Reactive)</vt:lpstr>
      <vt:lpstr>What Could Cause a Surprise</vt:lpstr>
      <vt:lpstr>How Can We Minimize Surprises</vt:lpstr>
      <vt:lpstr>Obtain Internal UofM Approvals</vt:lpstr>
      <vt:lpstr>UofM Wants To Be Client of Choice</vt:lpstr>
      <vt:lpstr>Timeline if No Interview</vt:lpstr>
    </vt:vector>
  </TitlesOfParts>
  <Company>UofM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st.laurent</dc:creator>
  <cp:lastModifiedBy>Brenda Boughton</cp:lastModifiedBy>
  <cp:revision>479</cp:revision>
  <cp:lastPrinted>2016-08-10T19:11:18Z</cp:lastPrinted>
  <dcterms:created xsi:type="dcterms:W3CDTF">2007-10-23T20:40:42Z</dcterms:created>
  <dcterms:modified xsi:type="dcterms:W3CDTF">2022-05-20T16:12:37Z</dcterms:modified>
</cp:coreProperties>
</file>