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9" r:id="rId3"/>
    <p:sldId id="260" r:id="rId4"/>
    <p:sldId id="258" r:id="rId5"/>
    <p:sldId id="263" r:id="rId6"/>
    <p:sldId id="261" r:id="rId7"/>
    <p:sldId id="264" r:id="rId8"/>
    <p:sldId id="265" r:id="rId9"/>
    <p:sldId id="257"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75"/>
  </p:normalViewPr>
  <p:slideViewPr>
    <p:cSldViewPr snapToGrid="0" snapToObjects="1">
      <p:cViewPr varScale="1">
        <p:scale>
          <a:sx n="74" d="100"/>
          <a:sy n="74" d="100"/>
        </p:scale>
        <p:origin x="6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0240C-83D0-473F-92E8-A476B3D9AAD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12E51BE-9DBB-4DBE-AD50-E7B2589761C1}">
      <dgm:prSet/>
      <dgm:spPr/>
      <dgm:t>
        <a:bodyPr/>
        <a:lstStyle/>
        <a:p>
          <a:r>
            <a:rPr lang="en-US"/>
            <a:t>Introduction to the QESII team </a:t>
          </a:r>
        </a:p>
      </dgm:t>
    </dgm:pt>
    <dgm:pt modelId="{FF9E7C5F-0188-44F8-BFA3-93B5911F8B48}" type="parTrans" cxnId="{31633DA9-4F07-4A65-9947-7735EB022053}">
      <dgm:prSet/>
      <dgm:spPr/>
      <dgm:t>
        <a:bodyPr/>
        <a:lstStyle/>
        <a:p>
          <a:endParaRPr lang="en-US"/>
        </a:p>
      </dgm:t>
    </dgm:pt>
    <dgm:pt modelId="{7BAB6580-9783-4B5A-9A29-A69167A4B42C}" type="sibTrans" cxnId="{31633DA9-4F07-4A65-9947-7735EB022053}">
      <dgm:prSet/>
      <dgm:spPr/>
      <dgm:t>
        <a:bodyPr/>
        <a:lstStyle/>
        <a:p>
          <a:endParaRPr lang="en-US"/>
        </a:p>
      </dgm:t>
    </dgm:pt>
    <dgm:pt modelId="{64F2D9D1-980F-4BB9-8ADA-36D376C8660E}">
      <dgm:prSet/>
      <dgm:spPr/>
      <dgm:t>
        <a:bodyPr/>
        <a:lstStyle/>
        <a:p>
          <a:r>
            <a:rPr lang="en-US"/>
            <a:t>Goal of the program</a:t>
          </a:r>
        </a:p>
      </dgm:t>
    </dgm:pt>
    <dgm:pt modelId="{9CF7C2E9-6CFA-4A15-B5D8-5D6491A68DBF}" type="parTrans" cxnId="{6518186E-D3DD-4122-9866-E5A9A70C8C6D}">
      <dgm:prSet/>
      <dgm:spPr/>
      <dgm:t>
        <a:bodyPr/>
        <a:lstStyle/>
        <a:p>
          <a:endParaRPr lang="en-US"/>
        </a:p>
      </dgm:t>
    </dgm:pt>
    <dgm:pt modelId="{A9C6C04F-B906-48C9-B095-B8179A12BECF}" type="sibTrans" cxnId="{6518186E-D3DD-4122-9866-E5A9A70C8C6D}">
      <dgm:prSet/>
      <dgm:spPr/>
      <dgm:t>
        <a:bodyPr/>
        <a:lstStyle/>
        <a:p>
          <a:endParaRPr lang="en-US"/>
        </a:p>
      </dgm:t>
    </dgm:pt>
    <dgm:pt modelId="{30731DE4-B15C-4370-8EAF-F4645F87A792}">
      <dgm:prSet/>
      <dgm:spPr/>
      <dgm:t>
        <a:bodyPr/>
        <a:lstStyle/>
        <a:p>
          <a:r>
            <a:rPr lang="en-US"/>
            <a:t>Target audience and funding</a:t>
          </a:r>
        </a:p>
      </dgm:t>
    </dgm:pt>
    <dgm:pt modelId="{ACB10C62-DF91-4AA2-9266-8BFA9B8677F4}" type="parTrans" cxnId="{5A10B585-465A-4EC1-A4E4-044CDA62FBD5}">
      <dgm:prSet/>
      <dgm:spPr/>
      <dgm:t>
        <a:bodyPr/>
        <a:lstStyle/>
        <a:p>
          <a:endParaRPr lang="en-US"/>
        </a:p>
      </dgm:t>
    </dgm:pt>
    <dgm:pt modelId="{76CED65A-804D-40DC-9EB8-6DECBF3B4CF2}" type="sibTrans" cxnId="{5A10B585-465A-4EC1-A4E4-044CDA62FBD5}">
      <dgm:prSet/>
      <dgm:spPr/>
      <dgm:t>
        <a:bodyPr/>
        <a:lstStyle/>
        <a:p>
          <a:endParaRPr lang="en-US"/>
        </a:p>
      </dgm:t>
    </dgm:pt>
    <dgm:pt modelId="{72BEAB18-7B17-41EE-BEEB-05D8A5120743}">
      <dgm:prSet/>
      <dgm:spPr/>
      <dgm:t>
        <a:bodyPr/>
        <a:lstStyle/>
        <a:p>
          <a:r>
            <a:rPr lang="en-US"/>
            <a:t>What the experience will involve</a:t>
          </a:r>
        </a:p>
      </dgm:t>
    </dgm:pt>
    <dgm:pt modelId="{90DAD570-BD45-496B-B238-2474449273BC}" type="parTrans" cxnId="{8D5E784E-3C22-41EA-8A56-FF55689DF7E3}">
      <dgm:prSet/>
      <dgm:spPr/>
      <dgm:t>
        <a:bodyPr/>
        <a:lstStyle/>
        <a:p>
          <a:endParaRPr lang="en-US"/>
        </a:p>
      </dgm:t>
    </dgm:pt>
    <dgm:pt modelId="{8840191C-B18E-4910-961C-271318DF6578}" type="sibTrans" cxnId="{8D5E784E-3C22-41EA-8A56-FF55689DF7E3}">
      <dgm:prSet/>
      <dgm:spPr/>
      <dgm:t>
        <a:bodyPr/>
        <a:lstStyle/>
        <a:p>
          <a:endParaRPr lang="en-US"/>
        </a:p>
      </dgm:t>
    </dgm:pt>
    <dgm:pt modelId="{DCA0FD80-E274-4EE4-9018-52BDC552FD34}">
      <dgm:prSet/>
      <dgm:spPr/>
      <dgm:t>
        <a:bodyPr/>
        <a:lstStyle/>
        <a:p>
          <a:r>
            <a:rPr lang="en-US"/>
            <a:t>Key expectations</a:t>
          </a:r>
        </a:p>
      </dgm:t>
    </dgm:pt>
    <dgm:pt modelId="{0E645474-9BB9-4643-A25E-8F00D5B14827}" type="parTrans" cxnId="{6E6A98C6-B06A-47AB-B3CF-FA47A154493F}">
      <dgm:prSet/>
      <dgm:spPr/>
      <dgm:t>
        <a:bodyPr/>
        <a:lstStyle/>
        <a:p>
          <a:endParaRPr lang="en-US"/>
        </a:p>
      </dgm:t>
    </dgm:pt>
    <dgm:pt modelId="{2353AB41-3E86-48A0-85C5-DF902A619052}" type="sibTrans" cxnId="{6E6A98C6-B06A-47AB-B3CF-FA47A154493F}">
      <dgm:prSet/>
      <dgm:spPr/>
      <dgm:t>
        <a:bodyPr/>
        <a:lstStyle/>
        <a:p>
          <a:endParaRPr lang="en-US"/>
        </a:p>
      </dgm:t>
    </dgm:pt>
    <dgm:pt modelId="{7BEE8E9E-FDD3-4237-8316-A128701A1E2B}">
      <dgm:prSet/>
      <dgm:spPr/>
      <dgm:t>
        <a:bodyPr/>
        <a:lstStyle/>
        <a:p>
          <a:r>
            <a:rPr lang="en-US"/>
            <a:t>An interview with Dr. Nakagawa and Dr. Penados</a:t>
          </a:r>
        </a:p>
      </dgm:t>
    </dgm:pt>
    <dgm:pt modelId="{FA576C3D-596D-4CD3-BEF1-53CFBAF8BC03}" type="parTrans" cxnId="{C92393C3-C6E3-43CF-97F5-C1EA811ED231}">
      <dgm:prSet/>
      <dgm:spPr/>
      <dgm:t>
        <a:bodyPr/>
        <a:lstStyle/>
        <a:p>
          <a:endParaRPr lang="en-US"/>
        </a:p>
      </dgm:t>
    </dgm:pt>
    <dgm:pt modelId="{30E15F1B-4C13-487C-8D14-FD208701D80C}" type="sibTrans" cxnId="{C92393C3-C6E3-43CF-97F5-C1EA811ED231}">
      <dgm:prSet/>
      <dgm:spPr/>
      <dgm:t>
        <a:bodyPr/>
        <a:lstStyle/>
        <a:p>
          <a:endParaRPr lang="en-US"/>
        </a:p>
      </dgm:t>
    </dgm:pt>
    <dgm:pt modelId="{D8DA15BB-32C5-4A56-87C5-BF2C4CA96A43}">
      <dgm:prSet/>
      <dgm:spPr/>
      <dgm:t>
        <a:bodyPr/>
        <a:lstStyle/>
        <a:p>
          <a:r>
            <a:rPr lang="en-US"/>
            <a:t>Timelines</a:t>
          </a:r>
        </a:p>
      </dgm:t>
    </dgm:pt>
    <dgm:pt modelId="{E5A8A1EC-2C91-4CF6-A903-A4616B62619F}" type="parTrans" cxnId="{28C9933B-74C4-4444-BC27-29918543E05C}">
      <dgm:prSet/>
      <dgm:spPr/>
      <dgm:t>
        <a:bodyPr/>
        <a:lstStyle/>
        <a:p>
          <a:endParaRPr lang="en-US"/>
        </a:p>
      </dgm:t>
    </dgm:pt>
    <dgm:pt modelId="{28E45E51-FDCB-4C7F-911E-946C03FB2049}" type="sibTrans" cxnId="{28C9933B-74C4-4444-BC27-29918543E05C}">
      <dgm:prSet/>
      <dgm:spPr/>
      <dgm:t>
        <a:bodyPr/>
        <a:lstStyle/>
        <a:p>
          <a:endParaRPr lang="en-US"/>
        </a:p>
      </dgm:t>
    </dgm:pt>
    <dgm:pt modelId="{0776FDB1-464D-4E1A-897B-4DB52662357F}">
      <dgm:prSet/>
      <dgm:spPr/>
      <dgm:t>
        <a:bodyPr/>
        <a:lstStyle/>
        <a:p>
          <a:r>
            <a:rPr lang="en-US"/>
            <a:t>Q&amp;A</a:t>
          </a:r>
        </a:p>
      </dgm:t>
    </dgm:pt>
    <dgm:pt modelId="{5B881826-77C9-455B-97C2-E575D1F2CA81}" type="parTrans" cxnId="{A55A309C-CC1E-4CB5-9D0F-20741F254D43}">
      <dgm:prSet/>
      <dgm:spPr/>
      <dgm:t>
        <a:bodyPr/>
        <a:lstStyle/>
        <a:p>
          <a:endParaRPr lang="en-US"/>
        </a:p>
      </dgm:t>
    </dgm:pt>
    <dgm:pt modelId="{51D848CC-973D-4A80-8DF7-CAD5AA68BE30}" type="sibTrans" cxnId="{A55A309C-CC1E-4CB5-9D0F-20741F254D43}">
      <dgm:prSet/>
      <dgm:spPr/>
      <dgm:t>
        <a:bodyPr/>
        <a:lstStyle/>
        <a:p>
          <a:endParaRPr lang="en-US"/>
        </a:p>
      </dgm:t>
    </dgm:pt>
    <dgm:pt modelId="{546D4C7D-F12B-4577-AF3B-53B2295435F4}" type="pres">
      <dgm:prSet presAssocID="{44C0240C-83D0-473F-92E8-A476B3D9AAD6}" presName="root" presStyleCnt="0">
        <dgm:presLayoutVars>
          <dgm:dir/>
          <dgm:resizeHandles val="exact"/>
        </dgm:presLayoutVars>
      </dgm:prSet>
      <dgm:spPr/>
    </dgm:pt>
    <dgm:pt modelId="{50593943-3BAE-4344-9E12-F267BD5504A3}" type="pres">
      <dgm:prSet presAssocID="{212E51BE-9DBB-4DBE-AD50-E7B2589761C1}" presName="compNode" presStyleCnt="0"/>
      <dgm:spPr/>
    </dgm:pt>
    <dgm:pt modelId="{BF74A11A-BA23-46ED-B83F-EF4461EBAE99}" type="pres">
      <dgm:prSet presAssocID="{212E51BE-9DBB-4DBE-AD50-E7B2589761C1}"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0F25A623-19FF-4C58-B97A-F8AF84E42CE2}" type="pres">
      <dgm:prSet presAssocID="{212E51BE-9DBB-4DBE-AD50-E7B2589761C1}" presName="spaceRect" presStyleCnt="0"/>
      <dgm:spPr/>
    </dgm:pt>
    <dgm:pt modelId="{3B562B7B-D2F0-4C81-AACC-3090DBE66495}" type="pres">
      <dgm:prSet presAssocID="{212E51BE-9DBB-4DBE-AD50-E7B2589761C1}" presName="textRect" presStyleLbl="revTx" presStyleIdx="0" presStyleCnt="8">
        <dgm:presLayoutVars>
          <dgm:chMax val="1"/>
          <dgm:chPref val="1"/>
        </dgm:presLayoutVars>
      </dgm:prSet>
      <dgm:spPr/>
    </dgm:pt>
    <dgm:pt modelId="{F95C7E08-159E-41FF-B0CA-46DBA16D5348}" type="pres">
      <dgm:prSet presAssocID="{7BAB6580-9783-4B5A-9A29-A69167A4B42C}" presName="sibTrans" presStyleCnt="0"/>
      <dgm:spPr/>
    </dgm:pt>
    <dgm:pt modelId="{E7F0727D-7C94-48AA-8D44-C0CC0F930F7A}" type="pres">
      <dgm:prSet presAssocID="{64F2D9D1-980F-4BB9-8ADA-36D376C8660E}" presName="compNode" presStyleCnt="0"/>
      <dgm:spPr/>
    </dgm:pt>
    <dgm:pt modelId="{4311F7A6-3792-44EF-8548-F7818384B125}" type="pres">
      <dgm:prSet presAssocID="{64F2D9D1-980F-4BB9-8ADA-36D376C8660E}"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D90C1FBD-02B3-4351-8A68-6FCDA4535847}" type="pres">
      <dgm:prSet presAssocID="{64F2D9D1-980F-4BB9-8ADA-36D376C8660E}" presName="spaceRect" presStyleCnt="0"/>
      <dgm:spPr/>
    </dgm:pt>
    <dgm:pt modelId="{92AFF4AD-047F-447E-94A1-5B80EEF536C9}" type="pres">
      <dgm:prSet presAssocID="{64F2D9D1-980F-4BB9-8ADA-36D376C8660E}" presName="textRect" presStyleLbl="revTx" presStyleIdx="1" presStyleCnt="8">
        <dgm:presLayoutVars>
          <dgm:chMax val="1"/>
          <dgm:chPref val="1"/>
        </dgm:presLayoutVars>
      </dgm:prSet>
      <dgm:spPr/>
    </dgm:pt>
    <dgm:pt modelId="{61BC6741-076A-4F80-B435-C5FD731A0B99}" type="pres">
      <dgm:prSet presAssocID="{A9C6C04F-B906-48C9-B095-B8179A12BECF}" presName="sibTrans" presStyleCnt="0"/>
      <dgm:spPr/>
    </dgm:pt>
    <dgm:pt modelId="{53341A7C-E283-4EBA-BF29-5F774CEF577D}" type="pres">
      <dgm:prSet presAssocID="{30731DE4-B15C-4370-8EAF-F4645F87A792}" presName="compNode" presStyleCnt="0"/>
      <dgm:spPr/>
    </dgm:pt>
    <dgm:pt modelId="{29604CA4-AD10-4D8C-BDBC-82D4360298EC}" type="pres">
      <dgm:prSet presAssocID="{30731DE4-B15C-4370-8EAF-F4645F87A79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49A161E1-EB79-4C8A-A3BB-4EE801DB7629}" type="pres">
      <dgm:prSet presAssocID="{30731DE4-B15C-4370-8EAF-F4645F87A792}" presName="spaceRect" presStyleCnt="0"/>
      <dgm:spPr/>
    </dgm:pt>
    <dgm:pt modelId="{A9973964-A6EE-43E7-BC79-4D2EDF76333E}" type="pres">
      <dgm:prSet presAssocID="{30731DE4-B15C-4370-8EAF-F4645F87A792}" presName="textRect" presStyleLbl="revTx" presStyleIdx="2" presStyleCnt="8">
        <dgm:presLayoutVars>
          <dgm:chMax val="1"/>
          <dgm:chPref val="1"/>
        </dgm:presLayoutVars>
      </dgm:prSet>
      <dgm:spPr/>
    </dgm:pt>
    <dgm:pt modelId="{A61FD7B8-9709-4FE3-AA7B-A0172757F7F4}" type="pres">
      <dgm:prSet presAssocID="{76CED65A-804D-40DC-9EB8-6DECBF3B4CF2}" presName="sibTrans" presStyleCnt="0"/>
      <dgm:spPr/>
    </dgm:pt>
    <dgm:pt modelId="{31A3B4DD-0D32-4CD5-9EFE-54F50096BD73}" type="pres">
      <dgm:prSet presAssocID="{72BEAB18-7B17-41EE-BEEB-05D8A5120743}" presName="compNode" presStyleCnt="0"/>
      <dgm:spPr/>
    </dgm:pt>
    <dgm:pt modelId="{E5302019-9387-4309-B93B-868E9131077A}" type="pres">
      <dgm:prSet presAssocID="{72BEAB18-7B17-41EE-BEEB-05D8A512074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6E0A357-1141-4DD7-8397-27C1994226C7}" type="pres">
      <dgm:prSet presAssocID="{72BEAB18-7B17-41EE-BEEB-05D8A5120743}" presName="spaceRect" presStyleCnt="0"/>
      <dgm:spPr/>
    </dgm:pt>
    <dgm:pt modelId="{E8885569-2E23-4112-8496-D9E4159A15A3}" type="pres">
      <dgm:prSet presAssocID="{72BEAB18-7B17-41EE-BEEB-05D8A5120743}" presName="textRect" presStyleLbl="revTx" presStyleIdx="3" presStyleCnt="8">
        <dgm:presLayoutVars>
          <dgm:chMax val="1"/>
          <dgm:chPref val="1"/>
        </dgm:presLayoutVars>
      </dgm:prSet>
      <dgm:spPr/>
    </dgm:pt>
    <dgm:pt modelId="{05998F1B-96CB-4A83-916F-D48DC028C447}" type="pres">
      <dgm:prSet presAssocID="{8840191C-B18E-4910-961C-271318DF6578}" presName="sibTrans" presStyleCnt="0"/>
      <dgm:spPr/>
    </dgm:pt>
    <dgm:pt modelId="{53EF13AD-B0E3-461A-8656-58AFE333F5F0}" type="pres">
      <dgm:prSet presAssocID="{DCA0FD80-E274-4EE4-9018-52BDC552FD34}" presName="compNode" presStyleCnt="0"/>
      <dgm:spPr/>
    </dgm:pt>
    <dgm:pt modelId="{0903B3DE-FB59-45B0-A105-097A57AC2259}" type="pres">
      <dgm:prSet presAssocID="{DCA0FD80-E274-4EE4-9018-52BDC552FD34}"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ey"/>
        </a:ext>
      </dgm:extLst>
    </dgm:pt>
    <dgm:pt modelId="{644F4406-2F30-4901-9DC0-BC9322E71D6C}" type="pres">
      <dgm:prSet presAssocID="{DCA0FD80-E274-4EE4-9018-52BDC552FD34}" presName="spaceRect" presStyleCnt="0"/>
      <dgm:spPr/>
    </dgm:pt>
    <dgm:pt modelId="{219ADD77-D2ED-4055-9E4B-CE3B23D3DD41}" type="pres">
      <dgm:prSet presAssocID="{DCA0FD80-E274-4EE4-9018-52BDC552FD34}" presName="textRect" presStyleLbl="revTx" presStyleIdx="4" presStyleCnt="8">
        <dgm:presLayoutVars>
          <dgm:chMax val="1"/>
          <dgm:chPref val="1"/>
        </dgm:presLayoutVars>
      </dgm:prSet>
      <dgm:spPr/>
    </dgm:pt>
    <dgm:pt modelId="{06F4173F-6064-467E-8411-B2A7277BC6FE}" type="pres">
      <dgm:prSet presAssocID="{2353AB41-3E86-48A0-85C5-DF902A619052}" presName="sibTrans" presStyleCnt="0"/>
      <dgm:spPr/>
    </dgm:pt>
    <dgm:pt modelId="{61DF613A-5D1A-46C6-8D0F-35B6BAD420DC}" type="pres">
      <dgm:prSet presAssocID="{7BEE8E9E-FDD3-4237-8316-A128701A1E2B}" presName="compNode" presStyleCnt="0"/>
      <dgm:spPr/>
    </dgm:pt>
    <dgm:pt modelId="{38B183E4-0F46-4E14-A8EA-4EE4C691E31B}" type="pres">
      <dgm:prSet presAssocID="{7BEE8E9E-FDD3-4237-8316-A128701A1E2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A4D28C1C-B9F7-4599-AE63-F5CE7F4D1060}" type="pres">
      <dgm:prSet presAssocID="{7BEE8E9E-FDD3-4237-8316-A128701A1E2B}" presName="spaceRect" presStyleCnt="0"/>
      <dgm:spPr/>
    </dgm:pt>
    <dgm:pt modelId="{248E248C-E03D-4CB3-B398-2357FEB30C4D}" type="pres">
      <dgm:prSet presAssocID="{7BEE8E9E-FDD3-4237-8316-A128701A1E2B}" presName="textRect" presStyleLbl="revTx" presStyleIdx="5" presStyleCnt="8">
        <dgm:presLayoutVars>
          <dgm:chMax val="1"/>
          <dgm:chPref val="1"/>
        </dgm:presLayoutVars>
      </dgm:prSet>
      <dgm:spPr/>
    </dgm:pt>
    <dgm:pt modelId="{8C4BEF9F-38F0-4123-B7B5-6136580992DD}" type="pres">
      <dgm:prSet presAssocID="{30E15F1B-4C13-487C-8D14-FD208701D80C}" presName="sibTrans" presStyleCnt="0"/>
      <dgm:spPr/>
    </dgm:pt>
    <dgm:pt modelId="{CAC4C64A-BEC0-4FEC-9EDE-9A2D823AA506}" type="pres">
      <dgm:prSet presAssocID="{D8DA15BB-32C5-4A56-87C5-BF2C4CA96A43}" presName="compNode" presStyleCnt="0"/>
      <dgm:spPr/>
    </dgm:pt>
    <dgm:pt modelId="{021013E9-BBD8-42A9-B7F4-93ED38BDE53E}" type="pres">
      <dgm:prSet presAssocID="{D8DA15BB-32C5-4A56-87C5-BF2C4CA96A4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eckmark"/>
        </a:ext>
      </dgm:extLst>
    </dgm:pt>
    <dgm:pt modelId="{80EA4064-7332-49FA-A0A4-B5A9DBCBA2AF}" type="pres">
      <dgm:prSet presAssocID="{D8DA15BB-32C5-4A56-87C5-BF2C4CA96A43}" presName="spaceRect" presStyleCnt="0"/>
      <dgm:spPr/>
    </dgm:pt>
    <dgm:pt modelId="{39C7D9DE-26F3-4794-B318-F85AB6EE4600}" type="pres">
      <dgm:prSet presAssocID="{D8DA15BB-32C5-4A56-87C5-BF2C4CA96A43}" presName="textRect" presStyleLbl="revTx" presStyleIdx="6" presStyleCnt="8">
        <dgm:presLayoutVars>
          <dgm:chMax val="1"/>
          <dgm:chPref val="1"/>
        </dgm:presLayoutVars>
      </dgm:prSet>
      <dgm:spPr/>
    </dgm:pt>
    <dgm:pt modelId="{641B0897-67EC-4197-A24F-9E07CE7D6D88}" type="pres">
      <dgm:prSet presAssocID="{28E45E51-FDCB-4C7F-911E-946C03FB2049}" presName="sibTrans" presStyleCnt="0"/>
      <dgm:spPr/>
    </dgm:pt>
    <dgm:pt modelId="{5FAB7736-FB52-475F-942F-B9A56C4169EF}" type="pres">
      <dgm:prSet presAssocID="{0776FDB1-464D-4E1A-897B-4DB52662357F}" presName="compNode" presStyleCnt="0"/>
      <dgm:spPr/>
    </dgm:pt>
    <dgm:pt modelId="{E12917F6-9836-4EB2-AC9D-4B4B1F7B0F33}" type="pres">
      <dgm:prSet presAssocID="{0776FDB1-464D-4E1A-897B-4DB52662357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9EB3046D-6AC8-49E5-99B9-4EBD93342B50}" type="pres">
      <dgm:prSet presAssocID="{0776FDB1-464D-4E1A-897B-4DB52662357F}" presName="spaceRect" presStyleCnt="0"/>
      <dgm:spPr/>
    </dgm:pt>
    <dgm:pt modelId="{F129691D-157E-4B6E-B594-4B3ED256679D}" type="pres">
      <dgm:prSet presAssocID="{0776FDB1-464D-4E1A-897B-4DB52662357F}" presName="textRect" presStyleLbl="revTx" presStyleIdx="7" presStyleCnt="8">
        <dgm:presLayoutVars>
          <dgm:chMax val="1"/>
          <dgm:chPref val="1"/>
        </dgm:presLayoutVars>
      </dgm:prSet>
      <dgm:spPr/>
    </dgm:pt>
  </dgm:ptLst>
  <dgm:cxnLst>
    <dgm:cxn modelId="{E7AC9707-7CDE-467B-BEBE-884270486834}" type="presOf" srcId="{64F2D9D1-980F-4BB9-8ADA-36D376C8660E}" destId="{92AFF4AD-047F-447E-94A1-5B80EEF536C9}" srcOrd="0" destOrd="0" presId="urn:microsoft.com/office/officeart/2018/2/layout/IconLabelList"/>
    <dgm:cxn modelId="{2924AE10-36F0-4964-81AE-4FE70DFC5F1F}" type="presOf" srcId="{0776FDB1-464D-4E1A-897B-4DB52662357F}" destId="{F129691D-157E-4B6E-B594-4B3ED256679D}" srcOrd="0" destOrd="0" presId="urn:microsoft.com/office/officeart/2018/2/layout/IconLabelList"/>
    <dgm:cxn modelId="{28C9933B-74C4-4444-BC27-29918543E05C}" srcId="{44C0240C-83D0-473F-92E8-A476B3D9AAD6}" destId="{D8DA15BB-32C5-4A56-87C5-BF2C4CA96A43}" srcOrd="6" destOrd="0" parTransId="{E5A8A1EC-2C91-4CF6-A903-A4616B62619F}" sibTransId="{28E45E51-FDCB-4C7F-911E-946C03FB2049}"/>
    <dgm:cxn modelId="{6518186E-D3DD-4122-9866-E5A9A70C8C6D}" srcId="{44C0240C-83D0-473F-92E8-A476B3D9AAD6}" destId="{64F2D9D1-980F-4BB9-8ADA-36D376C8660E}" srcOrd="1" destOrd="0" parTransId="{9CF7C2E9-6CFA-4A15-B5D8-5D6491A68DBF}" sibTransId="{A9C6C04F-B906-48C9-B095-B8179A12BECF}"/>
    <dgm:cxn modelId="{8D5E784E-3C22-41EA-8A56-FF55689DF7E3}" srcId="{44C0240C-83D0-473F-92E8-A476B3D9AAD6}" destId="{72BEAB18-7B17-41EE-BEEB-05D8A5120743}" srcOrd="3" destOrd="0" parTransId="{90DAD570-BD45-496B-B238-2474449273BC}" sibTransId="{8840191C-B18E-4910-961C-271318DF6578}"/>
    <dgm:cxn modelId="{DDD5A272-A664-495A-8B84-89CA78C864A1}" type="presOf" srcId="{30731DE4-B15C-4370-8EAF-F4645F87A792}" destId="{A9973964-A6EE-43E7-BC79-4D2EDF76333E}" srcOrd="0" destOrd="0" presId="urn:microsoft.com/office/officeart/2018/2/layout/IconLabelList"/>
    <dgm:cxn modelId="{CA558F55-A009-41FA-BDB0-8129A78F3EA4}" type="presOf" srcId="{44C0240C-83D0-473F-92E8-A476B3D9AAD6}" destId="{546D4C7D-F12B-4577-AF3B-53B2295435F4}" srcOrd="0" destOrd="0" presId="urn:microsoft.com/office/officeart/2018/2/layout/IconLabelList"/>
    <dgm:cxn modelId="{AD4FBC7D-471C-408D-A4B6-96DB5C776CC8}" type="presOf" srcId="{212E51BE-9DBB-4DBE-AD50-E7B2589761C1}" destId="{3B562B7B-D2F0-4C81-AACC-3090DBE66495}" srcOrd="0" destOrd="0" presId="urn:microsoft.com/office/officeart/2018/2/layout/IconLabelList"/>
    <dgm:cxn modelId="{1D6F757E-22CE-4EDF-96A0-091F864C048C}" type="presOf" srcId="{72BEAB18-7B17-41EE-BEEB-05D8A5120743}" destId="{E8885569-2E23-4112-8496-D9E4159A15A3}" srcOrd="0" destOrd="0" presId="urn:microsoft.com/office/officeart/2018/2/layout/IconLabelList"/>
    <dgm:cxn modelId="{5A10B585-465A-4EC1-A4E4-044CDA62FBD5}" srcId="{44C0240C-83D0-473F-92E8-A476B3D9AAD6}" destId="{30731DE4-B15C-4370-8EAF-F4645F87A792}" srcOrd="2" destOrd="0" parTransId="{ACB10C62-DF91-4AA2-9266-8BFA9B8677F4}" sibTransId="{76CED65A-804D-40DC-9EB8-6DECBF3B4CF2}"/>
    <dgm:cxn modelId="{A55A309C-CC1E-4CB5-9D0F-20741F254D43}" srcId="{44C0240C-83D0-473F-92E8-A476B3D9AAD6}" destId="{0776FDB1-464D-4E1A-897B-4DB52662357F}" srcOrd="7" destOrd="0" parTransId="{5B881826-77C9-455B-97C2-E575D1F2CA81}" sibTransId="{51D848CC-973D-4A80-8DF7-CAD5AA68BE30}"/>
    <dgm:cxn modelId="{31633DA9-4F07-4A65-9947-7735EB022053}" srcId="{44C0240C-83D0-473F-92E8-A476B3D9AAD6}" destId="{212E51BE-9DBB-4DBE-AD50-E7B2589761C1}" srcOrd="0" destOrd="0" parTransId="{FF9E7C5F-0188-44F8-BFA3-93B5911F8B48}" sibTransId="{7BAB6580-9783-4B5A-9A29-A69167A4B42C}"/>
    <dgm:cxn modelId="{651E8FC2-8861-4F5C-9B0A-9872B4C182C0}" type="presOf" srcId="{7BEE8E9E-FDD3-4237-8316-A128701A1E2B}" destId="{248E248C-E03D-4CB3-B398-2357FEB30C4D}" srcOrd="0" destOrd="0" presId="urn:microsoft.com/office/officeart/2018/2/layout/IconLabelList"/>
    <dgm:cxn modelId="{C92393C3-C6E3-43CF-97F5-C1EA811ED231}" srcId="{44C0240C-83D0-473F-92E8-A476B3D9AAD6}" destId="{7BEE8E9E-FDD3-4237-8316-A128701A1E2B}" srcOrd="5" destOrd="0" parTransId="{FA576C3D-596D-4CD3-BEF1-53CFBAF8BC03}" sibTransId="{30E15F1B-4C13-487C-8D14-FD208701D80C}"/>
    <dgm:cxn modelId="{6E6A98C6-B06A-47AB-B3CF-FA47A154493F}" srcId="{44C0240C-83D0-473F-92E8-A476B3D9AAD6}" destId="{DCA0FD80-E274-4EE4-9018-52BDC552FD34}" srcOrd="4" destOrd="0" parTransId="{0E645474-9BB9-4643-A25E-8F00D5B14827}" sibTransId="{2353AB41-3E86-48A0-85C5-DF902A619052}"/>
    <dgm:cxn modelId="{66CA11CF-C4D9-4875-8E25-62965C584DB4}" type="presOf" srcId="{D8DA15BB-32C5-4A56-87C5-BF2C4CA96A43}" destId="{39C7D9DE-26F3-4794-B318-F85AB6EE4600}" srcOrd="0" destOrd="0" presId="urn:microsoft.com/office/officeart/2018/2/layout/IconLabelList"/>
    <dgm:cxn modelId="{39EB32DF-2A79-4E4E-830F-ACE6F19E14D1}" type="presOf" srcId="{DCA0FD80-E274-4EE4-9018-52BDC552FD34}" destId="{219ADD77-D2ED-4055-9E4B-CE3B23D3DD41}" srcOrd="0" destOrd="0" presId="urn:microsoft.com/office/officeart/2018/2/layout/IconLabelList"/>
    <dgm:cxn modelId="{2CF4E15E-6846-4134-B723-8D9E57602956}" type="presParOf" srcId="{546D4C7D-F12B-4577-AF3B-53B2295435F4}" destId="{50593943-3BAE-4344-9E12-F267BD5504A3}" srcOrd="0" destOrd="0" presId="urn:microsoft.com/office/officeart/2018/2/layout/IconLabelList"/>
    <dgm:cxn modelId="{3011B887-0563-41C4-BF9E-C562C24ADBCA}" type="presParOf" srcId="{50593943-3BAE-4344-9E12-F267BD5504A3}" destId="{BF74A11A-BA23-46ED-B83F-EF4461EBAE99}" srcOrd="0" destOrd="0" presId="urn:microsoft.com/office/officeart/2018/2/layout/IconLabelList"/>
    <dgm:cxn modelId="{787ABC19-D762-4A49-AF86-522CF6D87BD5}" type="presParOf" srcId="{50593943-3BAE-4344-9E12-F267BD5504A3}" destId="{0F25A623-19FF-4C58-B97A-F8AF84E42CE2}" srcOrd="1" destOrd="0" presId="urn:microsoft.com/office/officeart/2018/2/layout/IconLabelList"/>
    <dgm:cxn modelId="{665FC1B5-0164-4019-890E-F59612EF5A11}" type="presParOf" srcId="{50593943-3BAE-4344-9E12-F267BD5504A3}" destId="{3B562B7B-D2F0-4C81-AACC-3090DBE66495}" srcOrd="2" destOrd="0" presId="urn:microsoft.com/office/officeart/2018/2/layout/IconLabelList"/>
    <dgm:cxn modelId="{F9D06C81-8EE6-4D6F-B0BC-D3CB6174F915}" type="presParOf" srcId="{546D4C7D-F12B-4577-AF3B-53B2295435F4}" destId="{F95C7E08-159E-41FF-B0CA-46DBA16D5348}" srcOrd="1" destOrd="0" presId="urn:microsoft.com/office/officeart/2018/2/layout/IconLabelList"/>
    <dgm:cxn modelId="{6FE561C1-0149-48AE-B6C3-9C23307310FF}" type="presParOf" srcId="{546D4C7D-F12B-4577-AF3B-53B2295435F4}" destId="{E7F0727D-7C94-48AA-8D44-C0CC0F930F7A}" srcOrd="2" destOrd="0" presId="urn:microsoft.com/office/officeart/2018/2/layout/IconLabelList"/>
    <dgm:cxn modelId="{4DBC0B2A-B609-4374-AE01-41196DA33690}" type="presParOf" srcId="{E7F0727D-7C94-48AA-8D44-C0CC0F930F7A}" destId="{4311F7A6-3792-44EF-8548-F7818384B125}" srcOrd="0" destOrd="0" presId="urn:microsoft.com/office/officeart/2018/2/layout/IconLabelList"/>
    <dgm:cxn modelId="{55370C4B-3587-4F06-BC1F-9E6A19F5ECBE}" type="presParOf" srcId="{E7F0727D-7C94-48AA-8D44-C0CC0F930F7A}" destId="{D90C1FBD-02B3-4351-8A68-6FCDA4535847}" srcOrd="1" destOrd="0" presId="urn:microsoft.com/office/officeart/2018/2/layout/IconLabelList"/>
    <dgm:cxn modelId="{532E703A-E75E-47F4-9B4D-840B92C765ED}" type="presParOf" srcId="{E7F0727D-7C94-48AA-8D44-C0CC0F930F7A}" destId="{92AFF4AD-047F-447E-94A1-5B80EEF536C9}" srcOrd="2" destOrd="0" presId="urn:microsoft.com/office/officeart/2018/2/layout/IconLabelList"/>
    <dgm:cxn modelId="{858737A4-0E55-4E75-9A07-41951F42779A}" type="presParOf" srcId="{546D4C7D-F12B-4577-AF3B-53B2295435F4}" destId="{61BC6741-076A-4F80-B435-C5FD731A0B99}" srcOrd="3" destOrd="0" presId="urn:microsoft.com/office/officeart/2018/2/layout/IconLabelList"/>
    <dgm:cxn modelId="{1CD70399-E091-4FE5-8D59-F63D3D4DA4FF}" type="presParOf" srcId="{546D4C7D-F12B-4577-AF3B-53B2295435F4}" destId="{53341A7C-E283-4EBA-BF29-5F774CEF577D}" srcOrd="4" destOrd="0" presId="urn:microsoft.com/office/officeart/2018/2/layout/IconLabelList"/>
    <dgm:cxn modelId="{B674DCF0-F08B-47D4-927E-82C76F7C4D50}" type="presParOf" srcId="{53341A7C-E283-4EBA-BF29-5F774CEF577D}" destId="{29604CA4-AD10-4D8C-BDBC-82D4360298EC}" srcOrd="0" destOrd="0" presId="urn:microsoft.com/office/officeart/2018/2/layout/IconLabelList"/>
    <dgm:cxn modelId="{4FADC53A-38AF-426E-AB9D-0DDDB5B44AEC}" type="presParOf" srcId="{53341A7C-E283-4EBA-BF29-5F774CEF577D}" destId="{49A161E1-EB79-4C8A-A3BB-4EE801DB7629}" srcOrd="1" destOrd="0" presId="urn:microsoft.com/office/officeart/2018/2/layout/IconLabelList"/>
    <dgm:cxn modelId="{67672373-9096-4800-898D-AF15A72E30FB}" type="presParOf" srcId="{53341A7C-E283-4EBA-BF29-5F774CEF577D}" destId="{A9973964-A6EE-43E7-BC79-4D2EDF76333E}" srcOrd="2" destOrd="0" presId="urn:microsoft.com/office/officeart/2018/2/layout/IconLabelList"/>
    <dgm:cxn modelId="{42DD41DD-59F8-4D2E-BD20-D7418DC0882B}" type="presParOf" srcId="{546D4C7D-F12B-4577-AF3B-53B2295435F4}" destId="{A61FD7B8-9709-4FE3-AA7B-A0172757F7F4}" srcOrd="5" destOrd="0" presId="urn:microsoft.com/office/officeart/2018/2/layout/IconLabelList"/>
    <dgm:cxn modelId="{95678683-F329-44B2-9FE7-3FE5BE036841}" type="presParOf" srcId="{546D4C7D-F12B-4577-AF3B-53B2295435F4}" destId="{31A3B4DD-0D32-4CD5-9EFE-54F50096BD73}" srcOrd="6" destOrd="0" presId="urn:microsoft.com/office/officeart/2018/2/layout/IconLabelList"/>
    <dgm:cxn modelId="{33123438-3C62-4A72-AB7C-CB64279DF777}" type="presParOf" srcId="{31A3B4DD-0D32-4CD5-9EFE-54F50096BD73}" destId="{E5302019-9387-4309-B93B-868E9131077A}" srcOrd="0" destOrd="0" presId="urn:microsoft.com/office/officeart/2018/2/layout/IconLabelList"/>
    <dgm:cxn modelId="{AAF8BB1C-AA5D-4652-88FB-027B9D851C37}" type="presParOf" srcId="{31A3B4DD-0D32-4CD5-9EFE-54F50096BD73}" destId="{16E0A357-1141-4DD7-8397-27C1994226C7}" srcOrd="1" destOrd="0" presId="urn:microsoft.com/office/officeart/2018/2/layout/IconLabelList"/>
    <dgm:cxn modelId="{46E937AA-11DD-4729-983F-702783BD3F2C}" type="presParOf" srcId="{31A3B4DD-0D32-4CD5-9EFE-54F50096BD73}" destId="{E8885569-2E23-4112-8496-D9E4159A15A3}" srcOrd="2" destOrd="0" presId="urn:microsoft.com/office/officeart/2018/2/layout/IconLabelList"/>
    <dgm:cxn modelId="{222309D6-4396-43F6-B871-D3982B72648B}" type="presParOf" srcId="{546D4C7D-F12B-4577-AF3B-53B2295435F4}" destId="{05998F1B-96CB-4A83-916F-D48DC028C447}" srcOrd="7" destOrd="0" presId="urn:microsoft.com/office/officeart/2018/2/layout/IconLabelList"/>
    <dgm:cxn modelId="{2F86F10C-68DB-40BC-B790-80D9D5F35476}" type="presParOf" srcId="{546D4C7D-F12B-4577-AF3B-53B2295435F4}" destId="{53EF13AD-B0E3-461A-8656-58AFE333F5F0}" srcOrd="8" destOrd="0" presId="urn:microsoft.com/office/officeart/2018/2/layout/IconLabelList"/>
    <dgm:cxn modelId="{104EDB74-5FFF-4F3C-8C25-AA1D05FBD0B9}" type="presParOf" srcId="{53EF13AD-B0E3-461A-8656-58AFE333F5F0}" destId="{0903B3DE-FB59-45B0-A105-097A57AC2259}" srcOrd="0" destOrd="0" presId="urn:microsoft.com/office/officeart/2018/2/layout/IconLabelList"/>
    <dgm:cxn modelId="{66F2E2B0-8369-49F9-AEB5-8C544F409DF3}" type="presParOf" srcId="{53EF13AD-B0E3-461A-8656-58AFE333F5F0}" destId="{644F4406-2F30-4901-9DC0-BC9322E71D6C}" srcOrd="1" destOrd="0" presId="urn:microsoft.com/office/officeart/2018/2/layout/IconLabelList"/>
    <dgm:cxn modelId="{34494BD7-4522-479E-B928-8B0F5AC3044C}" type="presParOf" srcId="{53EF13AD-B0E3-461A-8656-58AFE333F5F0}" destId="{219ADD77-D2ED-4055-9E4B-CE3B23D3DD41}" srcOrd="2" destOrd="0" presId="urn:microsoft.com/office/officeart/2018/2/layout/IconLabelList"/>
    <dgm:cxn modelId="{C6838D6D-BFC1-47DA-9E54-3A6D86DBA88F}" type="presParOf" srcId="{546D4C7D-F12B-4577-AF3B-53B2295435F4}" destId="{06F4173F-6064-467E-8411-B2A7277BC6FE}" srcOrd="9" destOrd="0" presId="urn:microsoft.com/office/officeart/2018/2/layout/IconLabelList"/>
    <dgm:cxn modelId="{32132275-58E5-461A-972C-C3C05BCD177E}" type="presParOf" srcId="{546D4C7D-F12B-4577-AF3B-53B2295435F4}" destId="{61DF613A-5D1A-46C6-8D0F-35B6BAD420DC}" srcOrd="10" destOrd="0" presId="urn:microsoft.com/office/officeart/2018/2/layout/IconLabelList"/>
    <dgm:cxn modelId="{FF01041A-A4BA-447F-AFA3-FD39555B2F55}" type="presParOf" srcId="{61DF613A-5D1A-46C6-8D0F-35B6BAD420DC}" destId="{38B183E4-0F46-4E14-A8EA-4EE4C691E31B}" srcOrd="0" destOrd="0" presId="urn:microsoft.com/office/officeart/2018/2/layout/IconLabelList"/>
    <dgm:cxn modelId="{C624970D-4D3A-4C8D-96E9-1BEFC5BB9112}" type="presParOf" srcId="{61DF613A-5D1A-46C6-8D0F-35B6BAD420DC}" destId="{A4D28C1C-B9F7-4599-AE63-F5CE7F4D1060}" srcOrd="1" destOrd="0" presId="urn:microsoft.com/office/officeart/2018/2/layout/IconLabelList"/>
    <dgm:cxn modelId="{E13BD96A-D83C-476C-AB33-ACE614AD266E}" type="presParOf" srcId="{61DF613A-5D1A-46C6-8D0F-35B6BAD420DC}" destId="{248E248C-E03D-4CB3-B398-2357FEB30C4D}" srcOrd="2" destOrd="0" presId="urn:microsoft.com/office/officeart/2018/2/layout/IconLabelList"/>
    <dgm:cxn modelId="{C110193F-D2CE-4CE1-8DB2-5F380D6C04C3}" type="presParOf" srcId="{546D4C7D-F12B-4577-AF3B-53B2295435F4}" destId="{8C4BEF9F-38F0-4123-B7B5-6136580992DD}" srcOrd="11" destOrd="0" presId="urn:microsoft.com/office/officeart/2018/2/layout/IconLabelList"/>
    <dgm:cxn modelId="{01B7D588-3C62-4B0F-9DDE-B590F4B45F15}" type="presParOf" srcId="{546D4C7D-F12B-4577-AF3B-53B2295435F4}" destId="{CAC4C64A-BEC0-4FEC-9EDE-9A2D823AA506}" srcOrd="12" destOrd="0" presId="urn:microsoft.com/office/officeart/2018/2/layout/IconLabelList"/>
    <dgm:cxn modelId="{5D91C3EB-F853-4ED7-9346-18822631D838}" type="presParOf" srcId="{CAC4C64A-BEC0-4FEC-9EDE-9A2D823AA506}" destId="{021013E9-BBD8-42A9-B7F4-93ED38BDE53E}" srcOrd="0" destOrd="0" presId="urn:microsoft.com/office/officeart/2018/2/layout/IconLabelList"/>
    <dgm:cxn modelId="{596322EC-DB1E-4497-9EF4-EB83E6E3BCD3}" type="presParOf" srcId="{CAC4C64A-BEC0-4FEC-9EDE-9A2D823AA506}" destId="{80EA4064-7332-49FA-A0A4-B5A9DBCBA2AF}" srcOrd="1" destOrd="0" presId="urn:microsoft.com/office/officeart/2018/2/layout/IconLabelList"/>
    <dgm:cxn modelId="{1F7C88C2-5A71-435B-AE13-B38B82D18F4E}" type="presParOf" srcId="{CAC4C64A-BEC0-4FEC-9EDE-9A2D823AA506}" destId="{39C7D9DE-26F3-4794-B318-F85AB6EE4600}" srcOrd="2" destOrd="0" presId="urn:microsoft.com/office/officeart/2018/2/layout/IconLabelList"/>
    <dgm:cxn modelId="{7651CD02-9AF1-415D-A4CB-208F41491AFB}" type="presParOf" srcId="{546D4C7D-F12B-4577-AF3B-53B2295435F4}" destId="{641B0897-67EC-4197-A24F-9E07CE7D6D88}" srcOrd="13" destOrd="0" presId="urn:microsoft.com/office/officeart/2018/2/layout/IconLabelList"/>
    <dgm:cxn modelId="{9C46BE85-2E52-4AA2-AFD9-5ED86C322C96}" type="presParOf" srcId="{546D4C7D-F12B-4577-AF3B-53B2295435F4}" destId="{5FAB7736-FB52-475F-942F-B9A56C4169EF}" srcOrd="14" destOrd="0" presId="urn:microsoft.com/office/officeart/2018/2/layout/IconLabelList"/>
    <dgm:cxn modelId="{E0052FE6-D4BD-44FA-9764-61DDFBB65496}" type="presParOf" srcId="{5FAB7736-FB52-475F-942F-B9A56C4169EF}" destId="{E12917F6-9836-4EB2-AC9D-4B4B1F7B0F33}" srcOrd="0" destOrd="0" presId="urn:microsoft.com/office/officeart/2018/2/layout/IconLabelList"/>
    <dgm:cxn modelId="{0C8F1B55-8226-471E-9D0C-F8F0446E87E2}" type="presParOf" srcId="{5FAB7736-FB52-475F-942F-B9A56C4169EF}" destId="{9EB3046D-6AC8-49E5-99B9-4EBD93342B50}" srcOrd="1" destOrd="0" presId="urn:microsoft.com/office/officeart/2018/2/layout/IconLabelList"/>
    <dgm:cxn modelId="{2535E909-6778-409F-8531-989A32032BFA}" type="presParOf" srcId="{5FAB7736-FB52-475F-942F-B9A56C4169EF}" destId="{F129691D-157E-4B6E-B594-4B3ED256679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9F00B-87E4-41B0-A97D-175A70C6C6E7}"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0C50B057-3BDD-4EDC-916C-3A6277D45EAA}">
      <dgm:prSet/>
      <dgm:spPr/>
      <dgm:t>
        <a:bodyPr/>
        <a:lstStyle/>
        <a:p>
          <a:r>
            <a:rPr lang="en-CA"/>
            <a:t>Senior undergraduates (who have completed a min. of 30 credit hours) and graduate students in good academic standing who are passionate to learn about, complete an internship in, and contribute to a global Indigenous context.</a:t>
          </a:r>
          <a:endParaRPr lang="en-US"/>
        </a:p>
      </dgm:t>
    </dgm:pt>
    <dgm:pt modelId="{85B683FE-C200-4FD0-8059-D283CF522D99}" type="parTrans" cxnId="{47AF149B-4878-4CBF-8652-1427283F77F5}">
      <dgm:prSet/>
      <dgm:spPr/>
      <dgm:t>
        <a:bodyPr/>
        <a:lstStyle/>
        <a:p>
          <a:endParaRPr lang="en-US"/>
        </a:p>
      </dgm:t>
    </dgm:pt>
    <dgm:pt modelId="{A31447EB-B9A5-48BB-AD70-65AB09579EEF}" type="sibTrans" cxnId="{47AF149B-4878-4CBF-8652-1427283F77F5}">
      <dgm:prSet/>
      <dgm:spPr/>
      <dgm:t>
        <a:bodyPr/>
        <a:lstStyle/>
        <a:p>
          <a:endParaRPr lang="en-US"/>
        </a:p>
      </dgm:t>
    </dgm:pt>
    <dgm:pt modelId="{7560D7A4-453A-4D6E-AFDC-336D8593CBDF}">
      <dgm:prSet/>
      <dgm:spPr/>
      <dgm:t>
        <a:bodyPr/>
        <a:lstStyle/>
        <a:p>
          <a:r>
            <a:rPr lang="en-CA"/>
            <a:t>The QES program will provide a total of $6,000 to each accepted to the program to cover the costs of travel and living expenses while in Belize. Your time in Belize will involve a minimum of 90 days plus orientation. Students should budget for additional expenses (e.g., spending money, travel around the country, etc.). </a:t>
          </a:r>
          <a:endParaRPr lang="en-US"/>
        </a:p>
      </dgm:t>
    </dgm:pt>
    <dgm:pt modelId="{7B258751-4845-4505-95B2-02A9A09EA8CF}" type="parTrans" cxnId="{6F02F10A-772E-45D4-BF38-1FA95D882E90}">
      <dgm:prSet/>
      <dgm:spPr/>
      <dgm:t>
        <a:bodyPr/>
        <a:lstStyle/>
        <a:p>
          <a:endParaRPr lang="en-US"/>
        </a:p>
      </dgm:t>
    </dgm:pt>
    <dgm:pt modelId="{D6E196F8-C77E-4838-8CE7-A91DCF971FA9}" type="sibTrans" cxnId="{6F02F10A-772E-45D4-BF38-1FA95D882E90}">
      <dgm:prSet/>
      <dgm:spPr/>
      <dgm:t>
        <a:bodyPr/>
        <a:lstStyle/>
        <a:p>
          <a:endParaRPr lang="en-US"/>
        </a:p>
      </dgm:t>
    </dgm:pt>
    <dgm:pt modelId="{F623AC2C-9897-264B-825C-E9EA4E286609}" type="pres">
      <dgm:prSet presAssocID="{3109F00B-87E4-41B0-A97D-175A70C6C6E7}" presName="linear" presStyleCnt="0">
        <dgm:presLayoutVars>
          <dgm:animLvl val="lvl"/>
          <dgm:resizeHandles val="exact"/>
        </dgm:presLayoutVars>
      </dgm:prSet>
      <dgm:spPr/>
    </dgm:pt>
    <dgm:pt modelId="{B6ED4407-F094-594C-B60D-B903BD20134C}" type="pres">
      <dgm:prSet presAssocID="{0C50B057-3BDD-4EDC-916C-3A6277D45EAA}" presName="parentText" presStyleLbl="node1" presStyleIdx="0" presStyleCnt="2">
        <dgm:presLayoutVars>
          <dgm:chMax val="0"/>
          <dgm:bulletEnabled val="1"/>
        </dgm:presLayoutVars>
      </dgm:prSet>
      <dgm:spPr/>
    </dgm:pt>
    <dgm:pt modelId="{A511FDBF-F749-F445-A251-FEDC049DFF0D}" type="pres">
      <dgm:prSet presAssocID="{A31447EB-B9A5-48BB-AD70-65AB09579EEF}" presName="spacer" presStyleCnt="0"/>
      <dgm:spPr/>
    </dgm:pt>
    <dgm:pt modelId="{A8792364-F71D-724F-93A3-EE59CB2C5D0E}" type="pres">
      <dgm:prSet presAssocID="{7560D7A4-453A-4D6E-AFDC-336D8593CBDF}" presName="parentText" presStyleLbl="node1" presStyleIdx="1" presStyleCnt="2">
        <dgm:presLayoutVars>
          <dgm:chMax val="0"/>
          <dgm:bulletEnabled val="1"/>
        </dgm:presLayoutVars>
      </dgm:prSet>
      <dgm:spPr/>
    </dgm:pt>
  </dgm:ptLst>
  <dgm:cxnLst>
    <dgm:cxn modelId="{6F02F10A-772E-45D4-BF38-1FA95D882E90}" srcId="{3109F00B-87E4-41B0-A97D-175A70C6C6E7}" destId="{7560D7A4-453A-4D6E-AFDC-336D8593CBDF}" srcOrd="1" destOrd="0" parTransId="{7B258751-4845-4505-95B2-02A9A09EA8CF}" sibTransId="{D6E196F8-C77E-4838-8CE7-A91DCF971FA9}"/>
    <dgm:cxn modelId="{D347A317-D044-5A40-91B1-2AAC09A275BF}" type="presOf" srcId="{0C50B057-3BDD-4EDC-916C-3A6277D45EAA}" destId="{B6ED4407-F094-594C-B60D-B903BD20134C}" srcOrd="0" destOrd="0" presId="urn:microsoft.com/office/officeart/2005/8/layout/vList2"/>
    <dgm:cxn modelId="{47AF149B-4878-4CBF-8652-1427283F77F5}" srcId="{3109F00B-87E4-41B0-A97D-175A70C6C6E7}" destId="{0C50B057-3BDD-4EDC-916C-3A6277D45EAA}" srcOrd="0" destOrd="0" parTransId="{85B683FE-C200-4FD0-8059-D283CF522D99}" sibTransId="{A31447EB-B9A5-48BB-AD70-65AB09579EEF}"/>
    <dgm:cxn modelId="{D2ADC5A7-D5AC-3F44-8A09-101899469144}" type="presOf" srcId="{7560D7A4-453A-4D6E-AFDC-336D8593CBDF}" destId="{A8792364-F71D-724F-93A3-EE59CB2C5D0E}" srcOrd="0" destOrd="0" presId="urn:microsoft.com/office/officeart/2005/8/layout/vList2"/>
    <dgm:cxn modelId="{565648E3-BD59-F544-82D2-5F79F26FA480}" type="presOf" srcId="{3109F00B-87E4-41B0-A97D-175A70C6C6E7}" destId="{F623AC2C-9897-264B-825C-E9EA4E286609}" srcOrd="0" destOrd="0" presId="urn:microsoft.com/office/officeart/2005/8/layout/vList2"/>
    <dgm:cxn modelId="{5810D99D-DF19-7443-A795-9AF6678C54F8}" type="presParOf" srcId="{F623AC2C-9897-264B-825C-E9EA4E286609}" destId="{B6ED4407-F094-594C-B60D-B903BD20134C}" srcOrd="0" destOrd="0" presId="urn:microsoft.com/office/officeart/2005/8/layout/vList2"/>
    <dgm:cxn modelId="{3EC483A8-6C72-DC4F-BF5B-D3EA8B3A0A56}" type="presParOf" srcId="{F623AC2C-9897-264B-825C-E9EA4E286609}" destId="{A511FDBF-F749-F445-A251-FEDC049DFF0D}" srcOrd="1" destOrd="0" presId="urn:microsoft.com/office/officeart/2005/8/layout/vList2"/>
    <dgm:cxn modelId="{584E7D32-7543-B645-8FD4-E10958216559}" type="presParOf" srcId="{F623AC2C-9897-264B-825C-E9EA4E286609}" destId="{A8792364-F71D-724F-93A3-EE59CB2C5D0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4A11A-BA23-46ED-B83F-EF4461EBAE99}">
      <dsp:nvSpPr>
        <dsp:cNvPr id="0" name=""/>
        <dsp:cNvSpPr/>
      </dsp:nvSpPr>
      <dsp:spPr>
        <a:xfrm>
          <a:off x="992224" y="433494"/>
          <a:ext cx="530771" cy="53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562B7B-D2F0-4C81-AACC-3090DBE66495}">
      <dsp:nvSpPr>
        <dsp:cNvPr id="0" name=""/>
        <dsp:cNvSpPr/>
      </dsp:nvSpPr>
      <dsp:spPr>
        <a:xfrm>
          <a:off x="667864"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Introduction to the QESII team </a:t>
          </a:r>
        </a:p>
      </dsp:txBody>
      <dsp:txXfrm>
        <a:off x="667864" y="1180198"/>
        <a:ext cx="1179492" cy="471796"/>
      </dsp:txXfrm>
    </dsp:sp>
    <dsp:sp modelId="{4311F7A6-3792-44EF-8548-F7818384B125}">
      <dsp:nvSpPr>
        <dsp:cNvPr id="0" name=""/>
        <dsp:cNvSpPr/>
      </dsp:nvSpPr>
      <dsp:spPr>
        <a:xfrm>
          <a:off x="2378128" y="433494"/>
          <a:ext cx="530771" cy="53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AFF4AD-047F-447E-94A1-5B80EEF536C9}">
      <dsp:nvSpPr>
        <dsp:cNvPr id="0" name=""/>
        <dsp:cNvSpPr/>
      </dsp:nvSpPr>
      <dsp:spPr>
        <a:xfrm>
          <a:off x="2053767"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Goal of the program</a:t>
          </a:r>
        </a:p>
      </dsp:txBody>
      <dsp:txXfrm>
        <a:off x="2053767" y="1180198"/>
        <a:ext cx="1179492" cy="471796"/>
      </dsp:txXfrm>
    </dsp:sp>
    <dsp:sp modelId="{29604CA4-AD10-4D8C-BDBC-82D4360298EC}">
      <dsp:nvSpPr>
        <dsp:cNvPr id="0" name=""/>
        <dsp:cNvSpPr/>
      </dsp:nvSpPr>
      <dsp:spPr>
        <a:xfrm>
          <a:off x="3764031" y="433494"/>
          <a:ext cx="530771" cy="53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973964-A6EE-43E7-BC79-4D2EDF76333E}">
      <dsp:nvSpPr>
        <dsp:cNvPr id="0" name=""/>
        <dsp:cNvSpPr/>
      </dsp:nvSpPr>
      <dsp:spPr>
        <a:xfrm>
          <a:off x="3439671"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Target audience and funding</a:t>
          </a:r>
        </a:p>
      </dsp:txBody>
      <dsp:txXfrm>
        <a:off x="3439671" y="1180198"/>
        <a:ext cx="1179492" cy="471796"/>
      </dsp:txXfrm>
    </dsp:sp>
    <dsp:sp modelId="{E5302019-9387-4309-B93B-868E9131077A}">
      <dsp:nvSpPr>
        <dsp:cNvPr id="0" name=""/>
        <dsp:cNvSpPr/>
      </dsp:nvSpPr>
      <dsp:spPr>
        <a:xfrm>
          <a:off x="5149934" y="433494"/>
          <a:ext cx="530771" cy="530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885569-2E23-4112-8496-D9E4159A15A3}">
      <dsp:nvSpPr>
        <dsp:cNvPr id="0" name=""/>
        <dsp:cNvSpPr/>
      </dsp:nvSpPr>
      <dsp:spPr>
        <a:xfrm>
          <a:off x="4825574"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What the experience will involve</a:t>
          </a:r>
        </a:p>
      </dsp:txBody>
      <dsp:txXfrm>
        <a:off x="4825574" y="1180198"/>
        <a:ext cx="1179492" cy="471796"/>
      </dsp:txXfrm>
    </dsp:sp>
    <dsp:sp modelId="{0903B3DE-FB59-45B0-A105-097A57AC2259}">
      <dsp:nvSpPr>
        <dsp:cNvPr id="0" name=""/>
        <dsp:cNvSpPr/>
      </dsp:nvSpPr>
      <dsp:spPr>
        <a:xfrm>
          <a:off x="6535838" y="433494"/>
          <a:ext cx="530771" cy="530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9ADD77-D2ED-4055-9E4B-CE3B23D3DD41}">
      <dsp:nvSpPr>
        <dsp:cNvPr id="0" name=""/>
        <dsp:cNvSpPr/>
      </dsp:nvSpPr>
      <dsp:spPr>
        <a:xfrm>
          <a:off x="6211477"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Key expectations</a:t>
          </a:r>
        </a:p>
      </dsp:txBody>
      <dsp:txXfrm>
        <a:off x="6211477" y="1180198"/>
        <a:ext cx="1179492" cy="471796"/>
      </dsp:txXfrm>
    </dsp:sp>
    <dsp:sp modelId="{38B183E4-0F46-4E14-A8EA-4EE4C691E31B}">
      <dsp:nvSpPr>
        <dsp:cNvPr id="0" name=""/>
        <dsp:cNvSpPr/>
      </dsp:nvSpPr>
      <dsp:spPr>
        <a:xfrm>
          <a:off x="7921741" y="433494"/>
          <a:ext cx="530771" cy="5307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E248C-E03D-4CB3-B398-2357FEB30C4D}">
      <dsp:nvSpPr>
        <dsp:cNvPr id="0" name=""/>
        <dsp:cNvSpPr/>
      </dsp:nvSpPr>
      <dsp:spPr>
        <a:xfrm>
          <a:off x="7597381"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An interview with Dr. Nakagawa and Dr. Penados</a:t>
          </a:r>
        </a:p>
      </dsp:txBody>
      <dsp:txXfrm>
        <a:off x="7597381" y="1180198"/>
        <a:ext cx="1179492" cy="471796"/>
      </dsp:txXfrm>
    </dsp:sp>
    <dsp:sp modelId="{021013E9-BBD8-42A9-B7F4-93ED38BDE53E}">
      <dsp:nvSpPr>
        <dsp:cNvPr id="0" name=""/>
        <dsp:cNvSpPr/>
      </dsp:nvSpPr>
      <dsp:spPr>
        <a:xfrm>
          <a:off x="9307644" y="433494"/>
          <a:ext cx="530771" cy="5307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C7D9DE-26F3-4794-B318-F85AB6EE4600}">
      <dsp:nvSpPr>
        <dsp:cNvPr id="0" name=""/>
        <dsp:cNvSpPr/>
      </dsp:nvSpPr>
      <dsp:spPr>
        <a:xfrm>
          <a:off x="8983284" y="1180198"/>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Timelines</a:t>
          </a:r>
        </a:p>
      </dsp:txBody>
      <dsp:txXfrm>
        <a:off x="8983284" y="1180198"/>
        <a:ext cx="1179492" cy="471796"/>
      </dsp:txXfrm>
    </dsp:sp>
    <dsp:sp modelId="{E12917F6-9836-4EB2-AC9D-4B4B1F7B0F33}">
      <dsp:nvSpPr>
        <dsp:cNvPr id="0" name=""/>
        <dsp:cNvSpPr/>
      </dsp:nvSpPr>
      <dsp:spPr>
        <a:xfrm>
          <a:off x="5149934" y="1946868"/>
          <a:ext cx="530771" cy="53077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29691D-157E-4B6E-B594-4B3ED256679D}">
      <dsp:nvSpPr>
        <dsp:cNvPr id="0" name=""/>
        <dsp:cNvSpPr/>
      </dsp:nvSpPr>
      <dsp:spPr>
        <a:xfrm>
          <a:off x="4825574" y="2693571"/>
          <a:ext cx="1179492" cy="47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Q&amp;A</a:t>
          </a:r>
        </a:p>
      </dsp:txBody>
      <dsp:txXfrm>
        <a:off x="4825574" y="2693571"/>
        <a:ext cx="1179492" cy="471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D4407-F094-594C-B60D-B903BD20134C}">
      <dsp:nvSpPr>
        <dsp:cNvPr id="0" name=""/>
        <dsp:cNvSpPr/>
      </dsp:nvSpPr>
      <dsp:spPr>
        <a:xfrm>
          <a:off x="0" y="105437"/>
          <a:ext cx="6261100" cy="265355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Senior undergraduates (who have completed a min. of 30 credit hours) and graduate students in good academic standing who are passionate to learn about, complete an internship in, and contribute to a global Indigenous context.</a:t>
          </a:r>
          <a:endParaRPr lang="en-US" sz="2100" kern="1200"/>
        </a:p>
      </dsp:txBody>
      <dsp:txXfrm>
        <a:off x="129536" y="234973"/>
        <a:ext cx="6002028" cy="2394487"/>
      </dsp:txXfrm>
    </dsp:sp>
    <dsp:sp modelId="{A8792364-F71D-724F-93A3-EE59CB2C5D0E}">
      <dsp:nvSpPr>
        <dsp:cNvPr id="0" name=""/>
        <dsp:cNvSpPr/>
      </dsp:nvSpPr>
      <dsp:spPr>
        <a:xfrm>
          <a:off x="0" y="2819477"/>
          <a:ext cx="6261100" cy="2653559"/>
        </a:xfrm>
        <a:prstGeom prst="roundRect">
          <a:avLst/>
        </a:prstGeom>
        <a:gradFill rotWithShape="0">
          <a:gsLst>
            <a:gs pos="0">
              <a:schemeClr val="accent2">
                <a:hueOff val="-4620091"/>
                <a:satOff val="-1603"/>
                <a:lumOff val="588"/>
                <a:alphaOff val="0"/>
                <a:tint val="94000"/>
                <a:satMod val="103000"/>
                <a:lumMod val="102000"/>
              </a:schemeClr>
            </a:gs>
            <a:gs pos="50000">
              <a:schemeClr val="accent2">
                <a:hueOff val="-4620091"/>
                <a:satOff val="-1603"/>
                <a:lumOff val="588"/>
                <a:alphaOff val="0"/>
                <a:shade val="100000"/>
                <a:satMod val="110000"/>
                <a:lumMod val="100000"/>
              </a:schemeClr>
            </a:gs>
            <a:gs pos="100000">
              <a:schemeClr val="accent2">
                <a:hueOff val="-4620091"/>
                <a:satOff val="-1603"/>
                <a:lumOff val="588"/>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kern="1200"/>
            <a:t>The QES program will provide a total of $6,000 to each accepted to the program to cover the costs of travel and living expenses while in Belize. Your time in Belize will involve a minimum of 90 days plus orientation. Students should budget for additional expenses (e.g., spending money, travel around the country, etc.). </a:t>
          </a:r>
          <a:endParaRPr lang="en-US" sz="2100" kern="1200"/>
        </a:p>
      </dsp:txBody>
      <dsp:txXfrm>
        <a:off x="129536" y="2949013"/>
        <a:ext cx="6002028" cy="239448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3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97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074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9212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915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282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55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8308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5/17/2022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8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272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045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713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302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529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04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21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825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5/17/2022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84751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elabelize.com/" TargetMode="External"/><Relationship Id="rId4" Type="http://schemas.openxmlformats.org/officeDocument/2006/relationships/hyperlink" Target="https://umanitoba.ca/education/student-experience/qe2-scholarship"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umanitoba-my.sharepoint.com/personal/satoru_nakagawa_umanitoba_ca/Documents/Attachments/Dr.%20Filiberto%20Penados%20interview.mp4"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1F679832-8E5F-4988-BBD4-0A420DCB3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479CC6F2-1238-4FCB-AA29-A8FEB5D5C9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1" name="Rectangle 12">
            <a:extLst>
              <a:ext uri="{FF2B5EF4-FFF2-40B4-BE49-F238E27FC236}">
                <a16:creationId xmlns:a16="http://schemas.microsoft.com/office/drawing/2014/main" id="{977EFBDA-465A-4C02-A5FE-379C64DE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4">
            <a:extLst>
              <a:ext uri="{FF2B5EF4-FFF2-40B4-BE49-F238E27FC236}">
                <a16:creationId xmlns:a16="http://schemas.microsoft.com/office/drawing/2014/main" id="{EFC5F49F-DA32-48F5-8341-10EC931F5A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5D750453-C34A-4B4A-8328-5E301E3E0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E72625-AE1A-F74E-903E-742D18D02BFA}"/>
              </a:ext>
            </a:extLst>
          </p:cNvPr>
          <p:cNvSpPr>
            <a:spLocks noGrp="1"/>
          </p:cNvSpPr>
          <p:nvPr>
            <p:ph type="ctrTitle"/>
          </p:nvPr>
        </p:nvSpPr>
        <p:spPr>
          <a:xfrm>
            <a:off x="680322" y="2063262"/>
            <a:ext cx="3739278" cy="2661138"/>
          </a:xfrm>
        </p:spPr>
        <p:txBody>
          <a:bodyPr>
            <a:normAutofit/>
          </a:bodyPr>
          <a:lstStyle/>
          <a:p>
            <a:r>
              <a:rPr lang="en-CA" sz="2400" b="1" dirty="0"/>
              <a:t> Queen Elizabeth II Diamond Jubilee Scholarship: Engaging Indigenous Languages, Knowledges, Learning and the Land</a:t>
            </a:r>
            <a:br>
              <a:rPr lang="en-CA" sz="2400" b="1" dirty="0"/>
            </a:br>
            <a:endParaRPr lang="en-US" sz="2400" dirty="0"/>
          </a:p>
        </p:txBody>
      </p:sp>
      <p:sp>
        <p:nvSpPr>
          <p:cNvPr id="3" name="Subtitle 2">
            <a:extLst>
              <a:ext uri="{FF2B5EF4-FFF2-40B4-BE49-F238E27FC236}">
                <a16:creationId xmlns:a16="http://schemas.microsoft.com/office/drawing/2014/main" id="{F732CB61-C575-A944-8109-3DBF83F8F750}"/>
              </a:ext>
            </a:extLst>
          </p:cNvPr>
          <p:cNvSpPr>
            <a:spLocks noGrp="1"/>
          </p:cNvSpPr>
          <p:nvPr>
            <p:ph type="subTitle" idx="1"/>
          </p:nvPr>
        </p:nvSpPr>
        <p:spPr>
          <a:xfrm>
            <a:off x="680323" y="5101298"/>
            <a:ext cx="3739277" cy="1116622"/>
          </a:xfrm>
        </p:spPr>
        <p:txBody>
          <a:bodyPr>
            <a:noAutofit/>
          </a:bodyPr>
          <a:lstStyle/>
          <a:p>
            <a:r>
              <a:rPr lang="en-US" dirty="0"/>
              <a:t>Information for prospective applicants provided by the Faculty of Education</a:t>
            </a:r>
          </a:p>
        </p:txBody>
      </p:sp>
      <p:sp>
        <p:nvSpPr>
          <p:cNvPr id="19" name="Rectangle 18">
            <a:extLst>
              <a:ext uri="{FF2B5EF4-FFF2-40B4-BE49-F238E27FC236}">
                <a16:creationId xmlns:a16="http://schemas.microsoft.com/office/drawing/2014/main" id="{3EA711C0-8B99-4EEA-B366-8E80E5ABC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3CCD34-BDB7-4C43-808B-4E8A21409CE0}"/>
              </a:ext>
            </a:extLst>
          </p:cNvPr>
          <p:cNvPicPr>
            <a:picLocks noChangeAspect="1"/>
          </p:cNvPicPr>
          <p:nvPr/>
        </p:nvPicPr>
        <p:blipFill>
          <a:blip r:embed="rId4"/>
          <a:stretch>
            <a:fillRect/>
          </a:stretch>
        </p:blipFill>
        <p:spPr>
          <a:xfrm>
            <a:off x="5593085" y="1216116"/>
            <a:ext cx="5629268" cy="4418973"/>
          </a:xfrm>
          <a:prstGeom prst="rect">
            <a:avLst/>
          </a:prstGeom>
          <a:ln>
            <a:noFill/>
          </a:ln>
          <a:effectLst/>
        </p:spPr>
      </p:pic>
      <p:pic>
        <p:nvPicPr>
          <p:cNvPr id="5" name="Picture 4">
            <a:extLst>
              <a:ext uri="{FF2B5EF4-FFF2-40B4-BE49-F238E27FC236}">
                <a16:creationId xmlns:a16="http://schemas.microsoft.com/office/drawing/2014/main" id="{7083CA4A-C163-B84E-9273-072A6FC336A0}"/>
              </a:ext>
            </a:extLst>
          </p:cNvPr>
          <p:cNvPicPr>
            <a:picLocks noChangeAspect="1"/>
          </p:cNvPicPr>
          <p:nvPr/>
        </p:nvPicPr>
        <p:blipFill>
          <a:blip r:embed="rId5"/>
          <a:stretch>
            <a:fillRect/>
          </a:stretch>
        </p:blipFill>
        <p:spPr>
          <a:xfrm>
            <a:off x="507751" y="83243"/>
            <a:ext cx="3629025" cy="1664071"/>
          </a:xfrm>
          <a:prstGeom prst="rect">
            <a:avLst/>
          </a:prstGeom>
        </p:spPr>
      </p:pic>
      <p:sp>
        <p:nvSpPr>
          <p:cNvPr id="6" name="TextBox 5">
            <a:extLst>
              <a:ext uri="{FF2B5EF4-FFF2-40B4-BE49-F238E27FC236}">
                <a16:creationId xmlns:a16="http://schemas.microsoft.com/office/drawing/2014/main" id="{C87DBE5A-BBDB-4049-AEC0-BCBD9F5B3F43}"/>
              </a:ext>
            </a:extLst>
          </p:cNvPr>
          <p:cNvSpPr txBox="1"/>
          <p:nvPr/>
        </p:nvSpPr>
        <p:spPr>
          <a:xfrm>
            <a:off x="6724892" y="6421910"/>
            <a:ext cx="2894190" cy="369332"/>
          </a:xfrm>
          <a:prstGeom prst="rect">
            <a:avLst/>
          </a:prstGeom>
          <a:noFill/>
        </p:spPr>
        <p:txBody>
          <a:bodyPr wrap="none" rtlCol="0">
            <a:spAutoFit/>
          </a:bodyPr>
          <a:lstStyle/>
          <a:p>
            <a:r>
              <a:rPr lang="en-US" dirty="0"/>
              <a:t>Photo credits: CELA Belize</a:t>
            </a:r>
          </a:p>
        </p:txBody>
      </p:sp>
    </p:spTree>
    <p:extLst>
      <p:ext uri="{BB962C8B-B14F-4D97-AF65-F5344CB8AC3E}">
        <p14:creationId xmlns:p14="http://schemas.microsoft.com/office/powerpoint/2010/main" val="3428857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0EA2A7-4D79-1342-9AEB-F7EA9880965F}"/>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For more information and to register</a:t>
            </a:r>
          </a:p>
        </p:txBody>
      </p:sp>
      <p:sp>
        <p:nvSpPr>
          <p:cNvPr id="3" name="Content Placeholder 2">
            <a:extLst>
              <a:ext uri="{FF2B5EF4-FFF2-40B4-BE49-F238E27FC236}">
                <a16:creationId xmlns:a16="http://schemas.microsoft.com/office/drawing/2014/main" id="{34AD43BF-DBC9-D74B-A8B4-2376ED200480}"/>
              </a:ext>
            </a:extLst>
          </p:cNvPr>
          <p:cNvSpPr>
            <a:spLocks noGrp="1"/>
          </p:cNvSpPr>
          <p:nvPr>
            <p:ph idx="1"/>
          </p:nvPr>
        </p:nvSpPr>
        <p:spPr>
          <a:xfrm>
            <a:off x="5287995" y="661106"/>
            <a:ext cx="6257362" cy="5503101"/>
          </a:xfrm>
        </p:spPr>
        <p:txBody>
          <a:bodyPr anchor="ctr">
            <a:normAutofit/>
          </a:bodyPr>
          <a:lstStyle/>
          <a:p>
            <a:pPr marL="0" indent="0">
              <a:buNone/>
            </a:pPr>
            <a:r>
              <a:rPr lang="en-US" sz="2000" dirty="0">
                <a:solidFill>
                  <a:schemeClr val="bg1"/>
                </a:solidFill>
                <a:hlinkClick r:id="rId4">
                  <a:extLst>
                    <a:ext uri="{A12FA001-AC4F-418D-AE19-62706E023703}">
                      <ahyp:hlinkClr xmlns:ahyp="http://schemas.microsoft.com/office/drawing/2018/hyperlinkcolor" val="tx"/>
                    </a:ext>
                  </a:extLst>
                </a:hlinkClick>
              </a:rPr>
              <a:t>Program info and application package</a:t>
            </a:r>
          </a:p>
          <a:p>
            <a:pPr marL="0" indent="0">
              <a:buNone/>
            </a:pPr>
            <a:r>
              <a:rPr lang="en-US" sz="2000" dirty="0">
                <a:solidFill>
                  <a:srgbClr val="FFFFFF"/>
                </a:solidFill>
                <a:hlinkClick r:id="rId4">
                  <a:extLst>
                    <a:ext uri="{A12FA001-AC4F-418D-AE19-62706E023703}">
                      <ahyp:hlinkClr xmlns:ahyp="http://schemas.microsoft.com/office/drawing/2018/hyperlinkcolor" val="tx"/>
                    </a:ext>
                  </a:extLst>
                </a:hlinkClick>
              </a:rPr>
              <a:t>https://umanitoba.ca/education/student-experience/qe2-scholarship</a:t>
            </a:r>
            <a:endParaRPr lang="en-US" sz="2000" dirty="0">
              <a:solidFill>
                <a:srgbClr val="FFFFFF"/>
              </a:solidFill>
            </a:endParaRPr>
          </a:p>
          <a:p>
            <a:pPr marL="0" indent="0">
              <a:buNone/>
            </a:pPr>
            <a:endParaRPr lang="en-US" sz="2000" u="sng" dirty="0">
              <a:solidFill>
                <a:srgbClr val="FFFFFF"/>
              </a:solidFill>
            </a:endParaRPr>
          </a:p>
          <a:p>
            <a:pPr marL="0" indent="0">
              <a:buNone/>
            </a:pPr>
            <a:r>
              <a:rPr lang="en-US" sz="2000" u="sng" dirty="0">
                <a:solidFill>
                  <a:schemeClr val="bg1"/>
                </a:solidFill>
              </a:rPr>
              <a:t>CELA Belize</a:t>
            </a:r>
          </a:p>
          <a:p>
            <a:pPr marL="0" indent="0">
              <a:buNone/>
            </a:pPr>
            <a:r>
              <a:rPr lang="en-US" sz="2000" u="sng" dirty="0">
                <a:solidFill>
                  <a:srgbClr val="FFFFFF"/>
                </a:solidFill>
                <a:hlinkClick r:id="rId5"/>
              </a:rPr>
              <a:t>https://celabelize.com</a:t>
            </a:r>
            <a:r>
              <a:rPr lang="en-US" sz="2000" u="sng" dirty="0">
                <a:solidFill>
                  <a:srgbClr val="FFFFFF"/>
                </a:solidFill>
              </a:rPr>
              <a:t> </a:t>
            </a:r>
          </a:p>
          <a:p>
            <a:pPr marL="0" indent="0">
              <a:buNone/>
            </a:pPr>
            <a:endParaRPr lang="en-US" sz="2000" u="sng" dirty="0">
              <a:solidFill>
                <a:srgbClr val="FFFFFF"/>
              </a:solidFill>
            </a:endParaRPr>
          </a:p>
          <a:p>
            <a:pPr marL="0" indent="0">
              <a:buNone/>
            </a:pPr>
            <a:r>
              <a:rPr lang="en-US" sz="2000" u="sng" dirty="0">
                <a:solidFill>
                  <a:srgbClr val="FFFFFF"/>
                </a:solidFill>
              </a:rPr>
              <a:t>QES</a:t>
            </a:r>
          </a:p>
          <a:p>
            <a:pPr marL="0" indent="0">
              <a:buNone/>
            </a:pPr>
            <a:r>
              <a:rPr lang="en-US" sz="2000" dirty="0">
                <a:solidFill>
                  <a:srgbClr val="FFFFFF"/>
                </a:solidFill>
              </a:rPr>
              <a:t>https://www.youtube.com/watch?v=_o62lHxnghc</a:t>
            </a:r>
          </a:p>
        </p:txBody>
      </p:sp>
    </p:spTree>
    <p:extLst>
      <p:ext uri="{BB962C8B-B14F-4D97-AF65-F5344CB8AC3E}">
        <p14:creationId xmlns:p14="http://schemas.microsoft.com/office/powerpoint/2010/main" val="34448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4383-1E4B-F14E-8299-F34833154F0B}"/>
              </a:ext>
            </a:extLst>
          </p:cNvPr>
          <p:cNvSpPr>
            <a:spLocks noGrp="1"/>
          </p:cNvSpPr>
          <p:nvPr>
            <p:ph type="title"/>
          </p:nvPr>
        </p:nvSpPr>
        <p:spPr>
          <a:xfrm>
            <a:off x="680321" y="753228"/>
            <a:ext cx="9613861" cy="1080938"/>
          </a:xfrm>
        </p:spPr>
        <p:txBody>
          <a:bodyPr>
            <a:normAutofit/>
          </a:bodyPr>
          <a:lstStyle/>
          <a:p>
            <a:r>
              <a:rPr lang="en-US" dirty="0"/>
              <a:t>Overview</a:t>
            </a:r>
          </a:p>
        </p:txBody>
      </p:sp>
      <p:graphicFrame>
        <p:nvGraphicFramePr>
          <p:cNvPr id="5" name="Content Placeholder 2">
            <a:extLst>
              <a:ext uri="{FF2B5EF4-FFF2-40B4-BE49-F238E27FC236}">
                <a16:creationId xmlns:a16="http://schemas.microsoft.com/office/drawing/2014/main" id="{28584A99-AF9F-AB5D-C627-1E08FC5A5CE8}"/>
              </a:ext>
            </a:extLst>
          </p:cNvPr>
          <p:cNvGraphicFramePr>
            <a:graphicFrameLocks noGrp="1"/>
          </p:cNvGraphicFramePr>
          <p:nvPr>
            <p:ph idx="1"/>
            <p:extLst>
              <p:ext uri="{D42A27DB-BD31-4B8C-83A1-F6EECF244321}">
                <p14:modId xmlns:p14="http://schemas.microsoft.com/office/powerpoint/2010/main" val="2461832927"/>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79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118388B-7A30-C641-B839-DECD24664CD7}"/>
              </a:ext>
            </a:extLst>
          </p:cNvPr>
          <p:cNvSpPr>
            <a:spLocks noGrp="1"/>
          </p:cNvSpPr>
          <p:nvPr>
            <p:ph type="title"/>
          </p:nvPr>
        </p:nvSpPr>
        <p:spPr>
          <a:xfrm>
            <a:off x="680321" y="2063262"/>
            <a:ext cx="3739279" cy="2661052"/>
          </a:xfrm>
        </p:spPr>
        <p:txBody>
          <a:bodyPr>
            <a:normAutofit/>
          </a:bodyPr>
          <a:lstStyle/>
          <a:p>
            <a:pPr algn="r"/>
            <a:r>
              <a:rPr lang="en-US" sz="4400">
                <a:solidFill>
                  <a:srgbClr val="FFFFFF"/>
                </a:solidFill>
              </a:rPr>
              <a:t>The QESII Program Team</a:t>
            </a:r>
          </a:p>
        </p:txBody>
      </p:sp>
      <p:sp>
        <p:nvSpPr>
          <p:cNvPr id="3" name="Content Placeholder 2">
            <a:extLst>
              <a:ext uri="{FF2B5EF4-FFF2-40B4-BE49-F238E27FC236}">
                <a16:creationId xmlns:a16="http://schemas.microsoft.com/office/drawing/2014/main" id="{0A3CE631-F25D-C743-B43F-E1CDFDE43F7D}"/>
              </a:ext>
            </a:extLst>
          </p:cNvPr>
          <p:cNvSpPr>
            <a:spLocks noGrp="1"/>
          </p:cNvSpPr>
          <p:nvPr>
            <p:ph idx="1"/>
          </p:nvPr>
        </p:nvSpPr>
        <p:spPr>
          <a:xfrm>
            <a:off x="5287995" y="661106"/>
            <a:ext cx="6257362" cy="5503101"/>
          </a:xfrm>
        </p:spPr>
        <p:txBody>
          <a:bodyPr anchor="ctr">
            <a:normAutofit/>
          </a:bodyPr>
          <a:lstStyle/>
          <a:p>
            <a:r>
              <a:rPr lang="en-US" sz="2000">
                <a:solidFill>
                  <a:srgbClr val="FFFFFF"/>
                </a:solidFill>
              </a:rPr>
              <a:t>Dr. Sandie Kouritzin (Education)</a:t>
            </a:r>
          </a:p>
          <a:p>
            <a:r>
              <a:rPr lang="en-US" sz="2000">
                <a:solidFill>
                  <a:srgbClr val="FFFFFF"/>
                </a:solidFill>
              </a:rPr>
              <a:t>Ms. Rosanna Caruso (Education)</a:t>
            </a:r>
          </a:p>
          <a:p>
            <a:r>
              <a:rPr lang="en-US" sz="2000">
                <a:solidFill>
                  <a:srgbClr val="FFFFFF"/>
                </a:solidFill>
              </a:rPr>
              <a:t>Dr. Clea Schmidt (Education)</a:t>
            </a:r>
          </a:p>
          <a:p>
            <a:r>
              <a:rPr lang="en-US" sz="2000">
                <a:solidFill>
                  <a:srgbClr val="FFFFFF"/>
                </a:solidFill>
              </a:rPr>
              <a:t>Dr. Satoru Nakagawa (Arts)</a:t>
            </a:r>
          </a:p>
          <a:p>
            <a:r>
              <a:rPr lang="en-US" sz="2000">
                <a:solidFill>
                  <a:srgbClr val="FFFFFF"/>
                </a:solidFill>
              </a:rPr>
              <a:t>Dr. Filiberto Penados (</a:t>
            </a:r>
            <a:r>
              <a:rPr lang="en-CA" sz="2000">
                <a:solidFill>
                  <a:srgbClr val="FFFFFF"/>
                </a:solidFill>
              </a:rPr>
              <a:t>Natural Resources Institute and CELA, Belize)</a:t>
            </a:r>
            <a:endParaRPr lang="en-US" sz="2000">
              <a:solidFill>
                <a:srgbClr val="FFFFFF"/>
              </a:solidFill>
            </a:endParaRPr>
          </a:p>
        </p:txBody>
      </p:sp>
    </p:spTree>
    <p:extLst>
      <p:ext uri="{BB962C8B-B14F-4D97-AF65-F5344CB8AC3E}">
        <p14:creationId xmlns:p14="http://schemas.microsoft.com/office/powerpoint/2010/main" val="302376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1" name="Rectangle 10">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A group of people posing for a photo next to a sign&#10;&#10;Description automatically generated">
            <a:extLst>
              <a:ext uri="{FF2B5EF4-FFF2-40B4-BE49-F238E27FC236}">
                <a16:creationId xmlns:a16="http://schemas.microsoft.com/office/drawing/2014/main" id="{F4F34A83-20A1-BF4E-BF55-F2803AB4114A}"/>
              </a:ext>
            </a:extLst>
          </p:cNvPr>
          <p:cNvPicPr>
            <a:picLocks noChangeAspect="1"/>
          </p:cNvPicPr>
          <p:nvPr/>
        </p:nvPicPr>
        <p:blipFill rotWithShape="1">
          <a:blip r:embed="rId3"/>
          <a:srcRect l="30242" r="20175" b="-2"/>
          <a:stretch/>
        </p:blipFill>
        <p:spPr>
          <a:xfrm>
            <a:off x="7547810" y="10"/>
            <a:ext cx="4641013" cy="6856310"/>
          </a:xfrm>
          <a:prstGeom prst="rect">
            <a:avLst/>
          </a:prstGeom>
          <a:ln>
            <a:noFill/>
          </a:ln>
          <a:effectLst/>
        </p:spPr>
      </p:pic>
      <p:sp>
        <p:nvSpPr>
          <p:cNvPr id="14" name="Rectangle 13">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34A14CA-2597-4645-8364-5FE81753E99E}"/>
              </a:ext>
            </a:extLst>
          </p:cNvPr>
          <p:cNvSpPr>
            <a:spLocks noGrp="1"/>
          </p:cNvSpPr>
          <p:nvPr>
            <p:ph type="title"/>
          </p:nvPr>
        </p:nvSpPr>
        <p:spPr>
          <a:xfrm>
            <a:off x="680321" y="753228"/>
            <a:ext cx="7087552" cy="1080938"/>
          </a:xfrm>
        </p:spPr>
        <p:txBody>
          <a:bodyPr>
            <a:normAutofit/>
          </a:bodyPr>
          <a:lstStyle/>
          <a:p>
            <a:r>
              <a:rPr lang="en-US" dirty="0"/>
              <a:t>Goal of the Program</a:t>
            </a:r>
          </a:p>
        </p:txBody>
      </p:sp>
      <p:pic>
        <p:nvPicPr>
          <p:cNvPr id="16" name="Picture 15">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38F36D06-55F3-A04A-A186-B8E8E1D7DE84}"/>
              </a:ext>
            </a:extLst>
          </p:cNvPr>
          <p:cNvSpPr>
            <a:spLocks noGrp="1"/>
          </p:cNvSpPr>
          <p:nvPr>
            <p:ph idx="1"/>
          </p:nvPr>
        </p:nvSpPr>
        <p:spPr>
          <a:xfrm>
            <a:off x="680321" y="2336873"/>
            <a:ext cx="6423211" cy="3599316"/>
          </a:xfrm>
        </p:spPr>
        <p:txBody>
          <a:bodyPr>
            <a:normAutofit/>
          </a:bodyPr>
          <a:lstStyle/>
          <a:p>
            <a:pPr marL="0" indent="0">
              <a:buNone/>
            </a:pPr>
            <a:r>
              <a:rPr lang="en-CA" dirty="0"/>
              <a:t>To create a community of education-focused scholars who will become leaders and advocates in global Indigenous language vitality, Indigenous ontologies and epistemologies, Indigenous food sovereignty and learning from the land.  This scholarship program, available through 2024, focuses on both community-based and higher-education efforts.</a:t>
            </a:r>
            <a:endParaRPr lang="en-US" dirty="0"/>
          </a:p>
        </p:txBody>
      </p:sp>
    </p:spTree>
    <p:extLst>
      <p:ext uri="{BB962C8B-B14F-4D97-AF65-F5344CB8AC3E}">
        <p14:creationId xmlns:p14="http://schemas.microsoft.com/office/powerpoint/2010/main" val="3674342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7A232B-BF41-E440-B7B9-A1733E6AE1D7}"/>
              </a:ext>
            </a:extLst>
          </p:cNvPr>
          <p:cNvSpPr>
            <a:spLocks noGrp="1"/>
          </p:cNvSpPr>
          <p:nvPr>
            <p:ph type="title"/>
          </p:nvPr>
        </p:nvSpPr>
        <p:spPr>
          <a:xfrm>
            <a:off x="680321" y="2063262"/>
            <a:ext cx="3739279" cy="2661052"/>
          </a:xfrm>
        </p:spPr>
        <p:txBody>
          <a:bodyPr>
            <a:normAutofit/>
          </a:bodyPr>
          <a:lstStyle/>
          <a:p>
            <a:pPr algn="r"/>
            <a:r>
              <a:rPr lang="en-US" sz="4400"/>
              <a:t>Target audience and funding</a:t>
            </a:r>
          </a:p>
        </p:txBody>
      </p:sp>
      <p:graphicFrame>
        <p:nvGraphicFramePr>
          <p:cNvPr id="5" name="Content Placeholder 2">
            <a:extLst>
              <a:ext uri="{FF2B5EF4-FFF2-40B4-BE49-F238E27FC236}">
                <a16:creationId xmlns:a16="http://schemas.microsoft.com/office/drawing/2014/main" id="{333503A7-5D5E-1D54-BB73-30135C039984}"/>
              </a:ext>
            </a:extLst>
          </p:cNvPr>
          <p:cNvGraphicFramePr>
            <a:graphicFrameLocks noGrp="1"/>
          </p:cNvGraphicFramePr>
          <p:nvPr>
            <p:ph idx="1"/>
            <p:extLst>
              <p:ext uri="{D42A27DB-BD31-4B8C-83A1-F6EECF244321}">
                <p14:modId xmlns:p14="http://schemas.microsoft.com/office/powerpoint/2010/main" val="196744230"/>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759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E15ACF29-4FA4-1444-A884-5F47A5827FB5}"/>
              </a:ext>
            </a:extLst>
          </p:cNvPr>
          <p:cNvSpPr>
            <a:spLocks noGrp="1"/>
          </p:cNvSpPr>
          <p:nvPr>
            <p:ph idx="1"/>
          </p:nvPr>
        </p:nvSpPr>
        <p:spPr>
          <a:xfrm>
            <a:off x="582688" y="-451413"/>
            <a:ext cx="8324618" cy="5165607"/>
          </a:xfrm>
        </p:spPr>
        <p:txBody>
          <a:bodyPr anchor="b">
            <a:normAutofit/>
          </a:bodyPr>
          <a:lstStyle/>
          <a:p>
            <a:r>
              <a:rPr lang="en-CA" sz="1800" dirty="0"/>
              <a:t>QES scholars will enrich their understanding of Indigenous education and community within Belize and share their learning with local communities and through an online QES course. QES scholars will participate in:</a:t>
            </a:r>
          </a:p>
          <a:p>
            <a:r>
              <a:rPr lang="en-CA" sz="1800" dirty="0"/>
              <a:t>A mandatory full day pre-departure workshop</a:t>
            </a:r>
          </a:p>
          <a:p>
            <a:r>
              <a:rPr lang="en-CA" sz="1800" dirty="0"/>
              <a:t>An orientation session hosted by CELA Belize upon arrival in the country.</a:t>
            </a:r>
          </a:p>
          <a:p>
            <a:r>
              <a:rPr lang="en-CA" sz="1800" dirty="0"/>
              <a:t>A three-credit, online course completed by all students entitled,</a:t>
            </a:r>
            <a:r>
              <a:rPr lang="en-US" sz="1800" dirty="0"/>
              <a:t> Endangered and Minority Languages and Cultures </a:t>
            </a:r>
            <a:r>
              <a:rPr lang="en-CA" sz="1800" dirty="0"/>
              <a:t>, completed while in Belize. More information about this course will be provided to students once accepted.</a:t>
            </a:r>
          </a:p>
          <a:p>
            <a:r>
              <a:rPr lang="en-CA" sz="1800" dirty="0"/>
              <a:t>Local community engagement activities and workshops organized by CELA.</a:t>
            </a:r>
          </a:p>
          <a:p>
            <a:r>
              <a:rPr lang="en-CA" sz="1800" dirty="0"/>
              <a:t>Opportunities to connect with other QES Scholars and alumni around the world.</a:t>
            </a:r>
          </a:p>
          <a:p>
            <a:endParaRPr lang="en-US" sz="1600" dirty="0"/>
          </a:p>
        </p:txBody>
      </p:sp>
      <p:sp>
        <p:nvSpPr>
          <p:cNvPr id="12"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540286-803A-B64A-81DE-2F9184F793A0}"/>
              </a:ext>
            </a:extLst>
          </p:cNvPr>
          <p:cNvSpPr>
            <a:spLocks noGrp="1"/>
          </p:cNvSpPr>
          <p:nvPr>
            <p:ph type="title"/>
          </p:nvPr>
        </p:nvSpPr>
        <p:spPr>
          <a:xfrm>
            <a:off x="680321" y="4714194"/>
            <a:ext cx="8129353" cy="1311176"/>
          </a:xfrm>
        </p:spPr>
        <p:txBody>
          <a:bodyPr anchor="b">
            <a:normAutofit/>
          </a:bodyPr>
          <a:lstStyle/>
          <a:p>
            <a:pPr algn="r"/>
            <a:r>
              <a:rPr lang="en-US" sz="4400">
                <a:solidFill>
                  <a:srgbClr val="FFFFFF"/>
                </a:solidFill>
              </a:rPr>
              <a:t>What the experience will involve</a:t>
            </a:r>
          </a:p>
        </p:txBody>
      </p:sp>
      <p:sp>
        <p:nvSpPr>
          <p:cNvPr id="16"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737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45AD9C-F21B-4046-AF68-07A246947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5F5BD6E-AB48-4A2D-AA03-D787D54FAF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12" name="Picture 11">
            <a:extLst>
              <a:ext uri="{FF2B5EF4-FFF2-40B4-BE49-F238E27FC236}">
                <a16:creationId xmlns:a16="http://schemas.microsoft.com/office/drawing/2014/main" id="{3221115A-B66A-4D35-9D9F-97A91D88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14" name="Rectangle 13">
            <a:extLst>
              <a:ext uri="{FF2B5EF4-FFF2-40B4-BE49-F238E27FC236}">
                <a16:creationId xmlns:a16="http://schemas.microsoft.com/office/drawing/2014/main" id="{ABC72B1C-D4EE-45CF-A99C-0AD017C41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62B814D-4E80-C746-B1D6-7BAF2374BD55}"/>
              </a:ext>
            </a:extLst>
          </p:cNvPr>
          <p:cNvSpPr>
            <a:spLocks noGrp="1"/>
          </p:cNvSpPr>
          <p:nvPr>
            <p:ph type="title"/>
          </p:nvPr>
        </p:nvSpPr>
        <p:spPr>
          <a:xfrm>
            <a:off x="680321" y="753228"/>
            <a:ext cx="9613861" cy="1080938"/>
          </a:xfrm>
        </p:spPr>
        <p:txBody>
          <a:bodyPr>
            <a:normAutofit/>
          </a:bodyPr>
          <a:lstStyle/>
          <a:p>
            <a:r>
              <a:rPr lang="en-US">
                <a:solidFill>
                  <a:srgbClr val="FFFFFF"/>
                </a:solidFill>
              </a:rPr>
              <a:t>Key expectations</a:t>
            </a:r>
          </a:p>
        </p:txBody>
      </p:sp>
      <p:pic>
        <p:nvPicPr>
          <p:cNvPr id="16" name="Picture 15">
            <a:extLst>
              <a:ext uri="{FF2B5EF4-FFF2-40B4-BE49-F238E27FC236}">
                <a16:creationId xmlns:a16="http://schemas.microsoft.com/office/drawing/2014/main" id="{38AB44AF-E52F-46C5-8C2C-8487AC8B1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8" name="Rectangle 17">
            <a:extLst>
              <a:ext uri="{FF2B5EF4-FFF2-40B4-BE49-F238E27FC236}">
                <a16:creationId xmlns:a16="http://schemas.microsoft.com/office/drawing/2014/main" id="{A5B2FDF3-1FF8-4FBF-842A-4EA5719F3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6389DEC8-49B8-4778-BB47-FF48E8C5B6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22" name="Rectangle 21">
            <a:extLst>
              <a:ext uri="{FF2B5EF4-FFF2-40B4-BE49-F238E27FC236}">
                <a16:creationId xmlns:a16="http://schemas.microsoft.com/office/drawing/2014/main" id="{DF550B33-5759-49FD-90FC-11EA4ED58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1138C44-D1F3-D844-9A19-F065FD5D10E1}"/>
              </a:ext>
            </a:extLst>
          </p:cNvPr>
          <p:cNvSpPr>
            <a:spLocks noGrp="1"/>
          </p:cNvSpPr>
          <p:nvPr>
            <p:ph idx="1"/>
          </p:nvPr>
        </p:nvSpPr>
        <p:spPr>
          <a:xfrm>
            <a:off x="680322" y="2437831"/>
            <a:ext cx="9114023" cy="3150308"/>
          </a:xfrm>
        </p:spPr>
        <p:txBody>
          <a:bodyPr>
            <a:normAutofit/>
          </a:bodyPr>
          <a:lstStyle/>
          <a:p>
            <a:r>
              <a:rPr lang="en-US" sz="2000">
                <a:solidFill>
                  <a:srgbClr val="FFFFFF"/>
                </a:solidFill>
              </a:rPr>
              <a:t>You will require travel and health insurance and Criminal Record and Child Abuse Registry checks.</a:t>
            </a:r>
          </a:p>
          <a:p>
            <a:r>
              <a:rPr lang="en-CA" sz="2000">
                <a:solidFill>
                  <a:srgbClr val="FFFFFF"/>
                </a:solidFill>
              </a:rPr>
              <a:t>You will participate in the QES II Community of Scholars from the time of acceptance, throughout the internship period and following the internship. Involvement in the Community may include organizing or participating in events, volunteering, sharing research results o r methodologies, supporting fellow QES II Scholars, or mentoring new Scholars as they enter the program.  There is the expectation of sharing your QES experience via social media. </a:t>
            </a:r>
          </a:p>
          <a:p>
            <a:endParaRPr lang="en-US" sz="2000">
              <a:solidFill>
                <a:srgbClr val="FFFFFF"/>
              </a:solidFill>
            </a:endParaRPr>
          </a:p>
        </p:txBody>
      </p:sp>
    </p:spTree>
    <p:extLst>
      <p:ext uri="{BB962C8B-B14F-4D97-AF65-F5344CB8AC3E}">
        <p14:creationId xmlns:p14="http://schemas.microsoft.com/office/powerpoint/2010/main" val="341573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64DAFB-AD9A-4E52-B026-8641CCD67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747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3B1C8FC-E1FE-470B-AB3B-D4B1D8C9DE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CE11874-8A3D-F04E-BE21-B92A044E9B21}"/>
              </a:ext>
            </a:extLst>
          </p:cNvPr>
          <p:cNvSpPr>
            <a:spLocks noGrp="1"/>
          </p:cNvSpPr>
          <p:nvPr>
            <p:ph type="title"/>
          </p:nvPr>
        </p:nvSpPr>
        <p:spPr>
          <a:xfrm>
            <a:off x="680322" y="321733"/>
            <a:ext cx="9256566" cy="845983"/>
          </a:xfrm>
          <a:effectLst>
            <a:outerShdw blurRad="88900" dist="38100" dir="2700000" algn="tl" rotWithShape="0">
              <a:prstClr val="black">
                <a:alpha val="30000"/>
              </a:prstClr>
            </a:outerShdw>
          </a:effectLst>
        </p:spPr>
        <p:txBody>
          <a:bodyPr anchor="b">
            <a:normAutofit/>
          </a:bodyPr>
          <a:lstStyle/>
          <a:p>
            <a:r>
              <a:rPr lang="en-US" sz="3100"/>
              <a:t>An interview with Dr. Nakagawa and Dr. </a:t>
            </a:r>
            <a:r>
              <a:rPr lang="en-US" sz="3100" err="1"/>
              <a:t>Penados</a:t>
            </a:r>
            <a:endParaRPr lang="en-US" sz="3100"/>
          </a:p>
        </p:txBody>
      </p:sp>
      <p:pic>
        <p:nvPicPr>
          <p:cNvPr id="12" name="Picture 11">
            <a:extLst>
              <a:ext uri="{FF2B5EF4-FFF2-40B4-BE49-F238E27FC236}">
                <a16:creationId xmlns:a16="http://schemas.microsoft.com/office/drawing/2014/main" id="{56ED1086-4FBF-41E3-B23D-0AF086E76F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2846786"/>
            <a:ext cx="1602997" cy="144270"/>
          </a:xfrm>
          <a:prstGeom prst="rect">
            <a:avLst/>
          </a:prstGeom>
        </p:spPr>
      </p:pic>
      <p:pic>
        <p:nvPicPr>
          <p:cNvPr id="14" name="Picture 13">
            <a:extLst>
              <a:ext uri="{FF2B5EF4-FFF2-40B4-BE49-F238E27FC236}">
                <a16:creationId xmlns:a16="http://schemas.microsoft.com/office/drawing/2014/main" id="{8900C04C-9973-40F3-8121-55AC6A472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5851041"/>
            <a:ext cx="9936886" cy="321164"/>
          </a:xfrm>
          <a:prstGeom prst="rect">
            <a:avLst/>
          </a:prstGeom>
        </p:spPr>
      </p:pic>
      <p:sp>
        <p:nvSpPr>
          <p:cNvPr id="16" name="Rectangle 15">
            <a:extLst>
              <a:ext uri="{FF2B5EF4-FFF2-40B4-BE49-F238E27FC236}">
                <a16:creationId xmlns:a16="http://schemas.microsoft.com/office/drawing/2014/main" id="{CD6B57F6-C734-4FDA-9495-94E602DC5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89448"/>
            <a:ext cx="9936887" cy="4381221"/>
          </a:xfrm>
          <a:prstGeom prst="rect">
            <a:avLst/>
          </a:prstGeom>
          <a:solidFill>
            <a:srgbClr val="0D0D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65E650-730A-0B4B-A6C3-F73DF0E888D4}"/>
              </a:ext>
            </a:extLst>
          </p:cNvPr>
          <p:cNvSpPr>
            <a:spLocks noGrp="1"/>
          </p:cNvSpPr>
          <p:nvPr>
            <p:ph idx="1"/>
          </p:nvPr>
        </p:nvSpPr>
        <p:spPr>
          <a:xfrm>
            <a:off x="680321" y="1960966"/>
            <a:ext cx="8601055" cy="3418626"/>
          </a:xfrm>
        </p:spPr>
        <p:txBody>
          <a:bodyPr anchor="t">
            <a:normAutofit/>
          </a:bodyPr>
          <a:lstStyle/>
          <a:p>
            <a:r>
              <a:rPr lang="en-US" sz="2000" dirty="0">
                <a:solidFill>
                  <a:srgbClr val="4BF7ED"/>
                </a:solidFill>
                <a:hlinkClick r:id="rId5">
                  <a:extLst>
                    <a:ext uri="{A12FA001-AC4F-418D-AE19-62706E023703}">
                      <ahyp:hlinkClr xmlns:ahyp="http://schemas.microsoft.com/office/drawing/2018/hyperlinkcolor" val="tx"/>
                    </a:ext>
                  </a:extLst>
                </a:hlinkClick>
              </a:rPr>
              <a:t>https://umanitoba-my.sharepoint.com/personal/satoru_nakagawa_umanitoba_ca/Documents/Attachments/Dr.%20Filiberto%20Penados%20interview.mp4</a:t>
            </a:r>
            <a:r>
              <a:rPr lang="en-US" sz="2000" dirty="0">
                <a:solidFill>
                  <a:srgbClr val="FFFFFF"/>
                </a:solidFill>
              </a:rPr>
              <a:t> </a:t>
            </a:r>
          </a:p>
          <a:p>
            <a:endParaRPr lang="en-US" sz="2000" dirty="0">
              <a:solidFill>
                <a:srgbClr val="FFFFFF"/>
              </a:solidFill>
            </a:endParaRPr>
          </a:p>
          <a:p>
            <a:pPr marL="0" indent="0">
              <a:buNone/>
            </a:pPr>
            <a:r>
              <a:rPr lang="en-US" sz="2000" dirty="0">
                <a:solidFill>
                  <a:srgbClr val="FFFFFF"/>
                </a:solidFill>
              </a:rPr>
              <a:t>In this interview, Dr. </a:t>
            </a:r>
            <a:r>
              <a:rPr lang="en-US" sz="2000" dirty="0" err="1">
                <a:solidFill>
                  <a:srgbClr val="FFFFFF"/>
                </a:solidFill>
              </a:rPr>
              <a:t>Penados</a:t>
            </a:r>
            <a:r>
              <a:rPr lang="en-US" sz="2000" dirty="0">
                <a:solidFill>
                  <a:srgbClr val="FFFFFF"/>
                </a:solidFill>
              </a:rPr>
              <a:t> shares examples of the types of internships that can be provided through CELA Belize, as well as information about Belize itself.</a:t>
            </a:r>
          </a:p>
        </p:txBody>
      </p:sp>
      <p:sp>
        <p:nvSpPr>
          <p:cNvPr id="18" name="Rectangle 17">
            <a:extLst>
              <a:ext uri="{FF2B5EF4-FFF2-40B4-BE49-F238E27FC236}">
                <a16:creationId xmlns:a16="http://schemas.microsoft.com/office/drawing/2014/main" id="{D6C984CB-7FE4-4AD0-8CF7-11AD55736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148944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727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7D085-074D-ED41-B47D-A4EE42BC88C6}"/>
              </a:ext>
            </a:extLst>
          </p:cNvPr>
          <p:cNvSpPr>
            <a:spLocks noGrp="1"/>
          </p:cNvSpPr>
          <p:nvPr>
            <p:ph type="title"/>
          </p:nvPr>
        </p:nvSpPr>
        <p:spPr/>
        <p:txBody>
          <a:bodyPr/>
          <a:lstStyle/>
          <a:p>
            <a:r>
              <a:rPr lang="en-US" dirty="0"/>
              <a:t>Timelines</a:t>
            </a:r>
          </a:p>
        </p:txBody>
      </p:sp>
      <p:graphicFrame>
        <p:nvGraphicFramePr>
          <p:cNvPr id="3" name="Content Placeholder 2">
            <a:extLst>
              <a:ext uri="{FF2B5EF4-FFF2-40B4-BE49-F238E27FC236}">
                <a16:creationId xmlns:a16="http://schemas.microsoft.com/office/drawing/2014/main" id="{27B7F81B-0D8F-43AA-8CE7-B2F2C2E38436}"/>
              </a:ext>
            </a:extLst>
          </p:cNvPr>
          <p:cNvGraphicFramePr>
            <a:graphicFrameLocks noGrp="1"/>
          </p:cNvGraphicFramePr>
          <p:nvPr>
            <p:ph idx="1"/>
            <p:extLst>
              <p:ext uri="{D42A27DB-BD31-4B8C-83A1-F6EECF244321}">
                <p14:modId xmlns:p14="http://schemas.microsoft.com/office/powerpoint/2010/main" val="2761543965"/>
              </p:ext>
            </p:extLst>
          </p:nvPr>
        </p:nvGraphicFramePr>
        <p:xfrm>
          <a:off x="464023" y="2238234"/>
          <a:ext cx="10153935" cy="3582826"/>
        </p:xfrm>
        <a:graphic>
          <a:graphicData uri="http://schemas.openxmlformats.org/drawingml/2006/table">
            <a:tbl>
              <a:tblPr firstRow="1" firstCol="1" bandRow="1"/>
              <a:tblGrid>
                <a:gridCol w="2030787">
                  <a:extLst>
                    <a:ext uri="{9D8B030D-6E8A-4147-A177-3AD203B41FA5}">
                      <a16:colId xmlns:a16="http://schemas.microsoft.com/office/drawing/2014/main" val="2165115096"/>
                    </a:ext>
                  </a:extLst>
                </a:gridCol>
                <a:gridCol w="2030787">
                  <a:extLst>
                    <a:ext uri="{9D8B030D-6E8A-4147-A177-3AD203B41FA5}">
                      <a16:colId xmlns:a16="http://schemas.microsoft.com/office/drawing/2014/main" val="1637439540"/>
                    </a:ext>
                  </a:extLst>
                </a:gridCol>
                <a:gridCol w="2030787">
                  <a:extLst>
                    <a:ext uri="{9D8B030D-6E8A-4147-A177-3AD203B41FA5}">
                      <a16:colId xmlns:a16="http://schemas.microsoft.com/office/drawing/2014/main" val="979603029"/>
                    </a:ext>
                  </a:extLst>
                </a:gridCol>
                <a:gridCol w="2030787">
                  <a:extLst>
                    <a:ext uri="{9D8B030D-6E8A-4147-A177-3AD203B41FA5}">
                      <a16:colId xmlns:a16="http://schemas.microsoft.com/office/drawing/2014/main" val="544809109"/>
                    </a:ext>
                  </a:extLst>
                </a:gridCol>
                <a:gridCol w="2030787">
                  <a:extLst>
                    <a:ext uri="{9D8B030D-6E8A-4147-A177-3AD203B41FA5}">
                      <a16:colId xmlns:a16="http://schemas.microsoft.com/office/drawing/2014/main" val="2142847129"/>
                    </a:ext>
                  </a:extLst>
                </a:gridCol>
              </a:tblGrid>
              <a:tr h="70632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Travel to Belize</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Applications available</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Information Session</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Applications due</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Pre-departure Orientation Session</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98545916"/>
                  </a:ext>
                </a:extLst>
              </a:tr>
              <a:tr h="900330">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May-Aug 23</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Now</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Sept 13/22,  12:00 noon-1:30 pm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Faculty  of Education Room 228</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Oct 17/22</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March 15/23, 5:00-7:00  pm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Faculty of Education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Room 228</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25919547"/>
                  </a:ext>
                </a:extLst>
              </a:tr>
              <a:tr h="900330">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Sept-Dec 23</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Now</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Nov 9/22,  12:00 noon-1:30 pm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Faculty of Education Room 228</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Feb 13/23</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June 7/23, 5:00-7:30 pm</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Faculty of Education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Room 228</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492602455"/>
                  </a:ext>
                </a:extLst>
              </a:tr>
              <a:tr h="363769">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Jan-April 24</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46954440"/>
                  </a:ext>
                </a:extLst>
              </a:tr>
              <a:tr h="363769">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May-Aug 24</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TBA</a:t>
                      </a:r>
                    </a:p>
                  </a:txBody>
                  <a:tcPr marL="9525" marR="9525" marT="9525" marB="9525"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001907370"/>
                  </a:ext>
                </a:extLst>
              </a:tr>
            </a:tbl>
          </a:graphicData>
        </a:graphic>
      </p:graphicFrame>
      <p:sp>
        <p:nvSpPr>
          <p:cNvPr id="4" name="Rectangle 1">
            <a:extLst>
              <a:ext uri="{FF2B5EF4-FFF2-40B4-BE49-F238E27FC236}">
                <a16:creationId xmlns:a16="http://schemas.microsoft.com/office/drawing/2014/main" id="{8C65746A-5CA0-4BEB-9884-8CFB0E39FE2C}"/>
              </a:ext>
            </a:extLst>
          </p:cNvPr>
          <p:cNvSpPr>
            <a:spLocks noChangeArrowheads="1"/>
          </p:cNvSpPr>
          <p:nvPr/>
        </p:nvSpPr>
        <p:spPr bwMode="auto">
          <a:xfrm>
            <a:off x="464023" y="5876821"/>
            <a:ext cx="103389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 continue to monitor covid-19 developments. We will continue to accept applications however applicants must be aware that their exchanges could be cancelled or postponed </a:t>
            </a: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travel restrictions are re-imposed</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099888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{DE7BF07C-320B-A344-A8C1-8B00651DC7AA}tf10001057</Template>
  <TotalTime>198</TotalTime>
  <Words>711</Words>
  <Application>Microsoft Office PowerPoint</Application>
  <PresentationFormat>Widescreen</PresentationFormat>
  <Paragraphs>79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Berlin</vt:lpstr>
      <vt:lpstr> Queen Elizabeth II Diamond Jubilee Scholarship: Engaging Indigenous Languages, Knowledges, Learning and the Land </vt:lpstr>
      <vt:lpstr>Overview</vt:lpstr>
      <vt:lpstr>The QESII Program Team</vt:lpstr>
      <vt:lpstr>Goal of the Program</vt:lpstr>
      <vt:lpstr>Target audience and funding</vt:lpstr>
      <vt:lpstr>What the experience will involve</vt:lpstr>
      <vt:lpstr>Key expectations</vt:lpstr>
      <vt:lpstr>An interview with Dr. Nakagawa and Dr. Penados</vt:lpstr>
      <vt:lpstr>Timelines</vt:lpstr>
      <vt:lpstr>For more information and to register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Manitoba’s Queen Elizabeth II Diamond Jubilee Scholarship: Engaging Indigenous Languages, Knowledges, Learning and the Land </dc:title>
  <dc:creator>Clea Schmidt</dc:creator>
  <cp:lastModifiedBy>Rosanna Caruso</cp:lastModifiedBy>
  <cp:revision>11</cp:revision>
  <dcterms:created xsi:type="dcterms:W3CDTF">2022-03-22T16:04:03Z</dcterms:created>
  <dcterms:modified xsi:type="dcterms:W3CDTF">2022-05-17T14:31:29Z</dcterms:modified>
</cp:coreProperties>
</file>