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21B56-7332-F824-C17E-65F920624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D21F0-FC80-7FF8-5B0E-3861F2B558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EA2F1-98C5-DAC0-081A-C2E76A905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18E7B-8773-741D-B33E-9B5EB9E44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9892F-3BA8-9516-45A2-BCC9133C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1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31558-3AB2-9D54-1B45-0E0E25386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BF3BCC-178F-57C4-2C53-DF78C2990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80BF-9283-7F87-196B-64721C614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BACFA-2252-3F70-4C69-9B184AC9A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C7E3D-9DBE-D206-19FF-6A9AB1529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85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7DD1C6-F6C9-F3B1-B38D-B2CB8CDE1C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C1059-CBD3-ED0F-C597-82AD68FBD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5770D-6AA2-0A97-AE66-F5416A091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D48EF-F94E-FA10-BA83-C8916954D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F9CC5-2DB9-C38A-A82A-F6B629061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669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92107" y="934721"/>
            <a:ext cx="9768840" cy="487680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rgbClr val="2164B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2107" y="2217709"/>
            <a:ext cx="9768840" cy="209296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9B29056E-C4DD-A147-9F53-DA4CF5E60C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2108" y="1623205"/>
            <a:ext cx="9768840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C222A3-76E1-D94F-AE69-ABFAC0A89EA6}"/>
              </a:ext>
            </a:extLst>
          </p:cNvPr>
          <p:cNvSpPr txBox="1"/>
          <p:nvPr userDrawn="1"/>
        </p:nvSpPr>
        <p:spPr>
          <a:xfrm>
            <a:off x="10232021" y="64123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1196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FA0E1-F895-0A51-4630-89F4B4348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3FC64-BB90-041C-651E-59B3509F8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6C95A-D005-F390-A07B-EEA01E42B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A21C9-CD38-FCF3-C582-B667876D2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1290B-55E9-AFB9-EEAC-0B0DFB4BD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38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B5A26-F325-0D6C-6D22-B72E6480E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523E8-9863-1954-90C1-08736CA2F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BD74B-0923-1D45-96BB-B87DCB480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68435-FCAE-732E-DE02-3A871150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FC8EE-7F03-F6DC-F6ED-6463A6081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77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0A65C-2E43-E97B-6F62-6E8744B73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2F2DE-6DB4-C894-6C0D-353651737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399580-A645-C11F-E27F-91FD0F105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B148AF-E125-BD21-CAB0-8E482716F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70FC0-DB2C-7454-0E1F-005130DDF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563EC-B7EB-3C36-EB17-38C383D8E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6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4D46-D362-F238-563D-7F926DDAB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7EE00-467C-D854-29EB-204052585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0F07B-A747-288D-9EF1-F3114203F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BE7361-E84A-6723-D253-203909C56E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DAA945-674F-94BD-4987-3194C1596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5A2A87-36F4-9127-3E3C-7058E22B2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4925C5-63DE-A672-B369-CDD8CFD04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03003E-6ECA-9ABB-8DFA-B6677C9ED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25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50F81-58BE-1C59-B83B-3749FAFF4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3F4E4C-F318-4454-E822-E789CDD9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655459-1A58-078D-2296-90FE5D3C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5AD05D-1EA3-90C8-5FC3-2D848E464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5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27946A-2E56-91F3-D2FA-C3DBFE7A4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4BC3F3-4879-2EE0-4852-F53D4E46F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57E18E-274B-CE62-5EE9-90826EE4C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2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A58AF-264F-EC54-10AA-DE27E0E7F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B174F-FD7D-5A47-EB55-885BE89C7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1DC4B6-702B-41DC-2C13-030453473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514978-0B43-ED70-812E-8B537BE46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DEF73-234F-D485-5147-A8F4BA580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766934-8832-ECEA-952C-06829D6DC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88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A21CA-A0EA-D736-42AA-7FA50714E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A2B535-081D-138E-4BD8-77742BF4B9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5DE97-24B5-3603-580E-0FE1F2E40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BD20F7-DEE2-8364-78E0-BABADA753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7AF3D-3588-81EF-04F2-0EE19F660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AA345-2B1C-5773-45BD-5CBA4530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43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F79EAC-8F2F-0227-C101-9509E350F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3A2DF-B175-1F3F-0A84-7B628021C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EC993-7681-EB9A-C0A8-92F7BB9469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E7AB8-2961-4D59-AFFD-DFC0FDF1261B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71B31-3D80-2519-29F1-C5BD08A3B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DCCD0-33FC-0566-F22E-79F85C6B3B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57813-ADAE-4788-9E46-92207D009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7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umanitoba.ca/centre-advancement-teaching-learning/support/syllabus-creation-guide#expectations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manitoba.ca/centre-advancement-teaching-learning/support/syllabus-creation-guide#equity-and-inclusion-commitment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F95E0A-6D41-C643-A0C9-24441416D7BE}"/>
              </a:ext>
            </a:extLst>
          </p:cNvPr>
          <p:cNvSpPr/>
          <p:nvPr/>
        </p:nvSpPr>
        <p:spPr>
          <a:xfrm>
            <a:off x="1524000" y="5103628"/>
            <a:ext cx="9144000" cy="1754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135959B-A296-9944-96D8-ED15EFB36B77}"/>
              </a:ext>
            </a:extLst>
          </p:cNvPr>
          <p:cNvSpPr txBox="1">
            <a:spLocks/>
          </p:cNvSpPr>
          <p:nvPr/>
        </p:nvSpPr>
        <p:spPr>
          <a:xfrm>
            <a:off x="2479256" y="908705"/>
            <a:ext cx="7326630" cy="4876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2164B1"/>
                </a:solidFill>
              </a:rPr>
              <a:t>Engaging in this Course </a:t>
            </a:r>
            <a:endParaRPr lang="en-US" sz="3200" dirty="0">
              <a:solidFill>
                <a:srgbClr val="2164B1"/>
              </a:solidFill>
            </a:endParaRPr>
          </a:p>
          <a:p>
            <a:r>
              <a:rPr lang="en-US" sz="2800" dirty="0">
                <a:solidFill>
                  <a:schemeClr val="accent2"/>
                </a:solidFill>
              </a:rPr>
              <a:t>Resources for Instructors</a:t>
            </a:r>
          </a:p>
          <a:p>
            <a:endParaRPr lang="en-US" sz="2800" dirty="0">
              <a:solidFill>
                <a:schemeClr val="accent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tx1"/>
                </a:solidFill>
              </a:rPr>
              <a:t>Share your expectations around learning </a:t>
            </a:r>
            <a:r>
              <a:rPr lang="en-US" sz="1800" b="0" dirty="0" err="1">
                <a:solidFill>
                  <a:schemeClr val="tx1"/>
                </a:solidFill>
              </a:rPr>
              <a:t>behaviours</a:t>
            </a:r>
            <a:r>
              <a:rPr lang="en-US" sz="1800" b="0" dirty="0">
                <a:solidFill>
                  <a:schemeClr val="tx1"/>
                </a:solidFill>
              </a:rPr>
              <a:t> (e.g., taking notes, asking questions, mode of address) and personal </a:t>
            </a:r>
            <a:r>
              <a:rPr lang="en-US" sz="1800" b="0" dirty="0" err="1">
                <a:solidFill>
                  <a:schemeClr val="tx1"/>
                </a:solidFill>
              </a:rPr>
              <a:t>behaviours</a:t>
            </a:r>
            <a:r>
              <a:rPr lang="en-US" sz="1800" b="0" dirty="0">
                <a:solidFill>
                  <a:schemeClr val="tx1"/>
                </a:solidFill>
              </a:rPr>
              <a:t> (e.g., respect for others), and have a conversation with students about their expectations of you.</a:t>
            </a:r>
          </a:p>
          <a:p>
            <a:endParaRPr lang="en-US" sz="18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tx1"/>
                </a:solidFill>
              </a:rPr>
              <a:t>Frame this as “community expectations” that everyone co-creates, to re-balance power dynamics. For more information, see the Centre for the Advancement of Teaching and Learning’s Syllabus Creation Guide, specifically the section on expectations. </a:t>
            </a:r>
            <a:r>
              <a:rPr lang="en-US" sz="1800" b="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https://umanitoba.ca/centre-advancement-teaching-learning/support/syllabus-creation-guide#expectations</a:t>
            </a:r>
            <a:endParaRPr lang="en-US" sz="1800" b="0" dirty="0">
              <a:solidFill>
                <a:srgbClr val="0070C0"/>
              </a:solidFill>
            </a:endParaRPr>
          </a:p>
          <a:p>
            <a:endParaRPr lang="en-US" sz="18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tx1"/>
                </a:solidFill>
              </a:rPr>
              <a:t>In discussion with students, ensure it’s clear what actions can and should be taken if these guidelines are not respected: both actions from the instructor and from everyone in the course.</a:t>
            </a:r>
          </a:p>
          <a:p>
            <a:endParaRPr lang="en-US" sz="3200" dirty="0">
              <a:solidFill>
                <a:srgbClr val="2164B1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0B6B58F-78C9-5F46-9288-09509203257C}"/>
              </a:ext>
            </a:extLst>
          </p:cNvPr>
          <p:cNvSpPr txBox="1">
            <a:spLocks/>
          </p:cNvSpPr>
          <p:nvPr/>
        </p:nvSpPr>
        <p:spPr>
          <a:xfrm>
            <a:off x="2479256" y="1545089"/>
            <a:ext cx="7326630" cy="42727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854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F95E0A-6D41-C643-A0C9-24441416D7BE}"/>
              </a:ext>
            </a:extLst>
          </p:cNvPr>
          <p:cNvSpPr/>
          <p:nvPr/>
        </p:nvSpPr>
        <p:spPr>
          <a:xfrm>
            <a:off x="1524000" y="5160188"/>
            <a:ext cx="9144000" cy="1754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135959B-A296-9944-96D8-ED15EFB36B77}"/>
              </a:ext>
            </a:extLst>
          </p:cNvPr>
          <p:cNvSpPr txBox="1">
            <a:spLocks/>
          </p:cNvSpPr>
          <p:nvPr/>
        </p:nvSpPr>
        <p:spPr>
          <a:xfrm>
            <a:off x="2479256" y="908705"/>
            <a:ext cx="7326630" cy="4876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2164B1"/>
                </a:solidFill>
              </a:rPr>
              <a:t>Anti-oppression statement</a:t>
            </a:r>
          </a:p>
          <a:p>
            <a:r>
              <a:rPr lang="en-US" sz="2800" dirty="0">
                <a:solidFill>
                  <a:schemeClr val="accent2"/>
                </a:solidFill>
              </a:rPr>
              <a:t>Resources for Instructors</a:t>
            </a:r>
          </a:p>
          <a:p>
            <a:endParaRPr lang="en-US" sz="3200" dirty="0">
              <a:solidFill>
                <a:srgbClr val="2164B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Choose to demonstrate commitment to anti-oppressive teaching by </a:t>
            </a:r>
            <a:r>
              <a:rPr lang="en-US" sz="2000" dirty="0">
                <a:solidFill>
                  <a:schemeClr val="tx1"/>
                </a:solidFill>
              </a:rPr>
              <a:t>indicating the actions you will take if </a:t>
            </a:r>
            <a:r>
              <a:rPr lang="en-US" sz="2000" b="0" dirty="0">
                <a:solidFill>
                  <a:schemeClr val="tx1"/>
                </a:solidFill>
              </a:rPr>
              <a:t>racist, sexist, homophobic, transphobic, xenophobic, ableist, or other oppressive words or deeds occur within the learning environment.</a:t>
            </a:r>
          </a:p>
          <a:p>
            <a:endParaRPr lang="en-US" sz="20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For more information, see the Centre for the Advancement of Teaching and Learning’s Syllabus Creation Guide, specifically:</a:t>
            </a:r>
          </a:p>
          <a:p>
            <a:endParaRPr lang="en-US" sz="2000" b="0" dirty="0">
              <a:solidFill>
                <a:schemeClr val="tx1"/>
              </a:solidFill>
            </a:endParaRPr>
          </a:p>
          <a:p>
            <a:r>
              <a:rPr lang="en-US" sz="2000" dirty="0">
                <a:hlinkClick r:id="rId2"/>
              </a:rPr>
              <a:t>https://umanitoba.ca/centre-advancement-teaching-learning/support/syllabus-creation-guide#equity-and-inclusion-commitment</a:t>
            </a:r>
            <a:endParaRPr lang="en-US" sz="2000" dirty="0"/>
          </a:p>
          <a:p>
            <a:endParaRPr lang="en-US" sz="3200" dirty="0">
              <a:solidFill>
                <a:srgbClr val="2164B1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0B6B58F-78C9-5F46-9288-09509203257C}"/>
              </a:ext>
            </a:extLst>
          </p:cNvPr>
          <p:cNvSpPr txBox="1">
            <a:spLocks/>
          </p:cNvSpPr>
          <p:nvPr/>
        </p:nvSpPr>
        <p:spPr>
          <a:xfrm>
            <a:off x="2479256" y="1545089"/>
            <a:ext cx="7326630" cy="42727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841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216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Meghan Menzies</dc:creator>
  <cp:lastModifiedBy>Meghan Menzies</cp:lastModifiedBy>
  <cp:revision>3</cp:revision>
  <dcterms:created xsi:type="dcterms:W3CDTF">2022-12-15T20:49:04Z</dcterms:created>
  <dcterms:modified xsi:type="dcterms:W3CDTF">2023-01-23T18:16:27Z</dcterms:modified>
</cp:coreProperties>
</file>