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3"/>
  </p:notesMasterIdLst>
  <p:handoutMasterIdLst>
    <p:handoutMasterId r:id="rId24"/>
  </p:handoutMasterIdLst>
  <p:sldIdLst>
    <p:sldId id="256" r:id="rId2"/>
    <p:sldId id="274" r:id="rId3"/>
    <p:sldId id="257" r:id="rId4"/>
    <p:sldId id="258" r:id="rId5"/>
    <p:sldId id="269" r:id="rId6"/>
    <p:sldId id="259" r:id="rId7"/>
    <p:sldId id="268" r:id="rId8"/>
    <p:sldId id="260" r:id="rId9"/>
    <p:sldId id="270" r:id="rId10"/>
    <p:sldId id="262" r:id="rId11"/>
    <p:sldId id="263" r:id="rId12"/>
    <p:sldId id="264" r:id="rId13"/>
    <p:sldId id="273" r:id="rId14"/>
    <p:sldId id="265" r:id="rId15"/>
    <p:sldId id="271" r:id="rId16"/>
    <p:sldId id="272" r:id="rId17"/>
    <p:sldId id="277" r:id="rId18"/>
    <p:sldId id="278" r:id="rId19"/>
    <p:sldId id="267" r:id="rId20"/>
    <p:sldId id="275" r:id="rId21"/>
    <p:sldId id="276" r:id="rId22"/>
  </p:sldIdLst>
  <p:sldSz cx="12599988" cy="7199313"/>
  <p:notesSz cx="6858000" cy="9144000"/>
  <p:defaultTextStyle>
    <a:defPPr>
      <a:defRPr lang="en-US"/>
    </a:defPPr>
    <a:lvl1pPr marL="0" algn="l" defTabSz="950336" rtl="0" eaLnBrk="1" latinLnBrk="0" hangingPunct="1">
      <a:defRPr sz="1871" kern="1200">
        <a:solidFill>
          <a:schemeClr val="tx1"/>
        </a:solidFill>
        <a:latin typeface="+mn-lt"/>
        <a:ea typeface="+mn-ea"/>
        <a:cs typeface="+mn-cs"/>
      </a:defRPr>
    </a:lvl1pPr>
    <a:lvl2pPr marL="475168" algn="l" defTabSz="950336" rtl="0" eaLnBrk="1" latinLnBrk="0" hangingPunct="1">
      <a:defRPr sz="1871" kern="1200">
        <a:solidFill>
          <a:schemeClr val="tx1"/>
        </a:solidFill>
        <a:latin typeface="+mn-lt"/>
        <a:ea typeface="+mn-ea"/>
        <a:cs typeface="+mn-cs"/>
      </a:defRPr>
    </a:lvl2pPr>
    <a:lvl3pPr marL="950336" algn="l" defTabSz="950336" rtl="0" eaLnBrk="1" latinLnBrk="0" hangingPunct="1">
      <a:defRPr sz="1871" kern="1200">
        <a:solidFill>
          <a:schemeClr val="tx1"/>
        </a:solidFill>
        <a:latin typeface="+mn-lt"/>
        <a:ea typeface="+mn-ea"/>
        <a:cs typeface="+mn-cs"/>
      </a:defRPr>
    </a:lvl3pPr>
    <a:lvl4pPr marL="1425504" algn="l" defTabSz="950336" rtl="0" eaLnBrk="1" latinLnBrk="0" hangingPunct="1">
      <a:defRPr sz="1871" kern="1200">
        <a:solidFill>
          <a:schemeClr val="tx1"/>
        </a:solidFill>
        <a:latin typeface="+mn-lt"/>
        <a:ea typeface="+mn-ea"/>
        <a:cs typeface="+mn-cs"/>
      </a:defRPr>
    </a:lvl4pPr>
    <a:lvl5pPr marL="1900672" algn="l" defTabSz="950336" rtl="0" eaLnBrk="1" latinLnBrk="0" hangingPunct="1">
      <a:defRPr sz="1871" kern="1200">
        <a:solidFill>
          <a:schemeClr val="tx1"/>
        </a:solidFill>
        <a:latin typeface="+mn-lt"/>
        <a:ea typeface="+mn-ea"/>
        <a:cs typeface="+mn-cs"/>
      </a:defRPr>
    </a:lvl5pPr>
    <a:lvl6pPr marL="2375840" algn="l" defTabSz="950336" rtl="0" eaLnBrk="1" latinLnBrk="0" hangingPunct="1">
      <a:defRPr sz="1871" kern="1200">
        <a:solidFill>
          <a:schemeClr val="tx1"/>
        </a:solidFill>
        <a:latin typeface="+mn-lt"/>
        <a:ea typeface="+mn-ea"/>
        <a:cs typeface="+mn-cs"/>
      </a:defRPr>
    </a:lvl6pPr>
    <a:lvl7pPr marL="2851008" algn="l" defTabSz="950336" rtl="0" eaLnBrk="1" latinLnBrk="0" hangingPunct="1">
      <a:defRPr sz="1871" kern="1200">
        <a:solidFill>
          <a:schemeClr val="tx1"/>
        </a:solidFill>
        <a:latin typeface="+mn-lt"/>
        <a:ea typeface="+mn-ea"/>
        <a:cs typeface="+mn-cs"/>
      </a:defRPr>
    </a:lvl7pPr>
    <a:lvl8pPr marL="3326176" algn="l" defTabSz="950336" rtl="0" eaLnBrk="1" latinLnBrk="0" hangingPunct="1">
      <a:defRPr sz="1871" kern="1200">
        <a:solidFill>
          <a:schemeClr val="tx1"/>
        </a:solidFill>
        <a:latin typeface="+mn-lt"/>
        <a:ea typeface="+mn-ea"/>
        <a:cs typeface="+mn-cs"/>
      </a:defRPr>
    </a:lvl8pPr>
    <a:lvl9pPr marL="3801344" algn="l" defTabSz="950336" rtl="0" eaLnBrk="1" latinLnBrk="0" hangingPunct="1">
      <a:defRPr sz="18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8" userDrawn="1">
          <p15:clr>
            <a:srgbClr val="A4A3A4"/>
          </p15:clr>
        </p15:guide>
        <p15:guide id="2" pos="39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snapToGrid="0">
      <p:cViewPr varScale="1">
        <p:scale>
          <a:sx n="101" d="100"/>
          <a:sy n="101" d="100"/>
        </p:scale>
        <p:origin x="90" y="102"/>
      </p:cViewPr>
      <p:guideLst>
        <p:guide orient="horz" pos="2268"/>
        <p:guide pos="396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Criteria</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532-4109-B990-BD99285C288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0532-4109-B990-BD99285C288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532-4109-B990-BD99285C288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0532-4109-B990-BD99285C288B}"/>
              </c:ext>
            </c:extLst>
          </c:dPt>
          <c:dLbls>
            <c:dLbl>
              <c:idx val="0"/>
              <c:layout>
                <c:manualLayout>
                  <c:x val="-0.20057955610751382"/>
                  <c:y val="-1.4112459635031792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45F68801-9F60-400B-A3D9-AAD907F08BA7}" type="CATEGORYNAME">
                      <a:rPr lang="en-US" sz="2600">
                        <a:solidFill>
                          <a:schemeClr val="bg1"/>
                        </a:solidFill>
                      </a:rPr>
                      <a:pPr>
                        <a:defRPr/>
                      </a:pPr>
                      <a:t>[CATEGORY NAME]</a:t>
                    </a:fld>
                    <a:r>
                      <a:rPr lang="en-US" sz="2600" baseline="0" dirty="0">
                        <a:solidFill>
                          <a:schemeClr val="bg1"/>
                        </a:solidFill>
                      </a:rPr>
                      <a:t>
</a:t>
                    </a:r>
                    <a:fld id="{2A5AE815-E592-466D-BE4D-747ABD3878A9}" type="PERCENTAGE">
                      <a:rPr lang="en-US" sz="2600" baseline="0">
                        <a:solidFill>
                          <a:schemeClr val="bg1"/>
                        </a:solidFill>
                      </a:rPr>
                      <a:pPr>
                        <a:defRPr/>
                      </a:pPr>
                      <a:t>[PERCENTAGE]</a:t>
                    </a:fld>
                    <a:endParaRPr lang="en-US" sz="26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532-4109-B990-BD99285C288B}"/>
                </c:ext>
              </c:extLst>
            </c:dLbl>
            <c:dLbl>
              <c:idx val="1"/>
              <c:layout>
                <c:manualLayout>
                  <c:x val="0.13707949563126567"/>
                  <c:y val="-0.2011025497992030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43DFFDFA-610A-4AFF-90A9-E611D7E80041}" type="CATEGORYNAME">
                      <a:rPr lang="en-US" sz="2600">
                        <a:solidFill>
                          <a:schemeClr val="bg1"/>
                        </a:solidFill>
                      </a:rPr>
                      <a:pPr>
                        <a:defRPr>
                          <a:solidFill>
                            <a:schemeClr val="accent1"/>
                          </a:solidFill>
                        </a:defRPr>
                      </a:pPr>
                      <a:t>[CATEGORY NAME]</a:t>
                    </a:fld>
                    <a:r>
                      <a:rPr lang="en-US" sz="2600" baseline="0" dirty="0">
                        <a:solidFill>
                          <a:schemeClr val="bg1"/>
                        </a:solidFill>
                      </a:rPr>
                      <a:t>
</a:t>
                    </a:r>
                    <a:fld id="{41D2672F-2CF4-4ED7-B824-4E6D79E1D098}" type="PERCENTAGE">
                      <a:rPr lang="en-US" sz="2600" baseline="0">
                        <a:solidFill>
                          <a:schemeClr val="bg1"/>
                        </a:solidFill>
                      </a:rPr>
                      <a:pPr>
                        <a:defRPr>
                          <a:solidFill>
                            <a:schemeClr val="accent1"/>
                          </a:solidFill>
                        </a:defRPr>
                      </a:pPr>
                      <a:t>[PERCENTAGE]</a:t>
                    </a:fld>
                    <a:endParaRPr lang="en-US" sz="26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532-4109-B990-BD99285C288B}"/>
                </c:ext>
              </c:extLst>
            </c:dLbl>
            <c:dLbl>
              <c:idx val="2"/>
              <c:layout>
                <c:manualLayout>
                  <c:x val="0.12800805842037313"/>
                  <c:y val="0.21874312434299278"/>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C2260DD-2021-4A72-AB8F-8E59CB0FB1D6}" type="CATEGORYNAME">
                      <a:rPr lang="en-US" sz="2600">
                        <a:solidFill>
                          <a:schemeClr val="bg1"/>
                        </a:solidFill>
                      </a:rPr>
                      <a:pPr>
                        <a:defRPr>
                          <a:solidFill>
                            <a:schemeClr val="accent1"/>
                          </a:solidFill>
                        </a:defRPr>
                      </a:pPr>
                      <a:t>[CATEGORY NAME]</a:t>
                    </a:fld>
                    <a:r>
                      <a:rPr lang="en-US" sz="2600" baseline="0" dirty="0">
                        <a:solidFill>
                          <a:schemeClr val="bg1"/>
                        </a:solidFill>
                      </a:rPr>
                      <a:t>
</a:t>
                    </a:r>
                    <a:fld id="{E29A819F-90CA-42A7-8389-C511157B3A63}" type="PERCENTAGE">
                      <a:rPr lang="en-US" sz="2600" baseline="0">
                        <a:solidFill>
                          <a:schemeClr val="bg1"/>
                        </a:solidFill>
                      </a:rPr>
                      <a:pPr>
                        <a:defRPr>
                          <a:solidFill>
                            <a:schemeClr val="accent1"/>
                          </a:solidFill>
                        </a:defRPr>
                      </a:pPr>
                      <a:t>[PERCENTAGE]</a:t>
                    </a:fld>
                    <a:endParaRPr lang="en-US" sz="26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32-4109-B990-BD99285C288B}"/>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0532-4109-B990-BD99285C288B}"/>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Academic Excellence</c:v>
                </c:pt>
                <c:pt idx="1">
                  <c:v>Research Potential</c:v>
                </c:pt>
                <c:pt idx="2">
                  <c:v>Personal Characteristics</c:v>
                </c:pt>
              </c:strCache>
            </c:strRef>
          </c:cat>
          <c:val>
            <c:numRef>
              <c:f>Sheet1!$B$2:$B$5</c:f>
              <c:numCache>
                <c:formatCode>General</c:formatCode>
                <c:ptCount val="4"/>
                <c:pt idx="0">
                  <c:v>50</c:v>
                </c:pt>
                <c:pt idx="1">
                  <c:v>30</c:v>
                </c:pt>
                <c:pt idx="2">
                  <c:v>20</c:v>
                </c:pt>
              </c:numCache>
            </c:numRef>
          </c:val>
          <c:extLst>
            <c:ext xmlns:c16="http://schemas.microsoft.com/office/drawing/2014/chart" uri="{C3380CC4-5D6E-409C-BE32-E72D297353CC}">
              <c16:uniqueId val="{00000000-0532-4109-B990-BD99285C288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FA8042-29A1-4486-A765-755269840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8D8449A-A734-4B2E-9806-61303F24B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49263-8DF9-4907-970E-1CFD040DC73A}" type="datetimeFigureOut">
              <a:rPr lang="en-US" smtClean="0"/>
              <a:t>9/29/2020</a:t>
            </a:fld>
            <a:endParaRPr lang="en-US" dirty="0"/>
          </a:p>
        </p:txBody>
      </p:sp>
      <p:sp>
        <p:nvSpPr>
          <p:cNvPr id="4" name="Footer Placeholder 3">
            <a:extLst>
              <a:ext uri="{FF2B5EF4-FFF2-40B4-BE49-F238E27FC236}">
                <a16:creationId xmlns:a16="http://schemas.microsoft.com/office/drawing/2014/main" id="{F6605C2A-990C-4531-8CBF-BC3BEC0AF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7358FE-F7D5-4C85-B0FD-2394F7F877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AE485-B3C6-4830-BBC8-C6E008BDD690}" type="slidenum">
              <a:rPr lang="en-US" smtClean="0"/>
              <a:t>‹#›</a:t>
            </a:fld>
            <a:endParaRPr lang="en-US"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0B412-7BFF-46C7-AB5E-DE35F66C9933}" type="datetimeFigureOut">
              <a:rPr lang="en-US" noProof="0" smtClean="0"/>
              <a:t>9/29/2020</a:t>
            </a:fld>
            <a:endParaRPr lang="en-US" noProof="0" dirty="0"/>
          </a:p>
        </p:txBody>
      </p:sp>
      <p:sp>
        <p:nvSpPr>
          <p:cNvPr id="4" name="Slide Image Placeholder 3"/>
          <p:cNvSpPr>
            <a:spLocks noGrp="1" noRot="1" noChangeAspect="1"/>
          </p:cNvSpPr>
          <p:nvPr>
            <p:ph type="sldImg" idx="2"/>
          </p:nvPr>
        </p:nvSpPr>
        <p:spPr>
          <a:xfrm>
            <a:off x="728663" y="1143000"/>
            <a:ext cx="5400675"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CE04-E13C-4837-B6DD-B388E7CAA05E}" type="slidenum">
              <a:rPr lang="en-US" noProof="0" smtClean="0"/>
              <a:t>‹#›</a:t>
            </a:fld>
            <a:endParaRPr lang="en-US" noProof="0"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notesStyle>
    <a:lvl1pPr marL="0" algn="l" defTabSz="950336" rtl="0" eaLnBrk="1" latinLnBrk="0" hangingPunct="1">
      <a:defRPr sz="1247" kern="1200">
        <a:solidFill>
          <a:schemeClr val="tx1"/>
        </a:solidFill>
        <a:latin typeface="+mn-lt"/>
        <a:ea typeface="+mn-ea"/>
        <a:cs typeface="+mn-cs"/>
      </a:defRPr>
    </a:lvl1pPr>
    <a:lvl2pPr marL="475168" algn="l" defTabSz="950336" rtl="0" eaLnBrk="1" latinLnBrk="0" hangingPunct="1">
      <a:defRPr sz="1247" kern="1200">
        <a:solidFill>
          <a:schemeClr val="tx1"/>
        </a:solidFill>
        <a:latin typeface="+mn-lt"/>
        <a:ea typeface="+mn-ea"/>
        <a:cs typeface="+mn-cs"/>
      </a:defRPr>
    </a:lvl2pPr>
    <a:lvl3pPr marL="950336" algn="l" defTabSz="950336" rtl="0" eaLnBrk="1" latinLnBrk="0" hangingPunct="1">
      <a:defRPr sz="1247" kern="1200">
        <a:solidFill>
          <a:schemeClr val="tx1"/>
        </a:solidFill>
        <a:latin typeface="+mn-lt"/>
        <a:ea typeface="+mn-ea"/>
        <a:cs typeface="+mn-cs"/>
      </a:defRPr>
    </a:lvl3pPr>
    <a:lvl4pPr marL="1425504" algn="l" defTabSz="950336" rtl="0" eaLnBrk="1" latinLnBrk="0" hangingPunct="1">
      <a:defRPr sz="1247" kern="1200">
        <a:solidFill>
          <a:schemeClr val="tx1"/>
        </a:solidFill>
        <a:latin typeface="+mn-lt"/>
        <a:ea typeface="+mn-ea"/>
        <a:cs typeface="+mn-cs"/>
      </a:defRPr>
    </a:lvl4pPr>
    <a:lvl5pPr marL="1900672" algn="l" defTabSz="950336" rtl="0" eaLnBrk="1" latinLnBrk="0" hangingPunct="1">
      <a:defRPr sz="1247" kern="1200">
        <a:solidFill>
          <a:schemeClr val="tx1"/>
        </a:solidFill>
        <a:latin typeface="+mn-lt"/>
        <a:ea typeface="+mn-ea"/>
        <a:cs typeface="+mn-cs"/>
      </a:defRPr>
    </a:lvl5pPr>
    <a:lvl6pPr marL="2375840" algn="l" defTabSz="950336" rtl="0" eaLnBrk="1" latinLnBrk="0" hangingPunct="1">
      <a:defRPr sz="1247" kern="1200">
        <a:solidFill>
          <a:schemeClr val="tx1"/>
        </a:solidFill>
        <a:latin typeface="+mn-lt"/>
        <a:ea typeface="+mn-ea"/>
        <a:cs typeface="+mn-cs"/>
      </a:defRPr>
    </a:lvl6pPr>
    <a:lvl7pPr marL="2851008" algn="l" defTabSz="950336" rtl="0" eaLnBrk="1" latinLnBrk="0" hangingPunct="1">
      <a:defRPr sz="1247" kern="1200">
        <a:solidFill>
          <a:schemeClr val="tx1"/>
        </a:solidFill>
        <a:latin typeface="+mn-lt"/>
        <a:ea typeface="+mn-ea"/>
        <a:cs typeface="+mn-cs"/>
      </a:defRPr>
    </a:lvl7pPr>
    <a:lvl8pPr marL="3326176" algn="l" defTabSz="950336" rtl="0" eaLnBrk="1" latinLnBrk="0" hangingPunct="1">
      <a:defRPr sz="1247" kern="1200">
        <a:solidFill>
          <a:schemeClr val="tx1"/>
        </a:solidFill>
        <a:latin typeface="+mn-lt"/>
        <a:ea typeface="+mn-ea"/>
        <a:cs typeface="+mn-cs"/>
      </a:defRPr>
    </a:lvl8pPr>
    <a:lvl9pPr marL="3801344" algn="l" defTabSz="950336" rtl="0" eaLnBrk="1" latinLnBrk="0" hangingPunct="1">
      <a:defRPr sz="124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43000"/>
            <a:ext cx="54006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a:t>
            </a:fld>
            <a:endParaRPr lang="en-US" dirty="0"/>
          </a:p>
        </p:txBody>
      </p:sp>
    </p:spTree>
    <p:extLst>
      <p:ext uri="{BB962C8B-B14F-4D97-AF65-F5344CB8AC3E}">
        <p14:creationId xmlns:p14="http://schemas.microsoft.com/office/powerpoint/2010/main" val="36992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10</a:t>
            </a:fld>
            <a:endParaRPr lang="en-US" noProof="0" dirty="0"/>
          </a:p>
        </p:txBody>
      </p:sp>
    </p:spTree>
    <p:extLst>
      <p:ext uri="{BB962C8B-B14F-4D97-AF65-F5344CB8AC3E}">
        <p14:creationId xmlns:p14="http://schemas.microsoft.com/office/powerpoint/2010/main" val="2676523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12</a:t>
            </a:fld>
            <a:endParaRPr lang="en-US" noProof="0" dirty="0"/>
          </a:p>
        </p:txBody>
      </p:sp>
    </p:spTree>
    <p:extLst>
      <p:ext uri="{BB962C8B-B14F-4D97-AF65-F5344CB8AC3E}">
        <p14:creationId xmlns:p14="http://schemas.microsoft.com/office/powerpoint/2010/main" val="2901632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43000"/>
            <a:ext cx="5400675"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16</a:t>
            </a:fld>
            <a:endParaRPr lang="en-US" noProof="0" dirty="0"/>
          </a:p>
        </p:txBody>
      </p:sp>
    </p:spTree>
    <p:extLst>
      <p:ext uri="{BB962C8B-B14F-4D97-AF65-F5344CB8AC3E}">
        <p14:creationId xmlns:p14="http://schemas.microsoft.com/office/powerpoint/2010/main" val="3862834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43000"/>
            <a:ext cx="5400675"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19</a:t>
            </a:fld>
            <a:endParaRPr lang="en-US" noProof="0" dirty="0"/>
          </a:p>
        </p:txBody>
      </p:sp>
    </p:spTree>
    <p:extLst>
      <p:ext uri="{BB962C8B-B14F-4D97-AF65-F5344CB8AC3E}">
        <p14:creationId xmlns:p14="http://schemas.microsoft.com/office/powerpoint/2010/main" val="201646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a:t>
            </a:fld>
            <a:endParaRPr lang="en-US" noProof="0" dirty="0"/>
          </a:p>
        </p:txBody>
      </p:sp>
    </p:spTree>
    <p:extLst>
      <p:ext uri="{BB962C8B-B14F-4D97-AF65-F5344CB8AC3E}">
        <p14:creationId xmlns:p14="http://schemas.microsoft.com/office/powerpoint/2010/main" val="53843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a:t>
            </a:fld>
            <a:endParaRPr lang="en-US" noProof="0" dirty="0"/>
          </a:p>
        </p:txBody>
      </p:sp>
    </p:spTree>
    <p:extLst>
      <p:ext uri="{BB962C8B-B14F-4D97-AF65-F5344CB8AC3E}">
        <p14:creationId xmlns:p14="http://schemas.microsoft.com/office/powerpoint/2010/main" val="3853884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a:t>
            </a:fld>
            <a:endParaRPr lang="en-US" noProof="0" dirty="0"/>
          </a:p>
        </p:txBody>
      </p:sp>
    </p:spTree>
    <p:extLst>
      <p:ext uri="{BB962C8B-B14F-4D97-AF65-F5344CB8AC3E}">
        <p14:creationId xmlns:p14="http://schemas.microsoft.com/office/powerpoint/2010/main" val="111294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43000"/>
            <a:ext cx="5400675"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a:t>
            </a:fld>
            <a:endParaRPr lang="en-US" noProof="0" dirty="0"/>
          </a:p>
        </p:txBody>
      </p:sp>
    </p:spTree>
    <p:extLst>
      <p:ext uri="{BB962C8B-B14F-4D97-AF65-F5344CB8AC3E}">
        <p14:creationId xmlns:p14="http://schemas.microsoft.com/office/powerpoint/2010/main" val="3486454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6</a:t>
            </a:fld>
            <a:endParaRPr lang="en-US" noProof="0" dirty="0"/>
          </a:p>
        </p:txBody>
      </p:sp>
    </p:spTree>
    <p:extLst>
      <p:ext uri="{BB962C8B-B14F-4D97-AF65-F5344CB8AC3E}">
        <p14:creationId xmlns:p14="http://schemas.microsoft.com/office/powerpoint/2010/main" val="281011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CA"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7</a:t>
            </a:fld>
            <a:endParaRPr lang="en-US" noProof="0" dirty="0"/>
          </a:p>
        </p:txBody>
      </p:sp>
    </p:spTree>
    <p:extLst>
      <p:ext uri="{BB962C8B-B14F-4D97-AF65-F5344CB8AC3E}">
        <p14:creationId xmlns:p14="http://schemas.microsoft.com/office/powerpoint/2010/main" val="366915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43000"/>
            <a:ext cx="5400675"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8</a:t>
            </a:fld>
            <a:endParaRPr lang="en-US" noProof="0" dirty="0"/>
          </a:p>
        </p:txBody>
      </p:sp>
    </p:spTree>
    <p:extLst>
      <p:ext uri="{BB962C8B-B14F-4D97-AF65-F5344CB8AC3E}">
        <p14:creationId xmlns:p14="http://schemas.microsoft.com/office/powerpoint/2010/main" val="2754999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43000"/>
            <a:ext cx="54006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9</a:t>
            </a:fld>
            <a:endParaRPr lang="en-US" noProof="0" dirty="0"/>
          </a:p>
        </p:txBody>
      </p:sp>
    </p:spTree>
    <p:extLst>
      <p:ext uri="{BB962C8B-B14F-4D97-AF65-F5344CB8AC3E}">
        <p14:creationId xmlns:p14="http://schemas.microsoft.com/office/powerpoint/2010/main" val="235876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843121" y="2862585"/>
            <a:ext cx="7475618" cy="873488"/>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843121" y="3747023"/>
            <a:ext cx="7475618" cy="383297"/>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66249" y="6672697"/>
            <a:ext cx="2834997" cy="383297"/>
          </a:xfrm>
          <a:prstGeom prst="rect">
            <a:avLst/>
          </a:prstGeom>
        </p:spPr>
        <p:txBody>
          <a:bodyPr/>
          <a:lstStyle/>
          <a:p>
            <a:fld id="{C1F93407-1483-4B80-86DE-DAE1D4D89093}" type="datetimeFigureOut">
              <a:rPr lang="en-US" noProof="0" smtClean="0"/>
              <a:t>9/29/2020</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989369" y="4285304"/>
            <a:ext cx="153843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953881" y="2598374"/>
            <a:ext cx="773855" cy="140788"/>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gr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1" y="1"/>
            <a:ext cx="4572418" cy="7199313"/>
          </a:xfrm>
          <a:solidFill>
            <a:schemeClr val="bg2"/>
          </a:solidFill>
        </p:spPr>
        <p:txBody>
          <a:bodyPr anchor="ctr"/>
          <a:lstStyle>
            <a:lvl1pPr marL="0" indent="0" algn="ctr">
              <a:buNone/>
              <a:defRPr/>
            </a:lvl1pPr>
          </a:lstStyle>
          <a:p>
            <a:r>
              <a:rPr lang="en-US" noProof="0" dirty="0"/>
              <a:t>Click icon to add picture</a:t>
            </a:r>
          </a:p>
        </p:txBody>
      </p:sp>
      <p:sp>
        <p:nvSpPr>
          <p:cNvPr id="15" name="Oval 14">
            <a:extLst>
              <a:ext uri="{FF2B5EF4-FFF2-40B4-BE49-F238E27FC236}">
                <a16:creationId xmlns:a16="http://schemas.microsoft.com/office/drawing/2014/main" id="{47953C80-71A5-4AA2-AEAD-21948D1AA6DC}"/>
              </a:ext>
            </a:extLst>
          </p:cNvPr>
          <p:cNvSpPr/>
          <p:nvPr userDrawn="1"/>
        </p:nvSpPr>
        <p:spPr>
          <a:xfrm>
            <a:off x="8909991" y="4628130"/>
            <a:ext cx="3408747" cy="3462527"/>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580929" y="4392557"/>
            <a:ext cx="1310624" cy="133130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389414" y="6784872"/>
            <a:ext cx="2834997" cy="261797"/>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860" y="1524857"/>
            <a:ext cx="17753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65138" y="1524857"/>
            <a:ext cx="56399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536576" y="1500245"/>
            <a:ext cx="10063412" cy="1614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75577" y="442000"/>
            <a:ext cx="773855" cy="140788"/>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grpSp>
      <p:sp>
        <p:nvSpPr>
          <p:cNvPr id="15" name="Text Placeholder 2">
            <a:extLst>
              <a:ext uri="{FF2B5EF4-FFF2-40B4-BE49-F238E27FC236}">
                <a16:creationId xmlns:a16="http://schemas.microsoft.com/office/drawing/2014/main" id="{BE814D66-F00F-0D44-AD03-889FEE787EB6}"/>
              </a:ext>
            </a:extLst>
          </p:cNvPr>
          <p:cNvSpPr>
            <a:spLocks noGrp="1"/>
          </p:cNvSpPr>
          <p:nvPr>
            <p:ph idx="1" hasCustomPrompt="1"/>
          </p:nvPr>
        </p:nvSpPr>
        <p:spPr>
          <a:xfrm>
            <a:off x="375577" y="1916484"/>
            <a:ext cx="11848834" cy="456789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id="{FF9B990C-5D9C-4A90-AC73-5889BC9F755C}"/>
              </a:ext>
            </a:extLst>
          </p:cNvPr>
          <p:cNvSpPr>
            <a:spLocks noGrp="1"/>
          </p:cNvSpPr>
          <p:nvPr>
            <p:ph type="title" hasCustomPrompt="1"/>
          </p:nvPr>
        </p:nvSpPr>
        <p:spPr/>
        <p:txBody>
          <a:bodyPr/>
          <a:lstStyle/>
          <a:p>
            <a:r>
              <a:rPr lang="en-US" noProof="0"/>
              <a:t>CLICK TO EDIT MASTER TITLE STYLE</a:t>
            </a:r>
          </a:p>
        </p:txBody>
      </p:sp>
      <p:sp>
        <p:nvSpPr>
          <p:cNvPr id="16" name="Oval 15">
            <a:extLst>
              <a:ext uri="{FF2B5EF4-FFF2-40B4-BE49-F238E27FC236}">
                <a16:creationId xmlns:a16="http://schemas.microsoft.com/office/drawing/2014/main" id="{44C85E5F-5B5E-48CC-8469-0263621D91FF}"/>
              </a:ext>
            </a:extLst>
          </p:cNvPr>
          <p:cNvSpPr/>
          <p:nvPr userDrawn="1"/>
        </p:nvSpPr>
        <p:spPr>
          <a:xfrm>
            <a:off x="4762365" y="4953525"/>
            <a:ext cx="3408747" cy="3462527"/>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7" name="Oval 16">
            <a:extLst>
              <a:ext uri="{FF2B5EF4-FFF2-40B4-BE49-F238E27FC236}">
                <a16:creationId xmlns:a16="http://schemas.microsoft.com/office/drawing/2014/main" id="{7EE4E300-6C8E-4262-BE1D-587C7B70E7ED}"/>
              </a:ext>
            </a:extLst>
          </p:cNvPr>
          <p:cNvSpPr/>
          <p:nvPr userDrawn="1"/>
        </p:nvSpPr>
        <p:spPr>
          <a:xfrm>
            <a:off x="4433302" y="4717953"/>
            <a:ext cx="1310624" cy="133130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Tree>
    <p:extLst>
      <p:ext uri="{BB962C8B-B14F-4D97-AF65-F5344CB8AC3E}">
        <p14:creationId xmlns:p14="http://schemas.microsoft.com/office/powerpoint/2010/main" val="31289702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75577" y="258438"/>
            <a:ext cx="11848834" cy="1089127"/>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389414" y="6784872"/>
            <a:ext cx="2834997" cy="261797"/>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860" y="1524857"/>
            <a:ext cx="17753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65138" y="1524857"/>
            <a:ext cx="56399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536576" y="1500245"/>
            <a:ext cx="10063412" cy="1614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75577" y="442000"/>
            <a:ext cx="773855" cy="140788"/>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grpSp>
      <p:sp>
        <p:nvSpPr>
          <p:cNvPr id="16" name="Content Placeholder 3">
            <a:extLst>
              <a:ext uri="{FF2B5EF4-FFF2-40B4-BE49-F238E27FC236}">
                <a16:creationId xmlns:a16="http://schemas.microsoft.com/office/drawing/2014/main" id="{6E22FA8C-3243-4716-A6BD-F37D6058FB43}"/>
              </a:ext>
            </a:extLst>
          </p:cNvPr>
          <p:cNvSpPr>
            <a:spLocks noGrp="1"/>
          </p:cNvSpPr>
          <p:nvPr>
            <p:ph sz="half" idx="2" hasCustomPrompt="1"/>
          </p:nvPr>
        </p:nvSpPr>
        <p:spPr>
          <a:xfrm>
            <a:off x="6559787" y="1916484"/>
            <a:ext cx="5664624" cy="456789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id="{8ABE3FD8-339C-4F75-876F-8347ADE67E94}"/>
              </a:ext>
            </a:extLst>
          </p:cNvPr>
          <p:cNvSpPr>
            <a:spLocks noGrp="1"/>
          </p:cNvSpPr>
          <p:nvPr>
            <p:ph sz="half" idx="1" hasCustomPrompt="1"/>
          </p:nvPr>
        </p:nvSpPr>
        <p:spPr>
          <a:xfrm>
            <a:off x="375578" y="1916484"/>
            <a:ext cx="5664624" cy="456789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id="{E72FB389-5EA4-4084-B7A2-A4D0A43561F6}"/>
              </a:ext>
            </a:extLst>
          </p:cNvPr>
          <p:cNvSpPr/>
          <p:nvPr userDrawn="1"/>
        </p:nvSpPr>
        <p:spPr>
          <a:xfrm>
            <a:off x="4762365" y="4953525"/>
            <a:ext cx="3408747" cy="3462527"/>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6" name="Oval 25">
            <a:extLst>
              <a:ext uri="{FF2B5EF4-FFF2-40B4-BE49-F238E27FC236}">
                <a16:creationId xmlns:a16="http://schemas.microsoft.com/office/drawing/2014/main" id="{F7783FE1-0115-4345-89B2-C073569FB8EE}"/>
              </a:ext>
            </a:extLst>
          </p:cNvPr>
          <p:cNvSpPr/>
          <p:nvPr userDrawn="1"/>
        </p:nvSpPr>
        <p:spPr>
          <a:xfrm>
            <a:off x="4433302" y="4717953"/>
            <a:ext cx="1310624" cy="133130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Tree>
    <p:extLst>
      <p:ext uri="{BB962C8B-B14F-4D97-AF65-F5344CB8AC3E}">
        <p14:creationId xmlns:p14="http://schemas.microsoft.com/office/powerpoint/2010/main" val="1273661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75577" y="258438"/>
            <a:ext cx="11848834" cy="1089127"/>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389414" y="6784872"/>
            <a:ext cx="2834997" cy="261797"/>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860" y="1524857"/>
            <a:ext cx="17753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65138" y="1524857"/>
            <a:ext cx="56399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536576" y="1500245"/>
            <a:ext cx="10063412" cy="1614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75577" y="442000"/>
            <a:ext cx="773855" cy="140788"/>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grpSp>
      <p:sp>
        <p:nvSpPr>
          <p:cNvPr id="27" name="Text Placeholder 4">
            <a:extLst>
              <a:ext uri="{FF2B5EF4-FFF2-40B4-BE49-F238E27FC236}">
                <a16:creationId xmlns:a16="http://schemas.microsoft.com/office/drawing/2014/main" id="{9F73353B-C50B-4A8A-87CF-657C1EB8940F}"/>
              </a:ext>
            </a:extLst>
          </p:cNvPr>
          <p:cNvSpPr>
            <a:spLocks noGrp="1"/>
          </p:cNvSpPr>
          <p:nvPr>
            <p:ph type="body" sz="quarter" idx="3" hasCustomPrompt="1"/>
          </p:nvPr>
        </p:nvSpPr>
        <p:spPr>
          <a:xfrm>
            <a:off x="6559786" y="1764832"/>
            <a:ext cx="5664624"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8" name="Content Placeholder 5">
            <a:extLst>
              <a:ext uri="{FF2B5EF4-FFF2-40B4-BE49-F238E27FC236}">
                <a16:creationId xmlns:a16="http://schemas.microsoft.com/office/drawing/2014/main" id="{5EFF7F5E-3221-4390-9B17-D1944365BF12}"/>
              </a:ext>
            </a:extLst>
          </p:cNvPr>
          <p:cNvSpPr>
            <a:spLocks noGrp="1"/>
          </p:cNvSpPr>
          <p:nvPr>
            <p:ph sz="quarter" idx="4" hasCustomPrompt="1"/>
          </p:nvPr>
        </p:nvSpPr>
        <p:spPr>
          <a:xfrm>
            <a:off x="6559785" y="2714927"/>
            <a:ext cx="5664624" cy="3782787"/>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2">
            <a:extLst>
              <a:ext uri="{FF2B5EF4-FFF2-40B4-BE49-F238E27FC236}">
                <a16:creationId xmlns:a16="http://schemas.microsoft.com/office/drawing/2014/main" id="{9506B516-77C1-431B-A8A5-68FA5D4B6D7E}"/>
              </a:ext>
            </a:extLst>
          </p:cNvPr>
          <p:cNvSpPr>
            <a:spLocks noGrp="1"/>
          </p:cNvSpPr>
          <p:nvPr>
            <p:ph type="body" idx="1" hasCustomPrompt="1"/>
          </p:nvPr>
        </p:nvSpPr>
        <p:spPr>
          <a:xfrm>
            <a:off x="375577" y="1764832"/>
            <a:ext cx="5664623"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0" name="Content Placeholder 3">
            <a:extLst>
              <a:ext uri="{FF2B5EF4-FFF2-40B4-BE49-F238E27FC236}">
                <a16:creationId xmlns:a16="http://schemas.microsoft.com/office/drawing/2014/main" id="{860F1452-CAB9-4154-ADCC-9245E71D0D2C}"/>
              </a:ext>
            </a:extLst>
          </p:cNvPr>
          <p:cNvSpPr>
            <a:spLocks noGrp="1"/>
          </p:cNvSpPr>
          <p:nvPr>
            <p:ph sz="half" idx="2" hasCustomPrompt="1"/>
          </p:nvPr>
        </p:nvSpPr>
        <p:spPr>
          <a:xfrm>
            <a:off x="375577" y="2714927"/>
            <a:ext cx="5664623" cy="3782787"/>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Oval 30">
            <a:extLst>
              <a:ext uri="{FF2B5EF4-FFF2-40B4-BE49-F238E27FC236}">
                <a16:creationId xmlns:a16="http://schemas.microsoft.com/office/drawing/2014/main" id="{12892DF4-5A8A-4E92-A425-210ABE570F58}"/>
              </a:ext>
            </a:extLst>
          </p:cNvPr>
          <p:cNvSpPr/>
          <p:nvPr userDrawn="1"/>
        </p:nvSpPr>
        <p:spPr>
          <a:xfrm>
            <a:off x="4762365" y="4953525"/>
            <a:ext cx="3408747" cy="3462527"/>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32" name="Oval 31">
            <a:extLst>
              <a:ext uri="{FF2B5EF4-FFF2-40B4-BE49-F238E27FC236}">
                <a16:creationId xmlns:a16="http://schemas.microsoft.com/office/drawing/2014/main" id="{99AE2680-A46C-4B06-9ED9-53E617C1F174}"/>
              </a:ext>
            </a:extLst>
          </p:cNvPr>
          <p:cNvSpPr/>
          <p:nvPr userDrawn="1"/>
        </p:nvSpPr>
        <p:spPr>
          <a:xfrm>
            <a:off x="4433302" y="4717953"/>
            <a:ext cx="1310624" cy="133130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Tree>
    <p:extLst>
      <p:ext uri="{BB962C8B-B14F-4D97-AF65-F5344CB8AC3E}">
        <p14:creationId xmlns:p14="http://schemas.microsoft.com/office/powerpoint/2010/main" val="31552785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59687" y="3983518"/>
            <a:ext cx="10867490" cy="864203"/>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389414" y="6784872"/>
            <a:ext cx="2834997" cy="261797"/>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530777" y="3934730"/>
            <a:ext cx="1538436"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913067" y="4823350"/>
            <a:ext cx="773855" cy="140788"/>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grpSp>
      <p:sp>
        <p:nvSpPr>
          <p:cNvPr id="13" name="Text Placeholder 3">
            <a:extLst>
              <a:ext uri="{FF2B5EF4-FFF2-40B4-BE49-F238E27FC236}">
                <a16:creationId xmlns:a16="http://schemas.microsoft.com/office/drawing/2014/main" id="{86E0573A-023B-4D1C-8224-56A5D0DDF379}"/>
              </a:ext>
            </a:extLst>
          </p:cNvPr>
          <p:cNvSpPr>
            <a:spLocks noGrp="1"/>
          </p:cNvSpPr>
          <p:nvPr>
            <p:ph type="body" sz="half" idx="2" hasCustomPrompt="1"/>
          </p:nvPr>
        </p:nvSpPr>
        <p:spPr>
          <a:xfrm>
            <a:off x="867890" y="5080543"/>
            <a:ext cx="10859286" cy="1370346"/>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id="{12087456-C0E8-4AA6-81E8-996CEC037E57}"/>
              </a:ext>
            </a:extLst>
          </p:cNvPr>
          <p:cNvSpPr>
            <a:spLocks noGrp="1"/>
          </p:cNvSpPr>
          <p:nvPr>
            <p:ph type="pic" idx="1"/>
          </p:nvPr>
        </p:nvSpPr>
        <p:spPr>
          <a:xfrm>
            <a:off x="0" y="1"/>
            <a:ext cx="12599988" cy="3897809"/>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noProof="0" dirty="0"/>
              <a:t>Click icon to add picture</a:t>
            </a:r>
          </a:p>
        </p:txBody>
      </p:sp>
    </p:spTree>
    <p:extLst>
      <p:ext uri="{BB962C8B-B14F-4D97-AF65-F5344CB8AC3E}">
        <p14:creationId xmlns:p14="http://schemas.microsoft.com/office/powerpoint/2010/main" val="18211921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75578" y="258438"/>
            <a:ext cx="3313554" cy="1089127"/>
          </a:xfrm>
        </p:spPr>
        <p:txBody>
          <a:bodyPr lIns="0" tIns="0" rIns="0" bIns="0" anchor="b">
            <a:noAutofit/>
          </a:bodyPr>
          <a:lstStyle>
            <a:lvl1pPr>
              <a:defRPr sz="3200" b="1" cap="all" baseline="0"/>
            </a:lvl1pPr>
          </a:lstStyle>
          <a:p>
            <a:r>
              <a:rPr lang="en-US" noProof="0"/>
              <a:t>Title here</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389414" y="6784872"/>
            <a:ext cx="2834997" cy="261797"/>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861" y="1524856"/>
            <a:ext cx="3498509" cy="140788"/>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3F366940-FB5E-4B76-8829-80C14F137B3A}"/>
              </a:ext>
            </a:extLst>
          </p:cNvPr>
          <p:cNvSpPr/>
          <p:nvPr userDrawn="1"/>
        </p:nvSpPr>
        <p:spPr>
          <a:xfrm>
            <a:off x="10594442" y="582788"/>
            <a:ext cx="3408747" cy="346252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10265379" y="347215"/>
            <a:ext cx="1310624" cy="1331302"/>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75577" y="442000"/>
            <a:ext cx="773855" cy="140788"/>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grpSp>
      <p:sp>
        <p:nvSpPr>
          <p:cNvPr id="30" name="Text Placeholder 3">
            <a:extLst>
              <a:ext uri="{FF2B5EF4-FFF2-40B4-BE49-F238E27FC236}">
                <a16:creationId xmlns:a16="http://schemas.microsoft.com/office/drawing/2014/main" id="{1B247C0B-04BA-4D5C-A41D-AEA60217241B}"/>
              </a:ext>
            </a:extLst>
          </p:cNvPr>
          <p:cNvSpPr>
            <a:spLocks noGrp="1"/>
          </p:cNvSpPr>
          <p:nvPr>
            <p:ph type="body" sz="half" idx="2" hasCustomPrompt="1"/>
          </p:nvPr>
        </p:nvSpPr>
        <p:spPr>
          <a:xfrm>
            <a:off x="375578" y="2159794"/>
            <a:ext cx="3313554"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1" name="Content Placeholder 2">
            <a:extLst>
              <a:ext uri="{FF2B5EF4-FFF2-40B4-BE49-F238E27FC236}">
                <a16:creationId xmlns:a16="http://schemas.microsoft.com/office/drawing/2014/main" id="{194C619D-34F6-4A29-857A-D76007218728}"/>
              </a:ext>
            </a:extLst>
          </p:cNvPr>
          <p:cNvSpPr>
            <a:spLocks noGrp="1"/>
          </p:cNvSpPr>
          <p:nvPr>
            <p:ph idx="1" hasCustomPrompt="1"/>
          </p:nvPr>
        </p:nvSpPr>
        <p:spPr>
          <a:xfrm>
            <a:off x="4018193" y="258439"/>
            <a:ext cx="7717187" cy="5894308"/>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951759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75577" y="258438"/>
            <a:ext cx="11848834" cy="1089127"/>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389414" y="6784872"/>
            <a:ext cx="2834997" cy="261797"/>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860" y="1524857"/>
            <a:ext cx="17753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65138" y="1524857"/>
            <a:ext cx="56399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536576" y="1500245"/>
            <a:ext cx="10063412" cy="1614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75577" y="442000"/>
            <a:ext cx="773855" cy="140788"/>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grpSp>
      <p:sp>
        <p:nvSpPr>
          <p:cNvPr id="13" name="Oval 12">
            <a:extLst>
              <a:ext uri="{FF2B5EF4-FFF2-40B4-BE49-F238E27FC236}">
                <a16:creationId xmlns:a16="http://schemas.microsoft.com/office/drawing/2014/main" id="{82D9D565-739D-4898-97BD-79EB8C7F91EC}"/>
              </a:ext>
            </a:extLst>
          </p:cNvPr>
          <p:cNvSpPr/>
          <p:nvPr userDrawn="1"/>
        </p:nvSpPr>
        <p:spPr>
          <a:xfrm>
            <a:off x="4762365" y="4953525"/>
            <a:ext cx="3408747" cy="3462527"/>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4" name="Oval 13">
            <a:extLst>
              <a:ext uri="{FF2B5EF4-FFF2-40B4-BE49-F238E27FC236}">
                <a16:creationId xmlns:a16="http://schemas.microsoft.com/office/drawing/2014/main" id="{620FADA3-E777-489C-976D-0B0C4FD31310}"/>
              </a:ext>
            </a:extLst>
          </p:cNvPr>
          <p:cNvSpPr/>
          <p:nvPr userDrawn="1"/>
        </p:nvSpPr>
        <p:spPr>
          <a:xfrm>
            <a:off x="4433302" y="4717953"/>
            <a:ext cx="1310624" cy="133130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Tree>
    <p:extLst>
      <p:ext uri="{BB962C8B-B14F-4D97-AF65-F5344CB8AC3E}">
        <p14:creationId xmlns:p14="http://schemas.microsoft.com/office/powerpoint/2010/main" val="243651473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389414" y="6784872"/>
            <a:ext cx="2834997" cy="261797"/>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4" name="Group 3">
            <a:extLst>
              <a:ext uri="{FF2B5EF4-FFF2-40B4-BE49-F238E27FC236}">
                <a16:creationId xmlns:a16="http://schemas.microsoft.com/office/drawing/2014/main" id="{8DCE8039-0D05-4A75-878A-907B8D44B9E7}"/>
              </a:ext>
            </a:extLst>
          </p:cNvPr>
          <p:cNvGrpSpPr/>
          <p:nvPr userDrawn="1"/>
        </p:nvGrpSpPr>
        <p:grpSpPr>
          <a:xfrm>
            <a:off x="375577" y="442000"/>
            <a:ext cx="773855" cy="140788"/>
            <a:chOff x="4827813" y="2534636"/>
            <a:chExt cx="996651" cy="178504"/>
          </a:xfrm>
        </p:grpSpPr>
        <p:sp>
          <p:nvSpPr>
            <p:cNvPr id="5" name="Oval 4">
              <a:extLst>
                <a:ext uri="{FF2B5EF4-FFF2-40B4-BE49-F238E27FC236}">
                  <a16:creationId xmlns:a16="http://schemas.microsoft.com/office/drawing/2014/main"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6" name="Oval 5">
              <a:extLst>
                <a:ext uri="{FF2B5EF4-FFF2-40B4-BE49-F238E27FC236}">
                  <a16:creationId xmlns:a16="http://schemas.microsoft.com/office/drawing/2014/main"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7" name="Oval 6">
              <a:extLst>
                <a:ext uri="{FF2B5EF4-FFF2-40B4-BE49-F238E27FC236}">
                  <a16:creationId xmlns:a16="http://schemas.microsoft.com/office/drawing/2014/main"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sp>
          <p:nvSpPr>
            <p:cNvPr id="8" name="Oval 7">
              <a:extLst>
                <a:ext uri="{FF2B5EF4-FFF2-40B4-BE49-F238E27FC236}">
                  <a16:creationId xmlns:a16="http://schemas.microsoft.com/office/drawing/2014/main"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grpSp>
    </p:spTree>
    <p:extLst>
      <p:ext uri="{BB962C8B-B14F-4D97-AF65-F5344CB8AC3E}">
        <p14:creationId xmlns:p14="http://schemas.microsoft.com/office/powerpoint/2010/main" val="38750611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6106148" y="1098229"/>
            <a:ext cx="5627591" cy="1170265"/>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hasCustomPrompt="1"/>
          </p:nvPr>
        </p:nvSpPr>
        <p:spPr>
          <a:xfrm>
            <a:off x="6106147" y="2631415"/>
            <a:ext cx="5627592" cy="3626450"/>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389414" y="6784872"/>
            <a:ext cx="2834997" cy="261797"/>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75578" y="6784354"/>
            <a:ext cx="2337888" cy="261641"/>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484742" y="0"/>
            <a:ext cx="5384526" cy="6257737"/>
          </a:xfrm>
          <a:solidFill>
            <a:schemeClr val="bg1">
              <a:lumMod val="85000"/>
            </a:schemeClr>
          </a:solidFill>
        </p:spPr>
        <p:txBody>
          <a:bodyPr anchor="ctr"/>
          <a:lstStyle>
            <a:lvl1pPr marL="0" indent="0" algn="ctr">
              <a:buNone/>
              <a:defRPr/>
            </a:lvl1pPr>
          </a:lstStyle>
          <a:p>
            <a:r>
              <a:rPr lang="en-US" noProof="0" dirty="0"/>
              <a:t>Click icon to add picture</a:t>
            </a:r>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869267" y="2400099"/>
            <a:ext cx="17753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450556" y="442000"/>
            <a:ext cx="773855" cy="140788"/>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375282" y="941448"/>
            <a:ext cx="3408747" cy="3462527"/>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10046220" y="705876"/>
            <a:ext cx="1310624" cy="133130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759265" y="2400099"/>
            <a:ext cx="56399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8476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375577" y="1098229"/>
            <a:ext cx="5627591" cy="1170265"/>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hasCustomPrompt="1"/>
          </p:nvPr>
        </p:nvSpPr>
        <p:spPr>
          <a:xfrm>
            <a:off x="375577" y="2631415"/>
            <a:ext cx="5627592" cy="3626450"/>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389414" y="6784872"/>
            <a:ext cx="2834997" cy="261797"/>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75578" y="6784354"/>
            <a:ext cx="2337888" cy="261641"/>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6117851" y="1"/>
            <a:ext cx="3545202" cy="4295592"/>
          </a:xfrm>
          <a:solidFill>
            <a:schemeClr val="bg1">
              <a:lumMod val="85000"/>
            </a:schemeClr>
          </a:solidFill>
        </p:spPr>
        <p:txBody>
          <a:bodyPr anchor="ctr"/>
          <a:lstStyle>
            <a:lvl1pPr marL="0" indent="0" algn="ctr">
              <a:buNone/>
              <a:defRPr/>
            </a:lvl1pPr>
          </a:lstStyle>
          <a:p>
            <a:r>
              <a:rPr lang="en-US" noProof="0" dirty="0"/>
              <a:t>Click icon to add picture</a:t>
            </a:r>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24860" y="2400099"/>
            <a:ext cx="17753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375577" y="442000"/>
            <a:ext cx="773855" cy="140788"/>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4762365" y="4953525"/>
            <a:ext cx="3408747" cy="3462527"/>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4433302" y="4717953"/>
            <a:ext cx="1310624" cy="133130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1865138" y="2400099"/>
            <a:ext cx="56399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id="{63A2A33D-4D91-454D-A35B-6DA97069EC3F}"/>
              </a:ext>
            </a:extLst>
          </p:cNvPr>
          <p:cNvSpPr>
            <a:spLocks noGrp="1"/>
          </p:cNvSpPr>
          <p:nvPr>
            <p:ph type="pic" sz="quarter" idx="16"/>
          </p:nvPr>
        </p:nvSpPr>
        <p:spPr>
          <a:xfrm>
            <a:off x="9861502" y="582787"/>
            <a:ext cx="2738486" cy="4512112"/>
          </a:xfrm>
          <a:solidFill>
            <a:schemeClr val="bg1">
              <a:lumMod val="85000"/>
            </a:schemeClr>
          </a:solidFill>
        </p:spPr>
        <p:txBody>
          <a:bodyPr anchor="ctr"/>
          <a:lstStyle>
            <a:lvl1pPr marL="0" indent="0" algn="ctr">
              <a:buNone/>
              <a:defRPr/>
            </a:lvl1pPr>
          </a:lstStyle>
          <a:p>
            <a:r>
              <a:rPr lang="en-US" noProof="0" dirty="0"/>
              <a:t>Click icon to add picture</a:t>
            </a:r>
          </a:p>
        </p:txBody>
      </p:sp>
      <p:sp>
        <p:nvSpPr>
          <p:cNvPr id="21" name="Picture Placeholder 9">
            <a:extLst>
              <a:ext uri="{FF2B5EF4-FFF2-40B4-BE49-F238E27FC236}">
                <a16:creationId xmlns:a16="http://schemas.microsoft.com/office/drawing/2014/main" id="{7EC67FB7-777C-473E-95B8-585AA8E66406}"/>
              </a:ext>
            </a:extLst>
          </p:cNvPr>
          <p:cNvSpPr>
            <a:spLocks noGrp="1"/>
          </p:cNvSpPr>
          <p:nvPr>
            <p:ph type="pic" sz="quarter" idx="17"/>
          </p:nvPr>
        </p:nvSpPr>
        <p:spPr>
          <a:xfrm>
            <a:off x="6117851" y="4502573"/>
            <a:ext cx="3545201" cy="1755292"/>
          </a:xfrm>
          <a:solidFill>
            <a:schemeClr val="bg1">
              <a:lumMod val="85000"/>
            </a:schemeClr>
          </a:solidFill>
        </p:spPr>
        <p:txBody>
          <a:bodyPr anchor="ctr"/>
          <a:lstStyle>
            <a:lvl1pPr marL="0" indent="0" algn="ctr">
              <a:buNone/>
              <a:defRPr/>
            </a:lvl1pPr>
          </a:lstStyle>
          <a:p>
            <a:r>
              <a:rPr lang="en-US" noProof="0" dirty="0"/>
              <a:t>Click icon to add picture</a:t>
            </a:r>
          </a:p>
        </p:txBody>
      </p:sp>
    </p:spTree>
    <p:extLst>
      <p:ext uri="{BB962C8B-B14F-4D97-AF65-F5344CB8AC3E}">
        <p14:creationId xmlns:p14="http://schemas.microsoft.com/office/powerpoint/2010/main" val="2340589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59687" y="3983518"/>
            <a:ext cx="10867490" cy="864203"/>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hasCustomPrompt="1"/>
          </p:nvPr>
        </p:nvSpPr>
        <p:spPr>
          <a:xfrm>
            <a:off x="859687" y="5080556"/>
            <a:ext cx="10867490" cy="1370346"/>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389414" y="6784872"/>
            <a:ext cx="2834997" cy="261797"/>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0" y="0"/>
            <a:ext cx="12599988" cy="3897810"/>
          </a:xfrm>
          <a:solidFill>
            <a:schemeClr val="bg1">
              <a:lumMod val="85000"/>
            </a:schemeClr>
          </a:solidFill>
        </p:spPr>
        <p:txBody>
          <a:bodyPr anchor="ctr">
            <a:normAutofit/>
          </a:bodyPr>
          <a:lstStyle>
            <a:lvl1pPr marL="0" indent="0" algn="ctr">
              <a:buNone/>
              <a:defRPr sz="2000"/>
            </a:lvl1pPr>
          </a:lstStyle>
          <a:p>
            <a:r>
              <a:rPr lang="en-US" noProof="0" dirty="0"/>
              <a:t>Click icon to add picture</a:t>
            </a:r>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530777" y="3934730"/>
            <a:ext cx="1538436"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75578" y="6784354"/>
            <a:ext cx="2337888" cy="261641"/>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8" name="Group 17">
            <a:extLst>
              <a:ext uri="{FF2B5EF4-FFF2-40B4-BE49-F238E27FC236}">
                <a16:creationId xmlns:a16="http://schemas.microsoft.com/office/drawing/2014/main" id="{65844635-8274-49B1-BBEC-354A0872E526}"/>
              </a:ext>
            </a:extLst>
          </p:cNvPr>
          <p:cNvGrpSpPr/>
          <p:nvPr userDrawn="1"/>
        </p:nvGrpSpPr>
        <p:grpSpPr>
          <a:xfrm>
            <a:off x="5913067" y="4823350"/>
            <a:ext cx="773855" cy="140788"/>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grpSp>
    </p:spTree>
    <p:extLst>
      <p:ext uri="{BB962C8B-B14F-4D97-AF65-F5344CB8AC3E}">
        <p14:creationId xmlns:p14="http://schemas.microsoft.com/office/powerpoint/2010/main" val="42780638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75578" y="258438"/>
            <a:ext cx="3313554" cy="1089127"/>
          </a:xfrm>
        </p:spPr>
        <p:txBody>
          <a:bodyPr lIns="0" tIns="0" rIns="0" bIns="0" anchor="b">
            <a:noAutofit/>
          </a:bodyPr>
          <a:lstStyle>
            <a:lvl1pPr>
              <a:defRPr sz="3200" b="1" cap="all" baseline="0"/>
            </a:lvl1pPr>
          </a:lstStyle>
          <a:p>
            <a:r>
              <a:rPr lang="en-US" noProof="0"/>
              <a:t>Title here</a:t>
            </a:r>
          </a:p>
        </p:txBody>
      </p:sp>
      <p:sp>
        <p:nvSpPr>
          <p:cNvPr id="3" name="Text Placeholder 2">
            <a:extLst>
              <a:ext uri="{FF2B5EF4-FFF2-40B4-BE49-F238E27FC236}">
                <a16:creationId xmlns:a16="http://schemas.microsoft.com/office/drawing/2014/main" id="{712D9B6D-CE43-4FB1-87C0-D3565E730242}"/>
              </a:ext>
            </a:extLst>
          </p:cNvPr>
          <p:cNvSpPr>
            <a:spLocks noGrp="1"/>
          </p:cNvSpPr>
          <p:nvPr>
            <p:ph type="body" idx="1" hasCustomPrompt="1"/>
          </p:nvPr>
        </p:nvSpPr>
        <p:spPr>
          <a:xfrm>
            <a:off x="4217550" y="2547027"/>
            <a:ext cx="3109107" cy="631002"/>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249D73CD-EB11-4ED6-80CF-B68320D57E91}"/>
              </a:ext>
            </a:extLst>
          </p:cNvPr>
          <p:cNvSpPr>
            <a:spLocks noGrp="1"/>
          </p:cNvSpPr>
          <p:nvPr>
            <p:ph sz="half" idx="2" hasCustomPrompt="1"/>
          </p:nvPr>
        </p:nvSpPr>
        <p:spPr>
          <a:xfrm>
            <a:off x="4217550" y="3251871"/>
            <a:ext cx="3109107" cy="3245844"/>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389414" y="6784872"/>
            <a:ext cx="2834997" cy="261797"/>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1" name="Content Placeholder 16">
            <a:extLst>
              <a:ext uri="{FF2B5EF4-FFF2-40B4-BE49-F238E27FC236}">
                <a16:creationId xmlns:a16="http://schemas.microsoft.com/office/drawing/2014/main" id="{57889B18-CC7E-47A7-B83B-45D7871D298A}"/>
              </a:ext>
            </a:extLst>
          </p:cNvPr>
          <p:cNvSpPr>
            <a:spLocks noGrp="1"/>
          </p:cNvSpPr>
          <p:nvPr>
            <p:ph sz="quarter" idx="14" hasCustomPrompt="1"/>
          </p:nvPr>
        </p:nvSpPr>
        <p:spPr>
          <a:xfrm>
            <a:off x="375578" y="6784354"/>
            <a:ext cx="2337888" cy="261641"/>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861" y="1524856"/>
            <a:ext cx="3498509" cy="140788"/>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3761279" y="442000"/>
            <a:ext cx="0" cy="605571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9F60F9-61AE-4464-B369-1CF86DB708DA}"/>
              </a:ext>
            </a:extLst>
          </p:cNvPr>
          <p:cNvSpPr>
            <a:spLocks noGrp="1"/>
          </p:cNvSpPr>
          <p:nvPr>
            <p:ph type="body" idx="15" hasCustomPrompt="1"/>
          </p:nvPr>
        </p:nvSpPr>
        <p:spPr>
          <a:xfrm>
            <a:off x="8133960" y="2547027"/>
            <a:ext cx="3109107" cy="631002"/>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124CEF01-2C7C-4568-8A45-5F5A058ECFC1}"/>
              </a:ext>
            </a:extLst>
          </p:cNvPr>
          <p:cNvSpPr>
            <a:spLocks noGrp="1"/>
          </p:cNvSpPr>
          <p:nvPr>
            <p:ph sz="half" idx="16" hasCustomPrompt="1"/>
          </p:nvPr>
        </p:nvSpPr>
        <p:spPr>
          <a:xfrm>
            <a:off x="8133960" y="3251871"/>
            <a:ext cx="3109107" cy="3245844"/>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8">
            <a:extLst>
              <a:ext uri="{FF2B5EF4-FFF2-40B4-BE49-F238E27FC236}">
                <a16:creationId xmlns:a16="http://schemas.microsoft.com/office/drawing/2014/main" id="{BAF86618-E012-4E70-91E3-A72E71C63E64}"/>
              </a:ext>
            </a:extLst>
          </p:cNvPr>
          <p:cNvSpPr>
            <a:spLocks noGrp="1"/>
          </p:cNvSpPr>
          <p:nvPr>
            <p:ph type="pic" sz="quarter" idx="18" hasCustomPrompt="1"/>
          </p:nvPr>
        </p:nvSpPr>
        <p:spPr>
          <a:xfrm>
            <a:off x="4217551" y="1759723"/>
            <a:ext cx="607606" cy="617193"/>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4" name="Picture Placeholder 8">
            <a:extLst>
              <a:ext uri="{FF2B5EF4-FFF2-40B4-BE49-F238E27FC236}">
                <a16:creationId xmlns:a16="http://schemas.microsoft.com/office/drawing/2014/main" id="{4FF378B9-734E-4C43-836C-CB80566DDB15}"/>
              </a:ext>
            </a:extLst>
          </p:cNvPr>
          <p:cNvSpPr>
            <a:spLocks noGrp="1"/>
          </p:cNvSpPr>
          <p:nvPr>
            <p:ph type="pic" sz="quarter" idx="19" hasCustomPrompt="1"/>
          </p:nvPr>
        </p:nvSpPr>
        <p:spPr>
          <a:xfrm>
            <a:off x="8131300" y="1759723"/>
            <a:ext cx="607606" cy="617193"/>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5" name="Oval 24">
            <a:extLst>
              <a:ext uri="{FF2B5EF4-FFF2-40B4-BE49-F238E27FC236}">
                <a16:creationId xmlns:a16="http://schemas.microsoft.com/office/drawing/2014/main" id="{3F366940-FB5E-4B76-8829-80C14F137B3A}"/>
              </a:ext>
            </a:extLst>
          </p:cNvPr>
          <p:cNvSpPr/>
          <p:nvPr userDrawn="1"/>
        </p:nvSpPr>
        <p:spPr>
          <a:xfrm>
            <a:off x="10594442" y="582788"/>
            <a:ext cx="3408747" cy="346252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10265379" y="347215"/>
            <a:ext cx="1310624" cy="1331302"/>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9" name="Text Placeholder 2">
            <a:extLst>
              <a:ext uri="{FF2B5EF4-FFF2-40B4-BE49-F238E27FC236}">
                <a16:creationId xmlns:a16="http://schemas.microsoft.com/office/drawing/2014/main" id="{76F2CCF2-293A-49CA-B2A9-134BB5DEF98E}"/>
              </a:ext>
            </a:extLst>
          </p:cNvPr>
          <p:cNvSpPr>
            <a:spLocks noGrp="1"/>
          </p:cNvSpPr>
          <p:nvPr>
            <p:ph type="body" idx="20" hasCustomPrompt="1"/>
          </p:nvPr>
        </p:nvSpPr>
        <p:spPr>
          <a:xfrm>
            <a:off x="4217550" y="504054"/>
            <a:ext cx="7176953" cy="864917"/>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75577" y="442000"/>
            <a:ext cx="773855" cy="140788"/>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grpSp>
    </p:spTree>
    <p:extLst>
      <p:ext uri="{BB962C8B-B14F-4D97-AF65-F5344CB8AC3E}">
        <p14:creationId xmlns:p14="http://schemas.microsoft.com/office/powerpoint/2010/main" val="32190516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5494397" y="0"/>
            <a:ext cx="7105590" cy="7199313"/>
          </a:xfrm>
          <a:solidFill>
            <a:schemeClr val="bg1">
              <a:lumMod val="85000"/>
            </a:schemeClr>
          </a:solidFill>
        </p:spPr>
        <p:txBody>
          <a:bodyPr anchor="ctr">
            <a:normAutofit/>
          </a:bodyPr>
          <a:lstStyle>
            <a:lvl1pPr marL="0" indent="0" algn="ctr">
              <a:buNone/>
              <a:defRPr sz="2000"/>
            </a:lvl1pPr>
          </a:lstStyle>
          <a:p>
            <a:r>
              <a:rPr lang="en-US" noProof="0" dirty="0"/>
              <a:t>Click icon to add picture</a:t>
            </a:r>
          </a:p>
        </p:txBody>
      </p:sp>
      <p:sp>
        <p:nvSpPr>
          <p:cNvPr id="4" name="Rectangle 3">
            <a:extLst>
              <a:ext uri="{FF2B5EF4-FFF2-40B4-BE49-F238E27FC236}">
                <a16:creationId xmlns:a16="http://schemas.microsoft.com/office/drawing/2014/main" id="{9536DA47-61AF-4CF1-8DF3-3721934D13E3}"/>
              </a:ext>
            </a:extLst>
          </p:cNvPr>
          <p:cNvSpPr/>
          <p:nvPr userDrawn="1"/>
        </p:nvSpPr>
        <p:spPr>
          <a:xfrm>
            <a:off x="0" y="1"/>
            <a:ext cx="5494397" cy="7199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5" name="Rectangle 4">
            <a:extLst>
              <a:ext uri="{FF2B5EF4-FFF2-40B4-BE49-F238E27FC236}">
                <a16:creationId xmlns:a16="http://schemas.microsoft.com/office/drawing/2014/main" id="{056FD760-FBDC-4410-A039-469F7931D3A3}"/>
              </a:ext>
            </a:extLst>
          </p:cNvPr>
          <p:cNvSpPr/>
          <p:nvPr userDrawn="1"/>
        </p:nvSpPr>
        <p:spPr>
          <a:xfrm>
            <a:off x="859687" y="1809059"/>
            <a:ext cx="5484845" cy="3931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397523" y="1142051"/>
            <a:ext cx="4618237" cy="151615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a:t>TITLE HERE</a:t>
            </a:r>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hasCustomPrompt="1"/>
          </p:nvPr>
        </p:nvSpPr>
        <p:spPr>
          <a:xfrm>
            <a:off x="381050" y="2679651"/>
            <a:ext cx="4234904" cy="209199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389414" y="6784872"/>
            <a:ext cx="2834997" cy="261797"/>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470217" y="1701099"/>
            <a:ext cx="15384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75578" y="6784354"/>
            <a:ext cx="2337888" cy="261641"/>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3" name="Group 12">
            <a:extLst>
              <a:ext uri="{FF2B5EF4-FFF2-40B4-BE49-F238E27FC236}">
                <a16:creationId xmlns:a16="http://schemas.microsoft.com/office/drawing/2014/main" id="{C5F2EA84-5150-479B-86D5-F4BAE1263488}"/>
              </a:ext>
            </a:extLst>
          </p:cNvPr>
          <p:cNvGrpSpPr/>
          <p:nvPr userDrawn="1"/>
        </p:nvGrpSpPr>
        <p:grpSpPr>
          <a:xfrm flipH="1">
            <a:off x="1168774" y="5042605"/>
            <a:ext cx="3737809" cy="3698100"/>
            <a:chOff x="2555621" y="3917613"/>
            <a:chExt cx="3616779" cy="3522776"/>
          </a:xfrm>
        </p:grpSpPr>
        <p:sp>
          <p:nvSpPr>
            <p:cNvPr id="15" name="Oval 14">
              <a:extLst>
                <a:ext uri="{FF2B5EF4-FFF2-40B4-BE49-F238E27FC236}">
                  <a16:creationId xmlns:a16="http://schemas.microsoft.com/office/drawing/2014/main"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6" name="Oval 15">
              <a:extLst>
                <a:ext uri="{FF2B5EF4-FFF2-40B4-BE49-F238E27FC236}">
                  <a16:creationId xmlns:a16="http://schemas.microsoft.com/office/drawing/2014/main"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grpSp>
    </p:spTree>
    <p:extLst>
      <p:ext uri="{BB962C8B-B14F-4D97-AF65-F5344CB8AC3E}">
        <p14:creationId xmlns:p14="http://schemas.microsoft.com/office/powerpoint/2010/main" val="19417493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870595" y="2838701"/>
            <a:ext cx="6775644" cy="78761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66249" y="6672697"/>
            <a:ext cx="2834997" cy="383297"/>
          </a:xfrm>
          <a:prstGeom prst="rect">
            <a:avLst/>
          </a:prstGeom>
        </p:spPr>
        <p:txBody>
          <a:bodyPr/>
          <a:lstStyle/>
          <a:p>
            <a:fld id="{C1F93407-1483-4B80-86DE-DAE1D4D89093}" type="datetimeFigureOut">
              <a:rPr lang="en-US" noProof="0" smtClean="0"/>
              <a:t>9/29/2020</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989369" y="3947558"/>
            <a:ext cx="153843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1" y="1"/>
            <a:ext cx="4572418" cy="7199313"/>
          </a:xfrm>
          <a:solidFill>
            <a:schemeClr val="bg2"/>
          </a:solidFill>
        </p:spPr>
        <p:txBody>
          <a:bodyPr anchor="ctr"/>
          <a:lstStyle>
            <a:lvl1pPr marL="0" indent="0" algn="ctr">
              <a:buNone/>
              <a:defRPr/>
            </a:lvl1pPr>
          </a:lstStyle>
          <a:p>
            <a:r>
              <a:rPr lang="en-US" noProof="0" dirty="0"/>
              <a:t>Click icon to add picture</a:t>
            </a:r>
          </a:p>
        </p:txBody>
      </p:sp>
      <p:sp>
        <p:nvSpPr>
          <p:cNvPr id="15" name="Oval 14">
            <a:extLst>
              <a:ext uri="{FF2B5EF4-FFF2-40B4-BE49-F238E27FC236}">
                <a16:creationId xmlns:a16="http://schemas.microsoft.com/office/drawing/2014/main" id="{47953C80-71A5-4AA2-AEAD-21948D1AA6DC}"/>
              </a:ext>
            </a:extLst>
          </p:cNvPr>
          <p:cNvSpPr/>
          <p:nvPr userDrawn="1"/>
        </p:nvSpPr>
        <p:spPr>
          <a:xfrm>
            <a:off x="8909991" y="4628130"/>
            <a:ext cx="3408747" cy="3462527"/>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580929" y="4392557"/>
            <a:ext cx="1310624" cy="133130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pic>
        <p:nvPicPr>
          <p:cNvPr id="23" name="Graphic 22" descr="Envelope">
            <a:extLst>
              <a:ext uri="{FF2B5EF4-FFF2-40B4-BE49-F238E27FC236}">
                <a16:creationId xmlns:a16="http://schemas.microsoft.com/office/drawing/2014/main"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6593" y="4229560"/>
            <a:ext cx="484934" cy="492585"/>
          </a:xfrm>
          <a:prstGeom prst="rect">
            <a:avLst/>
          </a:prstGeom>
        </p:spPr>
      </p:pic>
      <p:sp>
        <p:nvSpPr>
          <p:cNvPr id="34" name="Subtitle 2">
            <a:extLst>
              <a:ext uri="{FF2B5EF4-FFF2-40B4-BE49-F238E27FC236}">
                <a16:creationId xmlns:a16="http://schemas.microsoft.com/office/drawing/2014/main" id="{31AD270F-1692-4526-B979-6B5945A20D90}"/>
              </a:ext>
            </a:extLst>
          </p:cNvPr>
          <p:cNvSpPr>
            <a:spLocks noGrp="1"/>
          </p:cNvSpPr>
          <p:nvPr>
            <p:ph type="subTitle" idx="1"/>
          </p:nvPr>
        </p:nvSpPr>
        <p:spPr>
          <a:xfrm>
            <a:off x="5587740" y="4331672"/>
            <a:ext cx="3762301" cy="455534"/>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39" name="Content Placeholder 38">
            <a:extLst>
              <a:ext uri="{FF2B5EF4-FFF2-40B4-BE49-F238E27FC236}">
                <a16:creationId xmlns:a16="http://schemas.microsoft.com/office/drawing/2014/main" id="{382940E6-7963-411F-B35A-57121171A988}"/>
              </a:ext>
            </a:extLst>
          </p:cNvPr>
          <p:cNvSpPr>
            <a:spLocks noGrp="1"/>
          </p:cNvSpPr>
          <p:nvPr>
            <p:ph sz="quarter" idx="15" hasCustomPrompt="1"/>
          </p:nvPr>
        </p:nvSpPr>
        <p:spPr>
          <a:xfrm>
            <a:off x="5589606" y="5076914"/>
            <a:ext cx="3760437" cy="476530"/>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a:t>Edit Master text styles</a:t>
            </a:r>
          </a:p>
        </p:txBody>
      </p:sp>
      <p:grpSp>
        <p:nvGrpSpPr>
          <p:cNvPr id="20" name="Group 19">
            <a:extLst>
              <a:ext uri="{FF2B5EF4-FFF2-40B4-BE49-F238E27FC236}">
                <a16:creationId xmlns:a16="http://schemas.microsoft.com/office/drawing/2014/main" id="{1F8FC2D7-B114-3444-8684-995FC4D6D459}"/>
              </a:ext>
            </a:extLst>
          </p:cNvPr>
          <p:cNvGrpSpPr/>
          <p:nvPr userDrawn="1"/>
        </p:nvGrpSpPr>
        <p:grpSpPr>
          <a:xfrm>
            <a:off x="4953881" y="2598374"/>
            <a:ext cx="773855" cy="140788"/>
            <a:chOff x="4827813" y="2534636"/>
            <a:chExt cx="996651" cy="178504"/>
          </a:xfrm>
        </p:grpSpPr>
        <p:sp>
          <p:nvSpPr>
            <p:cNvPr id="21" name="Oval 20">
              <a:extLst>
                <a:ext uri="{FF2B5EF4-FFF2-40B4-BE49-F238E27FC236}">
                  <a16:creationId xmlns:a16="http://schemas.microsoft.com/office/drawing/2014/main"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2" name="Oval 21">
              <a:extLst>
                <a:ext uri="{FF2B5EF4-FFF2-40B4-BE49-F238E27FC236}">
                  <a16:creationId xmlns:a16="http://schemas.microsoft.com/office/drawing/2014/main"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24" name="Oval 23">
              <a:extLst>
                <a:ext uri="{FF2B5EF4-FFF2-40B4-BE49-F238E27FC236}">
                  <a16:creationId xmlns:a16="http://schemas.microsoft.com/office/drawing/2014/main"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sp>
          <p:nvSpPr>
            <p:cNvPr id="26" name="Oval 25">
              <a:extLst>
                <a:ext uri="{FF2B5EF4-FFF2-40B4-BE49-F238E27FC236}">
                  <a16:creationId xmlns:a16="http://schemas.microsoft.com/office/drawing/2014/main"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grpSp>
      <p:pic>
        <p:nvPicPr>
          <p:cNvPr id="3" name="Graphic 2" descr="Link">
            <a:extLst>
              <a:ext uri="{FF2B5EF4-FFF2-40B4-BE49-F238E27FC236}">
                <a16:creationId xmlns:a16="http://schemas.microsoft.com/office/drawing/2014/main"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47348" y="5049048"/>
            <a:ext cx="560221" cy="569060"/>
          </a:xfrm>
          <a:prstGeom prst="rect">
            <a:avLst/>
          </a:prstGeom>
        </p:spPr>
      </p:pic>
    </p:spTree>
    <p:extLst>
      <p:ext uri="{BB962C8B-B14F-4D97-AF65-F5344CB8AC3E}">
        <p14:creationId xmlns:p14="http://schemas.microsoft.com/office/powerpoint/2010/main" val="34843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843121" y="2862585"/>
            <a:ext cx="7475618" cy="873488"/>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843121" y="3747023"/>
            <a:ext cx="7475618" cy="383297"/>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66249" y="6672697"/>
            <a:ext cx="2834997" cy="383297"/>
          </a:xfrm>
          <a:prstGeom prst="rect">
            <a:avLst/>
          </a:prstGeom>
        </p:spPr>
        <p:txBody>
          <a:bodyPr/>
          <a:lstStyle/>
          <a:p>
            <a:fld id="{C1F93407-1483-4B80-86DE-DAE1D4D89093}" type="datetimeFigureOut">
              <a:rPr lang="en-US" noProof="0" smtClean="0"/>
              <a:t>9/29/2020</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989369" y="4285304"/>
            <a:ext cx="153843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953881" y="2598374"/>
            <a:ext cx="773855" cy="140788"/>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grpSp>
      <p:sp>
        <p:nvSpPr>
          <p:cNvPr id="15" name="Oval 14">
            <a:extLst>
              <a:ext uri="{FF2B5EF4-FFF2-40B4-BE49-F238E27FC236}">
                <a16:creationId xmlns:a16="http://schemas.microsoft.com/office/drawing/2014/main" id="{47953C80-71A5-4AA2-AEAD-21948D1AA6DC}"/>
              </a:ext>
            </a:extLst>
          </p:cNvPr>
          <p:cNvSpPr/>
          <p:nvPr userDrawn="1"/>
        </p:nvSpPr>
        <p:spPr>
          <a:xfrm>
            <a:off x="8909991" y="4628130"/>
            <a:ext cx="3408747" cy="3462527"/>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580929" y="4392557"/>
            <a:ext cx="1310624" cy="133130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7" name="Rectangle 16">
            <a:extLst>
              <a:ext uri="{FF2B5EF4-FFF2-40B4-BE49-F238E27FC236}">
                <a16:creationId xmlns:a16="http://schemas.microsoft.com/office/drawing/2014/main" id="{25F8A1A8-E078-4836-ABD1-CD4E75BBF58F}"/>
              </a:ext>
            </a:extLst>
          </p:cNvPr>
          <p:cNvSpPr/>
          <p:nvPr userDrawn="1"/>
        </p:nvSpPr>
        <p:spPr>
          <a:xfrm>
            <a:off x="1" y="1"/>
            <a:ext cx="4572418" cy="7199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Tree>
    <p:extLst>
      <p:ext uri="{BB962C8B-B14F-4D97-AF65-F5344CB8AC3E}">
        <p14:creationId xmlns:p14="http://schemas.microsoft.com/office/powerpoint/2010/main" val="29617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389414" y="6784872"/>
            <a:ext cx="2834997" cy="261797"/>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869267" y="2400099"/>
            <a:ext cx="17753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450556" y="442000"/>
            <a:ext cx="773855" cy="140788"/>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71"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375282" y="941448"/>
            <a:ext cx="3408747" cy="3462527"/>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10046220" y="705876"/>
            <a:ext cx="1310624" cy="133130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759265" y="2400099"/>
            <a:ext cx="56399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A55704E-D515-4774-90C6-5F887DDAE55E}"/>
              </a:ext>
            </a:extLst>
          </p:cNvPr>
          <p:cNvSpPr/>
          <p:nvPr userDrawn="1"/>
        </p:nvSpPr>
        <p:spPr>
          <a:xfrm>
            <a:off x="484740" y="1"/>
            <a:ext cx="5384527" cy="62577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noProof="0" dirty="0"/>
          </a:p>
        </p:txBody>
      </p:sp>
      <p:cxnSp>
        <p:nvCxnSpPr>
          <p:cNvPr id="23" name="Straight Connector 22">
            <a:extLst>
              <a:ext uri="{FF2B5EF4-FFF2-40B4-BE49-F238E27FC236}">
                <a16:creationId xmlns:a16="http://schemas.microsoft.com/office/drawing/2014/main" id="{84878778-0299-471F-A4C9-D0C1E82ED8D2}"/>
              </a:ext>
            </a:extLst>
          </p:cNvPr>
          <p:cNvCxnSpPr>
            <a:cxnSpLocks/>
          </p:cNvCxnSpPr>
          <p:nvPr userDrawn="1"/>
        </p:nvCxnSpPr>
        <p:spPr>
          <a:xfrm>
            <a:off x="1035268" y="1354739"/>
            <a:ext cx="15384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39D1C78-6110-4052-8455-7E7893F7FCD3}"/>
              </a:ext>
            </a:extLst>
          </p:cNvPr>
          <p:cNvSpPr>
            <a:spLocks noGrp="1"/>
          </p:cNvSpPr>
          <p:nvPr>
            <p:ph type="title"/>
          </p:nvPr>
        </p:nvSpPr>
        <p:spPr>
          <a:xfrm>
            <a:off x="946101" y="1340405"/>
            <a:ext cx="4234904" cy="1317801"/>
          </a:xfrm>
        </p:spPr>
        <p:txBody>
          <a:bodyPr/>
          <a:lstStyle>
            <a:lvl1pPr>
              <a:defRPr lang="en-US" sz="3600" b="1" kern="1200" cap="all" baseline="0" smtClean="0">
                <a:solidFill>
                  <a:schemeClr val="bg1"/>
                </a:solidFill>
                <a:latin typeface="+mj-lt"/>
                <a:ea typeface="+mj-ea"/>
                <a:cs typeface="+mj-cs"/>
              </a:defRPr>
            </a:lvl1pPr>
          </a:lstStyle>
          <a:p>
            <a:r>
              <a:rPr lang="en-US" noProof="0"/>
              <a:t>Click to edit Master title style</a:t>
            </a:r>
          </a:p>
        </p:txBody>
      </p:sp>
      <p:sp>
        <p:nvSpPr>
          <p:cNvPr id="24" name="Text Placeholder 2">
            <a:extLst>
              <a:ext uri="{FF2B5EF4-FFF2-40B4-BE49-F238E27FC236}">
                <a16:creationId xmlns:a16="http://schemas.microsoft.com/office/drawing/2014/main" id="{E3405997-7AE2-4C6E-8A7D-735F58A49D12}"/>
              </a:ext>
            </a:extLst>
          </p:cNvPr>
          <p:cNvSpPr>
            <a:spLocks noGrp="1"/>
          </p:cNvSpPr>
          <p:nvPr>
            <p:ph type="body" idx="1" hasCustomPrompt="1"/>
          </p:nvPr>
        </p:nvSpPr>
        <p:spPr>
          <a:xfrm>
            <a:off x="946102" y="2751077"/>
            <a:ext cx="4234904" cy="2029918"/>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noProof="0"/>
              <a:t>Edit Master text styles</a:t>
            </a:r>
          </a:p>
        </p:txBody>
      </p:sp>
    </p:spTree>
    <p:extLst>
      <p:ext uri="{BB962C8B-B14F-4D97-AF65-F5344CB8AC3E}">
        <p14:creationId xmlns:p14="http://schemas.microsoft.com/office/powerpoint/2010/main" val="29315337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D79E1-5F46-41CA-85E7-44C2A6C62820}"/>
              </a:ext>
            </a:extLst>
          </p:cNvPr>
          <p:cNvSpPr>
            <a:spLocks noGrp="1"/>
          </p:cNvSpPr>
          <p:nvPr>
            <p:ph type="title"/>
          </p:nvPr>
        </p:nvSpPr>
        <p:spPr>
          <a:xfrm>
            <a:off x="375577" y="383297"/>
            <a:ext cx="11848834" cy="964268"/>
          </a:xfrm>
          <a:prstGeom prst="rect">
            <a:avLst/>
          </a:prstGeom>
        </p:spPr>
        <p:txBody>
          <a:bodyPr vert="horz" lIns="0" tIns="0" rIns="0" bIns="0" rtlCol="0" anchor="b">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7B0B511-05FD-459E-AC79-A87540961FC1}"/>
              </a:ext>
            </a:extLst>
          </p:cNvPr>
          <p:cNvSpPr>
            <a:spLocks noGrp="1"/>
          </p:cNvSpPr>
          <p:nvPr>
            <p:ph type="body" idx="1"/>
          </p:nvPr>
        </p:nvSpPr>
        <p:spPr>
          <a:xfrm>
            <a:off x="375577" y="1916484"/>
            <a:ext cx="11848834" cy="456789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FC32B635-1E22-483C-94B9-F587908DE634}"/>
              </a:ext>
            </a:extLst>
          </p:cNvPr>
          <p:cNvSpPr>
            <a:spLocks noGrp="1"/>
          </p:cNvSpPr>
          <p:nvPr>
            <p:ph type="ftr" sz="quarter" idx="3"/>
          </p:nvPr>
        </p:nvSpPr>
        <p:spPr>
          <a:xfrm>
            <a:off x="4173746" y="6672697"/>
            <a:ext cx="425249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6DB98321-594C-4030-A2B0-3492F77EE03E}"/>
              </a:ext>
            </a:extLst>
          </p:cNvPr>
          <p:cNvSpPr>
            <a:spLocks noGrp="1"/>
          </p:cNvSpPr>
          <p:nvPr>
            <p:ph type="sldNum" sz="quarter" idx="4"/>
          </p:nvPr>
        </p:nvSpPr>
        <p:spPr>
          <a:xfrm>
            <a:off x="9389414" y="6784872"/>
            <a:ext cx="2834997" cy="271122"/>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US" noProof="0" smtClean="0"/>
              <a:pPr/>
              <a:t>‹#›</a:t>
            </a:fld>
            <a:endParaRPr lang="en-US" noProof="0" dirty="0"/>
          </a:p>
        </p:txBody>
      </p:sp>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60" r:id="rId6"/>
    <p:sldLayoutId id="2147483663" r:id="rId7"/>
    <p:sldLayoutId id="2147483667" r:id="rId8"/>
    <p:sldLayoutId id="2147483668" r:id="rId9"/>
    <p:sldLayoutId id="2147483666" r:id="rId10"/>
    <p:sldLayoutId id="2147483669" r:id="rId11"/>
    <p:sldLayoutId id="2147483670" r:id="rId12"/>
    <p:sldLayoutId id="2147483671" r:id="rId13"/>
    <p:sldLayoutId id="2147483672" r:id="rId14"/>
    <p:sldLayoutId id="2147483664" r:id="rId15"/>
    <p:sldLayoutId id="2147483665"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hyperlink" Target="https://ccv-cvc.ca/loginresearcher-eng.frm"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nserc-crsng.gc.ca/ResearchPortal-PortailDeRecherche/Instructions-Instructions/CGS_M-BESC_M_eng.asp"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dgpaapp.forces.gc.ca/en/canada-defence-policy/docs/canada-defence-policy-report.pdf" TargetMode="External"/><Relationship Id="rId2" Type="http://schemas.openxmlformats.org/officeDocument/2006/relationships/hyperlink" Target="https://www.canada.ca/en/department-national-defence/programs/minds/defence-policy-challenges.html" TargetMode="External"/><Relationship Id="rId1" Type="http://schemas.openxmlformats.org/officeDocument/2006/relationships/slideLayout" Target="../slideLayouts/slideLayout10.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nserc-crsng.gc.ca/ResearchPortal-PortailDeRecherche/Instructions-Instructions/CGS_M-BESC_M_eng.asp"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ww.nserc-crsng.gc.ca/Students-Etudiants/CGSAllocations-QuotasBESC_eng.asp" TargetMode="External"/><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nserc-crsng.gc.ca/Students-Etudiants/PG-CS/CGSM-BESCM_eng.asp#star"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portal-portail.nserc-crsng.gc.ca/"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tcps2core.ca/welc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59CD-8DFF-4AF2-B957-630ED2A60E8D}"/>
              </a:ext>
            </a:extLst>
          </p:cNvPr>
          <p:cNvSpPr>
            <a:spLocks noGrp="1"/>
          </p:cNvSpPr>
          <p:nvPr>
            <p:ph type="title"/>
          </p:nvPr>
        </p:nvSpPr>
        <p:spPr>
          <a:xfrm>
            <a:off x="876094" y="1765429"/>
            <a:ext cx="10867490" cy="864203"/>
          </a:xfrm>
        </p:spPr>
        <p:txBody>
          <a:bodyPr>
            <a:noAutofit/>
          </a:bodyPr>
          <a:lstStyle/>
          <a:p>
            <a:r>
              <a:rPr lang="en-US" sz="3800" dirty="0"/>
              <a:t>Ins and outs of the MA joseph-Armand Bombardier Canada Graduate Scholarships</a:t>
            </a:r>
            <a:endParaRPr lang="en-IN" sz="3800" dirty="0"/>
          </a:p>
        </p:txBody>
      </p:sp>
      <p:sp>
        <p:nvSpPr>
          <p:cNvPr id="3" name="Subtitle 2">
            <a:extLst>
              <a:ext uri="{FF2B5EF4-FFF2-40B4-BE49-F238E27FC236}">
                <a16:creationId xmlns:a16="http://schemas.microsoft.com/office/drawing/2014/main" id="{F1DF7D53-1D50-48D8-B3B4-B9632324B2AB}"/>
              </a:ext>
            </a:extLst>
          </p:cNvPr>
          <p:cNvSpPr>
            <a:spLocks noGrp="1"/>
          </p:cNvSpPr>
          <p:nvPr>
            <p:ph type="body" sz="half" idx="2"/>
          </p:nvPr>
        </p:nvSpPr>
        <p:spPr>
          <a:xfrm>
            <a:off x="870351" y="3062557"/>
            <a:ext cx="10859286" cy="1370346"/>
          </a:xfrm>
        </p:spPr>
        <p:txBody>
          <a:bodyPr/>
          <a:lstStyle/>
          <a:p>
            <a:r>
              <a:rPr lang="en-US" dirty="0"/>
              <a:t>Laura Conrad, MA Candidate and Andrea Charron, PhD </a:t>
            </a:r>
            <a:endParaRPr lang="en-IN" dirty="0"/>
          </a:p>
        </p:txBody>
      </p:sp>
      <p:pic>
        <p:nvPicPr>
          <p:cNvPr id="5" name="Picture 4">
            <a:extLst>
              <a:ext uri="{FF2B5EF4-FFF2-40B4-BE49-F238E27FC236}">
                <a16:creationId xmlns:a16="http://schemas.microsoft.com/office/drawing/2014/main" id="{FFE32180-8A37-4BF1-AF36-E81A1B00B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361" y="4289580"/>
            <a:ext cx="3184956" cy="286646"/>
          </a:xfrm>
          <a:prstGeom prst="rect">
            <a:avLst/>
          </a:prstGeom>
        </p:spPr>
      </p:pic>
      <p:pic>
        <p:nvPicPr>
          <p:cNvPr id="4" name="Picture 3" descr="A person smiling for the camera&#10;&#10;Description automatically generated">
            <a:extLst>
              <a:ext uri="{FF2B5EF4-FFF2-40B4-BE49-F238E27FC236}">
                <a16:creationId xmlns:a16="http://schemas.microsoft.com/office/drawing/2014/main" id="{5B546DDD-C718-4B34-B30A-5A888DCB3207}"/>
              </a:ext>
            </a:extLst>
          </p:cNvPr>
          <p:cNvPicPr>
            <a:picLocks noChangeAspect="1"/>
          </p:cNvPicPr>
          <p:nvPr/>
        </p:nvPicPr>
        <p:blipFill>
          <a:blip r:embed="rId4"/>
          <a:stretch>
            <a:fillRect/>
          </a:stretch>
        </p:blipFill>
        <p:spPr>
          <a:xfrm>
            <a:off x="9143131" y="3145117"/>
            <a:ext cx="2824388" cy="1879386"/>
          </a:xfrm>
          <a:prstGeom prst="rect">
            <a:avLst/>
          </a:prstGeom>
        </p:spPr>
      </p:pic>
      <p:sp>
        <p:nvSpPr>
          <p:cNvPr id="7" name="TextBox 6">
            <a:extLst>
              <a:ext uri="{FF2B5EF4-FFF2-40B4-BE49-F238E27FC236}">
                <a16:creationId xmlns:a16="http://schemas.microsoft.com/office/drawing/2014/main" id="{7451E218-515B-414F-AB88-7320C45D9D39}"/>
              </a:ext>
            </a:extLst>
          </p:cNvPr>
          <p:cNvSpPr txBox="1"/>
          <p:nvPr/>
        </p:nvSpPr>
        <p:spPr>
          <a:xfrm>
            <a:off x="9060024" y="5151847"/>
            <a:ext cx="3247054" cy="1531830"/>
          </a:xfrm>
          <a:prstGeom prst="rect">
            <a:avLst/>
          </a:prstGeom>
          <a:noFill/>
        </p:spPr>
        <p:txBody>
          <a:bodyPr wrap="square" rtlCol="0">
            <a:spAutoFit/>
          </a:bodyPr>
          <a:lstStyle/>
          <a:p>
            <a:r>
              <a:rPr lang="en-CA" dirty="0"/>
              <a:t>Dr. Andrea Charron</a:t>
            </a:r>
          </a:p>
          <a:p>
            <a:r>
              <a:rPr lang="en-CA" dirty="0"/>
              <a:t>Associate Professor and Director of the Centre for Defence and Security Studies, </a:t>
            </a:r>
          </a:p>
          <a:p>
            <a:r>
              <a:rPr lang="en-CA" dirty="0"/>
              <a:t>University of Manitoba</a:t>
            </a:r>
          </a:p>
        </p:txBody>
      </p:sp>
      <p:sp>
        <p:nvSpPr>
          <p:cNvPr id="8" name="TextBox 7">
            <a:extLst>
              <a:ext uri="{FF2B5EF4-FFF2-40B4-BE49-F238E27FC236}">
                <a16:creationId xmlns:a16="http://schemas.microsoft.com/office/drawing/2014/main" id="{0A7F5EC1-FABE-4EFB-9356-6AE16F06EF3D}"/>
              </a:ext>
            </a:extLst>
          </p:cNvPr>
          <p:cNvSpPr txBox="1"/>
          <p:nvPr/>
        </p:nvSpPr>
        <p:spPr>
          <a:xfrm>
            <a:off x="410547" y="5439747"/>
            <a:ext cx="4105469" cy="956031"/>
          </a:xfrm>
          <a:prstGeom prst="rect">
            <a:avLst/>
          </a:prstGeom>
          <a:noFill/>
        </p:spPr>
        <p:txBody>
          <a:bodyPr wrap="square" rtlCol="0">
            <a:spAutoFit/>
          </a:bodyPr>
          <a:lstStyle/>
          <a:p>
            <a:r>
              <a:rPr lang="en-CA" dirty="0"/>
              <a:t>Laura Conrad, BAH and MA Candidate at the University of Calgary, Political Science and CGA winner</a:t>
            </a:r>
          </a:p>
        </p:txBody>
      </p:sp>
      <p:pic>
        <p:nvPicPr>
          <p:cNvPr id="10" name="Picture 9" descr="A person smiling for the camera&#10;&#10;Description automatically generated">
            <a:extLst>
              <a:ext uri="{FF2B5EF4-FFF2-40B4-BE49-F238E27FC236}">
                <a16:creationId xmlns:a16="http://schemas.microsoft.com/office/drawing/2014/main" id="{5B444CDE-D4B3-44D6-B9E6-37BEE53E3D7F}"/>
              </a:ext>
            </a:extLst>
          </p:cNvPr>
          <p:cNvPicPr>
            <a:picLocks noChangeAspect="1"/>
          </p:cNvPicPr>
          <p:nvPr/>
        </p:nvPicPr>
        <p:blipFill>
          <a:blip r:embed="rId5"/>
          <a:stretch>
            <a:fillRect/>
          </a:stretch>
        </p:blipFill>
        <p:spPr>
          <a:xfrm>
            <a:off x="526003" y="2841133"/>
            <a:ext cx="2661643" cy="2487354"/>
          </a:xfrm>
          <a:prstGeom prst="rect">
            <a:avLst/>
          </a:prstGeom>
        </p:spPr>
      </p:pic>
    </p:spTree>
    <p:extLst>
      <p:ext uri="{BB962C8B-B14F-4D97-AF65-F5344CB8AC3E}">
        <p14:creationId xmlns:p14="http://schemas.microsoft.com/office/powerpoint/2010/main" val="2064406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8160CA-5A9F-4B6A-B1E7-2930987A1D2F}"/>
              </a:ext>
            </a:extLst>
          </p:cNvPr>
          <p:cNvSpPr>
            <a:spLocks noGrp="1"/>
          </p:cNvSpPr>
          <p:nvPr>
            <p:ph type="title"/>
          </p:nvPr>
        </p:nvSpPr>
        <p:spPr/>
        <p:txBody>
          <a:bodyPr/>
          <a:lstStyle/>
          <a:p>
            <a:r>
              <a:rPr lang="en-CA" dirty="0"/>
              <a:t>CV</a:t>
            </a:r>
          </a:p>
        </p:txBody>
      </p:sp>
      <p:sp>
        <p:nvSpPr>
          <p:cNvPr id="2" name="Slide Number Placeholder 1">
            <a:extLst>
              <a:ext uri="{FF2B5EF4-FFF2-40B4-BE49-F238E27FC236}">
                <a16:creationId xmlns:a16="http://schemas.microsoft.com/office/drawing/2014/main" id="{58185E2F-A73A-45AD-902C-F8603C00ED93}"/>
              </a:ext>
            </a:extLst>
          </p:cNvPr>
          <p:cNvSpPr>
            <a:spLocks noGrp="1"/>
          </p:cNvSpPr>
          <p:nvPr>
            <p:ph type="sldNum" sz="quarter" idx="12"/>
          </p:nvPr>
        </p:nvSpPr>
        <p:spPr/>
        <p:txBody>
          <a:bodyPr/>
          <a:lstStyle/>
          <a:p>
            <a:fld id="{48BB047D-A6CD-43AB-96F0-683C726B586B}" type="slidenum">
              <a:rPr lang="en-US" noProof="0" smtClean="0"/>
              <a:pPr/>
              <a:t>10</a:t>
            </a:fld>
            <a:endParaRPr lang="en-US" noProof="0" dirty="0"/>
          </a:p>
        </p:txBody>
      </p:sp>
      <p:sp>
        <p:nvSpPr>
          <p:cNvPr id="11" name="Content Placeholder 10">
            <a:extLst>
              <a:ext uri="{FF2B5EF4-FFF2-40B4-BE49-F238E27FC236}">
                <a16:creationId xmlns:a16="http://schemas.microsoft.com/office/drawing/2014/main" id="{2CFAAB90-53AF-4386-BB8A-077D7F0BB0F6}"/>
              </a:ext>
            </a:extLst>
          </p:cNvPr>
          <p:cNvSpPr>
            <a:spLocks noGrp="1"/>
          </p:cNvSpPr>
          <p:nvPr>
            <p:ph sz="half" idx="2"/>
          </p:nvPr>
        </p:nvSpPr>
        <p:spPr/>
        <p:txBody>
          <a:bodyPr>
            <a:normAutofit lnSpcReduction="10000"/>
          </a:bodyPr>
          <a:lstStyle/>
          <a:p>
            <a:pPr marL="457200" lvl="1" indent="0">
              <a:buNone/>
            </a:pPr>
            <a:r>
              <a:rPr lang="en-CA" sz="1800" dirty="0"/>
              <a:t>3. In tab “funding source” click on “CGS Master’s”</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sz="1800" dirty="0"/>
          </a:p>
          <a:p>
            <a:pPr marL="457200" lvl="1" indent="0">
              <a:buNone/>
            </a:pPr>
            <a:r>
              <a:rPr lang="en-CA" sz="1800" dirty="0"/>
              <a:t>4. Then you’ll basically just have to fill in a bunch of blanks </a:t>
            </a:r>
          </a:p>
          <a:p>
            <a:endParaRPr lang="en-CA" dirty="0"/>
          </a:p>
        </p:txBody>
      </p:sp>
      <p:sp>
        <p:nvSpPr>
          <p:cNvPr id="3" name="Content Placeholder 2">
            <a:extLst>
              <a:ext uri="{FF2B5EF4-FFF2-40B4-BE49-F238E27FC236}">
                <a16:creationId xmlns:a16="http://schemas.microsoft.com/office/drawing/2014/main" id="{238618CA-411D-45B9-B38A-2AF5EBBC46FA}"/>
              </a:ext>
            </a:extLst>
          </p:cNvPr>
          <p:cNvSpPr>
            <a:spLocks noGrp="1"/>
          </p:cNvSpPr>
          <p:nvPr>
            <p:ph sz="half" idx="1"/>
          </p:nvPr>
        </p:nvSpPr>
        <p:spPr>
          <a:xfrm>
            <a:off x="330550" y="1925340"/>
            <a:ext cx="5664624" cy="4567898"/>
          </a:xfrm>
        </p:spPr>
        <p:txBody>
          <a:bodyPr>
            <a:normAutofit/>
          </a:bodyPr>
          <a:lstStyle/>
          <a:p>
            <a:r>
              <a:rPr lang="en-CA" sz="2000" dirty="0"/>
              <a:t>Your CV must be submitted using Canadian Common formatting</a:t>
            </a:r>
          </a:p>
          <a:p>
            <a:pPr marL="800100" lvl="1" indent="-342900">
              <a:buAutoNum type="arabicPeriod"/>
            </a:pPr>
            <a:r>
              <a:rPr lang="en-CA" sz="1800" dirty="0"/>
              <a:t>Create an account at </a:t>
            </a:r>
            <a:r>
              <a:rPr lang="en-CA" sz="1800" dirty="0">
                <a:hlinkClick r:id="rId3"/>
              </a:rPr>
              <a:t>https://ccv-cvc.ca/loginresearcher-eng.frm</a:t>
            </a:r>
            <a:endParaRPr lang="en-CA" sz="1800" dirty="0"/>
          </a:p>
          <a:p>
            <a:pPr marL="800100" lvl="1" indent="-342900">
              <a:buAutoNum type="arabicPeriod"/>
            </a:pPr>
            <a:r>
              <a:rPr lang="en-CA" sz="1800" dirty="0"/>
              <a:t>Go to the tab “CV” and click “funding”</a:t>
            </a:r>
          </a:p>
          <a:p>
            <a:pPr lvl="1"/>
            <a:endParaRPr lang="en-CA" dirty="0"/>
          </a:p>
          <a:p>
            <a:pPr lvl="1"/>
            <a:endParaRPr lang="en-CA" dirty="0"/>
          </a:p>
          <a:p>
            <a:pPr lvl="1"/>
            <a:endParaRPr lang="en-CA" dirty="0"/>
          </a:p>
          <a:p>
            <a:pPr marL="457200" lvl="1" indent="0">
              <a:buNone/>
            </a:pPr>
            <a:endParaRPr lang="en-CA" dirty="0"/>
          </a:p>
        </p:txBody>
      </p:sp>
      <p:pic>
        <p:nvPicPr>
          <p:cNvPr id="8" name="Picture 7" descr="A screenshot of a cell phone&#10;&#10;Description automatically generated">
            <a:extLst>
              <a:ext uri="{FF2B5EF4-FFF2-40B4-BE49-F238E27FC236}">
                <a16:creationId xmlns:a16="http://schemas.microsoft.com/office/drawing/2014/main" id="{0B0BB9CC-68A5-4A36-AF86-07705AF1478D}"/>
              </a:ext>
            </a:extLst>
          </p:cNvPr>
          <p:cNvPicPr>
            <a:picLocks noChangeAspect="1"/>
          </p:cNvPicPr>
          <p:nvPr/>
        </p:nvPicPr>
        <p:blipFill rotWithShape="1">
          <a:blip r:embed="rId4"/>
          <a:srcRect b="48303"/>
          <a:stretch/>
        </p:blipFill>
        <p:spPr>
          <a:xfrm>
            <a:off x="-15789" y="3378154"/>
            <a:ext cx="6575575" cy="2187372"/>
          </a:xfrm>
          <a:prstGeom prst="rect">
            <a:avLst/>
          </a:prstGeom>
        </p:spPr>
      </p:pic>
      <p:pic>
        <p:nvPicPr>
          <p:cNvPr id="10" name="Picture 9" descr="A screenshot of a cell phone screen with text&#10;&#10;Description automatically generated">
            <a:extLst>
              <a:ext uri="{FF2B5EF4-FFF2-40B4-BE49-F238E27FC236}">
                <a16:creationId xmlns:a16="http://schemas.microsoft.com/office/drawing/2014/main" id="{767FBD96-4197-430B-B55B-4412A608D723}"/>
              </a:ext>
            </a:extLst>
          </p:cNvPr>
          <p:cNvPicPr>
            <a:picLocks noChangeAspect="1"/>
          </p:cNvPicPr>
          <p:nvPr/>
        </p:nvPicPr>
        <p:blipFill>
          <a:blip r:embed="rId5"/>
          <a:stretch>
            <a:fillRect/>
          </a:stretch>
        </p:blipFill>
        <p:spPr>
          <a:xfrm>
            <a:off x="6099236" y="2194562"/>
            <a:ext cx="6580356" cy="3370964"/>
          </a:xfrm>
          <a:prstGeom prst="rect">
            <a:avLst/>
          </a:prstGeom>
        </p:spPr>
      </p:pic>
      <p:cxnSp>
        <p:nvCxnSpPr>
          <p:cNvPr id="13" name="Straight Connector 12">
            <a:extLst>
              <a:ext uri="{FF2B5EF4-FFF2-40B4-BE49-F238E27FC236}">
                <a16:creationId xmlns:a16="http://schemas.microsoft.com/office/drawing/2014/main" id="{816C1E29-8F25-4766-B4CC-EE924C3BFCBF}"/>
              </a:ext>
            </a:extLst>
          </p:cNvPr>
          <p:cNvCxnSpPr/>
          <p:nvPr/>
        </p:nvCxnSpPr>
        <p:spPr>
          <a:xfrm>
            <a:off x="6099236" y="1655379"/>
            <a:ext cx="0" cy="5260391"/>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519D99F-3327-4B97-B001-8DAD8C9564CB}"/>
              </a:ext>
            </a:extLst>
          </p:cNvPr>
          <p:cNvSpPr/>
          <p:nvPr/>
        </p:nvSpPr>
        <p:spPr>
          <a:xfrm>
            <a:off x="610312" y="4043818"/>
            <a:ext cx="1213945" cy="11333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9EC871F0-AC62-4694-A1EE-BD67B9FAAD0D}"/>
              </a:ext>
            </a:extLst>
          </p:cNvPr>
          <p:cNvSpPr/>
          <p:nvPr/>
        </p:nvSpPr>
        <p:spPr>
          <a:xfrm>
            <a:off x="7583214" y="3599656"/>
            <a:ext cx="3799489" cy="11615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549607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61D03C-3378-4804-B281-8A02973EFAF8}"/>
              </a:ext>
            </a:extLst>
          </p:cNvPr>
          <p:cNvSpPr>
            <a:spLocks noGrp="1"/>
          </p:cNvSpPr>
          <p:nvPr>
            <p:ph type="sldNum" sz="quarter" idx="12"/>
          </p:nvPr>
        </p:nvSpPr>
        <p:spPr/>
        <p:txBody>
          <a:bodyPr/>
          <a:lstStyle/>
          <a:p>
            <a:fld id="{48BB047D-A6CD-43AB-96F0-683C726B586B}" type="slidenum">
              <a:rPr lang="en-US" noProof="0" smtClean="0"/>
              <a:pPr/>
              <a:t>11</a:t>
            </a:fld>
            <a:endParaRPr lang="en-US" noProof="0" dirty="0"/>
          </a:p>
        </p:txBody>
      </p:sp>
      <p:sp>
        <p:nvSpPr>
          <p:cNvPr id="3" name="Content Placeholder 2">
            <a:extLst>
              <a:ext uri="{FF2B5EF4-FFF2-40B4-BE49-F238E27FC236}">
                <a16:creationId xmlns:a16="http://schemas.microsoft.com/office/drawing/2014/main" id="{45E3251B-2CF7-4983-A2A2-76D8E7EACF1D}"/>
              </a:ext>
            </a:extLst>
          </p:cNvPr>
          <p:cNvSpPr>
            <a:spLocks noGrp="1"/>
          </p:cNvSpPr>
          <p:nvPr>
            <p:ph idx="1"/>
          </p:nvPr>
        </p:nvSpPr>
        <p:spPr/>
        <p:txBody>
          <a:bodyPr>
            <a:normAutofit/>
          </a:bodyPr>
          <a:lstStyle/>
          <a:p>
            <a:r>
              <a:rPr lang="en-CA" sz="2400" dirty="0"/>
              <a:t>Every applicant must have two references </a:t>
            </a:r>
          </a:p>
          <a:p>
            <a:r>
              <a:rPr lang="en-CA" sz="2400" dirty="0"/>
              <a:t>You will invite two individuals to submit references on your application and they will upload the reference once it is complete</a:t>
            </a:r>
          </a:p>
          <a:p>
            <a:r>
              <a:rPr lang="en-CA" sz="2400" dirty="0"/>
              <a:t>ASK EARLY </a:t>
            </a:r>
          </a:p>
          <a:p>
            <a:pPr lvl="1"/>
            <a:r>
              <a:rPr lang="en-CA" sz="2400" dirty="0"/>
              <a:t>But also make sure you have a research question and draft of your proposal completed as your reference will likely want to read it</a:t>
            </a:r>
          </a:p>
          <a:p>
            <a:r>
              <a:rPr lang="en-CA" sz="2400" dirty="0"/>
              <a:t>If possible, try and find references who know you outside of just being a student in their class</a:t>
            </a:r>
          </a:p>
        </p:txBody>
      </p:sp>
      <p:sp>
        <p:nvSpPr>
          <p:cNvPr id="4" name="Title 3">
            <a:extLst>
              <a:ext uri="{FF2B5EF4-FFF2-40B4-BE49-F238E27FC236}">
                <a16:creationId xmlns:a16="http://schemas.microsoft.com/office/drawing/2014/main" id="{7AC1B809-66B3-491E-B690-F83A9315504D}"/>
              </a:ext>
            </a:extLst>
          </p:cNvPr>
          <p:cNvSpPr>
            <a:spLocks noGrp="1"/>
          </p:cNvSpPr>
          <p:nvPr>
            <p:ph type="title"/>
          </p:nvPr>
        </p:nvSpPr>
        <p:spPr/>
        <p:txBody>
          <a:bodyPr/>
          <a:lstStyle/>
          <a:p>
            <a:r>
              <a:rPr lang="en-CA" dirty="0"/>
              <a:t>References</a:t>
            </a:r>
          </a:p>
        </p:txBody>
      </p:sp>
    </p:spTree>
    <p:extLst>
      <p:ext uri="{BB962C8B-B14F-4D97-AF65-F5344CB8AC3E}">
        <p14:creationId xmlns:p14="http://schemas.microsoft.com/office/powerpoint/2010/main" val="18780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11A673-C246-47F3-96A3-65514613F545}"/>
              </a:ext>
            </a:extLst>
          </p:cNvPr>
          <p:cNvSpPr>
            <a:spLocks noGrp="1"/>
          </p:cNvSpPr>
          <p:nvPr>
            <p:ph type="sldNum" sz="quarter" idx="12"/>
          </p:nvPr>
        </p:nvSpPr>
        <p:spPr/>
        <p:txBody>
          <a:bodyPr/>
          <a:lstStyle/>
          <a:p>
            <a:fld id="{48BB047D-A6CD-43AB-96F0-683C726B586B}" type="slidenum">
              <a:rPr lang="en-US" noProof="0" smtClean="0"/>
              <a:pPr/>
              <a:t>12</a:t>
            </a:fld>
            <a:endParaRPr lang="en-US" noProof="0" dirty="0"/>
          </a:p>
        </p:txBody>
      </p:sp>
      <p:sp>
        <p:nvSpPr>
          <p:cNvPr id="3" name="Content Placeholder 2">
            <a:extLst>
              <a:ext uri="{FF2B5EF4-FFF2-40B4-BE49-F238E27FC236}">
                <a16:creationId xmlns:a16="http://schemas.microsoft.com/office/drawing/2014/main" id="{909846FF-5CD5-491B-B989-D7A38FC71B48}"/>
              </a:ext>
            </a:extLst>
          </p:cNvPr>
          <p:cNvSpPr>
            <a:spLocks noGrp="1"/>
          </p:cNvSpPr>
          <p:nvPr>
            <p:ph idx="1"/>
          </p:nvPr>
        </p:nvSpPr>
        <p:spPr/>
        <p:txBody>
          <a:bodyPr>
            <a:normAutofit/>
          </a:bodyPr>
          <a:lstStyle/>
          <a:p>
            <a:r>
              <a:rPr lang="en-CA" sz="2400" dirty="0"/>
              <a:t>You must upload up-to-date </a:t>
            </a:r>
            <a:r>
              <a:rPr lang="en-CA" sz="2400" b="1" dirty="0"/>
              <a:t>official</a:t>
            </a:r>
            <a:r>
              <a:rPr lang="en-CA" sz="2400" dirty="0"/>
              <a:t> transcripts of </a:t>
            </a:r>
            <a:r>
              <a:rPr lang="en-CA" sz="2400" b="1" dirty="0"/>
              <a:t>all</a:t>
            </a:r>
            <a:r>
              <a:rPr lang="en-CA" sz="2400" dirty="0"/>
              <a:t> undergraduate and graduate studies</a:t>
            </a:r>
          </a:p>
          <a:p>
            <a:pPr lvl="1"/>
            <a:r>
              <a:rPr lang="en-CA" sz="2400" dirty="0"/>
              <a:t>Unofficial transcripts or web printouts will not be accepted and if used, will eliminate your application from the competition</a:t>
            </a:r>
          </a:p>
          <a:p>
            <a:r>
              <a:rPr lang="en-CA" sz="2400" dirty="0"/>
              <a:t>Transcripts should be printed in the Fall term of their application.</a:t>
            </a:r>
          </a:p>
          <a:p>
            <a:pPr lvl="1"/>
            <a:r>
              <a:rPr lang="en-CA" sz="2400" dirty="0"/>
              <a:t>Even if you are starting at a new institution in the Fall and have not received any grades yet, you must still include a transcript from that institution. </a:t>
            </a:r>
          </a:p>
        </p:txBody>
      </p:sp>
      <p:sp>
        <p:nvSpPr>
          <p:cNvPr id="4" name="Title 3">
            <a:extLst>
              <a:ext uri="{FF2B5EF4-FFF2-40B4-BE49-F238E27FC236}">
                <a16:creationId xmlns:a16="http://schemas.microsoft.com/office/drawing/2014/main" id="{9CD55D88-28F8-4348-8C17-C36AACB471B6}"/>
              </a:ext>
            </a:extLst>
          </p:cNvPr>
          <p:cNvSpPr>
            <a:spLocks noGrp="1"/>
          </p:cNvSpPr>
          <p:nvPr>
            <p:ph type="title"/>
          </p:nvPr>
        </p:nvSpPr>
        <p:spPr/>
        <p:txBody>
          <a:bodyPr/>
          <a:lstStyle/>
          <a:p>
            <a:r>
              <a:rPr lang="en-CA" dirty="0"/>
              <a:t>Transcripts</a:t>
            </a:r>
          </a:p>
        </p:txBody>
      </p:sp>
    </p:spTree>
    <p:extLst>
      <p:ext uri="{BB962C8B-B14F-4D97-AF65-F5344CB8AC3E}">
        <p14:creationId xmlns:p14="http://schemas.microsoft.com/office/powerpoint/2010/main" val="417140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234543-420F-43D0-848C-C66301F9A02C}"/>
              </a:ext>
            </a:extLst>
          </p:cNvPr>
          <p:cNvSpPr>
            <a:spLocks noGrp="1"/>
          </p:cNvSpPr>
          <p:nvPr>
            <p:ph type="sldNum" sz="quarter" idx="12"/>
          </p:nvPr>
        </p:nvSpPr>
        <p:spPr/>
        <p:txBody>
          <a:bodyPr/>
          <a:lstStyle/>
          <a:p>
            <a:fld id="{48BB047D-A6CD-43AB-96F0-683C726B586B}" type="slidenum">
              <a:rPr lang="en-US" noProof="0" smtClean="0"/>
              <a:pPr/>
              <a:t>13</a:t>
            </a:fld>
            <a:endParaRPr lang="en-US" noProof="0" dirty="0"/>
          </a:p>
        </p:txBody>
      </p:sp>
      <p:pic>
        <p:nvPicPr>
          <p:cNvPr id="6" name="Picture 5" descr="A screenshot of a social media post&#10;&#10;Description automatically generated">
            <a:extLst>
              <a:ext uri="{FF2B5EF4-FFF2-40B4-BE49-F238E27FC236}">
                <a16:creationId xmlns:a16="http://schemas.microsoft.com/office/drawing/2014/main" id="{3042A8D8-CE96-422F-9E8E-5ABFC04B0FE5}"/>
              </a:ext>
            </a:extLst>
          </p:cNvPr>
          <p:cNvPicPr>
            <a:picLocks noChangeAspect="1"/>
          </p:cNvPicPr>
          <p:nvPr/>
        </p:nvPicPr>
        <p:blipFill>
          <a:blip r:embed="rId2"/>
          <a:stretch>
            <a:fillRect/>
          </a:stretch>
        </p:blipFill>
        <p:spPr>
          <a:xfrm>
            <a:off x="1368772" y="562920"/>
            <a:ext cx="6118826" cy="6221952"/>
          </a:xfrm>
          <a:prstGeom prst="rect">
            <a:avLst/>
          </a:prstGeom>
        </p:spPr>
      </p:pic>
      <p:sp>
        <p:nvSpPr>
          <p:cNvPr id="7" name="Thought Bubble: Cloud 6">
            <a:extLst>
              <a:ext uri="{FF2B5EF4-FFF2-40B4-BE49-F238E27FC236}">
                <a16:creationId xmlns:a16="http://schemas.microsoft.com/office/drawing/2014/main" id="{E1819C56-7E6F-46AE-B879-E33FA6B80B63}"/>
              </a:ext>
            </a:extLst>
          </p:cNvPr>
          <p:cNvSpPr/>
          <p:nvPr/>
        </p:nvSpPr>
        <p:spPr>
          <a:xfrm>
            <a:off x="7732643" y="785190"/>
            <a:ext cx="4293705" cy="336936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1FE1B7D2-1D5D-48E7-ABBD-063495BE896D}"/>
              </a:ext>
            </a:extLst>
          </p:cNvPr>
          <p:cNvSpPr txBox="1"/>
          <p:nvPr/>
        </p:nvSpPr>
        <p:spPr>
          <a:xfrm>
            <a:off x="8637103" y="1416059"/>
            <a:ext cx="2594113" cy="2107628"/>
          </a:xfrm>
          <a:prstGeom prst="rect">
            <a:avLst/>
          </a:prstGeom>
          <a:noFill/>
        </p:spPr>
        <p:txBody>
          <a:bodyPr wrap="square" rtlCol="0">
            <a:spAutoFit/>
          </a:bodyPr>
          <a:lstStyle/>
          <a:p>
            <a:r>
              <a:rPr lang="en-CA" b="1" dirty="0">
                <a:solidFill>
                  <a:schemeClr val="bg1"/>
                </a:solidFill>
              </a:rPr>
              <a:t>Attaching transcripts can be a bit tricky… that is why it is good to give yourself lots of time.  You will need to include your FALL 2020 transcript</a:t>
            </a:r>
          </a:p>
        </p:txBody>
      </p:sp>
    </p:spTree>
    <p:extLst>
      <p:ext uri="{BB962C8B-B14F-4D97-AF65-F5344CB8AC3E}">
        <p14:creationId xmlns:p14="http://schemas.microsoft.com/office/powerpoint/2010/main" val="1947000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64E762-3B4D-498C-AA31-F92B414AB97D}"/>
              </a:ext>
            </a:extLst>
          </p:cNvPr>
          <p:cNvSpPr>
            <a:spLocks noGrp="1"/>
          </p:cNvSpPr>
          <p:nvPr>
            <p:ph type="sldNum" sz="quarter" idx="12"/>
          </p:nvPr>
        </p:nvSpPr>
        <p:spPr/>
        <p:txBody>
          <a:bodyPr/>
          <a:lstStyle/>
          <a:p>
            <a:fld id="{48BB047D-A6CD-43AB-96F0-683C726B586B}" type="slidenum">
              <a:rPr lang="en-US" noProof="0" smtClean="0"/>
              <a:pPr/>
              <a:t>14</a:t>
            </a:fld>
            <a:endParaRPr lang="en-US" noProof="0" dirty="0"/>
          </a:p>
        </p:txBody>
      </p:sp>
      <p:sp>
        <p:nvSpPr>
          <p:cNvPr id="3" name="Content Placeholder 2">
            <a:extLst>
              <a:ext uri="{FF2B5EF4-FFF2-40B4-BE49-F238E27FC236}">
                <a16:creationId xmlns:a16="http://schemas.microsoft.com/office/drawing/2014/main" id="{E9EEF9DE-6627-4FAB-BF33-F9BB49AA6604}"/>
              </a:ext>
            </a:extLst>
          </p:cNvPr>
          <p:cNvSpPr>
            <a:spLocks noGrp="1"/>
          </p:cNvSpPr>
          <p:nvPr>
            <p:ph idx="1"/>
          </p:nvPr>
        </p:nvSpPr>
        <p:spPr/>
        <p:txBody>
          <a:bodyPr/>
          <a:lstStyle/>
          <a:p>
            <a:r>
              <a:rPr lang="en-CA" sz="2400" dirty="0"/>
              <a:t>Maximum of one page (plus one page of references)</a:t>
            </a:r>
          </a:p>
          <a:p>
            <a:r>
              <a:rPr lang="en-CA" sz="2400" dirty="0"/>
              <a:t>This is a critical part of your application</a:t>
            </a:r>
          </a:p>
          <a:p>
            <a:r>
              <a:rPr lang="en-CA" sz="2400" dirty="0"/>
              <a:t>Your topic/proposal may change as you continue your studies. So long as you are not changing disciplines, this is okay.</a:t>
            </a:r>
          </a:p>
          <a:p>
            <a:endParaRPr lang="en-CA" dirty="0"/>
          </a:p>
          <a:p>
            <a:r>
              <a:rPr lang="en-CA" sz="2400" dirty="0"/>
              <a:t>In your proposal you must:</a:t>
            </a:r>
          </a:p>
          <a:p>
            <a:pPr marL="800100" lvl="1" indent="-342900">
              <a:buFont typeface="+mj-lt"/>
              <a:buAutoNum type="arabicPeriod"/>
            </a:pPr>
            <a:r>
              <a:rPr lang="en-CA" sz="2000" dirty="0"/>
              <a:t>State the objectives and hypothesis and outline the experimental or theoretical approach to be taken (citing literature is pertinent to the proposal)</a:t>
            </a:r>
          </a:p>
          <a:p>
            <a:pPr marL="800100" lvl="1" indent="-342900">
              <a:buFont typeface="+mj-lt"/>
              <a:buAutoNum type="arabicPeriod"/>
            </a:pPr>
            <a:r>
              <a:rPr lang="en-CA" sz="2000" dirty="0"/>
              <a:t>State the methods and procedures to be used</a:t>
            </a:r>
          </a:p>
          <a:p>
            <a:pPr marL="800100" lvl="1" indent="-342900">
              <a:buFont typeface="+mj-lt"/>
              <a:buAutoNum type="arabicPeriod"/>
            </a:pPr>
            <a:r>
              <a:rPr lang="en-CA" sz="2000" dirty="0"/>
              <a:t>State the significance of the proposed research to a field or fields in social sciences and/or humanities</a:t>
            </a:r>
          </a:p>
          <a:p>
            <a:pPr marL="457200" lvl="1" indent="0">
              <a:buNone/>
            </a:pPr>
            <a:endParaRPr lang="en-CA" dirty="0"/>
          </a:p>
        </p:txBody>
      </p:sp>
      <p:sp>
        <p:nvSpPr>
          <p:cNvPr id="4" name="Title 3">
            <a:extLst>
              <a:ext uri="{FF2B5EF4-FFF2-40B4-BE49-F238E27FC236}">
                <a16:creationId xmlns:a16="http://schemas.microsoft.com/office/drawing/2014/main" id="{FA0D6B6E-6C44-4884-B658-75CD8CA24E69}"/>
              </a:ext>
            </a:extLst>
          </p:cNvPr>
          <p:cNvSpPr>
            <a:spLocks noGrp="1"/>
          </p:cNvSpPr>
          <p:nvPr>
            <p:ph type="title"/>
          </p:nvPr>
        </p:nvSpPr>
        <p:spPr/>
        <p:txBody>
          <a:bodyPr>
            <a:normAutofit/>
          </a:bodyPr>
          <a:lstStyle/>
          <a:p>
            <a:r>
              <a:rPr lang="en-CA" dirty="0"/>
              <a:t>Research Proposal</a:t>
            </a:r>
          </a:p>
        </p:txBody>
      </p:sp>
    </p:spTree>
    <p:extLst>
      <p:ext uri="{BB962C8B-B14F-4D97-AF65-F5344CB8AC3E}">
        <p14:creationId xmlns:p14="http://schemas.microsoft.com/office/powerpoint/2010/main" val="2859314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8284D9-404A-4C97-8D2D-AE7A751DB984}"/>
              </a:ext>
            </a:extLst>
          </p:cNvPr>
          <p:cNvSpPr>
            <a:spLocks noGrp="1"/>
          </p:cNvSpPr>
          <p:nvPr>
            <p:ph type="sldNum" sz="quarter" idx="12"/>
          </p:nvPr>
        </p:nvSpPr>
        <p:spPr/>
        <p:txBody>
          <a:bodyPr/>
          <a:lstStyle/>
          <a:p>
            <a:fld id="{48BB047D-A6CD-43AB-96F0-683C726B586B}" type="slidenum">
              <a:rPr lang="en-US" noProof="0" smtClean="0"/>
              <a:pPr/>
              <a:t>15</a:t>
            </a:fld>
            <a:endParaRPr lang="en-US" noProof="0" dirty="0"/>
          </a:p>
        </p:txBody>
      </p:sp>
      <p:sp>
        <p:nvSpPr>
          <p:cNvPr id="3" name="Content Placeholder 2">
            <a:extLst>
              <a:ext uri="{FF2B5EF4-FFF2-40B4-BE49-F238E27FC236}">
                <a16:creationId xmlns:a16="http://schemas.microsoft.com/office/drawing/2014/main" id="{99197149-1D02-426F-9598-AB1E58006F91}"/>
              </a:ext>
            </a:extLst>
          </p:cNvPr>
          <p:cNvSpPr>
            <a:spLocks noGrp="1"/>
          </p:cNvSpPr>
          <p:nvPr>
            <p:ph idx="1"/>
          </p:nvPr>
        </p:nvSpPr>
        <p:spPr/>
        <p:txBody>
          <a:bodyPr>
            <a:normAutofit/>
          </a:bodyPr>
          <a:lstStyle/>
          <a:p>
            <a:r>
              <a:rPr lang="en-CA" sz="2400" dirty="0"/>
              <a:t>So what? Why does this research matter?</a:t>
            </a:r>
          </a:p>
          <a:p>
            <a:r>
              <a:rPr lang="en-CA" sz="2400" dirty="0"/>
              <a:t>Does this research advance the literature?</a:t>
            </a:r>
          </a:p>
          <a:p>
            <a:r>
              <a:rPr lang="en-CA" sz="2400" dirty="0"/>
              <a:t>Does it have real world application?</a:t>
            </a:r>
          </a:p>
          <a:p>
            <a:r>
              <a:rPr lang="en-CA" sz="2400" dirty="0"/>
              <a:t>Do I have a bona fide question? </a:t>
            </a:r>
          </a:p>
          <a:p>
            <a:r>
              <a:rPr lang="en-CA" sz="2400" dirty="0"/>
              <a:t>What are my assumptions?</a:t>
            </a:r>
          </a:p>
          <a:p>
            <a:r>
              <a:rPr lang="en-CA" sz="2400" dirty="0"/>
              <a:t>Have I defined my variables?</a:t>
            </a:r>
          </a:p>
        </p:txBody>
      </p:sp>
      <p:sp>
        <p:nvSpPr>
          <p:cNvPr id="4" name="Title 3">
            <a:extLst>
              <a:ext uri="{FF2B5EF4-FFF2-40B4-BE49-F238E27FC236}">
                <a16:creationId xmlns:a16="http://schemas.microsoft.com/office/drawing/2014/main" id="{5FA631BB-6046-4D93-8773-E961409EE13C}"/>
              </a:ext>
            </a:extLst>
          </p:cNvPr>
          <p:cNvSpPr>
            <a:spLocks noGrp="1"/>
          </p:cNvSpPr>
          <p:nvPr>
            <p:ph type="title"/>
          </p:nvPr>
        </p:nvSpPr>
        <p:spPr/>
        <p:txBody>
          <a:bodyPr/>
          <a:lstStyle/>
          <a:p>
            <a:r>
              <a:rPr lang="en-CA" dirty="0"/>
              <a:t>Ask yourself these questions when writing your proposal…</a:t>
            </a:r>
          </a:p>
        </p:txBody>
      </p:sp>
    </p:spTree>
    <p:extLst>
      <p:ext uri="{BB962C8B-B14F-4D97-AF65-F5344CB8AC3E}">
        <p14:creationId xmlns:p14="http://schemas.microsoft.com/office/powerpoint/2010/main" val="201207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5128A5-08CE-43BB-ABDC-76BED9AD2731}"/>
              </a:ext>
            </a:extLst>
          </p:cNvPr>
          <p:cNvSpPr>
            <a:spLocks noGrp="1"/>
          </p:cNvSpPr>
          <p:nvPr>
            <p:ph type="sldNum" sz="quarter" idx="12"/>
          </p:nvPr>
        </p:nvSpPr>
        <p:spPr/>
        <p:txBody>
          <a:bodyPr/>
          <a:lstStyle/>
          <a:p>
            <a:fld id="{48BB047D-A6CD-43AB-96F0-683C726B586B}" type="slidenum">
              <a:rPr lang="en-US" noProof="0" smtClean="0"/>
              <a:pPr/>
              <a:t>16</a:t>
            </a:fld>
            <a:endParaRPr lang="en-US" noProof="0" dirty="0"/>
          </a:p>
        </p:txBody>
      </p:sp>
      <p:sp>
        <p:nvSpPr>
          <p:cNvPr id="3" name="Content Placeholder 2">
            <a:extLst>
              <a:ext uri="{FF2B5EF4-FFF2-40B4-BE49-F238E27FC236}">
                <a16:creationId xmlns:a16="http://schemas.microsoft.com/office/drawing/2014/main" id="{0A976A66-15D4-4F5C-B54C-4925BEB2A728}"/>
              </a:ext>
            </a:extLst>
          </p:cNvPr>
          <p:cNvSpPr>
            <a:spLocks noGrp="1"/>
          </p:cNvSpPr>
          <p:nvPr>
            <p:ph idx="1"/>
          </p:nvPr>
        </p:nvSpPr>
        <p:spPr/>
        <p:txBody>
          <a:bodyPr>
            <a:normAutofit/>
          </a:bodyPr>
          <a:lstStyle/>
          <a:p>
            <a:r>
              <a:rPr lang="en-CA" sz="2400" dirty="0"/>
              <a:t>Use plain, simple language </a:t>
            </a:r>
          </a:p>
          <a:p>
            <a:r>
              <a:rPr lang="en-CA" sz="2400" dirty="0"/>
              <a:t>Use punchy, active voice</a:t>
            </a:r>
          </a:p>
          <a:p>
            <a:r>
              <a:rPr lang="en-CA" sz="2400" dirty="0"/>
              <a:t>Read it out loud</a:t>
            </a:r>
          </a:p>
          <a:p>
            <a:r>
              <a:rPr lang="en-CA" sz="2400" dirty="0"/>
              <a:t>Revise, revise, revise</a:t>
            </a:r>
          </a:p>
          <a:p>
            <a:r>
              <a:rPr lang="en-CA" sz="2400" dirty="0"/>
              <a:t>Bounce ideas off of classmates, friends and family</a:t>
            </a:r>
          </a:p>
          <a:p>
            <a:r>
              <a:rPr lang="en-CA" sz="2400" dirty="0"/>
              <a:t>Have a ready copy of the INSTRUCTIONS found at </a:t>
            </a:r>
            <a:r>
              <a:rPr lang="en-CA" sz="2400" dirty="0">
                <a:hlinkClick r:id="rId3"/>
              </a:rPr>
              <a:t>https://www.nserc-crsng.gc.ca/ResearchPortal-PortailDeRecherche/Instructions-Instructions/CGS_M-BESC_M_eng.asp</a:t>
            </a:r>
            <a:endParaRPr lang="en-CA" sz="2400" dirty="0"/>
          </a:p>
        </p:txBody>
      </p:sp>
      <p:sp>
        <p:nvSpPr>
          <p:cNvPr id="4" name="Title 3">
            <a:extLst>
              <a:ext uri="{FF2B5EF4-FFF2-40B4-BE49-F238E27FC236}">
                <a16:creationId xmlns:a16="http://schemas.microsoft.com/office/drawing/2014/main" id="{32B2AA4F-CA02-4429-9843-81CC97E9E609}"/>
              </a:ext>
            </a:extLst>
          </p:cNvPr>
          <p:cNvSpPr>
            <a:spLocks noGrp="1"/>
          </p:cNvSpPr>
          <p:nvPr>
            <p:ph type="title"/>
          </p:nvPr>
        </p:nvSpPr>
        <p:spPr/>
        <p:txBody>
          <a:bodyPr/>
          <a:lstStyle/>
          <a:p>
            <a:r>
              <a:rPr lang="en-CA" dirty="0"/>
              <a:t>Tips for Writing a Research Proposal </a:t>
            </a:r>
          </a:p>
        </p:txBody>
      </p:sp>
    </p:spTree>
    <p:extLst>
      <p:ext uri="{BB962C8B-B14F-4D97-AF65-F5344CB8AC3E}">
        <p14:creationId xmlns:p14="http://schemas.microsoft.com/office/powerpoint/2010/main" val="2239843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921C7D-05A1-4D22-A8E1-C7E888565F53}"/>
              </a:ext>
            </a:extLst>
          </p:cNvPr>
          <p:cNvSpPr>
            <a:spLocks noGrp="1"/>
          </p:cNvSpPr>
          <p:nvPr>
            <p:ph type="sldNum" sz="quarter" idx="12"/>
          </p:nvPr>
        </p:nvSpPr>
        <p:spPr/>
        <p:txBody>
          <a:bodyPr/>
          <a:lstStyle/>
          <a:p>
            <a:fld id="{48BB047D-A6CD-43AB-96F0-683C726B586B}" type="slidenum">
              <a:rPr lang="en-US" noProof="0" smtClean="0"/>
              <a:pPr/>
              <a:t>17</a:t>
            </a:fld>
            <a:endParaRPr lang="en-US" noProof="0" dirty="0"/>
          </a:p>
        </p:txBody>
      </p:sp>
      <p:sp>
        <p:nvSpPr>
          <p:cNvPr id="3" name="Content Placeholder 2">
            <a:extLst>
              <a:ext uri="{FF2B5EF4-FFF2-40B4-BE49-F238E27FC236}">
                <a16:creationId xmlns:a16="http://schemas.microsoft.com/office/drawing/2014/main" id="{4B490376-7745-4EF7-9791-6BAD3B170967}"/>
              </a:ext>
            </a:extLst>
          </p:cNvPr>
          <p:cNvSpPr>
            <a:spLocks noGrp="1"/>
          </p:cNvSpPr>
          <p:nvPr>
            <p:ph idx="1"/>
          </p:nvPr>
        </p:nvSpPr>
        <p:spPr/>
        <p:txBody>
          <a:bodyPr/>
          <a:lstStyle/>
          <a:p>
            <a:pPr marL="0" indent="0">
              <a:buNone/>
            </a:pPr>
            <a:endParaRPr lang="en-CA" dirty="0"/>
          </a:p>
          <a:p>
            <a:pPr marL="0" indent="0">
              <a:buNone/>
            </a:pPr>
            <a:endParaRPr lang="en-CA" dirty="0"/>
          </a:p>
        </p:txBody>
      </p:sp>
      <p:sp>
        <p:nvSpPr>
          <p:cNvPr id="4" name="Title 3">
            <a:extLst>
              <a:ext uri="{FF2B5EF4-FFF2-40B4-BE49-F238E27FC236}">
                <a16:creationId xmlns:a16="http://schemas.microsoft.com/office/drawing/2014/main" id="{4831F99F-6A89-446A-A7C2-5D2008D71EE9}"/>
              </a:ext>
            </a:extLst>
          </p:cNvPr>
          <p:cNvSpPr>
            <a:spLocks noGrp="1"/>
          </p:cNvSpPr>
          <p:nvPr>
            <p:ph type="title"/>
          </p:nvPr>
        </p:nvSpPr>
        <p:spPr/>
        <p:txBody>
          <a:bodyPr/>
          <a:lstStyle/>
          <a:p>
            <a:r>
              <a:rPr lang="en-CA" dirty="0"/>
              <a:t>Supplemental Options</a:t>
            </a:r>
          </a:p>
        </p:txBody>
      </p:sp>
      <p:sp>
        <p:nvSpPr>
          <p:cNvPr id="5" name="Rectangle 1">
            <a:extLst>
              <a:ext uri="{FF2B5EF4-FFF2-40B4-BE49-F238E27FC236}">
                <a16:creationId xmlns:a16="http://schemas.microsoft.com/office/drawing/2014/main" id="{38F87292-5D05-45A3-8BC4-EBAF0D5234E6}"/>
              </a:ext>
            </a:extLst>
          </p:cNvPr>
          <p:cNvSpPr>
            <a:spLocks noChangeArrowheads="1"/>
          </p:cNvSpPr>
          <p:nvPr/>
        </p:nvSpPr>
        <p:spPr bwMode="auto">
          <a:xfrm>
            <a:off x="375577" y="2226688"/>
            <a:ext cx="11730698"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2000" b="1" i="0" u="none" strike="noStrike" cap="none" normalizeH="0" baseline="0" dirty="0">
                <a:ln>
                  <a:noFill/>
                </a:ln>
                <a:solidFill>
                  <a:schemeClr val="tx1"/>
                </a:solidFill>
                <a:effectLst/>
                <a:latin typeface="Arial" panose="020B0604020202020204" pitchFamily="34" charset="0"/>
              </a:rPr>
              <a:t>MINDS scholarship initiative supplements are one-time supplements valued at $10,000</a:t>
            </a:r>
            <a:r>
              <a:rPr kumimoji="0" lang="en-US" altLang="en-US" sz="2000" b="0" i="0" u="none" strike="noStrike" cap="none" normalizeH="0" baseline="0" dirty="0">
                <a:ln>
                  <a:noFill/>
                </a:ln>
                <a:solidFill>
                  <a:schemeClr val="tx1"/>
                </a:solidFill>
                <a:effectLst/>
                <a:latin typeface="Arial" panose="020B0604020202020204" pitchFamily="34" charset="0"/>
              </a:rPr>
              <a:t>. </a:t>
            </a:r>
            <a:endParaRPr lang="en-US" altLang="en-US" sz="2000" dirty="0">
              <a:latin typeface="Arial" panose="020B0604020202020204" pitchFamily="34" charset="0"/>
            </a:endParaRPr>
          </a:p>
          <a:p>
            <a:pPr lvl="1" defTabSz="914400" eaLnBrk="0" fontAlgn="base" hangingPunct="0">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All applicants whose research is related to the </a:t>
            </a:r>
            <a:r>
              <a:rPr kumimoji="0" lang="en-US" altLang="en-US" sz="2000" b="0" i="0" u="none" strike="noStrike" cap="none" normalizeH="0" baseline="0" dirty="0">
                <a:ln>
                  <a:noFill/>
                </a:ln>
                <a:solidFill>
                  <a:schemeClr val="tx1"/>
                </a:solidFill>
                <a:effectLst/>
                <a:latin typeface="Arial" panose="020B0604020202020204" pitchFamily="34" charset="0"/>
                <a:hlinkClick r:id="rId2"/>
              </a:rPr>
              <a:t>MINDS policy challenges</a:t>
            </a:r>
            <a:r>
              <a:rPr kumimoji="0" lang="en-US" altLang="en-US" sz="2000" b="0" i="0" u="none" strike="noStrike" cap="none" normalizeH="0" baseline="0" dirty="0">
                <a:ln>
                  <a:noFill/>
                </a:ln>
                <a:solidFill>
                  <a:schemeClr val="tx1"/>
                </a:solidFill>
                <a:effectLst/>
                <a:latin typeface="Arial" panose="020B0604020202020204" pitchFamily="34" charset="0"/>
              </a:rPr>
              <a:t> and/or Canada’s defence</a:t>
            </a:r>
            <a:r>
              <a:rPr lang="en-US" altLang="en-US" sz="2000" dirty="0">
                <a:latin typeface="Arial" panose="020B0604020202020204" pitchFamily="34" charset="0"/>
              </a:rPr>
              <a:t> </a:t>
            </a:r>
            <a:r>
              <a:rPr kumimoji="0" lang="en-US" altLang="en-US" sz="2000" b="0" i="0" u="none" strike="noStrike" cap="none" normalizeH="0" baseline="0" dirty="0">
                <a:ln>
                  <a:noFill/>
                </a:ln>
                <a:solidFill>
                  <a:schemeClr val="tx1"/>
                </a:solidFill>
                <a:effectLst/>
                <a:latin typeface="Arial" panose="020B0604020202020204" pitchFamily="34" charset="0"/>
              </a:rPr>
              <a:t>policy, </a:t>
            </a:r>
            <a:r>
              <a:rPr kumimoji="0" lang="en-US" altLang="en-US" sz="2000" b="0" i="0" u="none" strike="noStrike" cap="none" normalizeH="0" baseline="0" dirty="0">
                <a:ln>
                  <a:noFill/>
                </a:ln>
                <a:solidFill>
                  <a:schemeClr val="tx1"/>
                </a:solidFill>
                <a:effectLst/>
                <a:latin typeface="Arial" panose="020B0604020202020204" pitchFamily="34" charset="0"/>
                <a:hlinkClick r:id="rId3"/>
              </a:rPr>
              <a:t>Strong, Secure, Engaged</a:t>
            </a:r>
            <a:r>
              <a:rPr kumimoji="0" lang="en-US" altLang="en-US" sz="2000" b="0" i="0" u="none" strike="noStrike" cap="none" normalizeH="0" baseline="0" dirty="0">
                <a:ln>
                  <a:noFill/>
                </a:ln>
                <a:solidFill>
                  <a:schemeClr val="tx1"/>
                </a:solidFill>
                <a:effectLst/>
                <a:latin typeface="Arial" panose="020B0604020202020204" pitchFamily="34" charset="0"/>
              </a:rPr>
              <a:t>, are eligible to apply for these supplements. To be considered for supplemental funding, you must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select the </a:t>
            </a:r>
            <a:r>
              <a:rPr kumimoji="0" lang="en-US" altLang="en-US" sz="2000" b="0" i="1" u="none" strike="noStrike" cap="none" normalizeH="0" baseline="0" dirty="0">
                <a:ln>
                  <a:noFill/>
                </a:ln>
                <a:solidFill>
                  <a:schemeClr val="tx1"/>
                </a:solidFill>
                <a:effectLst/>
                <a:latin typeface="Arial" panose="020B0604020202020204" pitchFamily="34" charset="0"/>
              </a:rPr>
              <a:t>MINDS scholarship initiative supplements</a:t>
            </a:r>
            <a:r>
              <a:rPr kumimoji="0" lang="en-US" altLang="en-US" sz="2000" b="0" i="0" u="none" strike="noStrike" cap="none" normalizeH="0" baseline="0" dirty="0">
                <a:ln>
                  <a:noFill/>
                </a:ln>
                <a:solidFill>
                  <a:schemeClr val="tx1"/>
                </a:solidFill>
                <a:effectLst/>
                <a:latin typeface="Arial" panose="020B0604020202020204" pitchFamily="34" charset="0"/>
              </a:rPr>
              <a:t> option from the drop-down menu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complete the </a:t>
            </a:r>
            <a:r>
              <a:rPr kumimoji="0" lang="en-US" altLang="en-US" sz="2000" b="0" i="1" u="none" strike="noStrike" cap="none" normalizeH="0" baseline="0" dirty="0">
                <a:ln>
                  <a:noFill/>
                </a:ln>
                <a:solidFill>
                  <a:schemeClr val="tx1"/>
                </a:solidFill>
                <a:effectLst/>
                <a:latin typeface="Arial" panose="020B0604020202020204" pitchFamily="34" charset="0"/>
              </a:rPr>
              <a:t>Statement of thematic relevance</a:t>
            </a:r>
            <a:r>
              <a:rPr kumimoji="0" lang="en-US" altLang="en-US" sz="2000" b="0" i="0" u="none" strike="noStrike" cap="none" normalizeH="0" baseline="0" dirty="0">
                <a:ln>
                  <a:noFill/>
                </a:ln>
                <a:solidFill>
                  <a:schemeClr val="tx1"/>
                </a:solidFill>
                <a:effectLst/>
                <a:latin typeface="Arial" panose="020B0604020202020204" pitchFamily="34" charset="0"/>
              </a:rPr>
              <a:t> (maximum 3,000 characters)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This link will take you to another Web site">
            <a:extLst>
              <a:ext uri="{FF2B5EF4-FFF2-40B4-BE49-F238E27FC236}">
                <a16:creationId xmlns:a16="http://schemas.microsoft.com/office/drawing/2014/main" id="{34F62CDB-B4A3-4EFD-BE19-86F28A95D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0375" y="-549275"/>
            <a:ext cx="1714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This link will take you to another Web site">
            <a:extLst>
              <a:ext uri="{FF2B5EF4-FFF2-40B4-BE49-F238E27FC236}">
                <a16:creationId xmlns:a16="http://schemas.microsoft.com/office/drawing/2014/main" id="{D93C6A3B-76BA-4627-9EA2-5D3C4BF356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9575" y="-549275"/>
            <a:ext cx="171450" cy="1238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D89055D-4A82-474D-B00C-780CEFBF5399}"/>
              </a:ext>
            </a:extLst>
          </p:cNvPr>
          <p:cNvSpPr txBox="1"/>
          <p:nvPr/>
        </p:nvSpPr>
        <p:spPr>
          <a:xfrm>
            <a:off x="488156" y="4419868"/>
            <a:ext cx="10463212" cy="255454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MINDS master’s scholarships for Indigenous students are one-year, non-renewable awards valued at $17,500</a:t>
            </a:r>
            <a:r>
              <a:rPr kumimoji="0" lang="en-US" altLang="en-US" sz="2000" b="0" i="0" u="none" strike="noStrike" cap="none" normalizeH="0" baseline="0" dirty="0">
                <a:ln>
                  <a:noFill/>
                </a:ln>
                <a:solidFill>
                  <a:schemeClr val="tx1"/>
                </a:solidFill>
                <a:effectLst/>
                <a:latin typeface="Arial" panose="020B0604020202020204" pitchFamily="34" charset="0"/>
              </a:rPr>
              <a:t>. Applicants who self-identify as Indigenous and whose research is related to the </a:t>
            </a:r>
            <a:r>
              <a:rPr kumimoji="0" lang="en-US" altLang="en-US" sz="2000" b="0" i="0" u="none" strike="noStrike" cap="none" normalizeH="0" baseline="0" dirty="0">
                <a:ln>
                  <a:noFill/>
                </a:ln>
                <a:solidFill>
                  <a:schemeClr val="tx1"/>
                </a:solidFill>
                <a:effectLst/>
                <a:latin typeface="Arial" panose="020B0604020202020204" pitchFamily="34" charset="0"/>
                <a:hlinkClick r:id="rId2"/>
              </a:rPr>
              <a:t>MINDS policy challenges</a:t>
            </a:r>
            <a:r>
              <a:rPr kumimoji="0" lang="en-US" altLang="en-US" sz="2000" b="0" i="0" u="none" strike="noStrike" cap="none" normalizeH="0" baseline="0" dirty="0">
                <a:ln>
                  <a:noFill/>
                </a:ln>
                <a:solidFill>
                  <a:schemeClr val="tx1"/>
                </a:solidFill>
                <a:effectLst/>
                <a:latin typeface="Arial" panose="020B0604020202020204" pitchFamily="34" charset="0"/>
              </a:rPr>
              <a:t> and/or Canada’s defence policy,  </a:t>
            </a:r>
            <a:r>
              <a:rPr kumimoji="0" lang="en-US" altLang="en-US" sz="2000" b="0" i="0" u="none" strike="noStrike" cap="none" normalizeH="0" baseline="0" dirty="0">
                <a:ln>
                  <a:noFill/>
                </a:ln>
                <a:solidFill>
                  <a:schemeClr val="tx1"/>
                </a:solidFill>
                <a:effectLst/>
                <a:latin typeface="Arial" panose="020B0604020202020204" pitchFamily="34" charset="0"/>
                <a:hlinkClick r:id="rId3"/>
              </a:rPr>
              <a:t>Strong, Secure, Engaged</a:t>
            </a:r>
            <a:r>
              <a:rPr kumimoji="0" lang="en-US" altLang="en-US" sz="2000" b="0" i="0" u="none" strike="noStrike" cap="none" normalizeH="0" baseline="0" dirty="0">
                <a:ln>
                  <a:noFill/>
                </a:ln>
                <a:solidFill>
                  <a:schemeClr val="tx1"/>
                </a:solidFill>
                <a:effectLst/>
                <a:latin typeface="Arial" panose="020B0604020202020204" pitchFamily="34" charset="0"/>
              </a:rPr>
              <a:t>, are eligible to apply for these scholarships.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000" dirty="0">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If you win a CGS, you can receive extra $6,000 for research conducted outside of Canada called </a:t>
            </a:r>
            <a:r>
              <a:rPr lang="en-US" sz="2000" b="1" dirty="0"/>
              <a:t>Michael Smith Foreign Study supplements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010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A53F85-7867-4DF5-A29D-A4A9E19C8ABF}"/>
              </a:ext>
            </a:extLst>
          </p:cNvPr>
          <p:cNvSpPr>
            <a:spLocks noGrp="1"/>
          </p:cNvSpPr>
          <p:nvPr>
            <p:ph type="sldNum" sz="quarter" idx="12"/>
          </p:nvPr>
        </p:nvSpPr>
        <p:spPr/>
        <p:txBody>
          <a:bodyPr/>
          <a:lstStyle/>
          <a:p>
            <a:fld id="{48BB047D-A6CD-43AB-96F0-683C726B586B}" type="slidenum">
              <a:rPr lang="en-US" noProof="0" smtClean="0"/>
              <a:pPr/>
              <a:t>18</a:t>
            </a:fld>
            <a:endParaRPr lang="en-US" noProof="0" dirty="0"/>
          </a:p>
        </p:txBody>
      </p:sp>
      <p:sp>
        <p:nvSpPr>
          <p:cNvPr id="10" name="Content Placeholder 9">
            <a:extLst>
              <a:ext uri="{FF2B5EF4-FFF2-40B4-BE49-F238E27FC236}">
                <a16:creationId xmlns:a16="http://schemas.microsoft.com/office/drawing/2014/main" id="{2D0D4E43-33B6-4963-B99A-E63FB64DC22C}"/>
              </a:ext>
            </a:extLst>
          </p:cNvPr>
          <p:cNvSpPr>
            <a:spLocks noGrp="1"/>
          </p:cNvSpPr>
          <p:nvPr>
            <p:ph idx="1"/>
          </p:nvPr>
        </p:nvSpPr>
        <p:spPr/>
        <p:txBody>
          <a:bodyPr/>
          <a:lstStyle/>
          <a:p>
            <a:pPr>
              <a:buFont typeface="Arial" panose="020B0604020202020204" pitchFamily="34" charset="0"/>
              <a:buChar char="•"/>
            </a:pPr>
            <a:r>
              <a:rPr lang="en-US" sz="2000" dirty="0"/>
              <a:t>application form</a:t>
            </a:r>
          </a:p>
          <a:p>
            <a:pPr>
              <a:buFont typeface="Arial" panose="020B0604020202020204" pitchFamily="34" charset="0"/>
              <a:buChar char="•"/>
            </a:pPr>
            <a:r>
              <a:rPr lang="en-US" sz="2000" dirty="0"/>
              <a:t>outline of the proposed research, including bibliography and citations</a:t>
            </a:r>
          </a:p>
          <a:p>
            <a:pPr>
              <a:buFont typeface="Arial" panose="020B0604020202020204" pitchFamily="34" charset="0"/>
              <a:buChar char="•"/>
            </a:pPr>
            <a:r>
              <a:rPr lang="en-US" sz="2000" dirty="0"/>
              <a:t>all required undergraduate and graduate transcripts (originals)</a:t>
            </a:r>
          </a:p>
          <a:p>
            <a:pPr>
              <a:buFont typeface="Arial" panose="020B0604020202020204" pitchFamily="34" charset="0"/>
              <a:buChar char="•"/>
            </a:pPr>
            <a:r>
              <a:rPr lang="en-US" sz="2000" dirty="0"/>
              <a:t>CGS M CCV</a:t>
            </a:r>
          </a:p>
          <a:p>
            <a:pPr>
              <a:buFont typeface="Arial" panose="020B0604020202020204" pitchFamily="34" charset="0"/>
              <a:buChar char="•"/>
            </a:pPr>
            <a:r>
              <a:rPr lang="en-US" sz="2000" dirty="0"/>
              <a:t>two reference assessments </a:t>
            </a:r>
          </a:p>
          <a:p>
            <a:endParaRPr lang="en-CA" dirty="0"/>
          </a:p>
        </p:txBody>
      </p:sp>
      <p:sp>
        <p:nvSpPr>
          <p:cNvPr id="9" name="Title 8">
            <a:extLst>
              <a:ext uri="{FF2B5EF4-FFF2-40B4-BE49-F238E27FC236}">
                <a16:creationId xmlns:a16="http://schemas.microsoft.com/office/drawing/2014/main" id="{5E8DD313-B16F-44E4-96FD-1AF144FC9B5F}"/>
              </a:ext>
            </a:extLst>
          </p:cNvPr>
          <p:cNvSpPr>
            <a:spLocks noGrp="1"/>
          </p:cNvSpPr>
          <p:nvPr>
            <p:ph type="title"/>
          </p:nvPr>
        </p:nvSpPr>
        <p:spPr/>
        <p:txBody>
          <a:bodyPr/>
          <a:lstStyle/>
          <a:p>
            <a:r>
              <a:rPr lang="en-CA" dirty="0"/>
              <a:t>Check List for completed File</a:t>
            </a:r>
          </a:p>
        </p:txBody>
      </p:sp>
    </p:spTree>
    <p:extLst>
      <p:ext uri="{BB962C8B-B14F-4D97-AF65-F5344CB8AC3E}">
        <p14:creationId xmlns:p14="http://schemas.microsoft.com/office/powerpoint/2010/main" val="2920067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E7A4E9-39FE-452B-91C0-27376010F648}"/>
              </a:ext>
            </a:extLst>
          </p:cNvPr>
          <p:cNvSpPr>
            <a:spLocks noGrp="1"/>
          </p:cNvSpPr>
          <p:nvPr>
            <p:ph type="sldNum" sz="quarter" idx="12"/>
          </p:nvPr>
        </p:nvSpPr>
        <p:spPr/>
        <p:txBody>
          <a:bodyPr/>
          <a:lstStyle/>
          <a:p>
            <a:fld id="{48BB047D-A6CD-43AB-96F0-683C726B586B}" type="slidenum">
              <a:rPr lang="en-US" noProof="0" smtClean="0"/>
              <a:pPr/>
              <a:t>19</a:t>
            </a:fld>
            <a:endParaRPr lang="en-US" noProof="0" dirty="0"/>
          </a:p>
        </p:txBody>
      </p:sp>
      <p:sp>
        <p:nvSpPr>
          <p:cNvPr id="3" name="Content Placeholder 2">
            <a:extLst>
              <a:ext uri="{FF2B5EF4-FFF2-40B4-BE49-F238E27FC236}">
                <a16:creationId xmlns:a16="http://schemas.microsoft.com/office/drawing/2014/main" id="{222FD7E6-D3B9-417B-8CAD-FF936B2F7384}"/>
              </a:ext>
            </a:extLst>
          </p:cNvPr>
          <p:cNvSpPr>
            <a:spLocks noGrp="1"/>
          </p:cNvSpPr>
          <p:nvPr>
            <p:ph idx="1"/>
          </p:nvPr>
        </p:nvSpPr>
        <p:spPr/>
        <p:txBody>
          <a:bodyPr>
            <a:normAutofit/>
          </a:bodyPr>
          <a:lstStyle/>
          <a:p>
            <a:r>
              <a:rPr lang="en-CA" sz="2400" dirty="0"/>
              <a:t>Due 1 December 2020 before 8pm ET.  No exceptions for any reasons.</a:t>
            </a:r>
          </a:p>
          <a:p>
            <a:r>
              <a:rPr lang="en-CA" sz="2400" dirty="0"/>
              <a:t>Once submitted, your application cannot be changed.</a:t>
            </a:r>
          </a:p>
          <a:p>
            <a:r>
              <a:rPr lang="en-CA" sz="2400" dirty="0"/>
              <a:t>Start the application process early.</a:t>
            </a:r>
          </a:p>
          <a:p>
            <a:r>
              <a:rPr lang="en-CA" sz="2400" dirty="0"/>
              <a:t>It is fiddly but worth every moment.</a:t>
            </a:r>
          </a:p>
          <a:p>
            <a:r>
              <a:rPr lang="en-CA" sz="2400" dirty="0"/>
              <a:t>Follow instructions to the letter - </a:t>
            </a:r>
            <a:r>
              <a:rPr lang="en-CA" sz="2400" dirty="0">
                <a:hlinkClick r:id="rId3"/>
              </a:rPr>
              <a:t>https://www.nserc-crsng.gc.ca/ResearchPortal-PortailDeRecherche/Instructions-Instructions/CGS_M-BESC_M_eng.asp</a:t>
            </a:r>
            <a:endParaRPr lang="en-CA" sz="2400" dirty="0"/>
          </a:p>
          <a:p>
            <a:r>
              <a:rPr lang="en-CA" sz="2400" dirty="0"/>
              <a:t>Keep in mind that the components of your application will be useful for your grad school applications.</a:t>
            </a:r>
          </a:p>
          <a:p>
            <a:r>
              <a:rPr lang="en-CA" sz="2400" dirty="0"/>
              <a:t>Try and enjoy the process. </a:t>
            </a:r>
          </a:p>
        </p:txBody>
      </p:sp>
      <p:sp>
        <p:nvSpPr>
          <p:cNvPr id="4" name="Title 3">
            <a:extLst>
              <a:ext uri="{FF2B5EF4-FFF2-40B4-BE49-F238E27FC236}">
                <a16:creationId xmlns:a16="http://schemas.microsoft.com/office/drawing/2014/main" id="{979FD01A-925F-499B-80F0-2AF5E84AA27F}"/>
              </a:ext>
            </a:extLst>
          </p:cNvPr>
          <p:cNvSpPr>
            <a:spLocks noGrp="1"/>
          </p:cNvSpPr>
          <p:nvPr>
            <p:ph type="title"/>
          </p:nvPr>
        </p:nvSpPr>
        <p:spPr/>
        <p:txBody>
          <a:bodyPr/>
          <a:lstStyle/>
          <a:p>
            <a:r>
              <a:rPr lang="en-CA" dirty="0"/>
              <a:t>Final Words of Advice</a:t>
            </a:r>
          </a:p>
        </p:txBody>
      </p:sp>
      <p:pic>
        <p:nvPicPr>
          <p:cNvPr id="1026" name="Picture 2" descr="This link will take you to another Web site">
            <a:extLst>
              <a:ext uri="{FF2B5EF4-FFF2-40B4-BE49-F238E27FC236}">
                <a16:creationId xmlns:a16="http://schemas.microsoft.com/office/drawing/2014/main" id="{4E88B149-6EFF-44E4-A2CD-874422EFE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2200" y="-136525"/>
            <a:ext cx="1714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his link will take you to another Web site">
            <a:extLst>
              <a:ext uri="{FF2B5EF4-FFF2-40B4-BE49-F238E27FC236}">
                <a16:creationId xmlns:a16="http://schemas.microsoft.com/office/drawing/2014/main" id="{5A5D8BE3-EF75-4ABF-9B9C-D7FF704D0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1400" y="-136525"/>
            <a:ext cx="1714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This link will take you to another Web site">
            <a:extLst>
              <a:ext uri="{FF2B5EF4-FFF2-40B4-BE49-F238E27FC236}">
                <a16:creationId xmlns:a16="http://schemas.microsoft.com/office/drawing/2014/main" id="{830C356F-451A-489F-A306-E20648972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0375" y="-549275"/>
            <a:ext cx="1714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is link will take you to another Web site">
            <a:extLst>
              <a:ext uri="{FF2B5EF4-FFF2-40B4-BE49-F238E27FC236}">
                <a16:creationId xmlns:a16="http://schemas.microsoft.com/office/drawing/2014/main" id="{119F3A02-A2A2-4AE2-BE3E-088482600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9575" y="-549275"/>
            <a:ext cx="171450"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78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7B1853-8E91-4F32-9583-108AE09E5C5C}"/>
              </a:ext>
            </a:extLst>
          </p:cNvPr>
          <p:cNvSpPr>
            <a:spLocks noGrp="1"/>
          </p:cNvSpPr>
          <p:nvPr>
            <p:ph type="ctrTitle"/>
          </p:nvPr>
        </p:nvSpPr>
        <p:spPr>
          <a:xfrm>
            <a:off x="4843121" y="1546208"/>
            <a:ext cx="7475618" cy="873488"/>
          </a:xfrm>
        </p:spPr>
        <p:txBody>
          <a:bodyPr/>
          <a:lstStyle/>
          <a:p>
            <a:r>
              <a:rPr lang="en-CA" dirty="0"/>
              <a:t>Agenda</a:t>
            </a:r>
          </a:p>
        </p:txBody>
      </p:sp>
      <p:sp>
        <p:nvSpPr>
          <p:cNvPr id="2" name="Subtitle 1">
            <a:extLst>
              <a:ext uri="{FF2B5EF4-FFF2-40B4-BE49-F238E27FC236}">
                <a16:creationId xmlns:a16="http://schemas.microsoft.com/office/drawing/2014/main" id="{62DC9E06-A84E-419C-9200-BFA71300BD09}"/>
              </a:ext>
            </a:extLst>
          </p:cNvPr>
          <p:cNvSpPr>
            <a:spLocks noGrp="1"/>
          </p:cNvSpPr>
          <p:nvPr>
            <p:ph type="subTitle" idx="1"/>
          </p:nvPr>
        </p:nvSpPr>
        <p:spPr>
          <a:xfrm>
            <a:off x="4843121" y="2885091"/>
            <a:ext cx="7475618" cy="1245230"/>
          </a:xfrm>
        </p:spPr>
        <p:txBody>
          <a:bodyPr>
            <a:normAutofit fontScale="92500" lnSpcReduction="20000"/>
          </a:bodyPr>
          <a:lstStyle/>
          <a:p>
            <a:pPr marL="342900" indent="-342900">
              <a:buAutoNum type="arabicPeriod"/>
            </a:pPr>
            <a:r>
              <a:rPr lang="en-CA" dirty="0"/>
              <a:t>Overview of the scholarship </a:t>
            </a:r>
          </a:p>
          <a:p>
            <a:pPr marL="342900" indent="-342900">
              <a:buAutoNum type="arabicPeriod"/>
            </a:pPr>
            <a:r>
              <a:rPr lang="en-CA" dirty="0"/>
              <a:t>Application requirements</a:t>
            </a:r>
          </a:p>
          <a:p>
            <a:pPr marL="342900" indent="-342900">
              <a:buAutoNum type="arabicPeriod"/>
            </a:pPr>
            <a:r>
              <a:rPr lang="en-CA" dirty="0"/>
              <a:t>Questions</a:t>
            </a:r>
          </a:p>
          <a:p>
            <a:pPr marL="342900" indent="-342900">
              <a:buAutoNum type="arabicPeriod"/>
            </a:pPr>
            <a:r>
              <a:rPr lang="en-CA" dirty="0"/>
              <a:t>Break out rooms with faculty </a:t>
            </a:r>
          </a:p>
        </p:txBody>
      </p:sp>
      <p:sp>
        <p:nvSpPr>
          <p:cNvPr id="3" name="Slide Number Placeholder 2">
            <a:extLst>
              <a:ext uri="{FF2B5EF4-FFF2-40B4-BE49-F238E27FC236}">
                <a16:creationId xmlns:a16="http://schemas.microsoft.com/office/drawing/2014/main" id="{3ABA4B70-9765-429E-BCB7-F6A43306B84F}"/>
              </a:ext>
            </a:extLst>
          </p:cNvPr>
          <p:cNvSpPr>
            <a:spLocks noGrp="1"/>
          </p:cNvSpPr>
          <p:nvPr>
            <p:ph type="sldNum" sz="quarter" idx="4294967295"/>
          </p:nvPr>
        </p:nvSpPr>
        <p:spPr>
          <a:xfrm>
            <a:off x="9766300" y="6784975"/>
            <a:ext cx="2833688" cy="261938"/>
          </a:xfrm>
        </p:spPr>
        <p:txBody>
          <a:bodyPr/>
          <a:lstStyle/>
          <a:p>
            <a:fld id="{48BB047D-A6CD-43AB-96F0-683C726B586B}" type="slidenum">
              <a:rPr lang="en-US" noProof="0" smtClean="0"/>
              <a:pPr/>
              <a:t>2</a:t>
            </a:fld>
            <a:endParaRPr lang="en-US" noProof="0" dirty="0"/>
          </a:p>
        </p:txBody>
      </p:sp>
    </p:spTree>
    <p:extLst>
      <p:ext uri="{BB962C8B-B14F-4D97-AF65-F5344CB8AC3E}">
        <p14:creationId xmlns:p14="http://schemas.microsoft.com/office/powerpoint/2010/main" val="237327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CAD224-C41B-4E80-A637-D0EC21557AA2}"/>
              </a:ext>
            </a:extLst>
          </p:cNvPr>
          <p:cNvSpPr>
            <a:spLocks noGrp="1"/>
          </p:cNvSpPr>
          <p:nvPr>
            <p:ph type="ctrTitle"/>
          </p:nvPr>
        </p:nvSpPr>
        <p:spPr/>
        <p:txBody>
          <a:bodyPr/>
          <a:lstStyle/>
          <a:p>
            <a:r>
              <a:rPr lang="en-CA" dirty="0"/>
              <a:t>Questions?</a:t>
            </a:r>
          </a:p>
        </p:txBody>
      </p:sp>
      <p:sp>
        <p:nvSpPr>
          <p:cNvPr id="2" name="Slide Number Placeholder 1">
            <a:extLst>
              <a:ext uri="{FF2B5EF4-FFF2-40B4-BE49-F238E27FC236}">
                <a16:creationId xmlns:a16="http://schemas.microsoft.com/office/drawing/2014/main" id="{75B0B7D3-60B8-4FB0-8B2A-8A493ACF0E41}"/>
              </a:ext>
            </a:extLst>
          </p:cNvPr>
          <p:cNvSpPr>
            <a:spLocks noGrp="1"/>
          </p:cNvSpPr>
          <p:nvPr>
            <p:ph type="sldNum" sz="quarter" idx="4294967295"/>
          </p:nvPr>
        </p:nvSpPr>
        <p:spPr>
          <a:xfrm>
            <a:off x="9766300" y="6784975"/>
            <a:ext cx="2833688" cy="261938"/>
          </a:xfrm>
        </p:spPr>
        <p:txBody>
          <a:bodyPr/>
          <a:lstStyle/>
          <a:p>
            <a:fld id="{48BB047D-A6CD-43AB-96F0-683C726B586B}" type="slidenum">
              <a:rPr lang="en-US" noProof="0" smtClean="0"/>
              <a:pPr/>
              <a:t>20</a:t>
            </a:fld>
            <a:endParaRPr lang="en-US" noProof="0" dirty="0"/>
          </a:p>
        </p:txBody>
      </p:sp>
    </p:spTree>
    <p:extLst>
      <p:ext uri="{BB962C8B-B14F-4D97-AF65-F5344CB8AC3E}">
        <p14:creationId xmlns:p14="http://schemas.microsoft.com/office/powerpoint/2010/main" val="3386125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3D0CAA-5305-4294-A401-F385934F6190}"/>
              </a:ext>
            </a:extLst>
          </p:cNvPr>
          <p:cNvSpPr txBox="1"/>
          <p:nvPr/>
        </p:nvSpPr>
        <p:spPr>
          <a:xfrm>
            <a:off x="268182" y="3307995"/>
            <a:ext cx="2495974" cy="3108543"/>
          </a:xfrm>
          <a:prstGeom prst="rect">
            <a:avLst/>
          </a:prstGeom>
          <a:noFill/>
        </p:spPr>
        <p:txBody>
          <a:bodyPr wrap="square" rtlCol="0">
            <a:spAutoFit/>
          </a:bodyPr>
          <a:lstStyle/>
          <a:p>
            <a:r>
              <a:rPr lang="en-US" sz="1400" b="1" dirty="0"/>
              <a:t>Dr. Susan Prentice </a:t>
            </a:r>
            <a:r>
              <a:rPr lang="en-US" sz="1400" dirty="0"/>
              <a:t>is the Duff Roblin Professor of Government which has a current focus on care, gender, and social policy.  This appointment builds on her current role as academic lead of the childcare policy stream of a seven-year SSHRC Partnership Grant, "What is the Best Policy Mix for Diverse Canadian Families with Young Children? Re-imagining Canadian Family Policies." </a:t>
            </a:r>
            <a:endParaRPr lang="en-CA" sz="1400" dirty="0"/>
          </a:p>
        </p:txBody>
      </p:sp>
      <p:sp>
        <p:nvSpPr>
          <p:cNvPr id="5" name="TextBox 4">
            <a:extLst>
              <a:ext uri="{FF2B5EF4-FFF2-40B4-BE49-F238E27FC236}">
                <a16:creationId xmlns:a16="http://schemas.microsoft.com/office/drawing/2014/main" id="{86D8A225-ECA6-45A2-BC72-EF5208B3BB68}"/>
              </a:ext>
            </a:extLst>
          </p:cNvPr>
          <p:cNvSpPr txBox="1"/>
          <p:nvPr/>
        </p:nvSpPr>
        <p:spPr>
          <a:xfrm>
            <a:off x="7603244" y="3307995"/>
            <a:ext cx="2404109" cy="2893100"/>
          </a:xfrm>
          <a:prstGeom prst="rect">
            <a:avLst/>
          </a:prstGeom>
          <a:noFill/>
        </p:spPr>
        <p:txBody>
          <a:bodyPr wrap="square" rtlCol="0">
            <a:spAutoFit/>
          </a:bodyPr>
          <a:lstStyle/>
          <a:p>
            <a:r>
              <a:rPr lang="en-US" sz="1400" b="1" dirty="0"/>
              <a:t>Dr. Kiera L. Ladner </a:t>
            </a:r>
            <a:r>
              <a:rPr lang="en-US" sz="1400" dirty="0"/>
              <a:t>is Canada Research Chair in Miyo we'citowin, Indigenous Governance and Digital Sovereignties, and Professor in the Department of Political Studies at the University of Manitoba. Her research focuses on Indigenous Politics and Governance; Digital Sovereignties and Archiving; gender; women and governance; and resurgence. </a:t>
            </a:r>
            <a:endParaRPr lang="en-CA" sz="1400" dirty="0"/>
          </a:p>
        </p:txBody>
      </p:sp>
      <p:pic>
        <p:nvPicPr>
          <p:cNvPr id="1030" name="Picture 6" descr="Tina Chen">
            <a:extLst>
              <a:ext uri="{FF2B5EF4-FFF2-40B4-BE49-F238E27FC236}">
                <a16:creationId xmlns:a16="http://schemas.microsoft.com/office/drawing/2014/main" id="{86AF77BE-A9ED-418F-9960-992B2FB8F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430" y="655656"/>
            <a:ext cx="1807114" cy="26031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E3F4B7-B2F8-4179-A2EE-547A4002B6AD}"/>
              </a:ext>
            </a:extLst>
          </p:cNvPr>
          <p:cNvSpPr txBox="1"/>
          <p:nvPr/>
        </p:nvSpPr>
        <p:spPr>
          <a:xfrm>
            <a:off x="10007353" y="3257440"/>
            <a:ext cx="2434979" cy="2893100"/>
          </a:xfrm>
          <a:prstGeom prst="rect">
            <a:avLst/>
          </a:prstGeom>
          <a:noFill/>
        </p:spPr>
        <p:txBody>
          <a:bodyPr wrap="square" rtlCol="0">
            <a:spAutoFit/>
          </a:bodyPr>
          <a:lstStyle/>
          <a:p>
            <a:r>
              <a:rPr lang="en-CA" sz="1400" b="1" dirty="0"/>
              <a:t>Dr. Tina Chen </a:t>
            </a:r>
            <a:r>
              <a:rPr lang="en-CA" sz="1400" dirty="0"/>
              <a:t>holds a PhD from the University of Wisconsin-Madison. She is currently the Department Head and Professor in the Department of History at the University of Manitoba. Her research interests include Modern China, film projection and film cultures in socialist and post-socialist China, and Chinese migration and documentary regimes. </a:t>
            </a:r>
          </a:p>
        </p:txBody>
      </p:sp>
      <p:sp>
        <p:nvSpPr>
          <p:cNvPr id="7" name="TextBox 6">
            <a:extLst>
              <a:ext uri="{FF2B5EF4-FFF2-40B4-BE49-F238E27FC236}">
                <a16:creationId xmlns:a16="http://schemas.microsoft.com/office/drawing/2014/main" id="{B8BB2C2E-E637-4996-B545-AA737B1871BB}"/>
              </a:ext>
            </a:extLst>
          </p:cNvPr>
          <p:cNvSpPr txBox="1"/>
          <p:nvPr/>
        </p:nvSpPr>
        <p:spPr>
          <a:xfrm>
            <a:off x="5178636" y="3307995"/>
            <a:ext cx="2404109" cy="2677656"/>
          </a:xfrm>
          <a:prstGeom prst="rect">
            <a:avLst/>
          </a:prstGeom>
          <a:noFill/>
        </p:spPr>
        <p:txBody>
          <a:bodyPr wrap="square" rtlCol="0">
            <a:spAutoFit/>
          </a:bodyPr>
          <a:lstStyle/>
          <a:p>
            <a:r>
              <a:rPr lang="en-CA" sz="1400" b="1" dirty="0"/>
              <a:t>Dr. Mike Sampson </a:t>
            </a:r>
            <a:r>
              <a:rPr lang="en-CA" sz="1400" dirty="0"/>
              <a:t>is an Associate Professor in the Department of Classics at the University of Manitoba. He holds a PhD from the University of Michigan. His research interests include Greek tragedy, poetry and myth, Senecan tragedy, papyrology.  Dr. Sampson holds a SSRHC Connection Grant.</a:t>
            </a:r>
          </a:p>
        </p:txBody>
      </p:sp>
      <p:pic>
        <p:nvPicPr>
          <p:cNvPr id="3" name="Picture 2" descr="A person wearing a suit and tie&#10;&#10;Description automatically generated">
            <a:extLst>
              <a:ext uri="{FF2B5EF4-FFF2-40B4-BE49-F238E27FC236}">
                <a16:creationId xmlns:a16="http://schemas.microsoft.com/office/drawing/2014/main" id="{F1D72C25-8DBB-4DFE-8C7F-253391A9FF6B}"/>
              </a:ext>
            </a:extLst>
          </p:cNvPr>
          <p:cNvPicPr>
            <a:picLocks noChangeAspect="1"/>
          </p:cNvPicPr>
          <p:nvPr/>
        </p:nvPicPr>
        <p:blipFill>
          <a:blip r:embed="rId3"/>
          <a:stretch>
            <a:fillRect/>
          </a:stretch>
        </p:blipFill>
        <p:spPr>
          <a:xfrm>
            <a:off x="5218304" y="655656"/>
            <a:ext cx="2113666" cy="2586152"/>
          </a:xfrm>
          <a:prstGeom prst="rect">
            <a:avLst/>
          </a:prstGeom>
        </p:spPr>
      </p:pic>
      <p:pic>
        <p:nvPicPr>
          <p:cNvPr id="9" name="Picture 8" descr="A person wearing glasses&#10;&#10;Description automatically generated">
            <a:extLst>
              <a:ext uri="{FF2B5EF4-FFF2-40B4-BE49-F238E27FC236}">
                <a16:creationId xmlns:a16="http://schemas.microsoft.com/office/drawing/2014/main" id="{C01BF2B4-35E5-4270-9BBE-8C3AD3E1DDA2}"/>
              </a:ext>
            </a:extLst>
          </p:cNvPr>
          <p:cNvPicPr>
            <a:picLocks noChangeAspect="1"/>
          </p:cNvPicPr>
          <p:nvPr/>
        </p:nvPicPr>
        <p:blipFill>
          <a:blip r:embed="rId4"/>
          <a:stretch>
            <a:fillRect/>
          </a:stretch>
        </p:blipFill>
        <p:spPr>
          <a:xfrm>
            <a:off x="7962207" y="630376"/>
            <a:ext cx="1887702" cy="2627062"/>
          </a:xfrm>
          <a:prstGeom prst="rect">
            <a:avLst/>
          </a:prstGeom>
        </p:spPr>
      </p:pic>
      <p:pic>
        <p:nvPicPr>
          <p:cNvPr id="8" name="Picture 7" descr="A person sitting at a table in front of a book shelf&#10;&#10;Description automatically generated">
            <a:extLst>
              <a:ext uri="{FF2B5EF4-FFF2-40B4-BE49-F238E27FC236}">
                <a16:creationId xmlns:a16="http://schemas.microsoft.com/office/drawing/2014/main" id="{BAA92B40-F04E-4001-9F86-6B743849C49A}"/>
              </a:ext>
            </a:extLst>
          </p:cNvPr>
          <p:cNvPicPr>
            <a:picLocks noChangeAspect="1"/>
          </p:cNvPicPr>
          <p:nvPr/>
        </p:nvPicPr>
        <p:blipFill>
          <a:blip r:embed="rId5"/>
          <a:stretch>
            <a:fillRect/>
          </a:stretch>
        </p:blipFill>
        <p:spPr>
          <a:xfrm>
            <a:off x="339839" y="635201"/>
            <a:ext cx="1983083" cy="2627062"/>
          </a:xfrm>
          <a:prstGeom prst="rect">
            <a:avLst/>
          </a:prstGeom>
        </p:spPr>
      </p:pic>
      <p:pic>
        <p:nvPicPr>
          <p:cNvPr id="10" name="Picture 9" descr="A person smiling for the camera&#10;&#10;Description automatically generated">
            <a:extLst>
              <a:ext uri="{FF2B5EF4-FFF2-40B4-BE49-F238E27FC236}">
                <a16:creationId xmlns:a16="http://schemas.microsoft.com/office/drawing/2014/main" id="{8C4FDBAB-8233-4A5F-8136-24C5B7AD9E1C}"/>
              </a:ext>
            </a:extLst>
          </p:cNvPr>
          <p:cNvPicPr>
            <a:picLocks noChangeAspect="1"/>
          </p:cNvPicPr>
          <p:nvPr/>
        </p:nvPicPr>
        <p:blipFill>
          <a:blip r:embed="rId6"/>
          <a:stretch>
            <a:fillRect/>
          </a:stretch>
        </p:blipFill>
        <p:spPr>
          <a:xfrm>
            <a:off x="2708549" y="655656"/>
            <a:ext cx="2113667" cy="2586152"/>
          </a:xfrm>
          <a:prstGeom prst="rect">
            <a:avLst/>
          </a:prstGeom>
        </p:spPr>
      </p:pic>
      <p:sp>
        <p:nvSpPr>
          <p:cNvPr id="11" name="TextBox 10">
            <a:extLst>
              <a:ext uri="{FF2B5EF4-FFF2-40B4-BE49-F238E27FC236}">
                <a16:creationId xmlns:a16="http://schemas.microsoft.com/office/drawing/2014/main" id="{2D8CB72A-8547-4738-9434-0B8232ABFCCE}"/>
              </a:ext>
            </a:extLst>
          </p:cNvPr>
          <p:cNvSpPr txBox="1"/>
          <p:nvPr/>
        </p:nvSpPr>
        <p:spPr>
          <a:xfrm>
            <a:off x="2685433" y="3307995"/>
            <a:ext cx="2434979" cy="3354765"/>
          </a:xfrm>
          <a:prstGeom prst="rect">
            <a:avLst/>
          </a:prstGeom>
          <a:noFill/>
        </p:spPr>
        <p:txBody>
          <a:bodyPr wrap="square" rtlCol="0">
            <a:spAutoFit/>
          </a:bodyPr>
          <a:lstStyle/>
          <a:p>
            <a:r>
              <a:rPr lang="en-CA" sz="1400" b="1" dirty="0"/>
              <a:t>Dr. Roisin </a:t>
            </a:r>
            <a:r>
              <a:rPr lang="en-CA" sz="1400" b="1" dirty="0" err="1"/>
              <a:t>Cossar</a:t>
            </a:r>
            <a:r>
              <a:rPr lang="en-CA" sz="1400" b="1" dirty="0"/>
              <a:t> </a:t>
            </a:r>
            <a:r>
              <a:rPr lang="en-CA" sz="1400" dirty="0"/>
              <a:t>is Professor in History</a:t>
            </a:r>
            <a:r>
              <a:rPr lang="en-US" sz="1400" dirty="0">
                <a:effectLst/>
                <a:latin typeface="Calibri" panose="020F0502020204030204" pitchFamily="34" charset="0"/>
              </a:rPr>
              <a:t>and completed a PhD at the University of Toronto.  Her SSHRC-funded publications include two books and several articles and essays on the social history of the Christian church in Italy during the later Middle Ages. She currently holds a SSHRC Insight Grant for a multi-year project examining the relationship between seasonality and religious culture in late medieval Italy. </a:t>
            </a:r>
            <a:endParaRPr lang="en-CA" sz="1400" dirty="0"/>
          </a:p>
        </p:txBody>
      </p:sp>
    </p:spTree>
    <p:extLst>
      <p:ext uri="{BB962C8B-B14F-4D97-AF65-F5344CB8AC3E}">
        <p14:creationId xmlns:p14="http://schemas.microsoft.com/office/powerpoint/2010/main" val="207829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6E4C05-8668-4A83-BF2F-F99E14480FFE}"/>
              </a:ext>
            </a:extLst>
          </p:cNvPr>
          <p:cNvSpPr>
            <a:spLocks noGrp="1"/>
          </p:cNvSpPr>
          <p:nvPr>
            <p:ph type="sldNum" sz="quarter" idx="12"/>
          </p:nvPr>
        </p:nvSpPr>
        <p:spPr/>
        <p:txBody>
          <a:bodyPr/>
          <a:lstStyle/>
          <a:p>
            <a:fld id="{48BB047D-A6CD-43AB-96F0-683C726B586B}" type="slidenum">
              <a:rPr lang="en-US" noProof="0" smtClean="0"/>
              <a:pPr/>
              <a:t>3</a:t>
            </a:fld>
            <a:endParaRPr lang="en-US" noProof="0" dirty="0"/>
          </a:p>
        </p:txBody>
      </p:sp>
      <p:sp>
        <p:nvSpPr>
          <p:cNvPr id="3" name="Content Placeholder 2">
            <a:extLst>
              <a:ext uri="{FF2B5EF4-FFF2-40B4-BE49-F238E27FC236}">
                <a16:creationId xmlns:a16="http://schemas.microsoft.com/office/drawing/2014/main" id="{568ECCB8-74E4-4312-A65C-C2726DBA8AB6}"/>
              </a:ext>
            </a:extLst>
          </p:cNvPr>
          <p:cNvSpPr>
            <a:spLocks noGrp="1"/>
          </p:cNvSpPr>
          <p:nvPr>
            <p:ph idx="1"/>
          </p:nvPr>
        </p:nvSpPr>
        <p:spPr/>
        <p:txBody>
          <a:bodyPr/>
          <a:lstStyle/>
          <a:p>
            <a:pPr marL="0" indent="0">
              <a:buNone/>
            </a:pPr>
            <a:r>
              <a:rPr lang="en-CA" sz="2200" dirty="0"/>
              <a:t>The Government of Canada supports academic research through three different councils (Tri-Council)</a:t>
            </a:r>
          </a:p>
          <a:p>
            <a:pPr lvl="1"/>
            <a:r>
              <a:rPr lang="en-CA" sz="2000" dirty="0"/>
              <a:t>NSERC (Natural Sciences and Engineering Research Council)</a:t>
            </a:r>
          </a:p>
          <a:p>
            <a:pPr lvl="1"/>
            <a:endParaRPr lang="en-CA" sz="2000" dirty="0"/>
          </a:p>
          <a:p>
            <a:pPr lvl="1"/>
            <a:endParaRPr lang="en-CA" sz="2000" dirty="0"/>
          </a:p>
          <a:p>
            <a:pPr lvl="1"/>
            <a:r>
              <a:rPr lang="en-CA" sz="2000" dirty="0"/>
              <a:t>CIHR (Canadian Institutes of Health Research)</a:t>
            </a:r>
          </a:p>
          <a:p>
            <a:pPr lvl="1"/>
            <a:endParaRPr lang="en-CA" sz="2000" dirty="0"/>
          </a:p>
          <a:p>
            <a:pPr lvl="1"/>
            <a:endParaRPr lang="en-CA" sz="2000" dirty="0"/>
          </a:p>
          <a:p>
            <a:pPr lvl="1"/>
            <a:r>
              <a:rPr lang="en-CA" sz="2000" b="1" dirty="0"/>
              <a:t>SSHRC (Social Sciences and Humanities Research Council)</a:t>
            </a:r>
          </a:p>
        </p:txBody>
      </p:sp>
      <p:sp>
        <p:nvSpPr>
          <p:cNvPr id="4" name="Title 3">
            <a:extLst>
              <a:ext uri="{FF2B5EF4-FFF2-40B4-BE49-F238E27FC236}">
                <a16:creationId xmlns:a16="http://schemas.microsoft.com/office/drawing/2014/main" id="{F5B99666-9E53-42FB-9FDB-E7399A5F34DB}"/>
              </a:ext>
            </a:extLst>
          </p:cNvPr>
          <p:cNvSpPr>
            <a:spLocks noGrp="1"/>
          </p:cNvSpPr>
          <p:nvPr>
            <p:ph type="title"/>
          </p:nvPr>
        </p:nvSpPr>
        <p:spPr/>
        <p:txBody>
          <a:bodyPr/>
          <a:lstStyle/>
          <a:p>
            <a:r>
              <a:rPr lang="en-CA" dirty="0"/>
              <a:t>Tri-Council Agency Funding </a:t>
            </a:r>
          </a:p>
        </p:txBody>
      </p:sp>
      <p:pic>
        <p:nvPicPr>
          <p:cNvPr id="5" name="Picture 4">
            <a:extLst>
              <a:ext uri="{FF2B5EF4-FFF2-40B4-BE49-F238E27FC236}">
                <a16:creationId xmlns:a16="http://schemas.microsoft.com/office/drawing/2014/main" id="{D9AD804E-C770-45DF-8100-006C359F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664" y="2681570"/>
            <a:ext cx="1200150" cy="695325"/>
          </a:xfrm>
          <a:prstGeom prst="rect">
            <a:avLst/>
          </a:prstGeom>
        </p:spPr>
      </p:pic>
      <p:pic>
        <p:nvPicPr>
          <p:cNvPr id="6" name="Picture 5">
            <a:extLst>
              <a:ext uri="{FF2B5EF4-FFF2-40B4-BE49-F238E27FC236}">
                <a16:creationId xmlns:a16="http://schemas.microsoft.com/office/drawing/2014/main" id="{6FAF26EB-A5BC-4D3B-8459-BB842F18F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010" y="3669329"/>
            <a:ext cx="1200150" cy="695325"/>
          </a:xfrm>
          <a:prstGeom prst="rect">
            <a:avLst/>
          </a:prstGeom>
        </p:spPr>
      </p:pic>
      <p:pic>
        <p:nvPicPr>
          <p:cNvPr id="7" name="Picture 6">
            <a:extLst>
              <a:ext uri="{FF2B5EF4-FFF2-40B4-BE49-F238E27FC236}">
                <a16:creationId xmlns:a16="http://schemas.microsoft.com/office/drawing/2014/main" id="{0FA49630-7DEE-44C3-9BB8-EF1439BB86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010" y="4720509"/>
            <a:ext cx="1200150" cy="695325"/>
          </a:xfrm>
          <a:prstGeom prst="rect">
            <a:avLst/>
          </a:prstGeom>
        </p:spPr>
      </p:pic>
      <p:sp>
        <p:nvSpPr>
          <p:cNvPr id="8" name="TextBox 7">
            <a:extLst>
              <a:ext uri="{FF2B5EF4-FFF2-40B4-BE49-F238E27FC236}">
                <a16:creationId xmlns:a16="http://schemas.microsoft.com/office/drawing/2014/main" id="{6AA4FFD2-7949-4D7D-A8A8-C89351B9A50F}"/>
              </a:ext>
            </a:extLst>
          </p:cNvPr>
          <p:cNvSpPr txBox="1"/>
          <p:nvPr/>
        </p:nvSpPr>
        <p:spPr>
          <a:xfrm>
            <a:off x="2509044" y="3877515"/>
            <a:ext cx="4754880" cy="380232"/>
          </a:xfrm>
          <a:prstGeom prst="rect">
            <a:avLst/>
          </a:prstGeom>
          <a:noFill/>
        </p:spPr>
        <p:txBody>
          <a:bodyPr wrap="square" rtlCol="0">
            <a:spAutoFit/>
          </a:bodyPr>
          <a:lstStyle/>
          <a:p>
            <a:r>
              <a:rPr lang="en-CA" dirty="0"/>
              <a:t>540 Masters’ Awards</a:t>
            </a:r>
          </a:p>
        </p:txBody>
      </p:sp>
      <p:sp>
        <p:nvSpPr>
          <p:cNvPr id="9" name="TextBox 8">
            <a:extLst>
              <a:ext uri="{FF2B5EF4-FFF2-40B4-BE49-F238E27FC236}">
                <a16:creationId xmlns:a16="http://schemas.microsoft.com/office/drawing/2014/main" id="{0E47813D-6F65-4664-BA48-E962A69C28BE}"/>
              </a:ext>
            </a:extLst>
          </p:cNvPr>
          <p:cNvSpPr txBox="1"/>
          <p:nvPr/>
        </p:nvSpPr>
        <p:spPr>
          <a:xfrm>
            <a:off x="2509044" y="2844565"/>
            <a:ext cx="4000500" cy="380232"/>
          </a:xfrm>
          <a:prstGeom prst="rect">
            <a:avLst/>
          </a:prstGeom>
          <a:noFill/>
        </p:spPr>
        <p:txBody>
          <a:bodyPr wrap="square" rtlCol="0">
            <a:spAutoFit/>
          </a:bodyPr>
          <a:lstStyle/>
          <a:p>
            <a:r>
              <a:rPr lang="en-CA" dirty="0"/>
              <a:t>950 Masters’ Awards</a:t>
            </a:r>
          </a:p>
        </p:txBody>
      </p:sp>
      <p:sp>
        <p:nvSpPr>
          <p:cNvPr id="10" name="TextBox 9">
            <a:extLst>
              <a:ext uri="{FF2B5EF4-FFF2-40B4-BE49-F238E27FC236}">
                <a16:creationId xmlns:a16="http://schemas.microsoft.com/office/drawing/2014/main" id="{E975BEAA-BEA7-4D65-9F70-6CB8667AC69D}"/>
              </a:ext>
            </a:extLst>
          </p:cNvPr>
          <p:cNvSpPr txBox="1"/>
          <p:nvPr/>
        </p:nvSpPr>
        <p:spPr>
          <a:xfrm>
            <a:off x="2509044" y="4892188"/>
            <a:ext cx="3581400" cy="380232"/>
          </a:xfrm>
          <a:prstGeom prst="rect">
            <a:avLst/>
          </a:prstGeom>
          <a:noFill/>
        </p:spPr>
        <p:txBody>
          <a:bodyPr wrap="square" rtlCol="0">
            <a:spAutoFit/>
          </a:bodyPr>
          <a:lstStyle/>
          <a:p>
            <a:r>
              <a:rPr lang="en-CA" dirty="0"/>
              <a:t>1,510 Masters’ Awards</a:t>
            </a:r>
          </a:p>
        </p:txBody>
      </p:sp>
    </p:spTree>
    <p:extLst>
      <p:ext uri="{BB962C8B-B14F-4D97-AF65-F5344CB8AC3E}">
        <p14:creationId xmlns:p14="http://schemas.microsoft.com/office/powerpoint/2010/main" val="270103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DC93C4-2891-45D6-BE5D-6A9263779380}"/>
              </a:ext>
            </a:extLst>
          </p:cNvPr>
          <p:cNvSpPr>
            <a:spLocks noGrp="1"/>
          </p:cNvSpPr>
          <p:nvPr>
            <p:ph type="sldNum" sz="quarter" idx="12"/>
          </p:nvPr>
        </p:nvSpPr>
        <p:spPr/>
        <p:txBody>
          <a:bodyPr/>
          <a:lstStyle/>
          <a:p>
            <a:fld id="{48BB047D-A6CD-43AB-96F0-683C726B586B}" type="slidenum">
              <a:rPr lang="en-US" noProof="0" smtClean="0"/>
              <a:pPr/>
              <a:t>4</a:t>
            </a:fld>
            <a:endParaRPr lang="en-US" noProof="0" dirty="0"/>
          </a:p>
        </p:txBody>
      </p:sp>
      <p:sp>
        <p:nvSpPr>
          <p:cNvPr id="3" name="Content Placeholder 2">
            <a:extLst>
              <a:ext uri="{FF2B5EF4-FFF2-40B4-BE49-F238E27FC236}">
                <a16:creationId xmlns:a16="http://schemas.microsoft.com/office/drawing/2014/main" id="{5A384217-BB36-4D44-BAF5-0A5C0A01E6CE}"/>
              </a:ext>
            </a:extLst>
          </p:cNvPr>
          <p:cNvSpPr>
            <a:spLocks noGrp="1"/>
          </p:cNvSpPr>
          <p:nvPr>
            <p:ph idx="1"/>
          </p:nvPr>
        </p:nvSpPr>
        <p:spPr/>
        <p:txBody>
          <a:bodyPr>
            <a:normAutofit/>
          </a:bodyPr>
          <a:lstStyle/>
          <a:p>
            <a:r>
              <a:rPr lang="en-CA" sz="2600" dirty="0"/>
              <a:t>This is the Masters scholarship awarded under the Social Sciences and Humanities Research Council</a:t>
            </a:r>
          </a:p>
          <a:p>
            <a:r>
              <a:rPr lang="en-CA" sz="2600" dirty="0"/>
              <a:t>Winners receive $17,500, awarded over a twelve month period</a:t>
            </a:r>
          </a:p>
          <a:p>
            <a:r>
              <a:rPr lang="en-CA" sz="2600" dirty="0"/>
              <a:t>It is non-renewable </a:t>
            </a:r>
          </a:p>
          <a:p>
            <a:r>
              <a:rPr lang="en-CA" sz="2600" dirty="0"/>
              <a:t>The award may only be held at a Canadian institution (note this is a change from the past)</a:t>
            </a:r>
          </a:p>
        </p:txBody>
      </p:sp>
      <p:sp>
        <p:nvSpPr>
          <p:cNvPr id="4" name="Title 3">
            <a:extLst>
              <a:ext uri="{FF2B5EF4-FFF2-40B4-BE49-F238E27FC236}">
                <a16:creationId xmlns:a16="http://schemas.microsoft.com/office/drawing/2014/main" id="{5B793194-BC09-4037-BDA3-B13C7A796A36}"/>
              </a:ext>
            </a:extLst>
          </p:cNvPr>
          <p:cNvSpPr>
            <a:spLocks noGrp="1"/>
          </p:cNvSpPr>
          <p:nvPr>
            <p:ph type="title"/>
          </p:nvPr>
        </p:nvSpPr>
        <p:spPr/>
        <p:txBody>
          <a:bodyPr/>
          <a:lstStyle/>
          <a:p>
            <a:r>
              <a:rPr lang="en-CA" dirty="0"/>
              <a:t>What is the Joseph-Armand Bombardier Scholarship?</a:t>
            </a:r>
          </a:p>
        </p:txBody>
      </p:sp>
    </p:spTree>
    <p:extLst>
      <p:ext uri="{BB962C8B-B14F-4D97-AF65-F5344CB8AC3E}">
        <p14:creationId xmlns:p14="http://schemas.microsoft.com/office/powerpoint/2010/main" val="294022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313FBA-0001-4AF8-88A0-F4ED4D88E827}"/>
              </a:ext>
            </a:extLst>
          </p:cNvPr>
          <p:cNvSpPr>
            <a:spLocks noGrp="1"/>
          </p:cNvSpPr>
          <p:nvPr>
            <p:ph type="sldNum" sz="quarter" idx="12"/>
          </p:nvPr>
        </p:nvSpPr>
        <p:spPr/>
        <p:txBody>
          <a:bodyPr/>
          <a:lstStyle/>
          <a:p>
            <a:fld id="{48BB047D-A6CD-43AB-96F0-683C726B586B}" type="slidenum">
              <a:rPr lang="en-US" noProof="0" smtClean="0"/>
              <a:pPr/>
              <a:t>5</a:t>
            </a:fld>
            <a:endParaRPr lang="en-US" noProof="0" dirty="0"/>
          </a:p>
        </p:txBody>
      </p:sp>
      <p:sp>
        <p:nvSpPr>
          <p:cNvPr id="3" name="Content Placeholder 2">
            <a:extLst>
              <a:ext uri="{FF2B5EF4-FFF2-40B4-BE49-F238E27FC236}">
                <a16:creationId xmlns:a16="http://schemas.microsoft.com/office/drawing/2014/main" id="{19A1A8F4-313B-464A-BF5A-D2A6EF0BF7FD}"/>
              </a:ext>
            </a:extLst>
          </p:cNvPr>
          <p:cNvSpPr>
            <a:spLocks noGrp="1"/>
          </p:cNvSpPr>
          <p:nvPr>
            <p:ph idx="1"/>
          </p:nvPr>
        </p:nvSpPr>
        <p:spPr>
          <a:xfrm>
            <a:off x="375577" y="1916483"/>
            <a:ext cx="11848834" cy="5130185"/>
          </a:xfrm>
        </p:spPr>
        <p:txBody>
          <a:bodyPr>
            <a:normAutofit fontScale="92500" lnSpcReduction="10000"/>
          </a:bodyPr>
          <a:lstStyle/>
          <a:p>
            <a:r>
              <a:rPr lang="en-CA" sz="2800" dirty="0"/>
              <a:t>Each university has a certain allotment of scholarships to award (based on size of student body). Must be enrolled full-time.</a:t>
            </a:r>
          </a:p>
          <a:p>
            <a:endParaRPr lang="en-CA" sz="2600" b="1" dirty="0"/>
          </a:p>
          <a:p>
            <a:endParaRPr lang="en-CA" sz="2600" b="1" dirty="0"/>
          </a:p>
          <a:p>
            <a:endParaRPr lang="en-CA" sz="2600" b="1" dirty="0"/>
          </a:p>
          <a:p>
            <a:endParaRPr lang="en-CA" sz="2600" b="1" dirty="0"/>
          </a:p>
          <a:p>
            <a:endParaRPr lang="en-CA" sz="2600" b="1" dirty="0"/>
          </a:p>
          <a:p>
            <a:endParaRPr lang="en-CA" sz="2600" b="1" dirty="0"/>
          </a:p>
          <a:p>
            <a:endParaRPr lang="en-CA" sz="2600" b="1" dirty="0"/>
          </a:p>
          <a:p>
            <a:r>
              <a:rPr lang="en-CA" sz="2600" dirty="0"/>
              <a:t>Université St. Boniface – 2</a:t>
            </a:r>
          </a:p>
          <a:p>
            <a:r>
              <a:rPr lang="en-CA" sz="2800" dirty="0"/>
              <a:t>See </a:t>
            </a:r>
            <a:r>
              <a:rPr lang="en-CA" sz="2800" dirty="0">
                <a:hlinkClick r:id="rId3"/>
              </a:rPr>
              <a:t>https://www.nserc-crsng.gc.ca/Students-Etudiants/CGSAllocations-QuotasBESC_eng.asp</a:t>
            </a:r>
            <a:r>
              <a:rPr lang="en-CA" sz="2800" dirty="0"/>
              <a:t> for other institution allotments </a:t>
            </a:r>
            <a:endParaRPr lang="en-CA" sz="2800" b="1" dirty="0"/>
          </a:p>
          <a:p>
            <a:pPr lvl="1"/>
            <a:endParaRPr lang="en-CA" sz="2600" b="1" dirty="0"/>
          </a:p>
          <a:p>
            <a:pPr lvl="1"/>
            <a:endParaRPr lang="en-CA" sz="2600" dirty="0"/>
          </a:p>
          <a:p>
            <a:pPr lvl="1"/>
            <a:endParaRPr lang="en-CA" sz="2600" dirty="0"/>
          </a:p>
          <a:p>
            <a:pPr marL="457200" lvl="1" indent="0">
              <a:buNone/>
            </a:pPr>
            <a:endParaRPr lang="en-CA" sz="2600" dirty="0"/>
          </a:p>
          <a:p>
            <a:pPr marL="457200" lvl="1" indent="0">
              <a:buNone/>
            </a:pPr>
            <a:endParaRPr lang="en-CA" sz="2600" dirty="0"/>
          </a:p>
          <a:p>
            <a:endParaRPr lang="en-CA" dirty="0"/>
          </a:p>
        </p:txBody>
      </p:sp>
      <p:sp>
        <p:nvSpPr>
          <p:cNvPr id="4" name="Title 3">
            <a:extLst>
              <a:ext uri="{FF2B5EF4-FFF2-40B4-BE49-F238E27FC236}">
                <a16:creationId xmlns:a16="http://schemas.microsoft.com/office/drawing/2014/main" id="{86E282BD-B0A2-4214-B066-8F5A4852AD76}"/>
              </a:ext>
            </a:extLst>
          </p:cNvPr>
          <p:cNvSpPr>
            <a:spLocks noGrp="1"/>
          </p:cNvSpPr>
          <p:nvPr>
            <p:ph type="title"/>
          </p:nvPr>
        </p:nvSpPr>
        <p:spPr/>
        <p:txBody>
          <a:bodyPr/>
          <a:lstStyle/>
          <a:p>
            <a:r>
              <a:rPr lang="en-CA" dirty="0"/>
              <a:t>University Allotments</a:t>
            </a:r>
          </a:p>
        </p:txBody>
      </p:sp>
      <p:pic>
        <p:nvPicPr>
          <p:cNvPr id="1028" name="Picture 4" descr="Brandon University Logo PNG Transparent &amp; SVG Vector - Freebie Supply">
            <a:extLst>
              <a:ext uri="{FF2B5EF4-FFF2-40B4-BE49-F238E27FC236}">
                <a16:creationId xmlns:a16="http://schemas.microsoft.com/office/drawing/2014/main" id="{66E96642-8EEE-441D-B159-6C78F5084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548" y="2908737"/>
            <a:ext cx="1381837" cy="13818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nadian Mennonite University | CMU">
            <a:extLst>
              <a:ext uri="{FF2B5EF4-FFF2-40B4-BE49-F238E27FC236}">
                <a16:creationId xmlns:a16="http://schemas.microsoft.com/office/drawing/2014/main" id="{C6889961-9AEC-4B72-AA68-6035FCECC8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1403" y="2769279"/>
            <a:ext cx="2121229" cy="14128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UM brand | University of Manitoba">
            <a:extLst>
              <a:ext uri="{FF2B5EF4-FFF2-40B4-BE49-F238E27FC236}">
                <a16:creationId xmlns:a16="http://schemas.microsoft.com/office/drawing/2014/main" id="{2ED38B1A-8F6B-4788-A9E8-307F6DB5E8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0393" y="2791793"/>
            <a:ext cx="2433128" cy="16220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s | Branding | The University of Winnipeg">
            <a:extLst>
              <a:ext uri="{FF2B5EF4-FFF2-40B4-BE49-F238E27FC236}">
                <a16:creationId xmlns:a16="http://schemas.microsoft.com/office/drawing/2014/main" id="{735AF7E1-BBB0-4C04-AA5B-8665B7E13A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0094" y="3193298"/>
            <a:ext cx="2793635" cy="8127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CB6FA6-5AB0-4555-9164-BBD11945C833}"/>
              </a:ext>
            </a:extLst>
          </p:cNvPr>
          <p:cNvSpPr txBox="1"/>
          <p:nvPr/>
        </p:nvSpPr>
        <p:spPr>
          <a:xfrm>
            <a:off x="1254975" y="4194598"/>
            <a:ext cx="352982" cy="492443"/>
          </a:xfrm>
          <a:prstGeom prst="rect">
            <a:avLst/>
          </a:prstGeom>
          <a:noFill/>
        </p:spPr>
        <p:txBody>
          <a:bodyPr wrap="none" rtlCol="0">
            <a:spAutoFit/>
          </a:bodyPr>
          <a:lstStyle/>
          <a:p>
            <a:r>
              <a:rPr lang="en-CA" sz="2600" b="1" dirty="0"/>
              <a:t>3</a:t>
            </a:r>
          </a:p>
        </p:txBody>
      </p:sp>
      <p:sp>
        <p:nvSpPr>
          <p:cNvPr id="11" name="TextBox 10">
            <a:extLst>
              <a:ext uri="{FF2B5EF4-FFF2-40B4-BE49-F238E27FC236}">
                <a16:creationId xmlns:a16="http://schemas.microsoft.com/office/drawing/2014/main" id="{6EAE8877-F540-4450-95D8-3F3144B1AAE0}"/>
              </a:ext>
            </a:extLst>
          </p:cNvPr>
          <p:cNvSpPr txBox="1"/>
          <p:nvPr/>
        </p:nvSpPr>
        <p:spPr>
          <a:xfrm>
            <a:off x="3856441" y="4167656"/>
            <a:ext cx="352982" cy="492443"/>
          </a:xfrm>
          <a:prstGeom prst="rect">
            <a:avLst/>
          </a:prstGeom>
          <a:noFill/>
        </p:spPr>
        <p:txBody>
          <a:bodyPr wrap="none" rtlCol="0">
            <a:spAutoFit/>
          </a:bodyPr>
          <a:lstStyle/>
          <a:p>
            <a:r>
              <a:rPr lang="en-CA" sz="2600" b="1" dirty="0"/>
              <a:t>1</a:t>
            </a:r>
          </a:p>
        </p:txBody>
      </p:sp>
      <p:sp>
        <p:nvSpPr>
          <p:cNvPr id="12" name="TextBox 11">
            <a:extLst>
              <a:ext uri="{FF2B5EF4-FFF2-40B4-BE49-F238E27FC236}">
                <a16:creationId xmlns:a16="http://schemas.microsoft.com/office/drawing/2014/main" id="{01AC0148-A3B6-4920-9DA1-F315F0A71608}"/>
              </a:ext>
            </a:extLst>
          </p:cNvPr>
          <p:cNvSpPr txBox="1"/>
          <p:nvPr/>
        </p:nvSpPr>
        <p:spPr>
          <a:xfrm>
            <a:off x="7436957" y="4167655"/>
            <a:ext cx="521297" cy="492443"/>
          </a:xfrm>
          <a:prstGeom prst="rect">
            <a:avLst/>
          </a:prstGeom>
          <a:noFill/>
        </p:spPr>
        <p:txBody>
          <a:bodyPr wrap="none" rtlCol="0">
            <a:spAutoFit/>
          </a:bodyPr>
          <a:lstStyle/>
          <a:p>
            <a:r>
              <a:rPr lang="en-CA" sz="2600" b="1" dirty="0"/>
              <a:t>28</a:t>
            </a:r>
          </a:p>
        </p:txBody>
      </p:sp>
      <p:sp>
        <p:nvSpPr>
          <p:cNvPr id="13" name="TextBox 12">
            <a:extLst>
              <a:ext uri="{FF2B5EF4-FFF2-40B4-BE49-F238E27FC236}">
                <a16:creationId xmlns:a16="http://schemas.microsoft.com/office/drawing/2014/main" id="{2D2BCDF3-1350-4231-A428-BA269C624657}"/>
              </a:ext>
            </a:extLst>
          </p:cNvPr>
          <p:cNvSpPr txBox="1"/>
          <p:nvPr/>
        </p:nvSpPr>
        <p:spPr>
          <a:xfrm>
            <a:off x="10992031" y="4194598"/>
            <a:ext cx="352982" cy="492443"/>
          </a:xfrm>
          <a:prstGeom prst="rect">
            <a:avLst/>
          </a:prstGeom>
          <a:noFill/>
        </p:spPr>
        <p:txBody>
          <a:bodyPr wrap="none" rtlCol="0">
            <a:spAutoFit/>
          </a:bodyPr>
          <a:lstStyle/>
          <a:p>
            <a:r>
              <a:rPr lang="en-CA" sz="2600" b="1" dirty="0"/>
              <a:t>7</a:t>
            </a:r>
          </a:p>
        </p:txBody>
      </p:sp>
    </p:spTree>
    <p:extLst>
      <p:ext uri="{BB962C8B-B14F-4D97-AF65-F5344CB8AC3E}">
        <p14:creationId xmlns:p14="http://schemas.microsoft.com/office/powerpoint/2010/main" val="425288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72C6B6-302B-4302-A510-9579ED54F9FD}"/>
              </a:ext>
            </a:extLst>
          </p:cNvPr>
          <p:cNvSpPr>
            <a:spLocks noGrp="1"/>
          </p:cNvSpPr>
          <p:nvPr>
            <p:ph type="sldNum" sz="quarter" idx="12"/>
          </p:nvPr>
        </p:nvSpPr>
        <p:spPr/>
        <p:txBody>
          <a:bodyPr/>
          <a:lstStyle/>
          <a:p>
            <a:fld id="{48BB047D-A6CD-43AB-96F0-683C726B586B}" type="slidenum">
              <a:rPr lang="en-US" noProof="0" smtClean="0"/>
              <a:pPr/>
              <a:t>6</a:t>
            </a:fld>
            <a:endParaRPr lang="en-US" noProof="0" dirty="0"/>
          </a:p>
        </p:txBody>
      </p:sp>
      <p:sp>
        <p:nvSpPr>
          <p:cNvPr id="3" name="Content Placeholder 2">
            <a:extLst>
              <a:ext uri="{FF2B5EF4-FFF2-40B4-BE49-F238E27FC236}">
                <a16:creationId xmlns:a16="http://schemas.microsoft.com/office/drawing/2014/main" id="{875BABD3-E784-444B-BD23-7503E677C679}"/>
              </a:ext>
            </a:extLst>
          </p:cNvPr>
          <p:cNvSpPr>
            <a:spLocks noGrp="1"/>
          </p:cNvSpPr>
          <p:nvPr>
            <p:ph idx="1"/>
          </p:nvPr>
        </p:nvSpPr>
        <p:spPr/>
        <p:txBody>
          <a:bodyPr>
            <a:normAutofit fontScale="92500" lnSpcReduction="10000"/>
          </a:bodyPr>
          <a:lstStyle/>
          <a:p>
            <a:r>
              <a:rPr lang="en-CA" sz="2400" dirty="0"/>
              <a:t>Be a Canadian citizen or permanent resident of Canada</a:t>
            </a:r>
          </a:p>
          <a:p>
            <a:r>
              <a:rPr lang="en-CA" sz="2400" dirty="0"/>
              <a:t>Be enrolled in, have applied for, or will apply for full-time admission to a Masters program at a Canadian institution</a:t>
            </a:r>
          </a:p>
          <a:p>
            <a:r>
              <a:rPr lang="en-CA" sz="2400" dirty="0"/>
              <a:t>Have completed, as of December 31 of the year of the application, between zero and twelve months of full-time studies </a:t>
            </a:r>
          </a:p>
          <a:p>
            <a:r>
              <a:rPr lang="en-CA" sz="2400" dirty="0"/>
              <a:t>Not have previously held a Canada Graduate Studies Masters Scholarship </a:t>
            </a:r>
          </a:p>
          <a:p>
            <a:r>
              <a:rPr lang="en-CA" sz="2400" dirty="0"/>
              <a:t>High academic standing </a:t>
            </a:r>
          </a:p>
          <a:p>
            <a:r>
              <a:rPr lang="en-CA" sz="2400" dirty="0"/>
              <a:t>Submit a maximum of one scholarship application per academic year to the Tri-Council agencies </a:t>
            </a:r>
          </a:p>
          <a:p>
            <a:r>
              <a:rPr lang="en-CA" sz="2400" dirty="0"/>
              <a:t>Submit your application directly to SSHRC before December 1, 2020 at 8:00PM ET</a:t>
            </a:r>
            <a:endParaRPr lang="en-CA" sz="2200" dirty="0"/>
          </a:p>
          <a:p>
            <a:endParaRPr lang="en-CA" sz="2200" dirty="0"/>
          </a:p>
          <a:p>
            <a:endParaRPr lang="en-CA" sz="2200" dirty="0"/>
          </a:p>
          <a:p>
            <a:r>
              <a:rPr lang="en-CA" sz="2400" dirty="0">
                <a:hlinkClick r:id="rId3"/>
              </a:rPr>
              <a:t>https://www.nserc-crsng.gc.ca/Students-Etudiants/PG-CS/CGSM-BESCM_eng.asp#star</a:t>
            </a:r>
            <a:endParaRPr lang="en-CA" sz="2200" dirty="0"/>
          </a:p>
        </p:txBody>
      </p:sp>
      <p:sp>
        <p:nvSpPr>
          <p:cNvPr id="4" name="Title 3">
            <a:extLst>
              <a:ext uri="{FF2B5EF4-FFF2-40B4-BE49-F238E27FC236}">
                <a16:creationId xmlns:a16="http://schemas.microsoft.com/office/drawing/2014/main" id="{35B7D36C-F586-4C98-8AE8-C53378B7E3D5}"/>
              </a:ext>
            </a:extLst>
          </p:cNvPr>
          <p:cNvSpPr>
            <a:spLocks noGrp="1"/>
          </p:cNvSpPr>
          <p:nvPr>
            <p:ph type="title"/>
          </p:nvPr>
        </p:nvSpPr>
        <p:spPr/>
        <p:txBody>
          <a:bodyPr/>
          <a:lstStyle/>
          <a:p>
            <a:r>
              <a:rPr lang="en-CA" dirty="0"/>
              <a:t>To be eligible to apply, you must:</a:t>
            </a:r>
          </a:p>
        </p:txBody>
      </p:sp>
    </p:spTree>
    <p:extLst>
      <p:ext uri="{BB962C8B-B14F-4D97-AF65-F5344CB8AC3E}">
        <p14:creationId xmlns:p14="http://schemas.microsoft.com/office/powerpoint/2010/main" val="944414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9E65AD-54F6-400A-9F23-377D51A14280}"/>
              </a:ext>
            </a:extLst>
          </p:cNvPr>
          <p:cNvSpPr>
            <a:spLocks noGrp="1"/>
          </p:cNvSpPr>
          <p:nvPr>
            <p:ph type="sldNum" sz="quarter" idx="12"/>
          </p:nvPr>
        </p:nvSpPr>
        <p:spPr/>
        <p:txBody>
          <a:bodyPr/>
          <a:lstStyle/>
          <a:p>
            <a:fld id="{48BB047D-A6CD-43AB-96F0-683C726B586B}" type="slidenum">
              <a:rPr lang="en-US" noProof="0" smtClean="0"/>
              <a:pPr/>
              <a:t>7</a:t>
            </a:fld>
            <a:endParaRPr lang="en-US" noProof="0" dirty="0"/>
          </a:p>
        </p:txBody>
      </p:sp>
      <p:graphicFrame>
        <p:nvGraphicFramePr>
          <p:cNvPr id="7" name="Chart 6">
            <a:extLst>
              <a:ext uri="{FF2B5EF4-FFF2-40B4-BE49-F238E27FC236}">
                <a16:creationId xmlns:a16="http://schemas.microsoft.com/office/drawing/2014/main" id="{CAF6C54B-912D-4606-8768-C71D52BF9B37}"/>
              </a:ext>
            </a:extLst>
          </p:cNvPr>
          <p:cNvGraphicFramePr/>
          <p:nvPr>
            <p:extLst>
              <p:ext uri="{D42A27DB-BD31-4B8C-83A1-F6EECF244321}">
                <p14:modId xmlns:p14="http://schemas.microsoft.com/office/powerpoint/2010/main" val="511344955"/>
              </p:ext>
            </p:extLst>
          </p:nvPr>
        </p:nvGraphicFramePr>
        <p:xfrm>
          <a:off x="0" y="1"/>
          <a:ext cx="12599988" cy="7199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109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44B89-4574-4608-8504-7747D8CD4FFF}"/>
              </a:ext>
            </a:extLst>
          </p:cNvPr>
          <p:cNvSpPr>
            <a:spLocks noGrp="1"/>
          </p:cNvSpPr>
          <p:nvPr>
            <p:ph type="sldNum" sz="quarter" idx="12"/>
          </p:nvPr>
        </p:nvSpPr>
        <p:spPr/>
        <p:txBody>
          <a:bodyPr/>
          <a:lstStyle/>
          <a:p>
            <a:fld id="{48BB047D-A6CD-43AB-96F0-683C726B586B}" type="slidenum">
              <a:rPr lang="en-US" noProof="0" smtClean="0"/>
              <a:pPr/>
              <a:t>8</a:t>
            </a:fld>
            <a:endParaRPr lang="en-US" noProof="0" dirty="0"/>
          </a:p>
        </p:txBody>
      </p:sp>
      <p:sp>
        <p:nvSpPr>
          <p:cNvPr id="3" name="Content Placeholder 2">
            <a:extLst>
              <a:ext uri="{FF2B5EF4-FFF2-40B4-BE49-F238E27FC236}">
                <a16:creationId xmlns:a16="http://schemas.microsoft.com/office/drawing/2014/main" id="{0EBE29EE-B994-49E3-9B30-6193698A5594}"/>
              </a:ext>
            </a:extLst>
          </p:cNvPr>
          <p:cNvSpPr>
            <a:spLocks noGrp="1"/>
          </p:cNvSpPr>
          <p:nvPr>
            <p:ph idx="1"/>
          </p:nvPr>
        </p:nvSpPr>
        <p:spPr/>
        <p:txBody>
          <a:bodyPr>
            <a:normAutofit/>
          </a:bodyPr>
          <a:lstStyle/>
          <a:p>
            <a:r>
              <a:rPr lang="en-CA" sz="2600" dirty="0"/>
              <a:t>CCV</a:t>
            </a:r>
          </a:p>
          <a:p>
            <a:r>
              <a:rPr lang="en-CA" sz="2600" dirty="0"/>
              <a:t>Two References (preferably academic)</a:t>
            </a:r>
          </a:p>
          <a:p>
            <a:r>
              <a:rPr lang="en-CA" sz="2600" dirty="0"/>
              <a:t>Transcripts – must be official</a:t>
            </a:r>
          </a:p>
          <a:p>
            <a:r>
              <a:rPr lang="en-CA" sz="2600" dirty="0"/>
              <a:t>Outline of Proposed Research</a:t>
            </a:r>
          </a:p>
          <a:p>
            <a:endParaRPr lang="en-CA" sz="2200" dirty="0"/>
          </a:p>
        </p:txBody>
      </p:sp>
      <p:sp>
        <p:nvSpPr>
          <p:cNvPr id="4" name="Title 3">
            <a:extLst>
              <a:ext uri="{FF2B5EF4-FFF2-40B4-BE49-F238E27FC236}">
                <a16:creationId xmlns:a16="http://schemas.microsoft.com/office/drawing/2014/main" id="{92B72CD8-168E-433A-9359-1CA8AE0319A2}"/>
              </a:ext>
            </a:extLst>
          </p:cNvPr>
          <p:cNvSpPr>
            <a:spLocks noGrp="1"/>
          </p:cNvSpPr>
          <p:nvPr>
            <p:ph type="title"/>
          </p:nvPr>
        </p:nvSpPr>
        <p:spPr/>
        <p:txBody>
          <a:bodyPr/>
          <a:lstStyle/>
          <a:p>
            <a:r>
              <a:rPr lang="en-CA" dirty="0"/>
              <a:t>Application Requirements</a:t>
            </a:r>
          </a:p>
        </p:txBody>
      </p:sp>
    </p:spTree>
    <p:extLst>
      <p:ext uri="{BB962C8B-B14F-4D97-AF65-F5344CB8AC3E}">
        <p14:creationId xmlns:p14="http://schemas.microsoft.com/office/powerpoint/2010/main" val="3008369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862DFB-4F27-413F-918F-7EEA70E8E96B}"/>
              </a:ext>
            </a:extLst>
          </p:cNvPr>
          <p:cNvSpPr>
            <a:spLocks noGrp="1"/>
          </p:cNvSpPr>
          <p:nvPr>
            <p:ph type="sldNum" sz="quarter" idx="12"/>
          </p:nvPr>
        </p:nvSpPr>
        <p:spPr/>
        <p:txBody>
          <a:bodyPr/>
          <a:lstStyle/>
          <a:p>
            <a:fld id="{48BB047D-A6CD-43AB-96F0-683C726B586B}" type="slidenum">
              <a:rPr lang="en-US" noProof="0" smtClean="0"/>
              <a:pPr/>
              <a:t>9</a:t>
            </a:fld>
            <a:endParaRPr lang="en-US" noProof="0" dirty="0"/>
          </a:p>
        </p:txBody>
      </p:sp>
      <p:sp>
        <p:nvSpPr>
          <p:cNvPr id="3" name="Content Placeholder 2">
            <a:extLst>
              <a:ext uri="{FF2B5EF4-FFF2-40B4-BE49-F238E27FC236}">
                <a16:creationId xmlns:a16="http://schemas.microsoft.com/office/drawing/2014/main" id="{9A5547EC-D887-44CB-93A4-5209ACDE3A29}"/>
              </a:ext>
            </a:extLst>
          </p:cNvPr>
          <p:cNvSpPr>
            <a:spLocks noGrp="1"/>
          </p:cNvSpPr>
          <p:nvPr>
            <p:ph idx="1"/>
          </p:nvPr>
        </p:nvSpPr>
        <p:spPr/>
        <p:txBody>
          <a:bodyPr>
            <a:normAutofit/>
          </a:bodyPr>
          <a:lstStyle/>
          <a:p>
            <a:r>
              <a:rPr lang="en-CA" sz="2400" dirty="0"/>
              <a:t>Create an application and account using the Research Portal </a:t>
            </a:r>
            <a:r>
              <a:rPr lang="en-CA" sz="2400" dirty="0">
                <a:hlinkClick r:id="rId3"/>
              </a:rPr>
              <a:t>https://portal-portail.nserc-crsng.gc.ca/</a:t>
            </a:r>
            <a:endParaRPr lang="en-CA" sz="2400" dirty="0"/>
          </a:p>
          <a:p>
            <a:r>
              <a:rPr lang="en-CA" sz="2400" dirty="0"/>
              <a:t>Complete an application overview </a:t>
            </a:r>
          </a:p>
          <a:p>
            <a:r>
              <a:rPr lang="en-US" sz="2400" dirty="0"/>
              <a:t>You must make only one selection for field of research, even if your proposed research is inter- or multidisciplinary in nature and/or appears to span the mandates of more than one agency.</a:t>
            </a:r>
            <a:endParaRPr lang="en-CA" sz="2400" dirty="0"/>
          </a:p>
          <a:p>
            <a:r>
              <a:rPr lang="en-CA" sz="2400" dirty="0"/>
              <a:t>Submit a list of potential universities where you will complete your research (maximum of three) </a:t>
            </a:r>
          </a:p>
          <a:p>
            <a:r>
              <a:rPr lang="en-CA" sz="2400" dirty="0"/>
              <a:t>Complete an activity details questionnaire (What are the themes of your research? Is there sex and gender-based analysis? Are you using human participants?)</a:t>
            </a:r>
          </a:p>
          <a:p>
            <a:pPr lvl="1"/>
            <a:r>
              <a:rPr lang="en-CA" sz="2000" dirty="0"/>
              <a:t>Consider completing this online, free course at </a:t>
            </a:r>
            <a:r>
              <a:rPr lang="en-CA" sz="2000" dirty="0">
                <a:hlinkClick r:id="rId4"/>
              </a:rPr>
              <a:t>https://tcps2core.ca/welcome</a:t>
            </a:r>
            <a:endParaRPr lang="en-CA" sz="2000" dirty="0"/>
          </a:p>
          <a:p>
            <a:endParaRPr lang="en-CA" dirty="0"/>
          </a:p>
        </p:txBody>
      </p:sp>
      <p:sp>
        <p:nvSpPr>
          <p:cNvPr id="4" name="Title 3">
            <a:extLst>
              <a:ext uri="{FF2B5EF4-FFF2-40B4-BE49-F238E27FC236}">
                <a16:creationId xmlns:a16="http://schemas.microsoft.com/office/drawing/2014/main" id="{09B5451C-16B3-4E02-AB0C-164B253FADC6}"/>
              </a:ext>
            </a:extLst>
          </p:cNvPr>
          <p:cNvSpPr>
            <a:spLocks noGrp="1"/>
          </p:cNvSpPr>
          <p:nvPr>
            <p:ph type="title"/>
          </p:nvPr>
        </p:nvSpPr>
        <p:spPr/>
        <p:txBody>
          <a:bodyPr/>
          <a:lstStyle/>
          <a:p>
            <a:r>
              <a:rPr lang="en-CA" dirty="0"/>
              <a:t>Getting Started</a:t>
            </a:r>
          </a:p>
        </p:txBody>
      </p:sp>
    </p:spTree>
    <p:extLst>
      <p:ext uri="{BB962C8B-B14F-4D97-AF65-F5344CB8AC3E}">
        <p14:creationId xmlns:p14="http://schemas.microsoft.com/office/powerpoint/2010/main" val="3105312019"/>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468121_Coastal presentation_RVA_v5" id="{5B652A6C-03CB-4457-ADFC-1C5BB6605FEF}" vid="{F00112C4-F9F0-4BD0-BC95-5242C8B0F7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1591</Words>
  <Application>Microsoft Office PowerPoint</Application>
  <PresentationFormat>Custom</PresentationFormat>
  <Paragraphs>191</Paragraphs>
  <Slides>21</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Ins and outs of the MA joseph-Armand Bombardier Canada Graduate Scholarships</vt:lpstr>
      <vt:lpstr>Agenda</vt:lpstr>
      <vt:lpstr>Tri-Council Agency Funding </vt:lpstr>
      <vt:lpstr>What is the Joseph-Armand Bombardier Scholarship?</vt:lpstr>
      <vt:lpstr>University Allotments</vt:lpstr>
      <vt:lpstr>To be eligible to apply, you must:</vt:lpstr>
      <vt:lpstr>PowerPoint Presentation</vt:lpstr>
      <vt:lpstr>Application Requirements</vt:lpstr>
      <vt:lpstr>Getting Started</vt:lpstr>
      <vt:lpstr>CV</vt:lpstr>
      <vt:lpstr>References</vt:lpstr>
      <vt:lpstr>Transcripts</vt:lpstr>
      <vt:lpstr>PowerPoint Presentation</vt:lpstr>
      <vt:lpstr>Research Proposal</vt:lpstr>
      <vt:lpstr>Ask yourself these questions when writing your proposal…</vt:lpstr>
      <vt:lpstr>Tips for Writing a Research Proposal </vt:lpstr>
      <vt:lpstr>Supplemental Options</vt:lpstr>
      <vt:lpstr>Check List for completed File</vt:lpstr>
      <vt:lpstr>Final Words of Advice</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2020-09-29T21:24:48Z</dcterms:modified>
</cp:coreProperties>
</file>